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96" r:id="rId2"/>
    <p:sldId id="307" r:id="rId3"/>
    <p:sldId id="301" r:id="rId4"/>
    <p:sldId id="305" r:id="rId5"/>
    <p:sldId id="303" r:id="rId6"/>
    <p:sldId id="329" r:id="rId7"/>
    <p:sldId id="308" r:id="rId8"/>
    <p:sldId id="330" r:id="rId9"/>
    <p:sldId id="309" r:id="rId10"/>
    <p:sldId id="345" r:id="rId11"/>
    <p:sldId id="344" r:id="rId12"/>
    <p:sldId id="331" r:id="rId13"/>
    <p:sldId id="332" r:id="rId14"/>
    <p:sldId id="310" r:id="rId15"/>
    <p:sldId id="325" r:id="rId16"/>
    <p:sldId id="334" r:id="rId17"/>
    <p:sldId id="311" r:id="rId18"/>
    <p:sldId id="312" r:id="rId19"/>
    <p:sldId id="313" r:id="rId20"/>
    <p:sldId id="314" r:id="rId21"/>
    <p:sldId id="315" r:id="rId22"/>
    <p:sldId id="335" r:id="rId23"/>
    <p:sldId id="316" r:id="rId24"/>
    <p:sldId id="336" r:id="rId25"/>
    <p:sldId id="338" r:id="rId26"/>
    <p:sldId id="339" r:id="rId27"/>
    <p:sldId id="337" r:id="rId28"/>
    <p:sldId id="333" r:id="rId29"/>
    <p:sldId id="319" r:id="rId30"/>
    <p:sldId id="320" r:id="rId31"/>
    <p:sldId id="340" r:id="rId32"/>
    <p:sldId id="322" r:id="rId33"/>
    <p:sldId id="324" r:id="rId34"/>
    <p:sldId id="341" r:id="rId35"/>
    <p:sldId id="342" r:id="rId36"/>
    <p:sldId id="323" r:id="rId37"/>
    <p:sldId id="326" r:id="rId38"/>
    <p:sldId id="327" r:id="rId39"/>
    <p:sldId id="328" r:id="rId40"/>
    <p:sldId id="346" r:id="rId41"/>
    <p:sldId id="343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147" autoAdjust="0"/>
    <p:restoredTop sz="96301" autoAdjust="0"/>
  </p:normalViewPr>
  <p:slideViewPr>
    <p:cSldViewPr snapToGrid="0" snapToObjects="1" showGuides="1">
      <p:cViewPr varScale="1">
        <p:scale>
          <a:sx n="127" d="100"/>
          <a:sy n="127" d="100"/>
        </p:scale>
        <p:origin x="1072" y="1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6" d="100"/>
          <a:sy n="86" d="100"/>
        </p:scale>
        <p:origin x="-2800" y="-11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E868B5-0ED5-2D4A-B53C-752D9F3D7C86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D186EF-A58E-A140-A7DE-80DE5B481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29936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07ED40-A743-5E46-BE6F-655D4EE73137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A8F84F-62EA-2347-BC9A-C0720F569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3064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8D55989-0B44-A8EB-C2C7-994095C1BDF4}"/>
              </a:ext>
            </a:extLst>
          </p:cNvPr>
          <p:cNvSpPr/>
          <p:nvPr userDrawn="1"/>
        </p:nvSpPr>
        <p:spPr>
          <a:xfrm>
            <a:off x="-1" y="6538912"/>
            <a:ext cx="12192000" cy="319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b="0" i="0" dirty="0">
              <a:solidFill>
                <a:srgbClr val="FFB300"/>
              </a:solidFill>
              <a:latin typeface="Arial Regular"/>
            </a:endParaRPr>
          </a:p>
        </p:txBody>
      </p:sp>
      <p:sp>
        <p:nvSpPr>
          <p:cNvPr id="9" name="Title 17">
            <a:extLst>
              <a:ext uri="{FF2B5EF4-FFF2-40B4-BE49-F238E27FC236}">
                <a16:creationId xmlns:a16="http://schemas.microsoft.com/office/drawing/2014/main" id="{CA4B3B61-67EA-F20E-65E5-87DE865A2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743200"/>
            <a:ext cx="7656572" cy="1908875"/>
          </a:xfrm>
          <a:noFill/>
        </p:spPr>
        <p:txBody>
          <a:bodyPr lIns="914400" tIns="0" rIns="914400"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3">
            <a:extLst>
              <a:ext uri="{FF2B5EF4-FFF2-40B4-BE49-F238E27FC236}">
                <a16:creationId xmlns:a16="http://schemas.microsoft.com/office/drawing/2014/main" id="{37280E62-5017-31C6-D2D1-92C3EAE966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" y="4913790"/>
            <a:ext cx="7656568" cy="691895"/>
          </a:xfrm>
          <a:prstGeom prst="rect">
            <a:avLst/>
          </a:prstGeom>
        </p:spPr>
        <p:txBody>
          <a:bodyPr wrap="square" lIns="914400" rIns="914400" anchor="ctr" anchorCtr="0">
            <a:noAutofit/>
          </a:bodyPr>
          <a:lstStyle>
            <a:lvl1pPr>
              <a:lnSpc>
                <a:spcPct val="100000"/>
              </a:lnSpc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1" name="Date Placeholder 51">
            <a:extLst>
              <a:ext uri="{FF2B5EF4-FFF2-40B4-BE49-F238E27FC236}">
                <a16:creationId xmlns:a16="http://schemas.microsoft.com/office/drawing/2014/main" id="{570F7AF1-B4C9-F9C8-2BC6-D3857175F4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867400"/>
            <a:ext cx="7656569" cy="233453"/>
          </a:xfrm>
          <a:prstGeom prst="rect">
            <a:avLst/>
          </a:prstGeom>
        </p:spPr>
        <p:txBody>
          <a:bodyPr vert="horz" wrap="none" lIns="914400" tIns="0" rIns="914400" bIns="0" rtlCol="0" anchor="t" anchorCtr="0">
            <a:noAutofit/>
          </a:bodyPr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Modify with Insert &gt; Header and Footer…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188F2C-06D7-58A0-29CE-D022B169DE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85" b="285"/>
          <a:stretch/>
        </p:blipFill>
        <p:spPr>
          <a:xfrm>
            <a:off x="7656569" y="0"/>
            <a:ext cx="4535431" cy="65389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FC9050-1B41-9818-4620-8EB7397376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57201" y="640918"/>
            <a:ext cx="2368293" cy="35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858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8D55989-0B44-A8EB-C2C7-994095C1BDF4}"/>
              </a:ext>
            </a:extLst>
          </p:cNvPr>
          <p:cNvSpPr/>
          <p:nvPr userDrawn="1"/>
        </p:nvSpPr>
        <p:spPr>
          <a:xfrm>
            <a:off x="-1" y="6538912"/>
            <a:ext cx="12192000" cy="319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b="0" i="0" dirty="0">
              <a:solidFill>
                <a:srgbClr val="FFB300"/>
              </a:solidFill>
              <a:latin typeface="Arial Regular"/>
            </a:endParaRPr>
          </a:p>
        </p:txBody>
      </p:sp>
      <p:sp>
        <p:nvSpPr>
          <p:cNvPr id="9" name="Title 17">
            <a:extLst>
              <a:ext uri="{FF2B5EF4-FFF2-40B4-BE49-F238E27FC236}">
                <a16:creationId xmlns:a16="http://schemas.microsoft.com/office/drawing/2014/main" id="{CA4B3B61-67EA-F20E-65E5-87DE865A2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743200"/>
            <a:ext cx="7656572" cy="1908875"/>
          </a:xfrm>
          <a:noFill/>
        </p:spPr>
        <p:txBody>
          <a:bodyPr lIns="914400" tIns="0" rIns="914400"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3">
            <a:extLst>
              <a:ext uri="{FF2B5EF4-FFF2-40B4-BE49-F238E27FC236}">
                <a16:creationId xmlns:a16="http://schemas.microsoft.com/office/drawing/2014/main" id="{37280E62-5017-31C6-D2D1-92C3EAE966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" y="4913790"/>
            <a:ext cx="7656568" cy="691895"/>
          </a:xfrm>
          <a:prstGeom prst="rect">
            <a:avLst/>
          </a:prstGeom>
        </p:spPr>
        <p:txBody>
          <a:bodyPr wrap="square" lIns="914400" rIns="914400" anchor="ctr" anchorCtr="0">
            <a:noAutofit/>
          </a:bodyPr>
          <a:lstStyle>
            <a:lvl1pPr>
              <a:lnSpc>
                <a:spcPct val="100000"/>
              </a:lnSpc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1" name="Date Placeholder 51">
            <a:extLst>
              <a:ext uri="{FF2B5EF4-FFF2-40B4-BE49-F238E27FC236}">
                <a16:creationId xmlns:a16="http://schemas.microsoft.com/office/drawing/2014/main" id="{570F7AF1-B4C9-F9C8-2BC6-D3857175F4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867400"/>
            <a:ext cx="7656569" cy="233453"/>
          </a:xfrm>
          <a:prstGeom prst="rect">
            <a:avLst/>
          </a:prstGeom>
        </p:spPr>
        <p:txBody>
          <a:bodyPr vert="horz" wrap="none" lIns="914400" tIns="0" rIns="914400" bIns="0" rtlCol="0" anchor="t" anchorCtr="0">
            <a:noAutofit/>
          </a:bodyPr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Modify with Insert &gt; Header and Footer…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188F2C-06D7-58A0-29CE-D022B169DE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85" b="285"/>
          <a:stretch/>
        </p:blipFill>
        <p:spPr>
          <a:xfrm>
            <a:off x="7656569" y="0"/>
            <a:ext cx="4535431" cy="65389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FC9050-1B41-9818-4620-8EB7397376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57201" y="640918"/>
            <a:ext cx="2368293" cy="35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924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8D55989-0B44-A8EB-C2C7-994095C1BDF4}"/>
              </a:ext>
            </a:extLst>
          </p:cNvPr>
          <p:cNvSpPr/>
          <p:nvPr userDrawn="1"/>
        </p:nvSpPr>
        <p:spPr>
          <a:xfrm>
            <a:off x="-1" y="6538912"/>
            <a:ext cx="12192000" cy="319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b="0" i="0" dirty="0">
              <a:solidFill>
                <a:srgbClr val="FFB300"/>
              </a:solidFill>
              <a:latin typeface="Arial Regular"/>
            </a:endParaRPr>
          </a:p>
        </p:txBody>
      </p:sp>
      <p:sp>
        <p:nvSpPr>
          <p:cNvPr id="9" name="Title 17">
            <a:extLst>
              <a:ext uri="{FF2B5EF4-FFF2-40B4-BE49-F238E27FC236}">
                <a16:creationId xmlns:a16="http://schemas.microsoft.com/office/drawing/2014/main" id="{CA4B3B61-67EA-F20E-65E5-87DE865A2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743200"/>
            <a:ext cx="7656572" cy="1908875"/>
          </a:xfrm>
          <a:noFill/>
        </p:spPr>
        <p:txBody>
          <a:bodyPr lIns="914400" tIns="0" rIns="914400"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3">
            <a:extLst>
              <a:ext uri="{FF2B5EF4-FFF2-40B4-BE49-F238E27FC236}">
                <a16:creationId xmlns:a16="http://schemas.microsoft.com/office/drawing/2014/main" id="{37280E62-5017-31C6-D2D1-92C3EAE966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" y="4913790"/>
            <a:ext cx="7656568" cy="691895"/>
          </a:xfrm>
          <a:prstGeom prst="rect">
            <a:avLst/>
          </a:prstGeom>
        </p:spPr>
        <p:txBody>
          <a:bodyPr wrap="square" lIns="914400" rIns="914400" anchor="ctr" anchorCtr="0">
            <a:noAutofit/>
          </a:bodyPr>
          <a:lstStyle>
            <a:lvl1pPr>
              <a:lnSpc>
                <a:spcPct val="100000"/>
              </a:lnSpc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1" name="Date Placeholder 51">
            <a:extLst>
              <a:ext uri="{FF2B5EF4-FFF2-40B4-BE49-F238E27FC236}">
                <a16:creationId xmlns:a16="http://schemas.microsoft.com/office/drawing/2014/main" id="{570F7AF1-B4C9-F9C8-2BC6-D3857175F4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867400"/>
            <a:ext cx="7656569" cy="233453"/>
          </a:xfrm>
          <a:prstGeom prst="rect">
            <a:avLst/>
          </a:prstGeom>
        </p:spPr>
        <p:txBody>
          <a:bodyPr vert="horz" wrap="none" lIns="914400" tIns="0" rIns="914400" bIns="0" rtlCol="0" anchor="t" anchorCtr="0">
            <a:noAutofit/>
          </a:bodyPr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Modify with Insert &gt; Header and Footer…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188F2C-06D7-58A0-29CE-D022B169DE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85" b="285"/>
          <a:stretch/>
        </p:blipFill>
        <p:spPr>
          <a:xfrm>
            <a:off x="7656569" y="-8965"/>
            <a:ext cx="4535431" cy="65389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FC9050-1B41-9818-4620-8EB7397376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57201" y="640918"/>
            <a:ext cx="2368293" cy="35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480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d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F8E3A9F-BACE-0C7D-8434-3D022A0E71E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56568" y="0"/>
            <a:ext cx="4535427" cy="6538912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D55989-0B44-A8EB-C2C7-994095C1BDF4}"/>
              </a:ext>
            </a:extLst>
          </p:cNvPr>
          <p:cNvSpPr/>
          <p:nvPr userDrawn="1"/>
        </p:nvSpPr>
        <p:spPr>
          <a:xfrm>
            <a:off x="-1" y="6538912"/>
            <a:ext cx="12192000" cy="319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b="0" i="0" dirty="0">
              <a:solidFill>
                <a:srgbClr val="FFB300"/>
              </a:solidFill>
              <a:latin typeface="Arial Regular"/>
            </a:endParaRPr>
          </a:p>
        </p:txBody>
      </p:sp>
      <p:sp>
        <p:nvSpPr>
          <p:cNvPr id="9" name="Title 17">
            <a:extLst>
              <a:ext uri="{FF2B5EF4-FFF2-40B4-BE49-F238E27FC236}">
                <a16:creationId xmlns:a16="http://schemas.microsoft.com/office/drawing/2014/main" id="{CA4B3B61-67EA-F20E-65E5-87DE865A2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743200"/>
            <a:ext cx="7656572" cy="1908875"/>
          </a:xfrm>
          <a:noFill/>
        </p:spPr>
        <p:txBody>
          <a:bodyPr lIns="914400" tIns="0" rIns="914400"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3">
            <a:extLst>
              <a:ext uri="{FF2B5EF4-FFF2-40B4-BE49-F238E27FC236}">
                <a16:creationId xmlns:a16="http://schemas.microsoft.com/office/drawing/2014/main" id="{37280E62-5017-31C6-D2D1-92C3EAE966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" y="4913790"/>
            <a:ext cx="7656568" cy="691895"/>
          </a:xfrm>
          <a:prstGeom prst="rect">
            <a:avLst/>
          </a:prstGeom>
        </p:spPr>
        <p:txBody>
          <a:bodyPr wrap="square" lIns="914400" rIns="914400" anchor="ctr" anchorCtr="0">
            <a:noAutofit/>
          </a:bodyPr>
          <a:lstStyle>
            <a:lvl1pPr>
              <a:lnSpc>
                <a:spcPct val="100000"/>
              </a:lnSpc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1" name="Date Placeholder 51">
            <a:extLst>
              <a:ext uri="{FF2B5EF4-FFF2-40B4-BE49-F238E27FC236}">
                <a16:creationId xmlns:a16="http://schemas.microsoft.com/office/drawing/2014/main" id="{570F7AF1-B4C9-F9C8-2BC6-D3857175F4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867400"/>
            <a:ext cx="7656569" cy="233453"/>
          </a:xfrm>
          <a:prstGeom prst="rect">
            <a:avLst/>
          </a:prstGeom>
        </p:spPr>
        <p:txBody>
          <a:bodyPr vert="horz" wrap="none" lIns="914400" tIns="0" rIns="914400" bIns="0" rtlCol="0" anchor="t" anchorCtr="0">
            <a:noAutofit/>
          </a:bodyPr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Modify with Insert &gt; Header and Footer…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BDF550F-A2F2-46C1-F5A6-58BF6B1F30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57201" y="640918"/>
            <a:ext cx="2368293" cy="35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909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VCU Medical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8D55989-0B44-A8EB-C2C7-994095C1BDF4}"/>
              </a:ext>
            </a:extLst>
          </p:cNvPr>
          <p:cNvSpPr/>
          <p:nvPr userDrawn="1"/>
        </p:nvSpPr>
        <p:spPr>
          <a:xfrm>
            <a:off x="-1" y="6538912"/>
            <a:ext cx="12192000" cy="319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b="0" i="0" dirty="0">
              <a:solidFill>
                <a:srgbClr val="FFB300"/>
              </a:solidFill>
              <a:latin typeface="Arial Regular"/>
            </a:endParaRPr>
          </a:p>
        </p:txBody>
      </p:sp>
      <p:sp>
        <p:nvSpPr>
          <p:cNvPr id="9" name="Title 17">
            <a:extLst>
              <a:ext uri="{FF2B5EF4-FFF2-40B4-BE49-F238E27FC236}">
                <a16:creationId xmlns:a16="http://schemas.microsoft.com/office/drawing/2014/main" id="{CA4B3B61-67EA-F20E-65E5-87DE865A2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743200"/>
            <a:ext cx="7656572" cy="1908875"/>
          </a:xfrm>
          <a:noFill/>
        </p:spPr>
        <p:txBody>
          <a:bodyPr lIns="914400" tIns="0" rIns="914400"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3">
            <a:extLst>
              <a:ext uri="{FF2B5EF4-FFF2-40B4-BE49-F238E27FC236}">
                <a16:creationId xmlns:a16="http://schemas.microsoft.com/office/drawing/2014/main" id="{37280E62-5017-31C6-D2D1-92C3EAE966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" y="4913790"/>
            <a:ext cx="7656568" cy="691895"/>
          </a:xfrm>
          <a:prstGeom prst="rect">
            <a:avLst/>
          </a:prstGeom>
        </p:spPr>
        <p:txBody>
          <a:bodyPr wrap="square" lIns="914400" rIns="914400" anchor="ctr" anchorCtr="0">
            <a:noAutofit/>
          </a:bodyPr>
          <a:lstStyle>
            <a:lvl1pPr>
              <a:lnSpc>
                <a:spcPct val="100000"/>
              </a:lnSpc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1" name="Date Placeholder 51">
            <a:extLst>
              <a:ext uri="{FF2B5EF4-FFF2-40B4-BE49-F238E27FC236}">
                <a16:creationId xmlns:a16="http://schemas.microsoft.com/office/drawing/2014/main" id="{570F7AF1-B4C9-F9C8-2BC6-D3857175F4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867400"/>
            <a:ext cx="7656569" cy="233453"/>
          </a:xfrm>
          <a:prstGeom prst="rect">
            <a:avLst/>
          </a:prstGeom>
        </p:spPr>
        <p:txBody>
          <a:bodyPr vert="horz" wrap="none" lIns="914400" tIns="0" rIns="914400" bIns="0" rtlCol="0" anchor="t" anchorCtr="0">
            <a:noAutofit/>
          </a:bodyPr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Modify with Insert &gt; Header and Footer…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188F2C-06D7-58A0-29CE-D022B169DE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85" b="285"/>
          <a:stretch/>
        </p:blipFill>
        <p:spPr>
          <a:xfrm>
            <a:off x="7656569" y="0"/>
            <a:ext cx="4535431" cy="65389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854208-B923-A881-90D6-F4281951A46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57200" y="640080"/>
            <a:ext cx="2368294" cy="60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239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VCU Health Community Memorial Hospi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8D55989-0B44-A8EB-C2C7-994095C1BDF4}"/>
              </a:ext>
            </a:extLst>
          </p:cNvPr>
          <p:cNvSpPr/>
          <p:nvPr userDrawn="1"/>
        </p:nvSpPr>
        <p:spPr>
          <a:xfrm>
            <a:off x="-1" y="6538912"/>
            <a:ext cx="12192000" cy="319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b="0" i="0" dirty="0">
              <a:solidFill>
                <a:srgbClr val="FFB300"/>
              </a:solidFill>
              <a:latin typeface="Arial Regular"/>
            </a:endParaRPr>
          </a:p>
        </p:txBody>
      </p:sp>
      <p:sp>
        <p:nvSpPr>
          <p:cNvPr id="9" name="Title 17">
            <a:extLst>
              <a:ext uri="{FF2B5EF4-FFF2-40B4-BE49-F238E27FC236}">
                <a16:creationId xmlns:a16="http://schemas.microsoft.com/office/drawing/2014/main" id="{CA4B3B61-67EA-F20E-65E5-87DE865A2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743200"/>
            <a:ext cx="7656572" cy="1908875"/>
          </a:xfrm>
          <a:noFill/>
        </p:spPr>
        <p:txBody>
          <a:bodyPr lIns="914400" tIns="0" rIns="914400"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3">
            <a:extLst>
              <a:ext uri="{FF2B5EF4-FFF2-40B4-BE49-F238E27FC236}">
                <a16:creationId xmlns:a16="http://schemas.microsoft.com/office/drawing/2014/main" id="{37280E62-5017-31C6-D2D1-92C3EAE966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" y="4913790"/>
            <a:ext cx="7656568" cy="691895"/>
          </a:xfrm>
          <a:prstGeom prst="rect">
            <a:avLst/>
          </a:prstGeom>
        </p:spPr>
        <p:txBody>
          <a:bodyPr wrap="square" lIns="914400" rIns="914400" anchor="ctr" anchorCtr="0">
            <a:noAutofit/>
          </a:bodyPr>
          <a:lstStyle>
            <a:lvl1pPr>
              <a:lnSpc>
                <a:spcPct val="100000"/>
              </a:lnSpc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1" name="Date Placeholder 51">
            <a:extLst>
              <a:ext uri="{FF2B5EF4-FFF2-40B4-BE49-F238E27FC236}">
                <a16:creationId xmlns:a16="http://schemas.microsoft.com/office/drawing/2014/main" id="{570F7AF1-B4C9-F9C8-2BC6-D3857175F4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867400"/>
            <a:ext cx="7656569" cy="233453"/>
          </a:xfrm>
          <a:prstGeom prst="rect">
            <a:avLst/>
          </a:prstGeom>
        </p:spPr>
        <p:txBody>
          <a:bodyPr vert="horz" wrap="none" lIns="914400" tIns="0" rIns="914400" bIns="0" rtlCol="0" anchor="t" anchorCtr="0">
            <a:noAutofit/>
          </a:bodyPr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Modify with Insert &gt; Header and Footer…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4083087-80BC-1468-E123-257F5275CB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85" b="285"/>
          <a:stretch/>
        </p:blipFill>
        <p:spPr>
          <a:xfrm>
            <a:off x="7656569" y="0"/>
            <a:ext cx="4535431" cy="65389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598D7D-B1D5-FA84-7F66-ADDBD2669F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57200" y="640080"/>
            <a:ext cx="2374899" cy="85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116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VCU Health Tappahannock Hospi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8D55989-0B44-A8EB-C2C7-994095C1BDF4}"/>
              </a:ext>
            </a:extLst>
          </p:cNvPr>
          <p:cNvSpPr/>
          <p:nvPr userDrawn="1"/>
        </p:nvSpPr>
        <p:spPr>
          <a:xfrm>
            <a:off x="-1" y="6538912"/>
            <a:ext cx="12192000" cy="319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b="0" i="0" dirty="0">
              <a:solidFill>
                <a:srgbClr val="FFB300"/>
              </a:solidFill>
              <a:latin typeface="Arial Regular"/>
            </a:endParaRPr>
          </a:p>
        </p:txBody>
      </p:sp>
      <p:sp>
        <p:nvSpPr>
          <p:cNvPr id="9" name="Title 17">
            <a:extLst>
              <a:ext uri="{FF2B5EF4-FFF2-40B4-BE49-F238E27FC236}">
                <a16:creationId xmlns:a16="http://schemas.microsoft.com/office/drawing/2014/main" id="{CA4B3B61-67EA-F20E-65E5-87DE865A2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743200"/>
            <a:ext cx="7656572" cy="1908875"/>
          </a:xfrm>
          <a:noFill/>
        </p:spPr>
        <p:txBody>
          <a:bodyPr lIns="914400" tIns="0" rIns="914400"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3">
            <a:extLst>
              <a:ext uri="{FF2B5EF4-FFF2-40B4-BE49-F238E27FC236}">
                <a16:creationId xmlns:a16="http://schemas.microsoft.com/office/drawing/2014/main" id="{37280E62-5017-31C6-D2D1-92C3EAE966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" y="4913790"/>
            <a:ext cx="7656568" cy="691895"/>
          </a:xfrm>
          <a:prstGeom prst="rect">
            <a:avLst/>
          </a:prstGeom>
        </p:spPr>
        <p:txBody>
          <a:bodyPr wrap="square" lIns="914400" rIns="914400" anchor="ctr" anchorCtr="0">
            <a:noAutofit/>
          </a:bodyPr>
          <a:lstStyle>
            <a:lvl1pPr>
              <a:lnSpc>
                <a:spcPct val="100000"/>
              </a:lnSpc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1" name="Date Placeholder 51">
            <a:extLst>
              <a:ext uri="{FF2B5EF4-FFF2-40B4-BE49-F238E27FC236}">
                <a16:creationId xmlns:a16="http://schemas.microsoft.com/office/drawing/2014/main" id="{570F7AF1-B4C9-F9C8-2BC6-D3857175F4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867400"/>
            <a:ext cx="7656569" cy="233453"/>
          </a:xfrm>
          <a:prstGeom prst="rect">
            <a:avLst/>
          </a:prstGeom>
        </p:spPr>
        <p:txBody>
          <a:bodyPr vert="horz" wrap="none" lIns="914400" tIns="0" rIns="914400" bIns="0" rtlCol="0" anchor="t" anchorCtr="0">
            <a:noAutofit/>
          </a:bodyPr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Modify with Insert &gt; Header and Footer…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DADA14D-7F6A-F49A-3192-5653CFE2B6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85" b="285"/>
          <a:stretch/>
        </p:blipFill>
        <p:spPr>
          <a:xfrm>
            <a:off x="7656569" y="0"/>
            <a:ext cx="4535431" cy="65389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49A501-23CE-0C35-ECF2-12243B661D3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57200" y="640080"/>
            <a:ext cx="2374011" cy="63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173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70137E3-7C1A-97CE-60A2-DAE38B697A08}"/>
              </a:ext>
            </a:extLst>
          </p:cNvPr>
          <p:cNvSpPr/>
          <p:nvPr userDrawn="1"/>
        </p:nvSpPr>
        <p:spPr>
          <a:xfrm>
            <a:off x="-1" y="6538912"/>
            <a:ext cx="12192000" cy="319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b="0" i="0" dirty="0">
              <a:solidFill>
                <a:srgbClr val="FFB300"/>
              </a:solidFill>
              <a:latin typeface="Arial Regular"/>
            </a:endParaRPr>
          </a:p>
        </p:txBody>
      </p:sp>
      <p:sp>
        <p:nvSpPr>
          <p:cNvPr id="11" name="Title 17">
            <a:extLst>
              <a:ext uri="{FF2B5EF4-FFF2-40B4-BE49-F238E27FC236}">
                <a16:creationId xmlns:a16="http://schemas.microsoft.com/office/drawing/2014/main" id="{D9F461A9-278A-D7B9-1527-C854A5960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" y="2743200"/>
            <a:ext cx="12191999" cy="1908875"/>
          </a:xfrm>
          <a:noFill/>
        </p:spPr>
        <p:txBody>
          <a:bodyPr lIns="914400" tIns="0" rIns="914400"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33">
            <a:extLst>
              <a:ext uri="{FF2B5EF4-FFF2-40B4-BE49-F238E27FC236}">
                <a16:creationId xmlns:a16="http://schemas.microsoft.com/office/drawing/2014/main" id="{2CCC6906-D663-75F2-7454-A230DF2D20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" y="4913790"/>
            <a:ext cx="12191997" cy="691895"/>
          </a:xfrm>
          <a:prstGeom prst="rect">
            <a:avLst/>
          </a:prstGeom>
        </p:spPr>
        <p:txBody>
          <a:bodyPr wrap="square" lIns="914400" rIns="914400" anchor="ctr" anchorCtr="0">
            <a:noAutofit/>
          </a:bodyPr>
          <a:lstStyle>
            <a:lvl1pPr>
              <a:lnSpc>
                <a:spcPct val="100000"/>
              </a:lnSpc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6" name="Date Placeholder 51">
            <a:extLst>
              <a:ext uri="{FF2B5EF4-FFF2-40B4-BE49-F238E27FC236}">
                <a16:creationId xmlns:a16="http://schemas.microsoft.com/office/drawing/2014/main" id="{5F87A32E-89A5-84A6-B979-2364037143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867400"/>
            <a:ext cx="12191997" cy="233453"/>
          </a:xfrm>
          <a:prstGeom prst="rect">
            <a:avLst/>
          </a:prstGeom>
        </p:spPr>
        <p:txBody>
          <a:bodyPr vert="horz" wrap="none" lIns="914400" tIns="0" rIns="914400" bIns="0" rtlCol="0" anchor="t" anchorCtr="0">
            <a:noAutofit/>
          </a:bodyPr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Modify with Insert &gt; Header and Footer…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59BA09-EE99-A127-ACD0-76BA6EFB07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57201" y="640918"/>
            <a:ext cx="2368293" cy="35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70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600200"/>
            <a:ext cx="11277599" cy="4267200"/>
          </a:xfrm>
        </p:spPr>
        <p:txBody>
          <a:bodyPr tIns="0"/>
          <a:lstStyle>
            <a:lvl1pPr marL="514350" indent="-514350">
              <a:buFont typeface="+mj-lt"/>
              <a:buAutoNum type="arabicPeriod"/>
              <a:defRPr sz="2800"/>
            </a:lvl1pPr>
            <a:lvl2pPr marL="228600" indent="-225425"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458788"/>
            <a:ext cx="11277598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6">
            <a:extLst>
              <a:ext uri="{FF2B5EF4-FFF2-40B4-BE49-F238E27FC236}">
                <a16:creationId xmlns:a16="http://schemas.microsoft.com/office/drawing/2014/main" id="{1CE81693-6AFA-2DC8-8EC2-7509D601B7E0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8686800" y="6464808"/>
            <a:ext cx="2289585" cy="153888"/>
          </a:xfrm>
        </p:spPr>
        <p:txBody>
          <a:bodyPr/>
          <a:lstStyle/>
          <a:p>
            <a:pPr indent="-3657600"/>
            <a:r>
              <a:rPr lang="en-US"/>
              <a:t>Modify with Insert &gt; Header and Footer…</a:t>
            </a:r>
            <a:endParaRPr lang="en-US" dirty="0"/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A9904C80-9144-F102-253B-AB2DB95636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rgbClr val="000000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 marL="0" algn="r">
              <a:defRPr sz="1000"/>
            </a:lvl6pPr>
            <a:lvl7pPr marL="0" algn="r">
              <a:defRPr sz="1000"/>
            </a:lvl7pPr>
            <a:lvl8pPr marL="0" algn="r">
              <a:defRPr sz="1000"/>
            </a:lvl8pPr>
            <a:lvl9pPr marL="0" algn="r">
              <a:defRPr sz="1000"/>
            </a:lvl9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977B4235-6487-E56C-A194-E8101C9AAC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0664" y="6464798"/>
            <a:ext cx="4129086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 marL="0">
              <a:defRPr sz="1000"/>
            </a:lvl6pPr>
            <a:lvl7pPr marL="0">
              <a:defRPr sz="1000"/>
            </a:lvl7pPr>
            <a:lvl8pPr marL="0">
              <a:defRPr sz="1000"/>
            </a:lvl8pPr>
            <a:lvl9pPr>
              <a:defRPr sz="1000"/>
            </a:lvl9pPr>
          </a:lstStyle>
          <a:p>
            <a:pPr indent="-54864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759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bg>
      <p:bgPr>
        <a:solidFill>
          <a:srgbClr val="00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914399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457200" y="1600200"/>
            <a:ext cx="11277597" cy="426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CCCC9D-C5C4-4019-BB0B-97357E103F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460248" y="6327648"/>
            <a:ext cx="1901956" cy="277369"/>
          </a:xfrm>
          <a:prstGeom prst="rect">
            <a:avLst/>
          </a:prstGeom>
        </p:spPr>
      </p:pic>
      <p:sp>
        <p:nvSpPr>
          <p:cNvPr id="3" name="Date Placeholder 11">
            <a:extLst>
              <a:ext uri="{FF2B5EF4-FFF2-40B4-BE49-F238E27FC236}">
                <a16:creationId xmlns:a16="http://schemas.microsoft.com/office/drawing/2014/main" id="{34563F23-DB90-68BC-2AC3-9C2A5FC3C5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86800" y="6464808"/>
            <a:ext cx="2289585" cy="153888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>
              <a:defRPr sz="1000"/>
            </a:lvl6pPr>
            <a:lvl7pPr marL="914400">
              <a:defRPr sz="1000"/>
            </a:lvl7pPr>
            <a:lvl8pPr marL="914400">
              <a:defRPr sz="1000"/>
            </a:lvl8pPr>
            <a:lvl9pPr>
              <a:defRPr sz="1000"/>
            </a:lvl9pPr>
          </a:lstStyle>
          <a:p>
            <a:pPr indent="-3657600"/>
            <a:r>
              <a:rPr lang="en-US"/>
              <a:t>Modify with Insert &gt; Header and Footer…</a:t>
            </a:r>
            <a:endParaRPr lang="en-US" dirty="0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0226094D-E4AA-A116-A044-343812259B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0664" y="6464798"/>
            <a:ext cx="4129086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 marL="0">
              <a:defRPr sz="1000"/>
            </a:lvl6pPr>
            <a:lvl7pPr marL="0">
              <a:defRPr sz="1000"/>
            </a:lvl7pPr>
            <a:lvl8pPr marL="0">
              <a:defRPr sz="1000"/>
            </a:lvl8pPr>
            <a:lvl9pPr>
              <a:defRPr sz="1000"/>
            </a:lvl9pPr>
          </a:lstStyle>
          <a:p>
            <a:pPr indent="-5486400"/>
            <a:endParaRPr lang="en-US" dirty="0"/>
          </a:p>
        </p:txBody>
      </p:sp>
      <p:sp>
        <p:nvSpPr>
          <p:cNvPr id="8" name="Slide Number Placeholder 14">
            <a:extLst>
              <a:ext uri="{FF2B5EF4-FFF2-40B4-BE49-F238E27FC236}">
                <a16:creationId xmlns:a16="http://schemas.microsoft.com/office/drawing/2014/main" id="{C52DD84C-109A-FF14-45F6-F3F8B0B169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 marL="0" algn="r">
              <a:defRPr sz="1000"/>
            </a:lvl6pPr>
            <a:lvl7pPr marL="0" algn="r">
              <a:defRPr sz="1000"/>
            </a:lvl7pPr>
            <a:lvl8pPr marL="0" algn="r">
              <a:defRPr sz="1000"/>
            </a:lvl8pPr>
            <a:lvl9pPr marL="0" algn="r">
              <a:defRPr sz="1000"/>
            </a:lvl9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5235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tacked">
    <p:bg>
      <p:bgPr>
        <a:solidFill>
          <a:srgbClr val="00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8788"/>
            <a:ext cx="11277600" cy="9128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457200" y="1600200"/>
            <a:ext cx="11277598" cy="20208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quarter" idx="18"/>
          </p:nvPr>
        </p:nvSpPr>
        <p:spPr>
          <a:xfrm>
            <a:off x="457200" y="3831336"/>
            <a:ext cx="5492496" cy="20208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3"/>
          <p:cNvSpPr>
            <a:spLocks noGrp="1"/>
          </p:cNvSpPr>
          <p:nvPr>
            <p:ph sz="quarter" idx="19"/>
          </p:nvPr>
        </p:nvSpPr>
        <p:spPr>
          <a:xfrm>
            <a:off x="6242304" y="3831336"/>
            <a:ext cx="5492494" cy="20208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88C639D-E682-45E8-B73C-E93A7A44B9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460248" y="6327648"/>
            <a:ext cx="1901956" cy="277369"/>
          </a:xfrm>
          <a:prstGeom prst="rect">
            <a:avLst/>
          </a:prstGeom>
        </p:spPr>
      </p:pic>
      <p:sp>
        <p:nvSpPr>
          <p:cNvPr id="3" name="Date Placeholder 11">
            <a:extLst>
              <a:ext uri="{FF2B5EF4-FFF2-40B4-BE49-F238E27FC236}">
                <a16:creationId xmlns:a16="http://schemas.microsoft.com/office/drawing/2014/main" id="{1F02495E-7EA2-FB21-2F30-73D5FDFBA3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86800" y="6464808"/>
            <a:ext cx="2289585" cy="153888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>
              <a:defRPr sz="1000"/>
            </a:lvl6pPr>
            <a:lvl7pPr marL="914400">
              <a:defRPr sz="1000"/>
            </a:lvl7pPr>
            <a:lvl8pPr marL="914400">
              <a:defRPr sz="1000"/>
            </a:lvl8pPr>
            <a:lvl9pPr>
              <a:defRPr sz="1000"/>
            </a:lvl9pPr>
          </a:lstStyle>
          <a:p>
            <a:pPr indent="-3657600"/>
            <a:r>
              <a:rPr lang="en-US"/>
              <a:t>Modify with Insert &gt; Header and Footer…</a:t>
            </a:r>
            <a:endParaRPr lang="en-US" dirty="0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76FDEA7F-D7EC-D642-849A-3DBC586714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0664" y="6464798"/>
            <a:ext cx="4129086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 marL="0">
              <a:defRPr sz="1000"/>
            </a:lvl6pPr>
            <a:lvl7pPr marL="0">
              <a:defRPr sz="1000"/>
            </a:lvl7pPr>
            <a:lvl8pPr marL="0">
              <a:defRPr sz="1000"/>
            </a:lvl8pPr>
            <a:lvl9pPr>
              <a:defRPr sz="1000"/>
            </a:lvl9pPr>
          </a:lstStyle>
          <a:p>
            <a:pPr indent="-5486400"/>
            <a:endParaRPr lang="en-US" dirty="0"/>
          </a:p>
        </p:txBody>
      </p:sp>
      <p:sp>
        <p:nvSpPr>
          <p:cNvPr id="6" name="Slide Number Placeholder 14">
            <a:extLst>
              <a:ext uri="{FF2B5EF4-FFF2-40B4-BE49-F238E27FC236}">
                <a16:creationId xmlns:a16="http://schemas.microsoft.com/office/drawing/2014/main" id="{5C53CB5B-910F-9B05-DC05-C582E1BF12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 marL="0" algn="r">
              <a:defRPr sz="1000"/>
            </a:lvl6pPr>
            <a:lvl7pPr marL="0" algn="r">
              <a:defRPr sz="1000"/>
            </a:lvl7pPr>
            <a:lvl8pPr marL="0" algn="r">
              <a:defRPr sz="1000"/>
            </a:lvl8pPr>
            <a:lvl9pPr marL="0" algn="r">
              <a:defRPr sz="1000"/>
            </a:lvl9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6253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283">
          <p15:clr>
            <a:srgbClr val="FBAE40"/>
          </p15:clr>
        </p15:guide>
        <p15:guide id="4" orient="horz" pos="2406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Equal">
    <p:bg>
      <p:bgPr>
        <a:solidFill>
          <a:srgbClr val="00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457200" y="1600200"/>
            <a:ext cx="5492496" cy="4270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quarter" idx="18"/>
          </p:nvPr>
        </p:nvSpPr>
        <p:spPr>
          <a:xfrm>
            <a:off x="6242304" y="1600200"/>
            <a:ext cx="5492496" cy="4270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023316E-47B8-4536-B2B2-89BA89D4BD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460248" y="6327648"/>
            <a:ext cx="1901956" cy="277369"/>
          </a:xfrm>
          <a:prstGeom prst="rect">
            <a:avLst/>
          </a:prstGeom>
        </p:spPr>
      </p:pic>
      <p:sp>
        <p:nvSpPr>
          <p:cNvPr id="3" name="Date Placeholder 11">
            <a:extLst>
              <a:ext uri="{FF2B5EF4-FFF2-40B4-BE49-F238E27FC236}">
                <a16:creationId xmlns:a16="http://schemas.microsoft.com/office/drawing/2014/main" id="{12CD7C3D-206F-89C4-EDF2-8AA93F2066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86800" y="6464808"/>
            <a:ext cx="2289585" cy="153888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>
              <a:defRPr sz="1000"/>
            </a:lvl6pPr>
            <a:lvl7pPr marL="914400">
              <a:defRPr sz="1000"/>
            </a:lvl7pPr>
            <a:lvl8pPr marL="914400">
              <a:defRPr sz="1000"/>
            </a:lvl8pPr>
            <a:lvl9pPr>
              <a:defRPr sz="1000"/>
            </a:lvl9pPr>
          </a:lstStyle>
          <a:p>
            <a:pPr indent="-3657600"/>
            <a:r>
              <a:rPr lang="en-US"/>
              <a:t>Modify with Insert &gt; Header and Footer…</a:t>
            </a:r>
            <a:endParaRPr lang="en-US" dirty="0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C57AF0B9-400B-2DF6-70B2-324251A89C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0664" y="6464798"/>
            <a:ext cx="4129086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 marL="0">
              <a:defRPr sz="1000"/>
            </a:lvl6pPr>
            <a:lvl7pPr marL="0">
              <a:defRPr sz="1000"/>
            </a:lvl7pPr>
            <a:lvl8pPr marL="0">
              <a:defRPr sz="1000"/>
            </a:lvl8pPr>
            <a:lvl9pPr>
              <a:defRPr sz="1000"/>
            </a:lvl9pPr>
          </a:lstStyle>
          <a:p>
            <a:pPr indent="-5486400"/>
            <a:endParaRPr lang="en-US" dirty="0"/>
          </a:p>
        </p:txBody>
      </p:sp>
      <p:sp>
        <p:nvSpPr>
          <p:cNvPr id="6" name="Slide Number Placeholder 14">
            <a:extLst>
              <a:ext uri="{FF2B5EF4-FFF2-40B4-BE49-F238E27FC236}">
                <a16:creationId xmlns:a16="http://schemas.microsoft.com/office/drawing/2014/main" id="{7E4D804C-37DC-3CB2-8C25-8950035027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 marL="0" algn="r">
              <a:defRPr sz="1000"/>
            </a:lvl6pPr>
            <a:lvl7pPr marL="0" algn="r">
              <a:defRPr sz="1000"/>
            </a:lvl7pPr>
            <a:lvl8pPr marL="0" algn="r">
              <a:defRPr sz="1000"/>
            </a:lvl8pPr>
            <a:lvl9pPr marL="0" algn="r">
              <a:defRPr sz="1000"/>
            </a:lvl9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812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tacked Right">
    <p:bg>
      <p:bgPr>
        <a:solidFill>
          <a:srgbClr val="00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457200" y="1600200"/>
            <a:ext cx="5492496" cy="4270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quarter" idx="18"/>
          </p:nvPr>
        </p:nvSpPr>
        <p:spPr>
          <a:xfrm>
            <a:off x="6242304" y="1600200"/>
            <a:ext cx="5492496" cy="20208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3"/>
          <p:cNvSpPr>
            <a:spLocks noGrp="1"/>
          </p:cNvSpPr>
          <p:nvPr>
            <p:ph sz="quarter" idx="19"/>
          </p:nvPr>
        </p:nvSpPr>
        <p:spPr>
          <a:xfrm>
            <a:off x="6242304" y="3831336"/>
            <a:ext cx="5492494" cy="20391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C2150A1-3654-4DC5-928F-F8BB26F32F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460248" y="6327648"/>
            <a:ext cx="1901956" cy="277369"/>
          </a:xfrm>
          <a:prstGeom prst="rect">
            <a:avLst/>
          </a:prstGeom>
        </p:spPr>
      </p:pic>
      <p:sp>
        <p:nvSpPr>
          <p:cNvPr id="3" name="Date Placeholder 11">
            <a:extLst>
              <a:ext uri="{FF2B5EF4-FFF2-40B4-BE49-F238E27FC236}">
                <a16:creationId xmlns:a16="http://schemas.microsoft.com/office/drawing/2014/main" id="{9D8B58D3-584C-BB35-93A6-AD40E9DB08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86800" y="6464808"/>
            <a:ext cx="2289585" cy="153888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>
              <a:defRPr sz="1000"/>
            </a:lvl6pPr>
            <a:lvl7pPr marL="914400">
              <a:defRPr sz="1000"/>
            </a:lvl7pPr>
            <a:lvl8pPr marL="914400">
              <a:defRPr sz="1000"/>
            </a:lvl8pPr>
            <a:lvl9pPr>
              <a:defRPr sz="1000"/>
            </a:lvl9pPr>
          </a:lstStyle>
          <a:p>
            <a:pPr indent="-3657600"/>
            <a:r>
              <a:rPr lang="en-US"/>
              <a:t>Modify with Insert &gt; Header and Footer…</a:t>
            </a:r>
            <a:endParaRPr lang="en-US" dirty="0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A9EF5225-7EA4-3E3B-65E9-321090C9F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0664" y="6464798"/>
            <a:ext cx="4129086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 marL="0">
              <a:defRPr sz="1000"/>
            </a:lvl6pPr>
            <a:lvl7pPr marL="0">
              <a:defRPr sz="1000"/>
            </a:lvl7pPr>
            <a:lvl8pPr marL="0">
              <a:defRPr sz="1000"/>
            </a:lvl8pPr>
            <a:lvl9pPr>
              <a:defRPr sz="1000"/>
            </a:lvl9pPr>
          </a:lstStyle>
          <a:p>
            <a:pPr indent="-5486400"/>
            <a:endParaRPr lang="en-US" dirty="0"/>
          </a:p>
        </p:txBody>
      </p:sp>
      <p:sp>
        <p:nvSpPr>
          <p:cNvPr id="6" name="Slide Number Placeholder 14">
            <a:extLst>
              <a:ext uri="{FF2B5EF4-FFF2-40B4-BE49-F238E27FC236}">
                <a16:creationId xmlns:a16="http://schemas.microsoft.com/office/drawing/2014/main" id="{636149C9-81A2-C9C4-8210-6294613842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 marL="0" algn="r">
              <a:defRPr sz="1000"/>
            </a:lvl6pPr>
            <a:lvl7pPr marL="0" algn="r">
              <a:defRPr sz="1000"/>
            </a:lvl7pPr>
            <a:lvl8pPr marL="0" algn="r">
              <a:defRPr sz="1000"/>
            </a:lvl8pPr>
            <a:lvl9pPr marL="0" algn="r">
              <a:defRPr sz="1000"/>
            </a:lvl9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0468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arrow">
    <p:bg>
      <p:bgPr>
        <a:solidFill>
          <a:srgbClr val="00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457200" y="1600200"/>
            <a:ext cx="7427913" cy="4270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8"/>
          </p:nvPr>
        </p:nvSpPr>
        <p:spPr>
          <a:xfrm>
            <a:off x="8159750" y="1600200"/>
            <a:ext cx="3575047" cy="4270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D36B010-2833-4D6E-AB7D-8E60A8C0BA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460248" y="6327648"/>
            <a:ext cx="1901956" cy="277369"/>
          </a:xfrm>
          <a:prstGeom prst="rect">
            <a:avLst/>
          </a:prstGeom>
        </p:spPr>
      </p:pic>
      <p:sp>
        <p:nvSpPr>
          <p:cNvPr id="3" name="Date Placeholder 11">
            <a:extLst>
              <a:ext uri="{FF2B5EF4-FFF2-40B4-BE49-F238E27FC236}">
                <a16:creationId xmlns:a16="http://schemas.microsoft.com/office/drawing/2014/main" id="{BC74EDE7-DA90-1C7A-8B4C-8BB37F5C9D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86800" y="6464808"/>
            <a:ext cx="2289585" cy="153888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>
              <a:defRPr sz="1000"/>
            </a:lvl6pPr>
            <a:lvl7pPr marL="914400">
              <a:defRPr sz="1000"/>
            </a:lvl7pPr>
            <a:lvl8pPr marL="914400">
              <a:defRPr sz="1000"/>
            </a:lvl8pPr>
            <a:lvl9pPr>
              <a:defRPr sz="1000"/>
            </a:lvl9pPr>
          </a:lstStyle>
          <a:p>
            <a:pPr indent="-3657600"/>
            <a:r>
              <a:rPr lang="en-US"/>
              <a:t>Modify with Insert &gt; Header and Footer…</a:t>
            </a:r>
            <a:endParaRPr lang="en-US" dirty="0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F6DE8261-B976-9B3B-33BF-F38607A8B5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0664" y="6464798"/>
            <a:ext cx="4129086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 marL="0">
              <a:defRPr sz="1000"/>
            </a:lvl6pPr>
            <a:lvl7pPr marL="0">
              <a:defRPr sz="1000"/>
            </a:lvl7pPr>
            <a:lvl8pPr marL="0">
              <a:defRPr sz="1000"/>
            </a:lvl8pPr>
            <a:lvl9pPr>
              <a:defRPr sz="1000"/>
            </a:lvl9pPr>
          </a:lstStyle>
          <a:p>
            <a:pPr indent="-5486400"/>
            <a:endParaRPr lang="en-US" dirty="0"/>
          </a:p>
        </p:txBody>
      </p:sp>
      <p:sp>
        <p:nvSpPr>
          <p:cNvPr id="6" name="Slide Number Placeholder 14">
            <a:extLst>
              <a:ext uri="{FF2B5EF4-FFF2-40B4-BE49-F238E27FC236}">
                <a16:creationId xmlns:a16="http://schemas.microsoft.com/office/drawing/2014/main" id="{FCDB98B0-07C2-4EDA-AAF8-38281F9648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 marL="0" algn="r">
              <a:defRPr sz="1000"/>
            </a:lvl6pPr>
            <a:lvl7pPr marL="0" algn="r">
              <a:defRPr sz="1000"/>
            </a:lvl7pPr>
            <a:lvl8pPr marL="0" algn="r">
              <a:defRPr sz="1000"/>
            </a:lvl8pPr>
            <a:lvl9pPr marL="0" algn="r">
              <a:defRPr sz="1000"/>
            </a:lvl9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2423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Wide">
    <p:bg>
      <p:bgPr>
        <a:solidFill>
          <a:srgbClr val="00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457200" y="1600200"/>
            <a:ext cx="3573463" cy="4270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8"/>
          </p:nvPr>
        </p:nvSpPr>
        <p:spPr>
          <a:xfrm>
            <a:off x="4305301" y="1600200"/>
            <a:ext cx="7429500" cy="4270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889E2C4-4427-44BB-8FC7-267460F86C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460248" y="6327648"/>
            <a:ext cx="1901956" cy="277369"/>
          </a:xfrm>
          <a:prstGeom prst="rect">
            <a:avLst/>
          </a:prstGeom>
        </p:spPr>
      </p:pic>
      <p:sp>
        <p:nvSpPr>
          <p:cNvPr id="3" name="Date Placeholder 11">
            <a:extLst>
              <a:ext uri="{FF2B5EF4-FFF2-40B4-BE49-F238E27FC236}">
                <a16:creationId xmlns:a16="http://schemas.microsoft.com/office/drawing/2014/main" id="{653C053E-32B1-2905-C390-DA223CF05B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86800" y="6464808"/>
            <a:ext cx="2289585" cy="153888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>
              <a:defRPr sz="1000"/>
            </a:lvl6pPr>
            <a:lvl7pPr marL="914400">
              <a:defRPr sz="1000"/>
            </a:lvl7pPr>
            <a:lvl8pPr marL="914400">
              <a:defRPr sz="1000"/>
            </a:lvl8pPr>
            <a:lvl9pPr>
              <a:defRPr sz="1000"/>
            </a:lvl9pPr>
          </a:lstStyle>
          <a:p>
            <a:pPr indent="-3657600"/>
            <a:r>
              <a:rPr lang="en-US"/>
              <a:t>Modify with Insert &gt; Header and Footer…</a:t>
            </a:r>
            <a:endParaRPr lang="en-US" dirty="0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52CF8153-5EBF-0AF7-E077-C44C64F06B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0664" y="6464798"/>
            <a:ext cx="4129086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 marL="0">
              <a:defRPr sz="1000"/>
            </a:lvl6pPr>
            <a:lvl7pPr marL="0">
              <a:defRPr sz="1000"/>
            </a:lvl7pPr>
            <a:lvl8pPr marL="0">
              <a:defRPr sz="1000"/>
            </a:lvl8pPr>
            <a:lvl9pPr>
              <a:defRPr sz="1000"/>
            </a:lvl9pPr>
          </a:lstStyle>
          <a:p>
            <a:pPr indent="-5486400"/>
            <a:endParaRPr lang="en-US" dirty="0"/>
          </a:p>
        </p:txBody>
      </p:sp>
      <p:sp>
        <p:nvSpPr>
          <p:cNvPr id="6" name="Slide Number Placeholder 14">
            <a:extLst>
              <a:ext uri="{FF2B5EF4-FFF2-40B4-BE49-F238E27FC236}">
                <a16:creationId xmlns:a16="http://schemas.microsoft.com/office/drawing/2014/main" id="{7FC49ADC-C062-4066-0FBA-532E75A354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 marL="0" algn="r">
              <a:defRPr sz="1000"/>
            </a:lvl6pPr>
            <a:lvl7pPr marL="0" algn="r">
              <a:defRPr sz="1000"/>
            </a:lvl7pPr>
            <a:lvl8pPr marL="0" algn="r">
              <a:defRPr sz="1000"/>
            </a:lvl8pPr>
            <a:lvl9pPr marL="0" algn="r">
              <a:defRPr sz="1000"/>
            </a:lvl9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5091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bg>
      <p:bgPr>
        <a:solidFill>
          <a:srgbClr val="00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457200" y="1600200"/>
            <a:ext cx="3573463" cy="4270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8"/>
          </p:nvPr>
        </p:nvSpPr>
        <p:spPr>
          <a:xfrm>
            <a:off x="4310063" y="1600200"/>
            <a:ext cx="3575049" cy="4270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3"/>
          <p:cNvSpPr>
            <a:spLocks noGrp="1"/>
          </p:cNvSpPr>
          <p:nvPr>
            <p:ph sz="quarter" idx="19"/>
          </p:nvPr>
        </p:nvSpPr>
        <p:spPr>
          <a:xfrm>
            <a:off x="8159750" y="1600200"/>
            <a:ext cx="3575049" cy="4270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9AECE14-0A02-46B2-8836-02282D02EB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460248" y="6327648"/>
            <a:ext cx="1901956" cy="277369"/>
          </a:xfrm>
          <a:prstGeom prst="rect">
            <a:avLst/>
          </a:prstGeom>
        </p:spPr>
      </p:pic>
      <p:sp>
        <p:nvSpPr>
          <p:cNvPr id="3" name="Date Placeholder 11">
            <a:extLst>
              <a:ext uri="{FF2B5EF4-FFF2-40B4-BE49-F238E27FC236}">
                <a16:creationId xmlns:a16="http://schemas.microsoft.com/office/drawing/2014/main" id="{146D5374-F12B-561A-4BE4-AFD0BD6A07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86800" y="6464808"/>
            <a:ext cx="2289585" cy="153888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>
              <a:defRPr sz="1000"/>
            </a:lvl6pPr>
            <a:lvl7pPr marL="914400">
              <a:defRPr sz="1000"/>
            </a:lvl7pPr>
            <a:lvl8pPr marL="914400">
              <a:defRPr sz="1000"/>
            </a:lvl8pPr>
            <a:lvl9pPr>
              <a:defRPr sz="1000"/>
            </a:lvl9pPr>
          </a:lstStyle>
          <a:p>
            <a:pPr indent="-3657600"/>
            <a:r>
              <a:rPr lang="en-US"/>
              <a:t>Modify with Insert &gt; Header and Footer…</a:t>
            </a:r>
            <a:endParaRPr lang="en-US" dirty="0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AD6F1EBD-F91C-086D-2F87-32F023342D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0664" y="6464798"/>
            <a:ext cx="4129086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 marL="0">
              <a:defRPr sz="1000"/>
            </a:lvl6pPr>
            <a:lvl7pPr marL="0">
              <a:defRPr sz="1000"/>
            </a:lvl7pPr>
            <a:lvl8pPr marL="0">
              <a:defRPr sz="1000"/>
            </a:lvl8pPr>
            <a:lvl9pPr>
              <a:defRPr sz="1000"/>
            </a:lvl9pPr>
          </a:lstStyle>
          <a:p>
            <a:pPr indent="-5486400"/>
            <a:endParaRPr lang="en-US" dirty="0"/>
          </a:p>
        </p:txBody>
      </p:sp>
      <p:sp>
        <p:nvSpPr>
          <p:cNvPr id="6" name="Slide Number Placeholder 14">
            <a:extLst>
              <a:ext uri="{FF2B5EF4-FFF2-40B4-BE49-F238E27FC236}">
                <a16:creationId xmlns:a16="http://schemas.microsoft.com/office/drawing/2014/main" id="{29BF235F-A3DF-0610-6C2D-1A2BA8D1E9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 marL="0" algn="r">
              <a:defRPr sz="1000"/>
            </a:lvl6pPr>
            <a:lvl7pPr marL="0" algn="r">
              <a:defRPr sz="1000"/>
            </a:lvl7pPr>
            <a:lvl8pPr marL="0" algn="r">
              <a:defRPr sz="1000"/>
            </a:lvl8pPr>
            <a:lvl9pPr marL="0" algn="r">
              <a:defRPr sz="1000"/>
            </a:lvl9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7644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rgbClr val="00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599" cy="9159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11">
            <a:extLst>
              <a:ext uri="{FF2B5EF4-FFF2-40B4-BE49-F238E27FC236}">
                <a16:creationId xmlns:a16="http://schemas.microsoft.com/office/drawing/2014/main" id="{7CDF9E6A-7BDF-467D-28D5-4C75E97AF5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86800" y="6464808"/>
            <a:ext cx="2289585" cy="153888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>
              <a:defRPr sz="1000"/>
            </a:lvl6pPr>
            <a:lvl7pPr marL="914400">
              <a:defRPr sz="1000"/>
            </a:lvl7pPr>
            <a:lvl8pPr marL="914400">
              <a:defRPr sz="1000"/>
            </a:lvl8pPr>
            <a:lvl9pPr>
              <a:defRPr sz="1000"/>
            </a:lvl9pPr>
          </a:lstStyle>
          <a:p>
            <a:pPr indent="-3657600"/>
            <a:r>
              <a:rPr lang="en-US"/>
              <a:t>Modify with Insert &gt; Header and Footer…</a:t>
            </a:r>
            <a:endParaRPr lang="en-US" dirty="0"/>
          </a:p>
        </p:txBody>
      </p:sp>
      <p:sp>
        <p:nvSpPr>
          <p:cNvPr id="4" name="Footer Placeholder 13">
            <a:extLst>
              <a:ext uri="{FF2B5EF4-FFF2-40B4-BE49-F238E27FC236}">
                <a16:creationId xmlns:a16="http://schemas.microsoft.com/office/drawing/2014/main" id="{DA5CB500-6543-BF0C-B1A2-E45E0DF8F5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0664" y="6464798"/>
            <a:ext cx="4129086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 marL="0">
              <a:defRPr sz="1000"/>
            </a:lvl6pPr>
            <a:lvl7pPr marL="0">
              <a:defRPr sz="1000"/>
            </a:lvl7pPr>
            <a:lvl8pPr marL="0">
              <a:defRPr sz="1000"/>
            </a:lvl8pPr>
            <a:lvl9pPr>
              <a:defRPr sz="1000"/>
            </a:lvl9pPr>
          </a:lstStyle>
          <a:p>
            <a:pPr indent="-5486400"/>
            <a:endParaRPr lang="en-US" dirty="0"/>
          </a:p>
        </p:txBody>
      </p:sp>
      <p:sp>
        <p:nvSpPr>
          <p:cNvPr id="5" name="Slide Number Placeholder 14">
            <a:extLst>
              <a:ext uri="{FF2B5EF4-FFF2-40B4-BE49-F238E27FC236}">
                <a16:creationId xmlns:a16="http://schemas.microsoft.com/office/drawing/2014/main" id="{95FA0583-B45A-E47F-8A9E-4FAD4BC5E5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 marL="0" algn="r">
              <a:defRPr sz="1000"/>
            </a:lvl6pPr>
            <a:lvl7pPr marL="0" algn="r">
              <a:defRPr sz="1000"/>
            </a:lvl7pPr>
            <a:lvl8pPr marL="0" algn="r">
              <a:defRPr sz="1000"/>
            </a:lvl8pPr>
            <a:lvl9pPr marL="0" algn="r">
              <a:defRPr sz="1000"/>
            </a:lvl9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8369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5867400"/>
          </a:xfrm>
          <a:solidFill>
            <a:schemeClr val="bg1">
              <a:lumMod val="95000"/>
            </a:schemeClr>
          </a:solidFill>
        </p:spPr>
        <p:txBody>
          <a:bodyPr lIns="457200" tIns="457200"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4E3B6A-0F8B-44D7-9D86-907A853375C0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 indent="-3657600"/>
            <a:r>
              <a:rPr lang="en-US"/>
              <a:t>Modify with Insert &gt; Header and Footer…</a:t>
            </a:r>
            <a:endParaRPr lang="en-US" dirty="0"/>
          </a:p>
        </p:txBody>
      </p:sp>
      <p:sp>
        <p:nvSpPr>
          <p:cNvPr id="5" name="Slide Number Placeholder 14">
            <a:extLst>
              <a:ext uri="{FF2B5EF4-FFF2-40B4-BE49-F238E27FC236}">
                <a16:creationId xmlns:a16="http://schemas.microsoft.com/office/drawing/2014/main" id="{9B003974-DFB0-90C9-0FD2-1DA95C1E54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rgbClr val="000000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 marL="0" algn="r">
              <a:defRPr sz="1000"/>
            </a:lvl6pPr>
            <a:lvl7pPr marL="0" algn="r">
              <a:defRPr sz="1000"/>
            </a:lvl7pPr>
            <a:lvl8pPr marL="0" algn="r">
              <a:defRPr sz="1000"/>
            </a:lvl8pPr>
            <a:lvl9pPr marL="0" algn="r">
              <a:defRPr sz="1000"/>
            </a:lvl9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13">
            <a:extLst>
              <a:ext uri="{FF2B5EF4-FFF2-40B4-BE49-F238E27FC236}">
                <a16:creationId xmlns:a16="http://schemas.microsoft.com/office/drawing/2014/main" id="{28EEDAA1-9ED4-F875-B8D7-715EBB4951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0664" y="6464798"/>
            <a:ext cx="4129086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 marL="0">
              <a:defRPr sz="1000"/>
            </a:lvl6pPr>
            <a:lvl7pPr marL="0">
              <a:defRPr sz="1000"/>
            </a:lvl7pPr>
            <a:lvl8pPr marL="0">
              <a:defRPr sz="1000"/>
            </a:lvl8pPr>
            <a:lvl9pPr>
              <a:defRPr sz="1000"/>
            </a:lvl9pPr>
          </a:lstStyle>
          <a:p>
            <a:pPr indent="-5486400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175E52-B8C4-990B-7820-C800E256F2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57200" y="6330786"/>
            <a:ext cx="1905004" cy="2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4949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or Quote Slide Go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58788"/>
            <a:ext cx="11277600" cy="5408612"/>
          </a:xfrm>
        </p:spPr>
        <p:txBody>
          <a:bodyPr anchor="ctr" anchorCtr="0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27427AA1-E89B-E54E-4231-DBF8E12A4AFD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8686800" y="6464808"/>
            <a:ext cx="2289585" cy="1538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indent="-3657600"/>
            <a:r>
              <a:rPr lang="en-US"/>
              <a:t>Modify with Insert &gt; Header and Footer…</a:t>
            </a:r>
            <a:endParaRPr lang="en-US" dirty="0"/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2ECBAE91-7605-889D-17D5-24DF49A65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 marL="0" algn="r">
              <a:defRPr sz="1000"/>
            </a:lvl6pPr>
            <a:lvl7pPr marL="0" algn="r">
              <a:defRPr sz="1000"/>
            </a:lvl7pPr>
            <a:lvl8pPr marL="0" algn="r">
              <a:defRPr sz="1000"/>
            </a:lvl8pPr>
            <a:lvl9pPr marL="0" algn="r">
              <a:defRPr sz="1000"/>
            </a:lvl9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C58F9914-D54A-7806-23DD-06ECA14F60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0664" y="6464798"/>
            <a:ext cx="4129086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 marL="0">
              <a:defRPr sz="1000"/>
            </a:lvl6pPr>
            <a:lvl7pPr marL="0">
              <a:defRPr sz="1000"/>
            </a:lvl7pPr>
            <a:lvl8pPr marL="0">
              <a:defRPr sz="1000"/>
            </a:lvl8pPr>
            <a:lvl9pPr>
              <a:defRPr sz="1000"/>
            </a:lvl9pPr>
          </a:lstStyle>
          <a:p>
            <a:pPr indent="-54864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9012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or Quote Slide Gra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58788"/>
            <a:ext cx="11277600" cy="5408612"/>
          </a:xfrm>
        </p:spPr>
        <p:txBody>
          <a:bodyPr anchor="ctr" anchorCtr="0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27427AA1-E89B-E54E-4231-DBF8E12A4AFD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8686800" y="6464808"/>
            <a:ext cx="2289585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indent="-3657600"/>
            <a:r>
              <a:rPr lang="en-US"/>
              <a:t>Modify with Insert &gt; Header and Footer…</a:t>
            </a:r>
            <a:endParaRPr lang="en-US" dirty="0"/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2ECBAE91-7605-889D-17D5-24DF49A65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 marL="0" algn="r">
              <a:defRPr sz="1000"/>
            </a:lvl6pPr>
            <a:lvl7pPr marL="0" algn="r">
              <a:defRPr sz="1000"/>
            </a:lvl7pPr>
            <a:lvl8pPr marL="0" algn="r">
              <a:defRPr sz="1000"/>
            </a:lvl8pPr>
            <a:lvl9pPr marL="0" algn="r">
              <a:defRPr sz="1000"/>
            </a:lvl9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C58F9914-D54A-7806-23DD-06ECA14F60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0664" y="6464798"/>
            <a:ext cx="4129086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 marL="0">
              <a:defRPr sz="1000"/>
            </a:lvl6pPr>
            <a:lvl7pPr marL="0">
              <a:defRPr sz="1000"/>
            </a:lvl7pPr>
            <a:lvl8pPr marL="0">
              <a:defRPr sz="1000"/>
            </a:lvl8pPr>
            <a:lvl9pPr>
              <a:defRPr sz="1000"/>
            </a:lvl9pPr>
          </a:lstStyle>
          <a:p>
            <a:pPr indent="-54864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6326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or Quote Slide Teal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58788"/>
            <a:ext cx="11277598" cy="5408612"/>
          </a:xfrm>
        </p:spPr>
        <p:txBody>
          <a:bodyPr anchor="ctr" anchorCtr="0"/>
          <a:lstStyle>
            <a:lvl1pPr>
              <a:defRPr sz="480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C1AE7E4E-6E8D-30A0-2F99-A3867A81CBC2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8686800" y="6464808"/>
            <a:ext cx="2289585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indent="-3657600"/>
            <a:r>
              <a:rPr lang="en-US"/>
              <a:t>Modify with Insert &gt; Header and Footer…</a:t>
            </a:r>
            <a:endParaRPr lang="en-US" dirty="0"/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5A4F320C-C989-B6B6-CD1F-B864880098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 marL="0" algn="r">
              <a:defRPr sz="1000"/>
            </a:lvl6pPr>
            <a:lvl7pPr marL="0" algn="r">
              <a:defRPr sz="1000"/>
            </a:lvl7pPr>
            <a:lvl8pPr marL="0" algn="r">
              <a:defRPr sz="1000"/>
            </a:lvl8pPr>
            <a:lvl9pPr marL="0" algn="r">
              <a:defRPr sz="1000"/>
            </a:lvl9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377A1482-BF81-616E-F990-2DC3521EB6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0664" y="6464798"/>
            <a:ext cx="4129086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 marL="0">
              <a:defRPr sz="1000"/>
            </a:lvl6pPr>
            <a:lvl7pPr marL="0">
              <a:defRPr sz="1000"/>
            </a:lvl7pPr>
            <a:lvl8pPr marL="0">
              <a:defRPr sz="1000"/>
            </a:lvl8pPr>
            <a:lvl9pPr>
              <a:defRPr sz="1000"/>
            </a:lvl9pPr>
          </a:lstStyle>
          <a:p>
            <a:pPr indent="-54864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288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or Quote Slide Purp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11277598" cy="5410200"/>
          </a:xfrm>
        </p:spPr>
        <p:txBody>
          <a:bodyPr anchor="ctr" anchorCtr="0"/>
          <a:lstStyle>
            <a:lvl1pPr>
              <a:defRPr sz="48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add text</a:t>
            </a:r>
            <a:endParaRPr lang="en-US" dirty="0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3D04DF57-BE68-F9A5-2783-7D1925075FB1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8686800" y="6464808"/>
            <a:ext cx="2289585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indent="-3657600"/>
            <a:r>
              <a:rPr lang="en-US"/>
              <a:t>Modify with Insert &gt; Header and Footer…</a:t>
            </a:r>
            <a:endParaRPr lang="en-US" dirty="0"/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8BBFBDDB-BCB8-07E5-B9F1-3F8DABD31C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 marL="0" algn="r">
              <a:defRPr sz="1000"/>
            </a:lvl6pPr>
            <a:lvl7pPr marL="0" algn="r">
              <a:defRPr sz="1000"/>
            </a:lvl7pPr>
            <a:lvl8pPr marL="0" algn="r">
              <a:defRPr sz="1000"/>
            </a:lvl8pPr>
            <a:lvl9pPr marL="0" algn="r">
              <a:defRPr sz="1000"/>
            </a:lvl9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C9A9C786-3D4B-4242-E2F2-6B4DD1A93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0664" y="6464798"/>
            <a:ext cx="4129086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 marL="0">
              <a:defRPr sz="1000"/>
            </a:lvl6pPr>
            <a:lvl7pPr marL="0">
              <a:defRPr sz="1000"/>
            </a:lvl7pPr>
            <a:lvl8pPr marL="0">
              <a:defRPr sz="1000"/>
            </a:lvl8pPr>
            <a:lvl9pPr>
              <a:defRPr sz="1000"/>
            </a:lvl9pPr>
          </a:lstStyle>
          <a:p>
            <a:pPr indent="-54864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201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or Quote Slide Blu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58788"/>
            <a:ext cx="11277600" cy="5408612"/>
          </a:xfrm>
        </p:spPr>
        <p:txBody>
          <a:bodyPr anchor="ctr" anchorCtr="0"/>
          <a:lstStyle>
            <a:lvl1pPr>
              <a:defRPr sz="48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add text</a:t>
            </a:r>
            <a:endParaRPr lang="en-US" dirty="0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27427AA1-E89B-E54E-4231-DBF8E12A4AFD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8686800" y="6464808"/>
            <a:ext cx="2289585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indent="-3657600"/>
            <a:r>
              <a:rPr lang="en-US"/>
              <a:t>Modify with Insert &gt; Header and Footer…</a:t>
            </a:r>
            <a:endParaRPr lang="en-US" dirty="0"/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2ECBAE91-7605-889D-17D5-24DF49A65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 marL="0" algn="r">
              <a:defRPr sz="1000"/>
            </a:lvl6pPr>
            <a:lvl7pPr marL="0" algn="r">
              <a:defRPr sz="1000"/>
            </a:lvl7pPr>
            <a:lvl8pPr marL="0" algn="r">
              <a:defRPr sz="1000"/>
            </a:lvl8pPr>
            <a:lvl9pPr marL="0" algn="r">
              <a:defRPr sz="1000"/>
            </a:lvl9pPr>
          </a:lstStyle>
          <a:p>
            <a:fld id="{F3EC7EDD-B554-9142-9977-52420729B2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C58F9914-D54A-7806-23DD-06ECA14F60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0664" y="6464798"/>
            <a:ext cx="4129086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 marL="0">
              <a:defRPr sz="1000"/>
            </a:lvl6pPr>
            <a:lvl7pPr marL="0">
              <a:defRPr sz="1000"/>
            </a:lvl7pPr>
            <a:lvl8pPr marL="0">
              <a:defRPr sz="1000"/>
            </a:lvl8pPr>
            <a:lvl9pPr>
              <a:defRPr sz="1000"/>
            </a:lvl9pPr>
          </a:lstStyle>
          <a:p>
            <a:pPr indent="-54864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809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8788"/>
            <a:ext cx="11277600" cy="91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8686800" y="6464808"/>
            <a:ext cx="2289585" cy="153888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  <a:lvl2pPr marL="0" algn="r">
              <a:defRPr sz="1000"/>
            </a:lvl2pPr>
            <a:lvl3pPr marL="0" algn="r">
              <a:defRPr sz="1000"/>
            </a:lvl3pPr>
            <a:lvl4pPr marL="0" algn="r">
              <a:defRPr sz="1000"/>
            </a:lvl4pPr>
            <a:lvl5pPr marL="0" algn="r">
              <a:defRPr sz="1000"/>
            </a:lvl5pPr>
            <a:lvl6pPr>
              <a:defRPr sz="1000"/>
            </a:lvl6pPr>
            <a:lvl7pPr marL="914400">
              <a:defRPr sz="1000"/>
            </a:lvl7pPr>
            <a:lvl8pPr marL="914400">
              <a:defRPr sz="1000"/>
            </a:lvl8pPr>
            <a:lvl9pPr>
              <a:defRPr sz="1000"/>
            </a:lvl9pPr>
          </a:lstStyle>
          <a:p>
            <a:pPr indent="-3657600"/>
            <a:r>
              <a:rPr lang="en-US"/>
              <a:t>Modify with Insert &gt; Header and Footer…</a:t>
            </a:r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3"/>
          </p:nvPr>
        </p:nvSpPr>
        <p:spPr>
          <a:xfrm>
            <a:off x="4030664" y="6464798"/>
            <a:ext cx="4129086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 marL="0">
              <a:defRPr sz="1000"/>
            </a:lvl6pPr>
            <a:lvl7pPr marL="0">
              <a:defRPr sz="1000"/>
            </a:lvl7pPr>
            <a:lvl8pPr marL="0">
              <a:defRPr sz="1000"/>
            </a:lvl8pPr>
            <a:lvl9pPr>
              <a:defRPr sz="1000"/>
            </a:lvl9pPr>
          </a:lstStyle>
          <a:p>
            <a:pPr indent="-5486400"/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idx="1"/>
          </p:nvPr>
        </p:nvSpPr>
        <p:spPr>
          <a:xfrm>
            <a:off x="457199" y="1600200"/>
            <a:ext cx="11277599" cy="4267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9772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20" r:id="rId4"/>
    <p:sldLayoutId id="2147483738" r:id="rId5"/>
    <p:sldLayoutId id="2147483739" r:id="rId6"/>
    <p:sldLayoutId id="2147483740" r:id="rId7"/>
    <p:sldLayoutId id="2147483715" r:id="rId8"/>
    <p:sldLayoutId id="2147483717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07" r:id="rId18"/>
    <p:sldLayoutId id="2147483716" r:id="rId19"/>
    <p:sldLayoutId id="2147483718" r:id="rId20"/>
    <p:sldLayoutId id="2147483690" r:id="rId21"/>
    <p:sldLayoutId id="2147483691" r:id="rId22"/>
    <p:sldLayoutId id="2147483692" r:id="rId23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0000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169863" indent="-1666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450850" indent="-225425" algn="l" defTabSz="457200" rtl="0" eaLnBrk="1" latinLnBrk="0" hangingPunct="1">
        <a:spcBef>
          <a:spcPct val="20000"/>
        </a:spcBef>
        <a:buFont typeface="Lucida Grande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3pPr>
      <a:lvl4pPr marL="692150" indent="-2413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Arial"/>
        </a:defRPr>
      </a:lvl4pPr>
      <a:lvl5pPr marL="917575" indent="-225425" algn="l" defTabSz="457200" rtl="0" eaLnBrk="1" latinLnBrk="0" hangingPunct="1">
        <a:spcBef>
          <a:spcPct val="20000"/>
        </a:spcBef>
        <a:buFont typeface="Calibri" panose="020F0502020204030204" pitchFamily="34" charset="0"/>
        <a:buChar char="–"/>
        <a:defRPr sz="1600" kern="120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914400" indent="-228600" algn="l" defTabSz="457200" rtl="0" eaLnBrk="1" latinLnBrk="0" hangingPunct="1">
        <a:spcBef>
          <a:spcPct val="20000"/>
        </a:spcBef>
        <a:buFont typeface="Calibri" panose="020F050202020403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914400" indent="-228600" algn="l" defTabSz="457200" rtl="0" eaLnBrk="1" latinLnBrk="0" hangingPunct="1">
        <a:spcBef>
          <a:spcPct val="20000"/>
        </a:spcBef>
        <a:buFont typeface="Calibri" panose="020F050202020403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914400" indent="-228600" algn="l" defTabSz="457200" rtl="0" eaLnBrk="1" latinLnBrk="0" hangingPunct="1">
        <a:spcBef>
          <a:spcPct val="20000"/>
        </a:spcBef>
        <a:buFont typeface="Calibri" panose="020F050202020403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914400" indent="-228600" algn="l" defTabSz="457200" rtl="0" eaLnBrk="1" latinLnBrk="0" hangingPunct="1">
        <a:spcBef>
          <a:spcPct val="20000"/>
        </a:spcBef>
        <a:buFont typeface="Calibri" panose="020F050202020403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" userDrawn="1">
          <p15:clr>
            <a:srgbClr val="F26B43"/>
          </p15:clr>
        </p15:guide>
        <p15:guide id="2" pos="7392" userDrawn="1">
          <p15:clr>
            <a:srgbClr val="F26B43"/>
          </p15:clr>
        </p15:guide>
        <p15:guide id="3" pos="3924" userDrawn="1">
          <p15:clr>
            <a:srgbClr val="F26B43"/>
          </p15:clr>
        </p15:guide>
        <p15:guide id="4" orient="horz" pos="288" userDrawn="1">
          <p15:clr>
            <a:srgbClr val="F26B43"/>
          </p15:clr>
        </p15:guide>
        <p15:guide id="6" orient="horz" pos="4149" userDrawn="1">
          <p15:clr>
            <a:srgbClr val="F26B43"/>
          </p15:clr>
        </p15:guide>
        <p15:guide id="7" orient="horz" pos="3696" userDrawn="1">
          <p15:clr>
            <a:srgbClr val="F26B43"/>
          </p15:clr>
        </p15:guide>
        <p15:guide id="8" orient="horz" pos="1008" userDrawn="1">
          <p15:clr>
            <a:srgbClr val="F26B43"/>
          </p15:clr>
        </p15:guide>
        <p15:guide id="9" orient="horz" pos="864" userDrawn="1">
          <p15:clr>
            <a:srgbClr val="F26B43"/>
          </p15:clr>
        </p15:guide>
        <p15:guide id="10" pos="3756" userDrawn="1">
          <p15:clr>
            <a:srgbClr val="F26B43"/>
          </p15:clr>
        </p15:guide>
        <p15:guide id="11" pos="2712" userDrawn="1">
          <p15:clr>
            <a:srgbClr val="F26B43"/>
          </p15:clr>
        </p15:guide>
        <p15:guide id="12" pos="2539" userDrawn="1">
          <p15:clr>
            <a:srgbClr val="F26B43"/>
          </p15:clr>
        </p15:guide>
        <p15:guide id="13" pos="4967" userDrawn="1">
          <p15:clr>
            <a:srgbClr val="F26B43"/>
          </p15:clr>
        </p15:guide>
        <p15:guide id="14" pos="51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C84E1-D086-59AB-B68B-688BEE217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Review Lecture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83CDA4-A3DB-6DCE-6B01-EBA9DB02DE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Lecture Number: 10</a:t>
            </a:r>
          </a:p>
          <a:p>
            <a:r>
              <a:rPr lang="en-US" dirty="0"/>
              <a:t>Last Updated:  Mar 9, 2026</a:t>
            </a:r>
          </a:p>
        </p:txBody>
      </p:sp>
    </p:spTree>
    <p:extLst>
      <p:ext uri="{BB962C8B-B14F-4D97-AF65-F5344CB8AC3E}">
        <p14:creationId xmlns:p14="http://schemas.microsoft.com/office/powerpoint/2010/main" val="2331553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093FB-15CA-F871-8342-B5DA6AC8F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CCB735-E55F-7B3D-A135-67556E0D56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59438" y="6409944"/>
            <a:ext cx="975360" cy="274320"/>
          </a:xfrm>
          <a:prstGeom prst="rect">
            <a:avLst/>
          </a:prstGeom>
        </p:spPr>
        <p:txBody>
          <a:bodyPr/>
          <a:lstStyle/>
          <a:p>
            <a:fld id="{F3EC7EDD-B554-9142-9977-52420729B2A8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D7A0FB7-EAC0-6001-1EEC-D9B56A45793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1CFD6AE6-EAE3-AABF-A04E-9AD5DC5314BE}"/>
              </a:ext>
            </a:extLst>
          </p:cNvPr>
          <p:cNvSpPr txBox="1">
            <a:spLocks/>
          </p:cNvSpPr>
          <p:nvPr/>
        </p:nvSpPr>
        <p:spPr>
          <a:xfrm>
            <a:off x="0" y="261258"/>
            <a:ext cx="12192000" cy="5867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457200" tIns="457200" rIns="0" bIns="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169863" indent="-1666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450850" indent="-225425" algn="l" defTabSz="457200" rtl="0" eaLnBrk="1" latinLnBrk="0" hangingPunct="1">
              <a:spcBef>
                <a:spcPct val="20000"/>
              </a:spcBef>
              <a:buFont typeface="Lucida Grande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692150" indent="-2413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917575" indent="-225425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-22860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-22860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4400" indent="-22860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14400" indent="-22860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Picture Placeholder 1">
            <a:extLst>
              <a:ext uri="{FF2B5EF4-FFF2-40B4-BE49-F238E27FC236}">
                <a16:creationId xmlns:a16="http://schemas.microsoft.com/office/drawing/2014/main" id="{182C2C98-5746-55CA-BFD9-BED89816676B}"/>
              </a:ext>
            </a:extLst>
          </p:cNvPr>
          <p:cNvSpPr txBox="1">
            <a:spLocks/>
          </p:cNvSpPr>
          <p:nvPr/>
        </p:nvSpPr>
        <p:spPr>
          <a:xfrm>
            <a:off x="276673" y="420350"/>
            <a:ext cx="11239577" cy="51825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457200" tIns="457200" rIns="0" bIns="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169863" indent="-1666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450850" indent="-225425" algn="l" defTabSz="457200" rtl="0" eaLnBrk="1" latinLnBrk="0" hangingPunct="1">
              <a:spcBef>
                <a:spcPct val="20000"/>
              </a:spcBef>
              <a:buFont typeface="Lucida Grande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692150" indent="-2413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917575" indent="-225425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-22860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-22860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4400" indent="-22860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14400" indent="-22860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3074" name="Picture 2" descr="X-ray of Normal Elbow Anatomy">
            <a:extLst>
              <a:ext uri="{FF2B5EF4-FFF2-40B4-BE49-F238E27FC236}">
                <a16:creationId xmlns:a16="http://schemas.microsoft.com/office/drawing/2014/main" id="{C84646D7-B7ED-FE01-DBAB-E410A69377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961" y="0"/>
            <a:ext cx="6530077" cy="6322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4389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0759438" y="6409944"/>
            <a:ext cx="975360" cy="274320"/>
          </a:xfrm>
          <a:prstGeom prst="rect">
            <a:avLst/>
          </a:prstGeom>
        </p:spPr>
        <p:txBody>
          <a:bodyPr/>
          <a:lstStyle/>
          <a:p>
            <a:fld id="{F3EC7EDD-B554-9142-9977-52420729B2A8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2050" name="Picture 2" descr="Olecranon Fractures - Trauma - Orthobullets">
            <a:extLst>
              <a:ext uri="{FF2B5EF4-FFF2-40B4-BE49-F238E27FC236}">
                <a16:creationId xmlns:a16="http://schemas.microsoft.com/office/drawing/2014/main" id="{49C5CD1C-092D-9380-6307-4CAEFB26148D}"/>
              </a:ext>
            </a:extLst>
          </p:cNvPr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97" b="1409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3539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9BCBC-464D-B8A5-DCFD-56D923FAC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8788"/>
            <a:ext cx="11277600" cy="914400"/>
          </a:xfrm>
        </p:spPr>
        <p:txBody>
          <a:bodyPr anchor="t">
            <a:normAutofit/>
          </a:bodyPr>
          <a:lstStyle/>
          <a:p>
            <a:r>
              <a:rPr lang="en-US" dirty="0"/>
              <a:t>Management (Olecranon Fracture)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9D590-C449-44DF-DC68-AB5DE0E8A80B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57200" y="1496541"/>
            <a:ext cx="5555974" cy="4476876"/>
          </a:xfrm>
        </p:spPr>
        <p:txBody>
          <a:bodyPr>
            <a:norm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dirty="0"/>
              <a:t>X-Ray Findings</a:t>
            </a:r>
          </a:p>
          <a:p>
            <a:pPr marL="512763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dirty="0"/>
              <a:t>AP, Oblique and </a:t>
            </a:r>
            <a:r>
              <a:rPr lang="en-US" sz="1700" b="1" dirty="0"/>
              <a:t>True Lateral</a:t>
            </a:r>
          </a:p>
          <a:p>
            <a:pPr lvl="1" indent="0">
              <a:lnSpc>
                <a:spcPct val="90000"/>
              </a:lnSpc>
              <a:buNone/>
            </a:pPr>
            <a:endParaRPr lang="en-US" sz="1700" dirty="0"/>
          </a:p>
          <a:p>
            <a:pPr lvl="1" indent="0">
              <a:lnSpc>
                <a:spcPct val="90000"/>
              </a:lnSpc>
              <a:buNone/>
            </a:pPr>
            <a:r>
              <a:rPr lang="en-US" sz="1700" dirty="0"/>
              <a:t>Importance of True Lateral</a:t>
            </a:r>
          </a:p>
          <a:p>
            <a:pPr marL="512763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dirty="0"/>
              <a:t>Shoulder, elbow and wrist must be in the same plane to assess the anterior humeral, </a:t>
            </a:r>
            <a:r>
              <a:rPr lang="en-US" sz="1700" dirty="0" err="1"/>
              <a:t>radiocapitellar</a:t>
            </a:r>
            <a:r>
              <a:rPr lang="en-US" sz="1700" dirty="0"/>
              <a:t> line, and olecranon.  Elbow in 90 degrees flexion</a:t>
            </a:r>
          </a:p>
          <a:p>
            <a:pPr marL="512763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dirty="0"/>
              <a:t>Normal: Proximal radial lines meets anterior humeral line approximately center of capitulum.  Supracondylar ridge is in hourglass or figure 8 at distal humerus. </a:t>
            </a:r>
          </a:p>
          <a:p>
            <a:pPr marL="512763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dirty="0"/>
              <a:t>Unopposed </a:t>
            </a:r>
            <a:r>
              <a:rPr lang="en-US" sz="1700" dirty="0" err="1"/>
              <a:t>tricep</a:t>
            </a:r>
            <a:r>
              <a:rPr lang="en-US" sz="1700" dirty="0"/>
              <a:t> muscle action after fracture can cause wide displacement of fracture.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42B86A5-86DE-862D-91C1-C359BE016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8766" y="1600200"/>
            <a:ext cx="4259572" cy="4270248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BA4E1-E9EA-B975-ECF4-AC466BC994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3EC7EDD-B554-9142-9977-52420729B2A8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266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9BCBC-464D-B8A5-DCFD-56D923FAC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8788"/>
            <a:ext cx="11277600" cy="914400"/>
          </a:xfrm>
        </p:spPr>
        <p:txBody>
          <a:bodyPr anchor="t">
            <a:normAutofit/>
          </a:bodyPr>
          <a:lstStyle/>
          <a:p>
            <a:r>
              <a:rPr lang="en-US" dirty="0"/>
              <a:t>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A95377-DA11-87F6-F6ED-098D0DF86E88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57200" y="1600200"/>
            <a:ext cx="5492496" cy="4270248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/>
              <a:t>Unstable fractures </a:t>
            </a:r>
          </a:p>
          <a:p>
            <a:r>
              <a:rPr lang="en-US" b="1" dirty="0"/>
              <a:t>	</a:t>
            </a:r>
            <a:r>
              <a:rPr lang="en-US" dirty="0"/>
              <a:t>-emergent orthopedic consultation for operative fixation.</a:t>
            </a:r>
          </a:p>
          <a:p>
            <a:r>
              <a:rPr lang="en-US" dirty="0"/>
              <a:t>	- apply splint at 50-90% flexion and analgesia.</a:t>
            </a:r>
          </a:p>
          <a:p>
            <a:r>
              <a:rPr lang="en-US" dirty="0"/>
              <a:t>	- Intravenous antibiotics for open or suspected fractures.</a:t>
            </a:r>
          </a:p>
          <a:p>
            <a:endParaRPr lang="en-US" dirty="0"/>
          </a:p>
          <a:p>
            <a:r>
              <a:rPr lang="en-US" b="1" dirty="0"/>
              <a:t>Stable, nondisplaced fractures with intact extensor function</a:t>
            </a:r>
          </a:p>
          <a:p>
            <a:r>
              <a:rPr lang="en-US" dirty="0"/>
              <a:t>	- Immobilized in a long arm posterior splint with 90 degrees of		 	flexion, neutral forearm</a:t>
            </a:r>
          </a:p>
          <a:p>
            <a:r>
              <a:rPr lang="en-US" dirty="0"/>
              <a:t>	Orthopedic follow up within 1-2 days.</a:t>
            </a:r>
          </a:p>
          <a:p>
            <a:endParaRPr lang="en-US" dirty="0"/>
          </a:p>
          <a:p>
            <a:r>
              <a:rPr lang="en-US" dirty="0"/>
              <a:t>Take Home Points</a:t>
            </a:r>
          </a:p>
          <a:p>
            <a:r>
              <a:rPr lang="en-US" dirty="0"/>
              <a:t>	-Appreciation of loss of elbow extension mechanism or elbow 	instability on physical can help determine need for surgical 	intervention</a:t>
            </a:r>
          </a:p>
          <a:p>
            <a:r>
              <a:rPr lang="en-US" dirty="0"/>
              <a:t>	-Olecranon fractures can be associated with injury to the ulnar 	nerve, which runs posterior to the medial epicondyle into the cubital t	</a:t>
            </a:r>
            <a:r>
              <a:rPr lang="en-US" dirty="0" err="1"/>
              <a:t>unnel</a:t>
            </a:r>
            <a:endParaRPr lang="en-US" dirty="0"/>
          </a:p>
          <a:p>
            <a:r>
              <a:rPr lang="en-US" dirty="0"/>
              <a:t>	-Posterior elbow lacerations should raise concern for open fracture</a:t>
            </a:r>
          </a:p>
          <a:p>
            <a:r>
              <a:rPr lang="en-US" dirty="0"/>
              <a:t>	-Frequent reevaluations and high suspicion for compartment 	syndrome</a:t>
            </a:r>
          </a:p>
          <a:p>
            <a:r>
              <a:rPr lang="en-US" dirty="0"/>
              <a:t>	-Low-energy mechanism of injury can cause olecranon fractures in 	elderly patients, maintain a  low threshold for imaging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A3ABB25-885C-2FAA-9197-196870503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32" b="-1"/>
          <a:stretch>
            <a:fillRect/>
          </a:stretch>
        </p:blipFill>
        <p:spPr bwMode="auto">
          <a:xfrm>
            <a:off x="6242304" y="1600200"/>
            <a:ext cx="5492496" cy="4270248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BA4E1-E9EA-B975-ECF4-AC466BC994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3EC7EDD-B554-9142-9977-52420729B2A8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24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093FB-15CA-F871-8342-B5DA6AC8F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CCB735-E55F-7B3D-A135-67556E0D56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59438" y="6409944"/>
            <a:ext cx="975360" cy="274320"/>
          </a:xfrm>
          <a:prstGeom prst="rect">
            <a:avLst/>
          </a:prstGeom>
        </p:spPr>
        <p:txBody>
          <a:bodyPr/>
          <a:lstStyle/>
          <a:p>
            <a:fld id="{F3EC7EDD-B554-9142-9977-52420729B2A8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D7A0FB7-EAC0-6001-1EEC-D9B56A45793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1CFD6AE6-EAE3-AABF-A04E-9AD5DC5314BE}"/>
              </a:ext>
            </a:extLst>
          </p:cNvPr>
          <p:cNvSpPr txBox="1">
            <a:spLocks/>
          </p:cNvSpPr>
          <p:nvPr/>
        </p:nvSpPr>
        <p:spPr>
          <a:xfrm>
            <a:off x="0" y="261258"/>
            <a:ext cx="12192000" cy="5867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457200" tIns="457200" rIns="0" bIns="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169863" indent="-1666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450850" indent="-225425" algn="l" defTabSz="457200" rtl="0" eaLnBrk="1" latinLnBrk="0" hangingPunct="1">
              <a:spcBef>
                <a:spcPct val="20000"/>
              </a:spcBef>
              <a:buFont typeface="Lucida Grande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692150" indent="-2413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917575" indent="-225425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-22860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-22860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4400" indent="-22860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14400" indent="-22860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Picture Placeholder 1">
            <a:extLst>
              <a:ext uri="{FF2B5EF4-FFF2-40B4-BE49-F238E27FC236}">
                <a16:creationId xmlns:a16="http://schemas.microsoft.com/office/drawing/2014/main" id="{182C2C98-5746-55CA-BFD9-BED89816676B}"/>
              </a:ext>
            </a:extLst>
          </p:cNvPr>
          <p:cNvSpPr txBox="1">
            <a:spLocks/>
          </p:cNvSpPr>
          <p:nvPr/>
        </p:nvSpPr>
        <p:spPr>
          <a:xfrm>
            <a:off x="0" y="271272"/>
            <a:ext cx="12192000" cy="5867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457200" tIns="457200" rIns="0" bIns="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169863" indent="-1666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450850" indent="-225425" algn="l" defTabSz="457200" rtl="0" eaLnBrk="1" latinLnBrk="0" hangingPunct="1">
              <a:spcBef>
                <a:spcPct val="20000"/>
              </a:spcBef>
              <a:buFont typeface="Lucida Grande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692150" indent="-2413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917575" indent="-225425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-22860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-22860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4400" indent="-22860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14400" indent="-228600" algn="l" defTabSz="4572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4098" name="Picture 2" descr="Dislocated Elbow - SportsMD">
            <a:extLst>
              <a:ext uri="{FF2B5EF4-FFF2-40B4-BE49-F238E27FC236}">
                <a16:creationId xmlns:a16="http://schemas.microsoft.com/office/drawing/2014/main" id="{DF753BEE-3D95-897B-D8B9-5BE9964C3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17" r="50290" b="-1"/>
          <a:stretch/>
        </p:blipFill>
        <p:spPr bwMode="auto">
          <a:xfrm>
            <a:off x="3014869" y="241230"/>
            <a:ext cx="5681870" cy="5887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6374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30E78-487D-1676-145A-075CD258B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AB28E-22F3-7755-64F7-219ECC1D2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(Elbow dislocation)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229A9-5595-9C17-9052-04A5C52DD6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5B289E-AA3E-EE18-74F6-2DAFC800F6A2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Dislocation Classification:</a:t>
            </a:r>
          </a:p>
          <a:p>
            <a:endParaRPr lang="en-US" dirty="0"/>
          </a:p>
          <a:p>
            <a:r>
              <a:rPr lang="en-US" dirty="0"/>
              <a:t>Simple vs complex:</a:t>
            </a:r>
          </a:p>
          <a:p>
            <a:r>
              <a:rPr lang="en-US" dirty="0"/>
              <a:t>	Simple: dislocation</a:t>
            </a:r>
          </a:p>
          <a:p>
            <a:r>
              <a:rPr lang="en-US" dirty="0"/>
              <a:t>	Complex: dislocation with fracture</a:t>
            </a:r>
          </a:p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B4C7CBD-A3ED-6163-FF1B-EA982E4F00CB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r>
              <a:rPr lang="en-US" dirty="0"/>
              <a:t>Simple Dislocation</a:t>
            </a:r>
          </a:p>
          <a:p>
            <a:r>
              <a:rPr lang="en-US" dirty="0"/>
              <a:t>	-Closed reduction: correction of medial or lateral displacement followed by longitudinal traction and flexion</a:t>
            </a:r>
          </a:p>
          <a:p>
            <a:r>
              <a:rPr lang="en-US" dirty="0"/>
              <a:t>	-Parvin’s method: patient lies prone with entire upper extremity hanging off the bed, downward traction is applied to the wrist for a few minutes—&gt; olecranon slips distally, arm is then lifted gently (Method A)</a:t>
            </a:r>
          </a:p>
          <a:p>
            <a:r>
              <a:rPr lang="en-US" dirty="0"/>
              <a:t>	-</a:t>
            </a:r>
            <a:r>
              <a:rPr lang="en-US" dirty="0" err="1"/>
              <a:t>Meyn</a:t>
            </a:r>
            <a:r>
              <a:rPr lang="en-US" dirty="0"/>
              <a:t> &amp; Quigley method: forearm hangs off of bed, gentle downward traction is applied to wrist, olecranon is guided with opposite hand (Method B)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98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30E78-487D-1676-145A-075CD258B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AB28E-22F3-7755-64F7-219ECC1D2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(Elbow dislocation)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229A9-5595-9C17-9052-04A5C52DD6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5B289E-AA3E-EE18-74F6-2DAFC800F6A2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57199" y="1600200"/>
            <a:ext cx="11277597" cy="4270248"/>
          </a:xfrm>
        </p:spPr>
        <p:txBody>
          <a:bodyPr/>
          <a:lstStyle/>
          <a:p>
            <a:r>
              <a:rPr lang="en-US" dirty="0"/>
              <a:t>Immobilize in long arm posterior splint with elbow in 90 degrees of flexion for 1-2 week with orthopedics follow up as outpatient within 1 week for repeat radiographs</a:t>
            </a:r>
          </a:p>
          <a:p>
            <a:r>
              <a:rPr lang="en-US" dirty="0"/>
              <a:t>	- A recent multi-center study suggests that early mobilization may be superior to immobilization 	with better functional outcomes at 6 weeks, but comparable functional outcomes at 1 	year (</a:t>
            </a:r>
            <a:r>
              <a:rPr lang="en-US" dirty="0" err="1"/>
              <a:t>Iordens</a:t>
            </a:r>
            <a:r>
              <a:rPr lang="en-US" dirty="0"/>
              <a:t> 2015)</a:t>
            </a:r>
          </a:p>
          <a:p>
            <a:r>
              <a:rPr lang="en-US" dirty="0"/>
              <a:t>	-Prolonged </a:t>
            </a:r>
            <a:r>
              <a:rPr lang="en-US" dirty="0" err="1"/>
              <a:t>immobiization</a:t>
            </a:r>
            <a:r>
              <a:rPr lang="en-US" dirty="0"/>
              <a:t> (&gt;3 weeks) is associated with poor functional outcomes, pain and c	</a:t>
            </a:r>
            <a:r>
              <a:rPr lang="en-US" dirty="0" err="1"/>
              <a:t>ontractures</a:t>
            </a:r>
            <a:r>
              <a:rPr lang="en-US" dirty="0"/>
              <a:t> (</a:t>
            </a:r>
            <a:r>
              <a:rPr lang="en-US" dirty="0" err="1"/>
              <a:t>Melhoff</a:t>
            </a:r>
            <a:r>
              <a:rPr lang="en-US" dirty="0"/>
              <a:t> 1988)</a:t>
            </a:r>
          </a:p>
          <a:p>
            <a:r>
              <a:rPr lang="en-US" dirty="0"/>
              <a:t>	-If persistently unstable after reduction, splint, obtain repeat </a:t>
            </a:r>
            <a:r>
              <a:rPr lang="en-US" dirty="0" err="1"/>
              <a:t>radiogrpahs</a:t>
            </a:r>
            <a:r>
              <a:rPr lang="en-US" dirty="0"/>
              <a:t> to ensure elbow joint 	and fractures (if any) are in stable position and will need immediate orthopedics </a:t>
            </a:r>
            <a:r>
              <a:rPr lang="en-US" dirty="0" err="1"/>
              <a:t>followup</a:t>
            </a:r>
            <a:r>
              <a:rPr lang="en-US" dirty="0"/>
              <a:t> in the 	next 3-5 days for repeat radiographs and will likely need a more </a:t>
            </a:r>
            <a:r>
              <a:rPr lang="en-US" dirty="0" err="1"/>
              <a:t>pronlonged</a:t>
            </a:r>
            <a:r>
              <a:rPr lang="en-US" dirty="0"/>
              <a:t> immobilization 	course with splinting for 2-3 weeks and a hinged splint for up to 4 weeks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698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29EB7-22C3-B14E-FD82-24E5E0644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6B649-0F4B-5707-9DC6-0454F115A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– Sedation?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26C0AB-3D67-03E4-B401-074A3036D7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91DD779-AEB9-D606-481B-8A741C12D555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!  </a:t>
            </a:r>
          </a:p>
        </p:txBody>
      </p:sp>
    </p:spTree>
    <p:extLst>
      <p:ext uri="{BB962C8B-B14F-4D97-AF65-F5344CB8AC3E}">
        <p14:creationId xmlns:p14="http://schemas.microsoft.com/office/powerpoint/2010/main" val="1637482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29EB7-22C3-B14E-FD82-24E5E0644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6B649-0F4B-5707-9DC6-0454F115A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– Sedation?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26C0AB-3D67-03E4-B401-074A3036D7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1.2.840.114340.3.621235533.3.20260305.201926.320.6">
            <a:hlinkClick r:id="" action="ppaction://media"/>
            <a:extLst>
              <a:ext uri="{FF2B5EF4-FFF2-40B4-BE49-F238E27FC236}">
                <a16:creationId xmlns:a16="http://schemas.microsoft.com/office/drawing/2014/main" id="{3BA6EF90-EFA0-5697-534A-F09CEB7FA553}"/>
              </a:ext>
            </a:extLst>
          </p:cNvPr>
          <p:cNvPicPr>
            <a:picLocks noGrp="1" noChangeAspect="1"/>
          </p:cNvPicPr>
          <p:nvPr>
            <p:ph sz="quarter" idx="17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18477" y="1125015"/>
            <a:ext cx="7034380" cy="5275785"/>
          </a:xfrm>
        </p:spPr>
      </p:pic>
    </p:spTree>
    <p:extLst>
      <p:ext uri="{BB962C8B-B14F-4D97-AF65-F5344CB8AC3E}">
        <p14:creationId xmlns:p14="http://schemas.microsoft.com/office/powerpoint/2010/main" val="3759707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29EB7-22C3-B14E-FD82-24E5E0644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6B649-0F4B-5707-9DC6-0454F115A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– Sedation?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26C0AB-3D67-03E4-B401-074A3036D7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1.2.840.114340.3.4266177344.3.20260305.202036.323.6">
            <a:hlinkClick r:id="" action="ppaction://media"/>
            <a:extLst>
              <a:ext uri="{FF2B5EF4-FFF2-40B4-BE49-F238E27FC236}">
                <a16:creationId xmlns:a16="http://schemas.microsoft.com/office/drawing/2014/main" id="{7104A5B3-1124-4E59-A1B3-3603E8C941E9}"/>
              </a:ext>
            </a:extLst>
          </p:cNvPr>
          <p:cNvPicPr>
            <a:picLocks noGrp="1" noChangeAspect="1"/>
          </p:cNvPicPr>
          <p:nvPr>
            <p:ph sz="quarter" idx="17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88342" y="1175657"/>
            <a:ext cx="6415315" cy="4811486"/>
          </a:xfrm>
        </p:spPr>
      </p:pic>
    </p:spTree>
    <p:extLst>
      <p:ext uri="{BB962C8B-B14F-4D97-AF65-F5344CB8AC3E}">
        <p14:creationId xmlns:p14="http://schemas.microsoft.com/office/powerpoint/2010/main" val="2837282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181C0-F57E-9E5D-BF53-C85E24AD1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Supraclavicular Block </a:t>
            </a:r>
          </a:p>
        </p:txBody>
      </p:sp>
      <p:pic>
        <p:nvPicPr>
          <p:cNvPr id="6" name="Content Placeholder 5" descr="An ultrasound image of the uterus&#10;&#10;Description automatically generated">
            <a:extLst>
              <a:ext uri="{FF2B5EF4-FFF2-40B4-BE49-F238E27FC236}">
                <a16:creationId xmlns:a16="http://schemas.microsoft.com/office/drawing/2014/main" id="{BE79F1DB-D5FA-15F9-C546-CE098829A626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2"/>
          <a:stretch>
            <a:fillRect/>
          </a:stretch>
        </p:blipFill>
        <p:spPr>
          <a:xfrm>
            <a:off x="245066" y="1477616"/>
            <a:ext cx="4391360" cy="42672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CFB4C8-960E-D2E0-153F-8C1E7E4CB1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8194" name="Picture 2" descr="Ultrasound-Guided Supraclavicular Brachial Plexus Nerve Block - NYSORA">
            <a:extLst>
              <a:ext uri="{FF2B5EF4-FFF2-40B4-BE49-F238E27FC236}">
                <a16:creationId xmlns:a16="http://schemas.microsoft.com/office/drawing/2014/main" id="{A6C12976-074B-F2ED-47C6-E6127556B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521" y="1583633"/>
            <a:ext cx="7482416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165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B4527-57D9-3BE8-DE77-842E72E57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Supraclavicular vs interscalene?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A34D0-226C-92AC-EE26-B2EFF5CAD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4098" name="Picture 2" descr="Ultrasound-Guided Interscalene Brachial Plexus Nerve Block ...">
            <a:extLst>
              <a:ext uri="{FF2B5EF4-FFF2-40B4-BE49-F238E27FC236}">
                <a16:creationId xmlns:a16="http://schemas.microsoft.com/office/drawing/2014/main" id="{7E662231-2B08-E252-D7A2-A367F02862CE}"/>
              </a:ext>
            </a:extLst>
          </p:cNvPr>
          <p:cNvPicPr>
            <a:picLocks noGrp="1" noChangeAspect="1" noChangeArrowheads="1"/>
          </p:cNvPicPr>
          <p:nvPr>
            <p:ph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1255" y="1600200"/>
            <a:ext cx="574949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5332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F4697-2E11-908E-DAC8-99B79E2B1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E9B5ED-D13C-0805-57D4-DFDDD1E7DB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59438" y="6409944"/>
            <a:ext cx="975360" cy="274320"/>
          </a:xfrm>
          <a:prstGeom prst="rect">
            <a:avLst/>
          </a:prstGeom>
        </p:spPr>
        <p:txBody>
          <a:bodyPr/>
          <a:lstStyle/>
          <a:p>
            <a:fld id="{F3EC7EDD-B554-9142-9977-52420729B2A8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122" name="Picture 2" descr="Mallet Finger (Baseball Finger)">
            <a:extLst>
              <a:ext uri="{FF2B5EF4-FFF2-40B4-BE49-F238E27FC236}">
                <a16:creationId xmlns:a16="http://schemas.microsoft.com/office/drawing/2014/main" id="{6B7C639D-CAC4-5244-FBB4-D6D4FC31DBD5}"/>
              </a:ext>
            </a:extLst>
          </p:cNvPr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2" b="667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9899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85341-3E15-4F3B-68EB-A547913D4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What Is Mallet Finger and How Do I Know if I Have It?">
            <a:extLst>
              <a:ext uri="{FF2B5EF4-FFF2-40B4-BE49-F238E27FC236}">
                <a16:creationId xmlns:a16="http://schemas.microsoft.com/office/drawing/2014/main" id="{16924508-335B-35EE-64A6-237847F42DBC}"/>
              </a:ext>
            </a:extLst>
          </p:cNvPr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0" b="22467"/>
          <a:stretch>
            <a:fillRect/>
          </a:stretch>
        </p:blipFill>
        <p:spPr bwMode="auto">
          <a:xfrm>
            <a:off x="20" y="10"/>
            <a:ext cx="12191980" cy="586739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14C96-60F3-AB6B-1CDC-DF7662ED2A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3EC7EDD-B554-9142-9977-52420729B2A8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9276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D48BC-F1C4-3316-4F67-163FB6C7B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315AB-A10C-9916-F1ED-6BF778B3A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8788"/>
            <a:ext cx="11277600" cy="914400"/>
          </a:xfrm>
        </p:spPr>
        <p:txBody>
          <a:bodyPr anchor="t">
            <a:normAutofit/>
          </a:bodyPr>
          <a:lstStyle/>
          <a:p>
            <a:r>
              <a:rPr lang="en-US" dirty="0"/>
              <a:t>Management (Mallet finger)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243E0-B424-3A14-8E7A-1A7F62A60B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3EC7EDD-B554-9142-9977-52420729B2A8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7D840E5-A5AF-0042-08F5-9BA05131C21E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Doyle Classification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Type I: tendon-only rupture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Type II: open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Type III: open with deep soft tissue injury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Type IV: associated fracture</a:t>
            </a:r>
          </a:p>
          <a:p>
            <a:endParaRPr lang="en-US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29091DA3-B4D4-0960-7C3C-4796FEB3196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57200" y="1600200"/>
            <a:ext cx="7427913" cy="427037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90000"/>
              </a:lnSpc>
            </a:pPr>
            <a:r>
              <a:rPr lang="en-US" sz="8000" dirty="0"/>
              <a:t>Mallet Finger Definition: </a:t>
            </a:r>
          </a:p>
          <a:p>
            <a:pPr>
              <a:lnSpc>
                <a:spcPct val="90000"/>
              </a:lnSpc>
            </a:pPr>
            <a:r>
              <a:rPr lang="en-US" sz="8000" dirty="0"/>
              <a:t>	Disruption of the extensor tendon insertion into the dorsal 	aspect of the distal phalanx</a:t>
            </a:r>
          </a:p>
          <a:p>
            <a:pPr>
              <a:lnSpc>
                <a:spcPct val="90000"/>
              </a:lnSpc>
            </a:pPr>
            <a:r>
              <a:rPr lang="en-US" sz="8000" dirty="0"/>
              <a:t>Mechanism:</a:t>
            </a:r>
          </a:p>
          <a:p>
            <a:pPr>
              <a:lnSpc>
                <a:spcPct val="90000"/>
              </a:lnSpc>
            </a:pPr>
            <a:r>
              <a:rPr lang="en-US" sz="8000" dirty="0"/>
              <a:t>	 Forced flexion of the DIP joint by either a traumatic blow to t	he distal phalanx or crush injury to the dorsal finger</a:t>
            </a:r>
          </a:p>
          <a:p>
            <a:pPr>
              <a:lnSpc>
                <a:spcPct val="90000"/>
              </a:lnSpc>
            </a:pPr>
            <a:r>
              <a:rPr lang="en-US" sz="8000" dirty="0"/>
              <a:t>Epidemiology</a:t>
            </a:r>
          </a:p>
          <a:p>
            <a:pPr>
              <a:lnSpc>
                <a:spcPct val="90000"/>
              </a:lnSpc>
            </a:pPr>
            <a:r>
              <a:rPr lang="en-US" sz="8000" dirty="0"/>
              <a:t>	5.6% of all tendon/ligament injuries to the hand/wrist </a:t>
            </a:r>
          </a:p>
          <a:p>
            <a:pPr>
              <a:lnSpc>
                <a:spcPct val="90000"/>
              </a:lnSpc>
            </a:pPr>
            <a:r>
              <a:rPr lang="en-US" sz="8000" dirty="0"/>
              <a:t>	Occurs frequently during manual labor or sports</a:t>
            </a:r>
          </a:p>
          <a:p>
            <a:pPr>
              <a:lnSpc>
                <a:spcPct val="90000"/>
              </a:lnSpc>
            </a:pPr>
            <a:r>
              <a:rPr lang="en-US" sz="8000" dirty="0"/>
              <a:t>	Younger males (high-energy mechanism) and older females	 	(low-energy mechanism) are most commonly injured.</a:t>
            </a:r>
          </a:p>
          <a:p>
            <a:pPr>
              <a:lnSpc>
                <a:spcPct val="90000"/>
              </a:lnSpc>
            </a:pPr>
            <a:r>
              <a:rPr lang="en-US" sz="8000" dirty="0"/>
              <a:t>	Middle, ring, and small finger are most frequently involved</a:t>
            </a:r>
          </a:p>
          <a:p>
            <a:pPr>
              <a:lnSpc>
                <a:spcPct val="90000"/>
              </a:lnSpc>
            </a:pPr>
            <a:r>
              <a:rPr lang="en-US" sz="8000" dirty="0"/>
              <a:t>Physical Exam</a:t>
            </a:r>
          </a:p>
          <a:p>
            <a:pPr>
              <a:lnSpc>
                <a:spcPct val="90000"/>
              </a:lnSpc>
            </a:pPr>
            <a:r>
              <a:rPr lang="en-US" sz="8000" dirty="0"/>
              <a:t>	DIP held in 45 degrees of flexion at rest</a:t>
            </a:r>
          </a:p>
          <a:p>
            <a:pPr>
              <a:lnSpc>
                <a:spcPct val="90000"/>
              </a:lnSpc>
            </a:pPr>
            <a:r>
              <a:rPr lang="en-US" sz="8000" dirty="0"/>
              <a:t>	Unable to actively extend</a:t>
            </a:r>
          </a:p>
          <a:p>
            <a:pPr>
              <a:lnSpc>
                <a:spcPct val="90000"/>
              </a:lnSpc>
            </a:pPr>
            <a:r>
              <a:rPr lang="en-US" sz="8000" dirty="0"/>
              <a:t>	Tenderness along dorsal aspect of the finger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256575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D48BC-F1C4-3316-4F67-163FB6C7B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315AB-A10C-9916-F1ED-6BF778B3A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8788"/>
            <a:ext cx="11277600" cy="914400"/>
          </a:xfrm>
        </p:spPr>
        <p:txBody>
          <a:bodyPr anchor="t">
            <a:normAutofit/>
          </a:bodyPr>
          <a:lstStyle/>
          <a:p>
            <a:r>
              <a:rPr lang="en-US" dirty="0"/>
              <a:t>Management (Mallet finger)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AE0E46D-AB84-014D-5F03-A41086C73838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57200" y="1600200"/>
            <a:ext cx="7427913" cy="427024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600" dirty="0"/>
              <a:t>Type I: 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	DIP Joint Immobilization for 6-10 weeks with no flexion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	Joint Immobilization for 6-10 weeks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	Can apply dorsal or volar splint with full extension of DIP joint – maintain 	with no flexion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	No difference in outcomes between variety of splints as long as full extension 	is maintained (Valdes 2015)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	Orthopedic follow-up in 1-2 weeks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Type II/III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	Emergent surgical repair of open wound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	Prophylactic antibiotics: first generation cephalosporin + gentamicin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Type IV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	Usually requires surgical pinning (either closed reduction and percutaneous 	pin fixation or ORIF) to prevent complications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	Splint in extension as with Type I injuries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	Ensure follow-up scheduled within 1 week</a:t>
            </a:r>
          </a:p>
          <a:p>
            <a:pPr>
              <a:lnSpc>
                <a:spcPct val="90000"/>
              </a:lnSpc>
            </a:pPr>
            <a:endParaRPr lang="en-US" sz="16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243E0-B424-3A14-8E7A-1A7F62A60B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3EC7EDD-B554-9142-9977-52420729B2A8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7D840E5-A5AF-0042-08F5-9BA05131C21E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541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ED47A-10DF-37BD-E8C3-6316A92FE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301BE-4113-997D-CAEE-99FFB1647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</a:t>
            </a:r>
          </a:p>
        </p:txBody>
      </p:sp>
      <p:pic>
        <p:nvPicPr>
          <p:cNvPr id="5" name="Content Placeholder 4" descr="A hand with a black finger brace&#10;&#10;Description automatically generated">
            <a:extLst>
              <a:ext uri="{FF2B5EF4-FFF2-40B4-BE49-F238E27FC236}">
                <a16:creationId xmlns:a16="http://schemas.microsoft.com/office/drawing/2014/main" id="{A27E2DB5-F025-830E-20FB-142DD5C268AE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2"/>
          <a:stretch>
            <a:fillRect/>
          </a:stretch>
        </p:blipFill>
        <p:spPr>
          <a:xfrm>
            <a:off x="1119391" y="1441174"/>
            <a:ext cx="4287914" cy="4267200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900A7A-69AD-D02A-6BC9-AA508A83CC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8" name="Picture 7" descr="A thumb with a splint on it&#10;&#10;Description automatically generated">
            <a:extLst>
              <a:ext uri="{FF2B5EF4-FFF2-40B4-BE49-F238E27FC236}">
                <a16:creationId xmlns:a16="http://schemas.microsoft.com/office/drawing/2014/main" id="{7950247A-5F5D-02F5-24B9-4A15767A6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443" y="1282424"/>
            <a:ext cx="3632200" cy="458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8929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68DDF-9159-A87C-2F78-16DF78182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X-ray of a foot with a bone&#10;&#10;AI-generated content may be incorrect.">
            <a:extLst>
              <a:ext uri="{FF2B5EF4-FFF2-40B4-BE49-F238E27FC236}">
                <a16:creationId xmlns:a16="http://schemas.microsoft.com/office/drawing/2014/main" id="{D7BC3C24-AA2B-8DB2-A33D-7712B799BA15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2"/>
          <a:stretch>
            <a:fillRect/>
          </a:stretch>
        </p:blipFill>
        <p:spPr>
          <a:xfrm>
            <a:off x="1524255" y="83894"/>
            <a:ext cx="4070746" cy="6191250"/>
          </a:xfrm>
          <a:prstGeom prst="rect">
            <a:avLst/>
          </a:prstGeom>
          <a:noFill/>
        </p:spPr>
      </p:pic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B952E0E3-6386-AB7D-551F-13B25502D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59438" y="6409944"/>
            <a:ext cx="975360" cy="274320"/>
          </a:xfrm>
          <a:prstGeom prst="rect">
            <a:avLst/>
          </a:prstGeom>
        </p:spPr>
        <p:txBody>
          <a:bodyPr/>
          <a:lstStyle/>
          <a:p>
            <a:pPr>
              <a:spcAft>
                <a:spcPts val="600"/>
              </a:spcAft>
            </a:pPr>
            <a:fld id="{F3EC7EDD-B554-9142-9977-52420729B2A8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  <p:pic>
        <p:nvPicPr>
          <p:cNvPr id="7" name="Picture 6" descr="X-ray of a foot&#10;&#10;AI-generated content may be incorrect.">
            <a:extLst>
              <a:ext uri="{FF2B5EF4-FFF2-40B4-BE49-F238E27FC236}">
                <a16:creationId xmlns:a16="http://schemas.microsoft.com/office/drawing/2014/main" id="{4DE6D360-46DB-E098-1FF5-77F845024E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4773" y="83894"/>
            <a:ext cx="4442972" cy="607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0065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61148-B058-6B6F-B518-29A00D9DC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5C413E-399F-3320-961C-5F5D33718E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5" name="Content Placeholder 4" descr="X-ray of a foot with a broken bone&#10;&#10;AI-generated content may be incorrect.">
            <a:extLst>
              <a:ext uri="{FF2B5EF4-FFF2-40B4-BE49-F238E27FC236}">
                <a16:creationId xmlns:a16="http://schemas.microsoft.com/office/drawing/2014/main" id="{21BD52FE-D3D5-40F5-2E4B-FC948EEDFC9F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2"/>
          <a:stretch>
            <a:fillRect/>
          </a:stretch>
        </p:blipFill>
        <p:spPr>
          <a:xfrm>
            <a:off x="1843917" y="267693"/>
            <a:ext cx="4110567" cy="5602882"/>
          </a:xfrm>
          <a:prstGeom prst="rect">
            <a:avLst/>
          </a:prstGeom>
        </p:spPr>
      </p:pic>
      <p:pic>
        <p:nvPicPr>
          <p:cNvPr id="8" name="Content Placeholder 7" descr="X-ray of a foot with text&#10;&#10;AI-generated content may be incorrect.">
            <a:extLst>
              <a:ext uri="{FF2B5EF4-FFF2-40B4-BE49-F238E27FC236}">
                <a16:creationId xmlns:a16="http://schemas.microsoft.com/office/drawing/2014/main" id="{B4B0D2B0-E255-F175-E991-AB37E162D464}"/>
              </a:ext>
            </a:extLst>
          </p:cNvPr>
          <p:cNvPicPr>
            <a:picLocks noGrp="1" noChangeAspect="1"/>
          </p:cNvPicPr>
          <p:nvPr>
            <p:ph sz="quarter" idx="18"/>
          </p:nvPr>
        </p:nvPicPr>
        <p:blipFill>
          <a:blip r:embed="rId3"/>
          <a:stretch>
            <a:fillRect/>
          </a:stretch>
        </p:blipFill>
        <p:spPr>
          <a:xfrm>
            <a:off x="6449355" y="285564"/>
            <a:ext cx="4110568" cy="5585011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5D6834BF-B076-BBE4-940C-B4C22E16A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1831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A978B-68B3-12E7-70FF-C83EA1975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B3C82-D34D-7F93-C940-B89F675E8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(Tri-Mal Fracture)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A3AE4-A91D-DB74-8187-64E0B891D27D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Definition:</a:t>
            </a:r>
          </a:p>
          <a:p>
            <a:r>
              <a:rPr lang="en-US" dirty="0"/>
              <a:t>	 Fracture of the distal tibia and/or fibula. These regions are commonly referred to as the medial, 	lateral or posterior malleoli</a:t>
            </a:r>
          </a:p>
          <a:p>
            <a:r>
              <a:rPr lang="en-US" dirty="0"/>
              <a:t>Mechanism: </a:t>
            </a:r>
          </a:p>
          <a:p>
            <a:r>
              <a:rPr lang="en-US" dirty="0"/>
              <a:t>	Twisting force on the ankle that leads to supination or pronation of the midfoot relative to the 	ankle and internal or external rotation of the talus within the joint</a:t>
            </a:r>
          </a:p>
          <a:p>
            <a:r>
              <a:rPr lang="en-US" dirty="0"/>
              <a:t>	Direct trauma to the distal tibia/fibula</a:t>
            </a:r>
          </a:p>
          <a:p>
            <a:r>
              <a:rPr lang="en-US" dirty="0"/>
              <a:t>Epidemiology:	</a:t>
            </a:r>
          </a:p>
          <a:p>
            <a:r>
              <a:rPr lang="en-US" dirty="0"/>
              <a:t>	187 fractures per 100,000 people per year, no gender predominance.</a:t>
            </a:r>
          </a:p>
          <a:p>
            <a:r>
              <a:rPr lang="en-US" dirty="0"/>
              <a:t>	60-70% are </a:t>
            </a:r>
            <a:r>
              <a:rPr lang="en-US" dirty="0" err="1"/>
              <a:t>unimalleolar</a:t>
            </a:r>
            <a:r>
              <a:rPr lang="en-US" dirty="0"/>
              <a:t>, 15-20% bimalleolar and </a:t>
            </a:r>
            <a:r>
              <a:rPr lang="en-US" b="1" dirty="0"/>
              <a:t>7-12% are </a:t>
            </a:r>
            <a:r>
              <a:rPr lang="en-US" b="1" dirty="0" err="1"/>
              <a:t>trimalleolar</a:t>
            </a:r>
            <a:endParaRPr lang="en-US" b="1" dirty="0"/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F33AD-AD7A-A22A-F1C9-8EC548142B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2903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A978B-68B3-12E7-70FF-C83EA1975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B3C82-D34D-7F93-C940-B89F675E8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(Tri-Mal Fracture)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A3AE4-A91D-DB74-8187-64E0B891D27D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All tri-malleolar fractures are unstable</a:t>
            </a:r>
          </a:p>
          <a:p>
            <a:r>
              <a:rPr lang="en-US" b="1" dirty="0"/>
              <a:t>	Urgent orthopedic consultation</a:t>
            </a:r>
          </a:p>
          <a:p>
            <a:r>
              <a:rPr lang="en-US" b="1" dirty="0"/>
              <a:t>	Antibiotics if open</a:t>
            </a:r>
          </a:p>
          <a:p>
            <a:r>
              <a:rPr lang="en-US" b="1" dirty="0"/>
              <a:t>	Splint and transfer if no orthopedics available 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F33AD-AD7A-A22A-F1C9-8EC548142B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7908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F911F-0D14-B1CE-233B-F4F6F6BE7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F9DDCF7-6977-7CD4-8457-B8A84760A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914399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Placeholder 4" descr="X-ray of a person's teeth&#10;&#10;AI-generated content may be incorrect.">
            <a:extLst>
              <a:ext uri="{FF2B5EF4-FFF2-40B4-BE49-F238E27FC236}">
                <a16:creationId xmlns:a16="http://schemas.microsoft.com/office/drawing/2014/main" id="{09C7066C-6C96-2360-F3DF-E91F7EC048E1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2"/>
          <a:stretch>
            <a:fillRect/>
          </a:stretch>
        </p:blipFill>
        <p:spPr>
          <a:xfrm>
            <a:off x="2839831" y="457200"/>
            <a:ext cx="6512337" cy="5616891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8E2FBA-4987-8FE1-7A40-866B4079F6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3EC7EDD-B554-9142-9977-52420729B2A8}" type="slidenum">
              <a:rPr lang="en-US" smtClean="0"/>
              <a:pPr>
                <a:spcAft>
                  <a:spcPts val="600"/>
                </a:spcAft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7739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F911F-0D14-B1CE-233B-F4F6F6BE7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F9DDCF7-6977-7CD4-8457-B8A84760A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914399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8E2FBA-4987-8FE1-7A40-866B4079F6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3EC7EDD-B554-9142-9977-52420729B2A8}" type="slidenum">
              <a:rPr lang="en-US" smtClean="0"/>
              <a:pPr>
                <a:spcAft>
                  <a:spcPts val="600"/>
                </a:spcAft>
              </a:pPr>
              <a:t>24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B76C1-61A6-80B8-ADAA-7D103B923040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4CD62BF1-8884-2990-D6E3-2EC20BC15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875" y="1371599"/>
            <a:ext cx="6032500" cy="378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AE854E62-66CD-4D9D-DFE9-5CFB59CC5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036" y="2133600"/>
            <a:ext cx="38481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489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1F0B0-10C5-1506-F806-3C43F27AC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5F2B9-FB6F-EE54-7B1F-8BF6DD3E872D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E7B0F7-4506-C682-D4EF-04D71441B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4B534717-B9A0-F0D1-E3D9-BEFC4F2A9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0"/>
            <a:ext cx="121713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44867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E42E4-C762-0743-8D40-46E521FAF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E4DBA-A2DD-D2E0-9CEE-1864E4DBF4D0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BE4A96-5EE3-748F-A85F-ADA6B3262B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11266" name="Picture 2" descr="ALiEM Orthopedic SplintER Series: Diver's Nightmare">
            <a:extLst>
              <a:ext uri="{FF2B5EF4-FFF2-40B4-BE49-F238E27FC236}">
                <a16:creationId xmlns:a16="http://schemas.microsoft.com/office/drawing/2014/main" id="{F229D162-B7D5-9B22-2D30-6AE7E8D0B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483" y="534815"/>
            <a:ext cx="5871029" cy="5254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8464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F949D-6436-97D1-4FF0-80992208E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(C1 fracture)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C22AA-3345-D261-B9AC-235C6705ECB3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-Cervical collar and maintained in strict spinal precautions. </a:t>
            </a:r>
          </a:p>
          <a:p>
            <a:r>
              <a:rPr lang="en-US" dirty="0"/>
              <a:t>-MRI should be obtained in the ED if neurologic deficits are present. </a:t>
            </a:r>
          </a:p>
          <a:p>
            <a:r>
              <a:rPr lang="en-US" dirty="0"/>
              <a:t>-PEARL: A CT angiography of the neck should also be ordered to assess for vertebral artery injury, which, if present, may require anticoagulation in discussion with your consultants.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F99AAD-DD29-2525-3FDA-1B04AAB2C7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3341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83388F-16A9-EA12-00CB-2F49CED805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5122" name="Picture 2" descr="AV Block: 2nd degree, Mobitz I (Wenckebach Phenomenon) • LITFL">
            <a:extLst>
              <a:ext uri="{FF2B5EF4-FFF2-40B4-BE49-F238E27FC236}">
                <a16:creationId xmlns:a16="http://schemas.microsoft.com/office/drawing/2014/main" id="{D06016F8-1A55-2FA5-69AA-3260AD5793E4}"/>
              </a:ext>
            </a:extLst>
          </p:cNvPr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4" b="219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1966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4B5DF-21B1-0A30-04D2-7D36487F5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22AA32-DA52-FD08-F1C3-C7DD3DD149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59438" y="6409944"/>
            <a:ext cx="975360" cy="274320"/>
          </a:xfrm>
          <a:prstGeom prst="rect">
            <a:avLst/>
          </a:prstGeom>
        </p:spPr>
        <p:txBody>
          <a:bodyPr/>
          <a:lstStyle/>
          <a:p>
            <a:fld id="{F3EC7EDD-B554-9142-9977-52420729B2A8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8194" name="Picture 2" descr="ECG Wenckebach AV block 1">
            <a:extLst>
              <a:ext uri="{FF2B5EF4-FFF2-40B4-BE49-F238E27FC236}">
                <a16:creationId xmlns:a16="http://schemas.microsoft.com/office/drawing/2014/main" id="{6B35FB3C-C32E-9E78-FDAA-F098A3B0A03B}"/>
              </a:ext>
            </a:extLst>
          </p:cNvPr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1" b="1781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08453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94F54-21BB-718E-FD82-8120D34A8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1CC58-75B4-9918-4B11-4D0F3A160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(2</a:t>
            </a:r>
            <a:r>
              <a:rPr lang="en-US" baseline="30000" dirty="0"/>
              <a:t>nd</a:t>
            </a:r>
            <a:r>
              <a:rPr lang="en-US" dirty="0"/>
              <a:t> degree AV block, Mobitz 1)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3A344D-6D47-8F60-2F5F-4A951B4EC6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34F8AD-1E36-6A0C-4299-198F66503412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Diagnosis</a:t>
            </a:r>
          </a:p>
          <a:p>
            <a:r>
              <a:rPr lang="en-US" dirty="0"/>
              <a:t>ECG with:</a:t>
            </a:r>
          </a:p>
          <a:p>
            <a:r>
              <a:rPr lang="en-US" dirty="0"/>
              <a:t>- Progressive prolongation of PR interval on consecutive beats</a:t>
            </a:r>
          </a:p>
          <a:p>
            <a:r>
              <a:rPr lang="en-US" dirty="0"/>
              <a:t>- Dropped QRS beat not conducted to ventricle after maximal PR prolongation</a:t>
            </a:r>
          </a:p>
          <a:p>
            <a:r>
              <a:rPr lang="en-US" dirty="0"/>
              <a:t>- After dropped QRS complex, PR interval resets and again begins the cycle of progressive prolongation</a:t>
            </a:r>
          </a:p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8178219-8CD1-2D7B-6516-9470D5F823BA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r>
              <a:rPr lang="en-US" dirty="0"/>
              <a:t>Management</a:t>
            </a:r>
          </a:p>
          <a:p>
            <a:r>
              <a:rPr lang="en-US" dirty="0"/>
              <a:t>- Generally benign condition that does not require management after ruling out MI, drug toxicity, electrolyte imbalance and other unusual causes</a:t>
            </a:r>
          </a:p>
          <a:p>
            <a:r>
              <a:rPr lang="en-US" dirty="0"/>
              <a:t>- Symptomatic patients can be treated with atropine or isoproterenol to transiently improve conduction or with transcutaneous or transvenous pacing if there is associated hypotension</a:t>
            </a:r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385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94F54-21BB-718E-FD82-8120D34A8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1CC58-75B4-9918-4B11-4D0F3A160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(2</a:t>
            </a:r>
            <a:r>
              <a:rPr lang="en-US" baseline="30000" dirty="0"/>
              <a:t>nd</a:t>
            </a:r>
            <a:r>
              <a:rPr lang="en-US" dirty="0"/>
              <a:t> degree AV block, Mobitz 2)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3A344D-6D47-8F60-2F5F-4A951B4EC6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34F8AD-1E36-6A0C-4299-198F66503412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Diagnosis</a:t>
            </a:r>
          </a:p>
          <a:p>
            <a:r>
              <a:rPr lang="en-US" dirty="0"/>
              <a:t>ECG findings:</a:t>
            </a:r>
          </a:p>
          <a:p>
            <a:r>
              <a:rPr lang="en-US" dirty="0"/>
              <a:t>- Fixed PR interval for conducted QRS complexes</a:t>
            </a:r>
          </a:p>
          <a:p>
            <a:r>
              <a:rPr lang="en-US" dirty="0"/>
              <a:t>- Intermittent non-conducted P-waves</a:t>
            </a:r>
          </a:p>
          <a:p>
            <a:r>
              <a:rPr lang="en-US" dirty="0"/>
              <a:t>- P waves march through (beware of p-waves consistently buried in T-waves)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8178219-8CD1-2D7B-6516-9470D5F823BA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r>
              <a:rPr lang="en-US" dirty="0"/>
              <a:t>Management</a:t>
            </a:r>
          </a:p>
          <a:p>
            <a:r>
              <a:rPr lang="en-US" dirty="0"/>
              <a:t>- If symptomatic, standard ACLS guidelines for symptomatic bradycardia includes[5]</a:t>
            </a:r>
          </a:p>
          <a:p>
            <a:r>
              <a:rPr lang="en-US" dirty="0"/>
              <a:t>- Atropine 0.5mg IV q3-5min PRN</a:t>
            </a:r>
          </a:p>
          <a:p>
            <a:r>
              <a:rPr lang="en-US" dirty="0"/>
              <a:t>- Transcutaneous pacing, followed by transvenous pacing</a:t>
            </a:r>
          </a:p>
          <a:p>
            <a:r>
              <a:rPr lang="en-US" dirty="0"/>
              <a:t>- Treat underlying etiology</a:t>
            </a:r>
          </a:p>
          <a:p>
            <a:r>
              <a:rPr lang="en-US" dirty="0"/>
              <a:t>Avoid AV nodal blocking agents (e.g. </a:t>
            </a:r>
            <a:r>
              <a:rPr lang="el-GR" dirty="0"/>
              <a:t>β-</a:t>
            </a:r>
            <a:r>
              <a:rPr lang="en-US" dirty="0"/>
              <a:t>blockers)</a:t>
            </a:r>
          </a:p>
          <a:p>
            <a:endParaRPr lang="en-US" dirty="0"/>
          </a:p>
          <a:p>
            <a:endParaRPr lang="en-US" dirty="0"/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2976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3D68B-8B42-6A57-8C70-21E5D59C4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55BAF1-D848-67A2-5650-C4B7B0DCA8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59438" y="6409944"/>
            <a:ext cx="975360" cy="274320"/>
          </a:xfrm>
          <a:prstGeom prst="rect">
            <a:avLst/>
          </a:prstGeom>
        </p:spPr>
        <p:txBody>
          <a:bodyPr/>
          <a:lstStyle/>
          <a:p>
            <a:fld id="{F3EC7EDD-B554-9142-9977-52420729B2A8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10242" name="Picture 2" descr="Hypermagnesemia and Hypomagnesemia - ECG">
            <a:extLst>
              <a:ext uri="{FF2B5EF4-FFF2-40B4-BE49-F238E27FC236}">
                <a16:creationId xmlns:a16="http://schemas.microsoft.com/office/drawing/2014/main" id="{F77F3B88-8226-DADF-B086-C7C84071847F}"/>
              </a:ext>
            </a:extLst>
          </p:cNvPr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5" r="3955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91697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1AAA5-7C01-1ABB-B90B-4D10E6F0E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D137F-3C6C-EBD4-7F10-AD20A8C28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914399"/>
          </a:xfrm>
        </p:spPr>
        <p:txBody>
          <a:bodyPr anchor="t">
            <a:normAutofit/>
          </a:bodyPr>
          <a:lstStyle/>
          <a:p>
            <a:r>
              <a:rPr lang="en-US" dirty="0"/>
              <a:t>Management</a:t>
            </a:r>
          </a:p>
        </p:txBody>
      </p:sp>
      <p:pic>
        <p:nvPicPr>
          <p:cNvPr id="9218" name="Picture 2" descr="Hypermagnesemia and Hypomagnesemia - ECG">
            <a:extLst>
              <a:ext uri="{FF2B5EF4-FFF2-40B4-BE49-F238E27FC236}">
                <a16:creationId xmlns:a16="http://schemas.microsoft.com/office/drawing/2014/main" id="{1BF3236A-8BEA-BDAC-3B96-9D72C250EC88}"/>
              </a:ext>
            </a:extLst>
          </p:cNvPr>
          <p:cNvPicPr>
            <a:picLocks noGrp="1" noChangeAspect="1" noChangeArrowheads="1"/>
          </p:cNvPicPr>
          <p:nvPr>
            <p:ph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55807" y="1600200"/>
            <a:ext cx="8480383" cy="426720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C40B2E-5960-85CC-5FFB-13733441D7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7" y="6409944"/>
            <a:ext cx="685800" cy="27432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3EC7EDD-B554-9142-9977-52420729B2A8}" type="slidenum">
              <a:rPr lang="en-US" smtClean="0"/>
              <a:pPr>
                <a:spcAft>
                  <a:spcPts val="600"/>
                </a:spcAft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452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2694E-3761-A68A-DFB5-65A01AE81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847F3-0B10-F4B4-9A44-F6215F303CD4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F6C514-2B88-48B8-582A-595E8ED06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13314" name="Picture 2" descr="QT interval with u waves maximum T wave slope intersection">
            <a:extLst>
              <a:ext uri="{FF2B5EF4-FFF2-40B4-BE49-F238E27FC236}">
                <a16:creationId xmlns:a16="http://schemas.microsoft.com/office/drawing/2014/main" id="{EFC42FF3-8DB5-BC2D-5308-6B1D196E6A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99" y="536377"/>
            <a:ext cx="11048997" cy="509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85033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66659-6A73-F0F8-6497-46F472D57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68573-B349-8A44-6A0A-EF2C0772E087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Causes of a prolonged QTc (&gt;440ms)</a:t>
            </a:r>
          </a:p>
          <a:p>
            <a:r>
              <a:rPr lang="en-US" dirty="0"/>
              <a:t>	</a:t>
            </a:r>
            <a:r>
              <a:rPr lang="en-US" dirty="0" err="1"/>
              <a:t>Hypokalaemia</a:t>
            </a:r>
            <a:endParaRPr lang="en-US" dirty="0"/>
          </a:p>
          <a:p>
            <a:r>
              <a:rPr lang="en-US" dirty="0"/>
              <a:t>	Hypomagnesaemia</a:t>
            </a:r>
          </a:p>
          <a:p>
            <a:r>
              <a:rPr lang="en-US" dirty="0"/>
              <a:t>	</a:t>
            </a:r>
            <a:r>
              <a:rPr lang="en-US" dirty="0" err="1"/>
              <a:t>Hypocalcaemia</a:t>
            </a:r>
            <a:endParaRPr lang="en-US" dirty="0"/>
          </a:p>
          <a:p>
            <a:r>
              <a:rPr lang="en-US" dirty="0"/>
              <a:t>	Hypothermia</a:t>
            </a:r>
          </a:p>
          <a:p>
            <a:r>
              <a:rPr lang="en-US" dirty="0"/>
              <a:t>	Myocardial ischemia</a:t>
            </a:r>
          </a:p>
          <a:p>
            <a:r>
              <a:rPr lang="en-US" dirty="0"/>
              <a:t>	ROSC Post-cardiac arrest</a:t>
            </a:r>
          </a:p>
          <a:p>
            <a:r>
              <a:rPr lang="en-US" dirty="0"/>
              <a:t>	Raised intracranial pressure</a:t>
            </a:r>
          </a:p>
          <a:p>
            <a:r>
              <a:rPr lang="en-US" dirty="0"/>
              <a:t>	Congenital long QT syndrome</a:t>
            </a:r>
          </a:p>
          <a:p>
            <a:r>
              <a:rPr lang="en-US" dirty="0"/>
              <a:t>	Medications/Drugs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9098C4-7C28-72FC-B5D0-94F862AC8B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9793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73E68-FE28-AD7A-852E-73214D0C2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C5D36-0281-953F-8EC5-821F9C4C6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(hypomagnesemia)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4C7C4B-764E-90B9-5180-AC3E3021F3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C88AF4-AD6E-AE61-6F5D-0B87CE47BD68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Give magnesium!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IV treatment – </a:t>
            </a:r>
          </a:p>
          <a:p>
            <a:r>
              <a:rPr lang="en-US" dirty="0"/>
              <a:t>	Severe – </a:t>
            </a:r>
            <a:r>
              <a:rPr lang="en-US" dirty="0" err="1"/>
              <a:t>Torsades</a:t>
            </a:r>
            <a:r>
              <a:rPr lang="en-US" dirty="0"/>
              <a:t>, seizures, or serum &lt;1</a:t>
            </a:r>
          </a:p>
          <a:p>
            <a:r>
              <a:rPr lang="en-US" dirty="0"/>
              <a:t>	1-2g Mg sulfate, mixed in D5W</a:t>
            </a:r>
          </a:p>
          <a:p>
            <a:r>
              <a:rPr lang="en-US" dirty="0"/>
              <a:t>	Give over 15 mins for TDP, or 1 hour for &lt;1</a:t>
            </a:r>
          </a:p>
          <a:p>
            <a:r>
              <a:rPr lang="en-US" dirty="0"/>
              <a:t>PO treatment: </a:t>
            </a:r>
          </a:p>
          <a:p>
            <a:r>
              <a:rPr lang="en-US" dirty="0"/>
              <a:t>	- Asymptomatic </a:t>
            </a:r>
          </a:p>
          <a:p>
            <a:r>
              <a:rPr lang="en-US" dirty="0"/>
              <a:t>	- maintenance after IV </a:t>
            </a:r>
          </a:p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24BAE5B-C5D2-E80D-0A5B-9B82F559F59A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Look for: </a:t>
            </a:r>
          </a:p>
          <a:p>
            <a:r>
              <a:rPr lang="en-US" dirty="0"/>
              <a:t>	-Concurrent hypokalemia, hypocalcemia</a:t>
            </a:r>
          </a:p>
          <a:p>
            <a:endParaRPr lang="en-US" dirty="0"/>
          </a:p>
          <a:p>
            <a:r>
              <a:rPr lang="en-US" dirty="0"/>
              <a:t>Magnesium needs to be replaced to manage the </a:t>
            </a:r>
            <a:r>
              <a:rPr lang="en-US" dirty="0" err="1"/>
              <a:t>abov</a:t>
            </a:r>
            <a:endParaRPr lang="en-US" dirty="0"/>
          </a:p>
          <a:p>
            <a:endParaRPr lang="en-US" dirty="0"/>
          </a:p>
          <a:p>
            <a:r>
              <a:rPr lang="en-US" dirty="0"/>
              <a:t> Common causes: </a:t>
            </a:r>
          </a:p>
          <a:p>
            <a:r>
              <a:rPr lang="en-US" dirty="0"/>
              <a:t>PPI use, chronic diarrhea, and diuretic therapy (loop or thiazides). </a:t>
            </a:r>
          </a:p>
        </p:txBody>
      </p:sp>
    </p:spTree>
    <p:extLst>
      <p:ext uri="{BB962C8B-B14F-4D97-AF65-F5344CB8AC3E}">
        <p14:creationId xmlns:p14="http://schemas.microsoft.com/office/powerpoint/2010/main" val="5156886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FC49D-F0A5-6711-A710-C67CA55D2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Acute respiratory distress syndrome (ARDS) | Radiology Case |  Radiopaedia.org">
            <a:extLst>
              <a:ext uri="{FF2B5EF4-FFF2-40B4-BE49-F238E27FC236}">
                <a16:creationId xmlns:a16="http://schemas.microsoft.com/office/drawing/2014/main" id="{568EA56F-7EC3-B6B9-F5B8-A82C7C956FE1}"/>
              </a:ext>
            </a:extLst>
          </p:cNvPr>
          <p:cNvPicPr>
            <a:picLocks noGrp="1" noChangeAspect="1" noChangeArrowheads="1"/>
          </p:cNvPicPr>
          <p:nvPr>
            <p:ph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20848" y="68263"/>
            <a:ext cx="7550304" cy="619125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8C033606-FE89-CA5E-2E3B-7A1225B08C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59438" y="6409944"/>
            <a:ext cx="975360" cy="274320"/>
          </a:xfrm>
          <a:prstGeom prst="rect">
            <a:avLst/>
          </a:prstGeom>
        </p:spPr>
        <p:txBody>
          <a:bodyPr/>
          <a:lstStyle/>
          <a:p>
            <a:pPr>
              <a:spcAft>
                <a:spcPts val="600"/>
              </a:spcAft>
            </a:pPr>
            <a:fld id="{F3EC7EDD-B554-9142-9977-52420729B2A8}" type="slidenum">
              <a:rPr lang="en-US" smtClean="0"/>
              <a:pPr>
                <a:spcAft>
                  <a:spcPts val="600"/>
                </a:spcAft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3893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FB964-2E7A-968A-8AD9-F8F890D40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8FB94-480E-BED4-B31C-2FD6E0132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(ARDS)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9A625-3120-8380-A103-0A060CB52C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470F68-7DD2-8F33-9265-2C47AAC0C896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MOST COMMON CAUSES:</a:t>
            </a:r>
          </a:p>
          <a:p>
            <a:r>
              <a:rPr lang="en-US" dirty="0"/>
              <a:t>-Sepsis</a:t>
            </a:r>
          </a:p>
          <a:p>
            <a:r>
              <a:rPr lang="en-US" dirty="0"/>
              <a:t>-Aspiration (Hamman Rich Syndrome)</a:t>
            </a:r>
          </a:p>
          <a:p>
            <a:r>
              <a:rPr lang="en-US" dirty="0"/>
              <a:t>-Pneumonia</a:t>
            </a:r>
          </a:p>
          <a:p>
            <a:r>
              <a:rPr lang="en-US" dirty="0"/>
              <a:t>-Trauma</a:t>
            </a:r>
          </a:p>
          <a:p>
            <a:r>
              <a:rPr lang="en-US" dirty="0"/>
              <a:t>-Massive Transfusion</a:t>
            </a:r>
          </a:p>
          <a:p>
            <a:r>
              <a:rPr lang="en-US" dirty="0"/>
              <a:t>-TRALI</a:t>
            </a:r>
          </a:p>
          <a:p>
            <a:r>
              <a:rPr lang="en-US" dirty="0"/>
              <a:t>-Drug Overdose: ASA, Opioids, Cocaine,</a:t>
            </a:r>
          </a:p>
          <a:p>
            <a:r>
              <a:rPr lang="en-US" dirty="0"/>
              <a:t>-Pancreatitis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5E66FFB-3535-50AB-E89D-DCF991F3A588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r>
              <a:rPr lang="en-US" dirty="0"/>
              <a:t>Diagnosis:  </a:t>
            </a:r>
          </a:p>
          <a:p>
            <a:r>
              <a:rPr lang="en-US" dirty="0"/>
              <a:t>The Berlin Criteria</a:t>
            </a:r>
          </a:p>
          <a:p>
            <a:r>
              <a:rPr lang="en-US" sz="1200" dirty="0"/>
              <a:t>	Respiratory symptoms within ONE WEEK of clinical insult.</a:t>
            </a:r>
          </a:p>
          <a:p>
            <a:r>
              <a:rPr lang="en-US" sz="1200" dirty="0"/>
              <a:t>	Bilateral opacities on imaging – Not fully explained by effusion, lobar/lung c	</a:t>
            </a:r>
            <a:r>
              <a:rPr lang="en-US" sz="1200" dirty="0" err="1"/>
              <a:t>ollapse</a:t>
            </a:r>
            <a:r>
              <a:rPr lang="en-US" sz="1200" dirty="0"/>
              <a:t>, or nodules.</a:t>
            </a:r>
          </a:p>
          <a:p>
            <a:r>
              <a:rPr lang="en-US" sz="1200" dirty="0"/>
              <a:t>	Respiratory Failure not fully explained by cardiac failure or volume o	</a:t>
            </a:r>
            <a:r>
              <a:rPr lang="en-US" sz="1200" dirty="0" err="1"/>
              <a:t>verload</a:t>
            </a:r>
            <a:r>
              <a:rPr lang="en-US" sz="1200" dirty="0"/>
              <a:t>. An objective assessment to rule out hydrostatic pulmonary edema 	Is required. *</a:t>
            </a:r>
          </a:p>
          <a:p>
            <a:r>
              <a:rPr lang="en-US" sz="1200" dirty="0"/>
              <a:t>	A moderate to severe impairment of oxygenation is present while on &gt;5 of 	PEEP</a:t>
            </a:r>
          </a:p>
          <a:p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	*Either objective assessment (echo) which excludes hydrostatic edema, or 	risk factors for ARDS (sepsis, pancreatitis, trauma, pneumonia).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0268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3ABFE-95B4-5126-8A40-70B668CCF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1E289-5907-4911-68C2-6460D43D2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–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C559D-F18B-C992-5755-EBBD67ED8B2D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Treat the underlying cause</a:t>
            </a:r>
          </a:p>
          <a:p>
            <a:endParaRPr lang="en-US" dirty="0"/>
          </a:p>
          <a:p>
            <a:r>
              <a:rPr lang="en-US" dirty="0"/>
              <a:t>Protect the lung! </a:t>
            </a:r>
          </a:p>
          <a:p>
            <a:endParaRPr lang="en-US" dirty="0"/>
          </a:p>
          <a:p>
            <a:r>
              <a:rPr lang="en-US" dirty="0"/>
              <a:t>Ventilator settings: </a:t>
            </a:r>
          </a:p>
          <a:p>
            <a:r>
              <a:rPr lang="en-US" dirty="0"/>
              <a:t>	Volume-assist control</a:t>
            </a:r>
          </a:p>
          <a:p>
            <a:r>
              <a:rPr lang="en-US" dirty="0"/>
              <a:t>	Tidal Volume: Start 6-8cc/kg predicted body </a:t>
            </a:r>
            <a:r>
              <a:rPr lang="en-US" dirty="0" err="1"/>
              <a:t>weight,Titrate</a:t>
            </a:r>
            <a:r>
              <a:rPr lang="en-US" dirty="0"/>
              <a:t> down if plateau pressure &gt;30 mmHg</a:t>
            </a:r>
          </a:p>
          <a:p>
            <a:r>
              <a:rPr lang="en-US" dirty="0"/>
              <a:t>	Respiratory Rate, Start 16-18 breaths/min</a:t>
            </a:r>
          </a:p>
          <a:p>
            <a:r>
              <a:rPr lang="en-US" dirty="0"/>
              <a:t>	FiO2/PEEP (titrate for oxygenation), SpO2 BETWEEN 88-95%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5595B-A97B-BBFD-690F-25CB2E7B91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0CF7838-9772-A724-86F7-D8DF8A544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072" y="5058565"/>
            <a:ext cx="7772400" cy="161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4202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46634-91A6-757D-DEF0-632A9C767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82C6B-6538-7EF1-E7B1-A786A26413D7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799656-4B9F-7745-FBAD-2FC16A2A6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79FA4E-7857-F60C-477B-9C5EC5C5A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661" y="914399"/>
            <a:ext cx="7772400" cy="477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8904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3ABFE-95B4-5126-8A40-70B668CCF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1E289-5907-4911-68C2-6460D43D2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– Hi Flo vs BiPAP?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C559D-F18B-C992-5755-EBBD67ED8B2D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High-flow nasal cannula (HFNC) is a recommended first-line therapy for acute hypoxemic respiratory failure, including mild-to-moderate ARDS, delivering heated, humidified oxygen (up to 100% ) at high flow rates (up to 60 L/min). It reduces the need for invasive mechanical ventilation, improves patient comfort, and provides low-level PEEP (approx. 1 cm per 10 L/min with mouth open, 3-5 with </a:t>
            </a:r>
            <a:r>
              <a:rPr lang="en-US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mouth closed) 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5595B-A97B-BBFD-690F-25CB2E7B91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3EC7EDD-B554-9142-9977-52420729B2A8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676967"/>
      </p:ext>
    </p:extLst>
  </p:cSld>
  <p:clrMapOvr>
    <a:masterClrMapping/>
  </p:clrMapOvr>
</p:sld>
</file>

<file path=ppt/theme/theme1.xml><?xml version="1.0" encoding="utf-8"?>
<a:theme xmlns:a="http://schemas.openxmlformats.org/drawingml/2006/main" name="vcuh_template_2015_08_31">
  <a:themeElements>
    <a:clrScheme name="VCU Health color palette">
      <a:dk1>
        <a:srgbClr val="000000"/>
      </a:dk1>
      <a:lt1>
        <a:srgbClr val="FFFFFF"/>
      </a:lt1>
      <a:dk2>
        <a:srgbClr val="000000"/>
      </a:dk2>
      <a:lt2>
        <a:srgbClr val="7CA0C5"/>
      </a:lt2>
      <a:accent1>
        <a:srgbClr val="FFB300"/>
      </a:accent1>
      <a:accent2>
        <a:srgbClr val="5C5E5E"/>
      </a:accent2>
      <a:accent3>
        <a:srgbClr val="00665C"/>
      </a:accent3>
      <a:accent4>
        <a:srgbClr val="761849"/>
      </a:accent4>
      <a:accent5>
        <a:srgbClr val="063955"/>
      </a:accent5>
      <a:accent6>
        <a:srgbClr val="DB3840"/>
      </a:accent6>
      <a:hlink>
        <a:srgbClr val="0000EE"/>
      </a:hlink>
      <a:folHlink>
        <a:srgbClr val="551A8B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8" id="{787269AB-0C20-7547-A59F-CA0B4E138515}" vid="{BB91E978-B76F-4041-9EEE-B120336578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vcuh_template_2015_08_31</Template>
  <TotalTime>6627</TotalTime>
  <Words>1693</Words>
  <Application>Microsoft Macintosh PowerPoint</Application>
  <PresentationFormat>Widescreen</PresentationFormat>
  <Paragraphs>232</Paragraphs>
  <Slides>41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Arial Regular</vt:lpstr>
      <vt:lpstr>Calibri</vt:lpstr>
      <vt:lpstr>Lucida Grande</vt:lpstr>
      <vt:lpstr>vcuh_template_2015_08_31</vt:lpstr>
      <vt:lpstr>Image Review Lecture</vt:lpstr>
      <vt:lpstr>PowerPoint Presentation</vt:lpstr>
      <vt:lpstr>PowerPoint Presentation</vt:lpstr>
      <vt:lpstr>Management (Olecranon Fracture)</vt:lpstr>
      <vt:lpstr>Management</vt:lpstr>
      <vt:lpstr>PowerPoint Presentation</vt:lpstr>
      <vt:lpstr>Management (Elbow dislocation) </vt:lpstr>
      <vt:lpstr>Management (Elbow dislocation) </vt:lpstr>
      <vt:lpstr>Management – Sedation? </vt:lpstr>
      <vt:lpstr>Management – Sedation? </vt:lpstr>
      <vt:lpstr>Management – Sedation? </vt:lpstr>
      <vt:lpstr>Supraclavicular Block </vt:lpstr>
      <vt:lpstr>Supraclavicular vs interscalene? </vt:lpstr>
      <vt:lpstr>PowerPoint Presentation</vt:lpstr>
      <vt:lpstr>PowerPoint Presentation</vt:lpstr>
      <vt:lpstr>Management (Mallet finger) </vt:lpstr>
      <vt:lpstr>Management (Mallet finger) </vt:lpstr>
      <vt:lpstr>Management</vt:lpstr>
      <vt:lpstr>PowerPoint Presentation</vt:lpstr>
      <vt:lpstr>PowerPoint Presentation</vt:lpstr>
      <vt:lpstr>Management (Tri-Mal Fracture)</vt:lpstr>
      <vt:lpstr>Management (Tri-Mal Fracture)</vt:lpstr>
      <vt:lpstr>PowerPoint Presentation</vt:lpstr>
      <vt:lpstr>PowerPoint Presentation</vt:lpstr>
      <vt:lpstr>PowerPoint Presentation</vt:lpstr>
      <vt:lpstr>PowerPoint Presentation</vt:lpstr>
      <vt:lpstr>Management (C1 fracture)</vt:lpstr>
      <vt:lpstr>PowerPoint Presentation</vt:lpstr>
      <vt:lpstr>PowerPoint Presentation</vt:lpstr>
      <vt:lpstr>Management (2nd degree AV block, Mobitz 1)</vt:lpstr>
      <vt:lpstr>Management (2nd degree AV block, Mobitz 2)</vt:lpstr>
      <vt:lpstr>PowerPoint Presentation</vt:lpstr>
      <vt:lpstr>Management</vt:lpstr>
      <vt:lpstr>PowerPoint Presentation</vt:lpstr>
      <vt:lpstr>PowerPoint Presentation</vt:lpstr>
      <vt:lpstr>Management (hypomagnesemia) </vt:lpstr>
      <vt:lpstr>PowerPoint Presentation</vt:lpstr>
      <vt:lpstr>Management (ARDS) </vt:lpstr>
      <vt:lpstr>Management – </vt:lpstr>
      <vt:lpstr>PowerPoint Presentation</vt:lpstr>
      <vt:lpstr>Management – Hi Flo vs BiPAP?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Image Review Lecture</dc:title>
  <dc:creator>James Morrisard</dc:creator>
  <cp:lastModifiedBy>Michael Joyce</cp:lastModifiedBy>
  <cp:revision>29</cp:revision>
  <dcterms:created xsi:type="dcterms:W3CDTF">2024-07-07T17:57:08Z</dcterms:created>
  <dcterms:modified xsi:type="dcterms:W3CDTF">2026-10-21T15:38:41Z</dcterms:modified>
</cp:coreProperties>
</file>