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49" r:id="rId1"/>
  </p:sldMasterIdLst>
  <p:notesMasterIdLst>
    <p:notesMasterId r:id="rId102"/>
  </p:notesMasterIdLst>
  <p:sldIdLst>
    <p:sldId id="256" r:id="rId2"/>
    <p:sldId id="387" r:id="rId3"/>
    <p:sldId id="399" r:id="rId4"/>
    <p:sldId id="356" r:id="rId5"/>
    <p:sldId id="359" r:id="rId6"/>
    <p:sldId id="360" r:id="rId7"/>
    <p:sldId id="361" r:id="rId8"/>
    <p:sldId id="267" r:id="rId9"/>
    <p:sldId id="543" r:id="rId10"/>
    <p:sldId id="549" r:id="rId11"/>
    <p:sldId id="582" r:id="rId12"/>
    <p:sldId id="597" r:id="rId13"/>
    <p:sldId id="544" r:id="rId14"/>
    <p:sldId id="598" r:id="rId15"/>
    <p:sldId id="308" r:id="rId16"/>
    <p:sldId id="393" r:id="rId17"/>
    <p:sldId id="390" r:id="rId18"/>
    <p:sldId id="545" r:id="rId19"/>
    <p:sldId id="422" r:id="rId20"/>
    <p:sldId id="409" r:id="rId21"/>
    <p:sldId id="551" r:id="rId22"/>
    <p:sldId id="574" r:id="rId23"/>
    <p:sldId id="550" r:id="rId24"/>
    <p:sldId id="546" r:id="rId25"/>
    <p:sldId id="561" r:id="rId26"/>
    <p:sldId id="547" r:id="rId27"/>
    <p:sldId id="592" r:id="rId28"/>
    <p:sldId id="541" r:id="rId29"/>
    <p:sldId id="576" r:id="rId30"/>
    <p:sldId id="577" r:id="rId31"/>
    <p:sldId id="583" r:id="rId32"/>
    <p:sldId id="486" r:id="rId33"/>
    <p:sldId id="562" r:id="rId34"/>
    <p:sldId id="599" r:id="rId35"/>
    <p:sldId id="491" r:id="rId36"/>
    <p:sldId id="553" r:id="rId37"/>
    <p:sldId id="555" r:id="rId38"/>
    <p:sldId id="554" r:id="rId39"/>
    <p:sldId id="493" r:id="rId40"/>
    <p:sldId id="401" r:id="rId41"/>
    <p:sldId id="444" r:id="rId42"/>
    <p:sldId id="558" r:id="rId43"/>
    <p:sldId id="424" r:id="rId44"/>
    <p:sldId id="505" r:id="rId45"/>
    <p:sldId id="506" r:id="rId46"/>
    <p:sldId id="560" r:id="rId47"/>
    <p:sldId id="608" r:id="rId48"/>
    <p:sldId id="556" r:id="rId49"/>
    <p:sldId id="559" r:id="rId50"/>
    <p:sldId id="565" r:id="rId51"/>
    <p:sldId id="566" r:id="rId52"/>
    <p:sldId id="578" r:id="rId53"/>
    <p:sldId id="586" r:id="rId54"/>
    <p:sldId id="579" r:id="rId55"/>
    <p:sldId id="587" r:id="rId56"/>
    <p:sldId id="503" r:id="rId57"/>
    <p:sldId id="513" r:id="rId58"/>
    <p:sldId id="514" r:id="rId59"/>
    <p:sldId id="515" r:id="rId60"/>
    <p:sldId id="615" r:id="rId61"/>
    <p:sldId id="617" r:id="rId62"/>
    <p:sldId id="619" r:id="rId63"/>
    <p:sldId id="620" r:id="rId64"/>
    <p:sldId id="614" r:id="rId65"/>
    <p:sldId id="613" r:id="rId66"/>
    <p:sldId id="621" r:id="rId67"/>
    <p:sldId id="623" r:id="rId68"/>
    <p:sldId id="625" r:id="rId69"/>
    <p:sldId id="609" r:id="rId70"/>
    <p:sldId id="624" r:id="rId71"/>
    <p:sldId id="585" r:id="rId72"/>
    <p:sldId id="531" r:id="rId73"/>
    <p:sldId id="532" r:id="rId74"/>
    <p:sldId id="580" r:id="rId75"/>
    <p:sldId id="568" r:id="rId76"/>
    <p:sldId id="628" r:id="rId77"/>
    <p:sldId id="593" r:id="rId78"/>
    <p:sldId id="564" r:id="rId79"/>
    <p:sldId id="610" r:id="rId80"/>
    <p:sldId id="595" r:id="rId81"/>
    <p:sldId id="596" r:id="rId82"/>
    <p:sldId id="629" r:id="rId83"/>
    <p:sldId id="528" r:id="rId84"/>
    <p:sldId id="594" r:id="rId85"/>
    <p:sldId id="569" r:id="rId86"/>
    <p:sldId id="570" r:id="rId87"/>
    <p:sldId id="590" r:id="rId88"/>
    <p:sldId id="588" r:id="rId89"/>
    <p:sldId id="589" r:id="rId90"/>
    <p:sldId id="591" r:id="rId91"/>
    <p:sldId id="575" r:id="rId92"/>
    <p:sldId id="526" r:id="rId93"/>
    <p:sldId id="607" r:id="rId94"/>
    <p:sldId id="601" r:id="rId95"/>
    <p:sldId id="602" r:id="rId96"/>
    <p:sldId id="603" r:id="rId97"/>
    <p:sldId id="604" r:id="rId98"/>
    <p:sldId id="605" r:id="rId99"/>
    <p:sldId id="606" r:id="rId100"/>
    <p:sldId id="398" r:id="rId10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051"/>
    <p:restoredTop sz="84863"/>
  </p:normalViewPr>
  <p:slideViewPr>
    <p:cSldViewPr snapToGrid="0" snapToObjects="1">
      <p:cViewPr varScale="1">
        <p:scale>
          <a:sx n="107" d="100"/>
          <a:sy n="107" d="100"/>
        </p:scale>
        <p:origin x="864" y="1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lineChart>
        <c:grouping val="standard"/>
        <c:varyColors val="0"/>
        <c:ser>
          <c:idx val="0"/>
          <c:order val="0"/>
          <c:tx>
            <c:strRef>
              <c:f>Sheet1!$B$1</c:f>
              <c:strCache>
                <c:ptCount val="1"/>
                <c:pt idx="0">
                  <c:v>Smokers</c:v>
                </c:pt>
              </c:strCache>
            </c:strRef>
          </c:tx>
          <c:spPr>
            <a:ln w="38100" cap="flat">
              <a:solidFill>
                <a:srgbClr val="D97732"/>
              </a:solidFill>
              <a:prstDash val="solid"/>
              <a:round/>
            </a:ln>
            <a:effectLst/>
          </c:spPr>
          <c:marker>
            <c:symbol val="circle"/>
            <c:size val="6"/>
            <c:spPr>
              <a:solidFill>
                <a:srgbClr val="D97732"/>
              </a:solidFill>
              <a:ln w="9525" cap="flat">
                <a:solidFill>
                  <a:srgbClr val="D97732"/>
                </a:solidFill>
                <a:prstDash val="solid"/>
                <a:round/>
              </a:ln>
              <a:effectLst/>
            </c:spPr>
          </c:marker>
          <c:cat>
            <c:strRef>
              <c:f>Sheet1!$A$2:$A$8</c:f>
              <c:strCache>
                <c:ptCount val="7"/>
                <c:pt idx="0">
                  <c:v>0</c:v>
                </c:pt>
                <c:pt idx="1">
                  <c:v>1</c:v>
                </c:pt>
                <c:pt idx="2">
                  <c:v>2</c:v>
                </c:pt>
                <c:pt idx="3">
                  <c:v>4</c:v>
                </c:pt>
                <c:pt idx="4">
                  <c:v>6</c:v>
                </c:pt>
                <c:pt idx="5">
                  <c:v>8</c:v>
                </c:pt>
                <c:pt idx="6">
                  <c:v>10</c:v>
                </c:pt>
              </c:strCache>
            </c:strRef>
          </c:cat>
          <c:val>
            <c:numRef>
              <c:f>Sheet1!$B$2:$B$8</c:f>
              <c:numCache>
                <c:formatCode>General</c:formatCode>
                <c:ptCount val="7"/>
                <c:pt idx="0">
                  <c:v>0</c:v>
                </c:pt>
                <c:pt idx="1">
                  <c:v>15</c:v>
                </c:pt>
                <c:pt idx="2">
                  <c:v>28</c:v>
                </c:pt>
                <c:pt idx="3">
                  <c:v>35</c:v>
                </c:pt>
                <c:pt idx="4">
                  <c:v>38</c:v>
                </c:pt>
                <c:pt idx="5">
                  <c:v>39</c:v>
                </c:pt>
                <c:pt idx="6">
                  <c:v>40</c:v>
                </c:pt>
              </c:numCache>
            </c:numRef>
          </c:val>
          <c:smooth val="0"/>
          <c:extLst>
            <c:ext xmlns:c16="http://schemas.microsoft.com/office/drawing/2014/chart" uri="{C3380CC4-5D6E-409C-BE32-E72D297353CC}">
              <c16:uniqueId val="{00000000-D5B8-DB45-B43C-F33FF2F249D1}"/>
            </c:ext>
          </c:extLst>
        </c:ser>
        <c:ser>
          <c:idx val="1"/>
          <c:order val="1"/>
          <c:tx>
            <c:strRef>
              <c:f>Sheet1!$C$1</c:f>
              <c:strCache>
                <c:ptCount val="1"/>
                <c:pt idx="0">
                  <c:v>Nonsmokers</c:v>
                </c:pt>
              </c:strCache>
            </c:strRef>
          </c:tx>
          <c:spPr>
            <a:ln w="38100" cap="flat">
              <a:solidFill>
                <a:srgbClr val="2877B9"/>
              </a:solidFill>
              <a:prstDash val="solid"/>
              <a:round/>
            </a:ln>
            <a:effectLst/>
          </c:spPr>
          <c:marker>
            <c:symbol val="circle"/>
            <c:size val="6"/>
            <c:spPr>
              <a:solidFill>
                <a:srgbClr val="2877B9"/>
              </a:solidFill>
              <a:ln w="9525" cap="flat">
                <a:solidFill>
                  <a:srgbClr val="2877B9"/>
                </a:solidFill>
                <a:prstDash val="solid"/>
                <a:round/>
              </a:ln>
              <a:effectLst/>
            </c:spPr>
          </c:marker>
          <c:cat>
            <c:strRef>
              <c:f>Sheet1!$A$2:$A$8</c:f>
              <c:strCache>
                <c:ptCount val="7"/>
                <c:pt idx="0">
                  <c:v>0</c:v>
                </c:pt>
                <c:pt idx="1">
                  <c:v>1</c:v>
                </c:pt>
                <c:pt idx="2">
                  <c:v>2</c:v>
                </c:pt>
                <c:pt idx="3">
                  <c:v>4</c:v>
                </c:pt>
                <c:pt idx="4">
                  <c:v>6</c:v>
                </c:pt>
                <c:pt idx="5">
                  <c:v>8</c:v>
                </c:pt>
                <c:pt idx="6">
                  <c:v>10</c:v>
                </c:pt>
              </c:strCache>
            </c:strRef>
          </c:cat>
          <c:val>
            <c:numRef>
              <c:f>Sheet1!$C$2:$C$8</c:f>
              <c:numCache>
                <c:formatCode>General</c:formatCode>
                <c:ptCount val="7"/>
                <c:pt idx="0">
                  <c:v>0</c:v>
                </c:pt>
                <c:pt idx="1">
                  <c:v>0</c:v>
                </c:pt>
                <c:pt idx="2">
                  <c:v>1</c:v>
                </c:pt>
                <c:pt idx="3">
                  <c:v>3</c:v>
                </c:pt>
                <c:pt idx="4">
                  <c:v>6</c:v>
                </c:pt>
                <c:pt idx="5">
                  <c:v>12</c:v>
                </c:pt>
                <c:pt idx="6">
                  <c:v>20</c:v>
                </c:pt>
              </c:numCache>
            </c:numRef>
          </c:val>
          <c:smooth val="0"/>
          <c:extLst>
            <c:ext xmlns:c16="http://schemas.microsoft.com/office/drawing/2014/chart" uri="{C3380CC4-5D6E-409C-BE32-E72D297353CC}">
              <c16:uniqueId val="{00000001-D5B8-DB45-B43C-F33FF2F249D1}"/>
            </c:ext>
          </c:extLst>
        </c:ser>
        <c:dLbls>
          <c:showLegendKey val="0"/>
          <c:showVal val="0"/>
          <c:showCatName val="0"/>
          <c:showSerName val="0"/>
          <c:showPercent val="0"/>
          <c:showBubbleSize val="0"/>
        </c:dLbls>
        <c:marker val="1"/>
        <c:smooth val="0"/>
        <c:axId val="2094734554"/>
        <c:axId val="2094734552"/>
      </c:lineChart>
      <c:catAx>
        <c:axId val="2094734554"/>
        <c:scaling>
          <c:orientation val="minMax"/>
        </c:scaling>
        <c:delete val="0"/>
        <c:axPos val="b"/>
        <c:title>
          <c:tx>
            <c:rich>
              <a:bodyPr/>
              <a:lstStyle/>
              <a:p>
                <a:pPr>
                  <a:defRPr b="0" i="0" u="none" strike="noStrike">
                    <a:solidFill>
                      <a:srgbClr val="000000"/>
                    </a:solidFill>
                    <a:latin typeface="Arial"/>
                  </a:defRPr>
                </a:pPr>
                <a:r>
                  <a:rPr lang="en-US" b="0" i="0" u="none" strike="noStrike">
                    <a:solidFill>
                      <a:srgbClr val="000000"/>
                    </a:solidFill>
                    <a:latin typeface="Arial"/>
                  </a:rPr>
                  <a:t>Years of follow-up</a:t>
                </a:r>
              </a:p>
            </c:rich>
          </c:tx>
          <c:overlay val="0"/>
        </c:title>
        <c:numFmt formatCode="General" sourceLinked="1"/>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2"/>
        <c:crosses val="autoZero"/>
        <c:auto val="1"/>
        <c:lblAlgn val="ctr"/>
        <c:lblOffset val="100"/>
        <c:noMultiLvlLbl val="1"/>
      </c:catAx>
      <c:valAx>
        <c:axId val="2094734552"/>
        <c:scaling>
          <c:orientation val="minMax"/>
          <c:max val="40"/>
          <c:min val="0"/>
        </c:scaling>
        <c:delete val="0"/>
        <c:axPos val="l"/>
        <c:majorGridlines>
          <c:spPr>
            <a:ln w="12700" cap="flat">
              <a:solidFill>
                <a:srgbClr val="E3E8ED"/>
              </a:solidFill>
              <a:prstDash val="solid"/>
              <a:round/>
            </a:ln>
          </c:spPr>
        </c:majorGridlines>
        <c:title>
          <c:tx>
            <c:rich>
              <a:bodyPr/>
              <a:lstStyle/>
              <a:p>
                <a:pPr>
                  <a:defRPr b="0" i="0" u="none" strike="noStrike">
                    <a:solidFill>
                      <a:srgbClr val="000000"/>
                    </a:solidFill>
                    <a:latin typeface="Arial"/>
                  </a:defRPr>
                </a:pPr>
                <a:r>
                  <a:rPr lang="en-US" b="0" i="0" u="none" strike="noStrike">
                    <a:solidFill>
                      <a:srgbClr val="000000"/>
                    </a:solidFill>
                    <a:latin typeface="Arial"/>
                  </a:rPr>
                  <a:t>Cumulative incidence (%)</a:t>
                </a:r>
              </a:p>
            </c:rich>
          </c:tx>
          <c:overlay val="0"/>
        </c:title>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majorUnit val="10"/>
      </c:valAx>
      <c:spPr>
        <a:noFill/>
        <a:ln>
          <a:noFill/>
        </a:ln>
        <a:effectLst/>
      </c:spPr>
    </c:plotArea>
    <c:legend>
      <c:legendPos val="b"/>
      <c:overlay val="0"/>
    </c:legend>
    <c:plotVisOnly val="1"/>
    <c:dispBlanksAs val="span"/>
    <c:showDLblsOverMax val="1"/>
  </c:chart>
  <c:spPr>
    <a:noFill/>
    <a:ln>
      <a:noFill/>
    </a:ln>
    <a:effectLst/>
  </c:sp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2C9F470-99EF-4933-885C-7F34798D52EE}"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A2B89E4E-71B4-4F78-959D-0F0FE17634C1}">
      <dgm:prSet/>
      <dgm:spPr/>
      <dgm:t>
        <a:bodyPr/>
        <a:lstStyle/>
        <a:p>
          <a:r>
            <a:rPr lang="en-US" dirty="0"/>
            <a:t>Session 1: Intro to EBM, Resources for finding the best evidence</a:t>
          </a:r>
        </a:p>
      </dgm:t>
    </dgm:pt>
    <dgm:pt modelId="{F88B800F-304B-4003-9600-151E33D9A1E9}" type="parTrans" cxnId="{13E16097-26CA-47B2-9925-2C66F092164B}">
      <dgm:prSet/>
      <dgm:spPr/>
      <dgm:t>
        <a:bodyPr/>
        <a:lstStyle/>
        <a:p>
          <a:endParaRPr lang="en-US"/>
        </a:p>
      </dgm:t>
    </dgm:pt>
    <dgm:pt modelId="{7AE697F3-89DF-43D7-BDA9-6F67C3E95BCC}" type="sibTrans" cxnId="{13E16097-26CA-47B2-9925-2C66F092164B}">
      <dgm:prSet/>
      <dgm:spPr/>
      <dgm:t>
        <a:bodyPr/>
        <a:lstStyle/>
        <a:p>
          <a:endParaRPr lang="en-US"/>
        </a:p>
      </dgm:t>
    </dgm:pt>
    <dgm:pt modelId="{E2B3EC63-EB29-470D-8C16-0C6EF8812BBE}">
      <dgm:prSet/>
      <dgm:spPr/>
      <dgm:t>
        <a:bodyPr/>
        <a:lstStyle/>
        <a:p>
          <a:r>
            <a:rPr lang="en-US" dirty="0"/>
            <a:t>Session 2: How to ask a good question, refining the ask to get an answer</a:t>
          </a:r>
        </a:p>
      </dgm:t>
    </dgm:pt>
    <dgm:pt modelId="{DA2C86BA-7916-48B1-BBB5-69323B378741}" type="parTrans" cxnId="{76EC55CB-86C7-45CF-8EEC-D8F8A1E7B686}">
      <dgm:prSet/>
      <dgm:spPr/>
      <dgm:t>
        <a:bodyPr/>
        <a:lstStyle/>
        <a:p>
          <a:endParaRPr lang="en-US"/>
        </a:p>
      </dgm:t>
    </dgm:pt>
    <dgm:pt modelId="{4324CB27-6EB6-4965-9F89-18C9BE238CD5}" type="sibTrans" cxnId="{76EC55CB-86C7-45CF-8EEC-D8F8A1E7B686}">
      <dgm:prSet/>
      <dgm:spPr/>
      <dgm:t>
        <a:bodyPr/>
        <a:lstStyle/>
        <a:p>
          <a:endParaRPr lang="en-US"/>
        </a:p>
      </dgm:t>
    </dgm:pt>
    <dgm:pt modelId="{D0E840FD-2062-4D24-8F09-126E238D7284}">
      <dgm:prSet/>
      <dgm:spPr/>
      <dgm:t>
        <a:bodyPr/>
        <a:lstStyle/>
        <a:p>
          <a:r>
            <a:rPr lang="en-US" dirty="0"/>
            <a:t>Session 3: Applying diagnostic studies to your everyday practice – likelihood ratios are your friend</a:t>
          </a:r>
        </a:p>
      </dgm:t>
    </dgm:pt>
    <dgm:pt modelId="{42640738-799E-4B77-8B82-48249C035B8C}" type="parTrans" cxnId="{E889E87D-C3F1-4B33-BC18-241FFD32C9E4}">
      <dgm:prSet/>
      <dgm:spPr/>
      <dgm:t>
        <a:bodyPr/>
        <a:lstStyle/>
        <a:p>
          <a:endParaRPr lang="en-US"/>
        </a:p>
      </dgm:t>
    </dgm:pt>
    <dgm:pt modelId="{E6AEB5BD-1AA0-42A6-822E-E357D8CAD086}" type="sibTrans" cxnId="{E889E87D-C3F1-4B33-BC18-241FFD32C9E4}">
      <dgm:prSet/>
      <dgm:spPr/>
      <dgm:t>
        <a:bodyPr/>
        <a:lstStyle/>
        <a:p>
          <a:endParaRPr lang="en-US"/>
        </a:p>
      </dgm:t>
    </dgm:pt>
    <dgm:pt modelId="{546463FD-4426-41BD-84BC-406CF1D6B1E1}">
      <dgm:prSet/>
      <dgm:spPr/>
      <dgm:t>
        <a:bodyPr/>
        <a:lstStyle/>
        <a:p>
          <a:r>
            <a:rPr lang="en-US" dirty="0"/>
            <a:t>Session 4: Therapy studies - interpreting new data – should I do this for </a:t>
          </a:r>
          <a:r>
            <a:rPr lang="en-US" b="1" dirty="0"/>
            <a:t>my</a:t>
          </a:r>
          <a:r>
            <a:rPr lang="en-US" dirty="0"/>
            <a:t> patient(s)? </a:t>
          </a:r>
        </a:p>
      </dgm:t>
    </dgm:pt>
    <dgm:pt modelId="{78254467-58BB-4939-A37A-33ED2A8E239A}" type="parTrans" cxnId="{7DC9B0EC-68B9-4998-8A44-F415951DDD2C}">
      <dgm:prSet/>
      <dgm:spPr/>
      <dgm:t>
        <a:bodyPr/>
        <a:lstStyle/>
        <a:p>
          <a:endParaRPr lang="en-US"/>
        </a:p>
      </dgm:t>
    </dgm:pt>
    <dgm:pt modelId="{6C9DA572-3719-49CC-852C-6E9C89362355}" type="sibTrans" cxnId="{7DC9B0EC-68B9-4998-8A44-F415951DDD2C}">
      <dgm:prSet/>
      <dgm:spPr/>
      <dgm:t>
        <a:bodyPr/>
        <a:lstStyle/>
        <a:p>
          <a:endParaRPr lang="en-US"/>
        </a:p>
      </dgm:t>
    </dgm:pt>
    <dgm:pt modelId="{65C0867E-8E48-2B4B-A5CE-369F9FD9622B}">
      <dgm:prSet/>
      <dgm:spPr/>
      <dgm:t>
        <a:bodyPr/>
        <a:lstStyle/>
        <a:p>
          <a:r>
            <a:rPr lang="en-US" dirty="0"/>
            <a:t>Session 5: Harm - understanding the importance of observational studies </a:t>
          </a:r>
        </a:p>
      </dgm:t>
    </dgm:pt>
    <dgm:pt modelId="{0D680489-6DF5-C244-804E-534C75E2B061}" type="parTrans" cxnId="{2386145D-15B4-2847-AA44-76A7C1F0F683}">
      <dgm:prSet/>
      <dgm:spPr/>
      <dgm:t>
        <a:bodyPr/>
        <a:lstStyle/>
        <a:p>
          <a:endParaRPr lang="en-US"/>
        </a:p>
      </dgm:t>
    </dgm:pt>
    <dgm:pt modelId="{3ED2F393-52F9-684B-A415-047AD8EE22BD}" type="sibTrans" cxnId="{2386145D-15B4-2847-AA44-76A7C1F0F683}">
      <dgm:prSet/>
      <dgm:spPr/>
      <dgm:t>
        <a:bodyPr/>
        <a:lstStyle/>
        <a:p>
          <a:endParaRPr lang="en-US"/>
        </a:p>
      </dgm:t>
    </dgm:pt>
    <dgm:pt modelId="{7CFA51BF-58DA-3A45-A531-ECEFBF9E2B65}">
      <dgm:prSet/>
      <dgm:spPr/>
      <dgm:t>
        <a:bodyPr/>
        <a:lstStyle/>
        <a:p>
          <a:r>
            <a:rPr lang="en-US" dirty="0"/>
            <a:t>Session 6: Prognosis - knowing what is likely to happen to my patient</a:t>
          </a:r>
        </a:p>
      </dgm:t>
    </dgm:pt>
    <dgm:pt modelId="{961615CE-6D86-294D-B172-31671232E39F}" type="parTrans" cxnId="{2B029E1B-599F-2149-8C31-660F6DDC9F1B}">
      <dgm:prSet/>
      <dgm:spPr/>
      <dgm:t>
        <a:bodyPr/>
        <a:lstStyle/>
        <a:p>
          <a:endParaRPr lang="en-US"/>
        </a:p>
      </dgm:t>
    </dgm:pt>
    <dgm:pt modelId="{2879F6A4-8514-214C-AE71-97B1BD86DBE0}" type="sibTrans" cxnId="{2B029E1B-599F-2149-8C31-660F6DDC9F1B}">
      <dgm:prSet/>
      <dgm:spPr/>
      <dgm:t>
        <a:bodyPr/>
        <a:lstStyle/>
        <a:p>
          <a:endParaRPr lang="en-US"/>
        </a:p>
      </dgm:t>
    </dgm:pt>
    <dgm:pt modelId="{F3C7BFA3-C2F0-B743-ACA5-2E8625817667}" type="pres">
      <dgm:prSet presAssocID="{92C9F470-99EF-4933-885C-7F34798D52EE}" presName="vert0" presStyleCnt="0">
        <dgm:presLayoutVars>
          <dgm:dir/>
          <dgm:animOne val="branch"/>
          <dgm:animLvl val="lvl"/>
        </dgm:presLayoutVars>
      </dgm:prSet>
      <dgm:spPr/>
    </dgm:pt>
    <dgm:pt modelId="{A5672935-CF90-8E46-98C9-14DD618EE58C}" type="pres">
      <dgm:prSet presAssocID="{A2B89E4E-71B4-4F78-959D-0F0FE17634C1}" presName="thickLine" presStyleLbl="alignNode1" presStyleIdx="0" presStyleCnt="6"/>
      <dgm:spPr/>
    </dgm:pt>
    <dgm:pt modelId="{92076461-EA79-604C-A8B9-83423B4C8242}" type="pres">
      <dgm:prSet presAssocID="{A2B89E4E-71B4-4F78-959D-0F0FE17634C1}" presName="horz1" presStyleCnt="0"/>
      <dgm:spPr/>
    </dgm:pt>
    <dgm:pt modelId="{E913EC0E-A73F-2340-8F98-F0982CA77EB7}" type="pres">
      <dgm:prSet presAssocID="{A2B89E4E-71B4-4F78-959D-0F0FE17634C1}" presName="tx1" presStyleLbl="revTx" presStyleIdx="0" presStyleCnt="6"/>
      <dgm:spPr/>
    </dgm:pt>
    <dgm:pt modelId="{7C9C95D3-024C-9848-9F8F-ED7E327B5230}" type="pres">
      <dgm:prSet presAssocID="{A2B89E4E-71B4-4F78-959D-0F0FE17634C1}" presName="vert1" presStyleCnt="0"/>
      <dgm:spPr/>
    </dgm:pt>
    <dgm:pt modelId="{870CE4D6-023E-464E-AEFF-4012E81E741C}" type="pres">
      <dgm:prSet presAssocID="{E2B3EC63-EB29-470D-8C16-0C6EF8812BBE}" presName="thickLine" presStyleLbl="alignNode1" presStyleIdx="1" presStyleCnt="6"/>
      <dgm:spPr/>
    </dgm:pt>
    <dgm:pt modelId="{C8CEDB44-6E4F-1A4A-B1D5-C3C7571E20A1}" type="pres">
      <dgm:prSet presAssocID="{E2B3EC63-EB29-470D-8C16-0C6EF8812BBE}" presName="horz1" presStyleCnt="0"/>
      <dgm:spPr/>
    </dgm:pt>
    <dgm:pt modelId="{9D193968-F961-A34F-95F2-2BC10D851812}" type="pres">
      <dgm:prSet presAssocID="{E2B3EC63-EB29-470D-8C16-0C6EF8812BBE}" presName="tx1" presStyleLbl="revTx" presStyleIdx="1" presStyleCnt="6"/>
      <dgm:spPr/>
    </dgm:pt>
    <dgm:pt modelId="{C4829CC4-5BEB-F04D-B98E-38937D22A0AB}" type="pres">
      <dgm:prSet presAssocID="{E2B3EC63-EB29-470D-8C16-0C6EF8812BBE}" presName="vert1" presStyleCnt="0"/>
      <dgm:spPr/>
    </dgm:pt>
    <dgm:pt modelId="{A0D69405-90BA-B546-A12E-ED09CC396CF9}" type="pres">
      <dgm:prSet presAssocID="{D0E840FD-2062-4D24-8F09-126E238D7284}" presName="thickLine" presStyleLbl="alignNode1" presStyleIdx="2" presStyleCnt="6"/>
      <dgm:spPr/>
    </dgm:pt>
    <dgm:pt modelId="{659DCD4B-556E-8744-A30E-10E936F37CC9}" type="pres">
      <dgm:prSet presAssocID="{D0E840FD-2062-4D24-8F09-126E238D7284}" presName="horz1" presStyleCnt="0"/>
      <dgm:spPr/>
    </dgm:pt>
    <dgm:pt modelId="{6288AD5C-9CC2-D948-B405-4CBB0C4B5F63}" type="pres">
      <dgm:prSet presAssocID="{D0E840FD-2062-4D24-8F09-126E238D7284}" presName="tx1" presStyleLbl="revTx" presStyleIdx="2" presStyleCnt="6"/>
      <dgm:spPr/>
    </dgm:pt>
    <dgm:pt modelId="{88680E57-69A0-8B49-B36C-B06BEE701334}" type="pres">
      <dgm:prSet presAssocID="{D0E840FD-2062-4D24-8F09-126E238D7284}" presName="vert1" presStyleCnt="0"/>
      <dgm:spPr/>
    </dgm:pt>
    <dgm:pt modelId="{06F61428-A29E-EA44-B3F8-534D76FACBB8}" type="pres">
      <dgm:prSet presAssocID="{546463FD-4426-41BD-84BC-406CF1D6B1E1}" presName="thickLine" presStyleLbl="alignNode1" presStyleIdx="3" presStyleCnt="6"/>
      <dgm:spPr/>
    </dgm:pt>
    <dgm:pt modelId="{ECDF7798-C959-E44E-B21D-6D484E2053AD}" type="pres">
      <dgm:prSet presAssocID="{546463FD-4426-41BD-84BC-406CF1D6B1E1}" presName="horz1" presStyleCnt="0"/>
      <dgm:spPr/>
    </dgm:pt>
    <dgm:pt modelId="{5B894240-8D8C-6443-A83D-D1718984CE36}" type="pres">
      <dgm:prSet presAssocID="{546463FD-4426-41BD-84BC-406CF1D6B1E1}" presName="tx1" presStyleLbl="revTx" presStyleIdx="3" presStyleCnt="6"/>
      <dgm:spPr/>
    </dgm:pt>
    <dgm:pt modelId="{9D4F2A37-64B4-F74F-BED1-04C7D9E704A3}" type="pres">
      <dgm:prSet presAssocID="{546463FD-4426-41BD-84BC-406CF1D6B1E1}" presName="vert1" presStyleCnt="0"/>
      <dgm:spPr/>
    </dgm:pt>
    <dgm:pt modelId="{BA06DEC3-860F-7246-9134-C06FEA11628F}" type="pres">
      <dgm:prSet presAssocID="{65C0867E-8E48-2B4B-A5CE-369F9FD9622B}" presName="thickLine" presStyleLbl="alignNode1" presStyleIdx="4" presStyleCnt="6"/>
      <dgm:spPr/>
    </dgm:pt>
    <dgm:pt modelId="{748336AF-858B-1C40-B937-B214751614C9}" type="pres">
      <dgm:prSet presAssocID="{65C0867E-8E48-2B4B-A5CE-369F9FD9622B}" presName="horz1" presStyleCnt="0"/>
      <dgm:spPr/>
    </dgm:pt>
    <dgm:pt modelId="{16C34A39-97E5-144D-A30B-4D9F5CE5108A}" type="pres">
      <dgm:prSet presAssocID="{65C0867E-8E48-2B4B-A5CE-369F9FD9622B}" presName="tx1" presStyleLbl="revTx" presStyleIdx="4" presStyleCnt="6"/>
      <dgm:spPr/>
    </dgm:pt>
    <dgm:pt modelId="{806B1FD7-2A07-2242-8C0B-94F8E94CCF40}" type="pres">
      <dgm:prSet presAssocID="{65C0867E-8E48-2B4B-A5CE-369F9FD9622B}" presName="vert1" presStyleCnt="0"/>
      <dgm:spPr/>
    </dgm:pt>
    <dgm:pt modelId="{179E0BFE-6045-8048-B672-57D1BB278CFC}" type="pres">
      <dgm:prSet presAssocID="{7CFA51BF-58DA-3A45-A531-ECEFBF9E2B65}" presName="thickLine" presStyleLbl="alignNode1" presStyleIdx="5" presStyleCnt="6"/>
      <dgm:spPr/>
    </dgm:pt>
    <dgm:pt modelId="{D9557850-C6E1-FB4B-AF24-02F97A7E5FC9}" type="pres">
      <dgm:prSet presAssocID="{7CFA51BF-58DA-3A45-A531-ECEFBF9E2B65}" presName="horz1" presStyleCnt="0"/>
      <dgm:spPr/>
    </dgm:pt>
    <dgm:pt modelId="{4A3A8250-CDFC-7747-A702-88776351818B}" type="pres">
      <dgm:prSet presAssocID="{7CFA51BF-58DA-3A45-A531-ECEFBF9E2B65}" presName="tx1" presStyleLbl="revTx" presStyleIdx="5" presStyleCnt="6"/>
      <dgm:spPr/>
    </dgm:pt>
    <dgm:pt modelId="{1B71F566-5B46-1F47-8D7F-925D5BCB3B74}" type="pres">
      <dgm:prSet presAssocID="{7CFA51BF-58DA-3A45-A531-ECEFBF9E2B65}" presName="vert1" presStyleCnt="0"/>
      <dgm:spPr/>
    </dgm:pt>
  </dgm:ptLst>
  <dgm:cxnLst>
    <dgm:cxn modelId="{2B029E1B-599F-2149-8C31-660F6DDC9F1B}" srcId="{92C9F470-99EF-4933-885C-7F34798D52EE}" destId="{7CFA51BF-58DA-3A45-A531-ECEFBF9E2B65}" srcOrd="5" destOrd="0" parTransId="{961615CE-6D86-294D-B172-31671232E39F}" sibTransId="{2879F6A4-8514-214C-AE71-97B1BD86DBE0}"/>
    <dgm:cxn modelId="{FD89BE25-7945-DE4F-B98B-B4A38C1AB1BB}" type="presOf" srcId="{92C9F470-99EF-4933-885C-7F34798D52EE}" destId="{F3C7BFA3-C2F0-B743-ACA5-2E8625817667}" srcOrd="0" destOrd="0" presId="urn:microsoft.com/office/officeart/2008/layout/LinedList"/>
    <dgm:cxn modelId="{01E38235-58B1-3740-81F7-9561D2D79239}" type="presOf" srcId="{D0E840FD-2062-4D24-8F09-126E238D7284}" destId="{6288AD5C-9CC2-D948-B405-4CBB0C4B5F63}" srcOrd="0" destOrd="0" presId="urn:microsoft.com/office/officeart/2008/layout/LinedList"/>
    <dgm:cxn modelId="{720FDE58-C44B-E74A-A76C-BAA296FB5FE5}" type="presOf" srcId="{546463FD-4426-41BD-84BC-406CF1D6B1E1}" destId="{5B894240-8D8C-6443-A83D-D1718984CE36}" srcOrd="0" destOrd="0" presId="urn:microsoft.com/office/officeart/2008/layout/LinedList"/>
    <dgm:cxn modelId="{2386145D-15B4-2847-AA44-76A7C1F0F683}" srcId="{92C9F470-99EF-4933-885C-7F34798D52EE}" destId="{65C0867E-8E48-2B4B-A5CE-369F9FD9622B}" srcOrd="4" destOrd="0" parTransId="{0D680489-6DF5-C244-804E-534C75E2B061}" sibTransId="{3ED2F393-52F9-684B-A415-047AD8EE22BD}"/>
    <dgm:cxn modelId="{E889E87D-C3F1-4B33-BC18-241FFD32C9E4}" srcId="{92C9F470-99EF-4933-885C-7F34798D52EE}" destId="{D0E840FD-2062-4D24-8F09-126E238D7284}" srcOrd="2" destOrd="0" parTransId="{42640738-799E-4B77-8B82-48249C035B8C}" sibTransId="{E6AEB5BD-1AA0-42A6-822E-E357D8CAD086}"/>
    <dgm:cxn modelId="{39940292-71F9-C84D-B602-30360D7966BA}" type="presOf" srcId="{7CFA51BF-58DA-3A45-A531-ECEFBF9E2B65}" destId="{4A3A8250-CDFC-7747-A702-88776351818B}" srcOrd="0" destOrd="0" presId="urn:microsoft.com/office/officeart/2008/layout/LinedList"/>
    <dgm:cxn modelId="{13E16097-26CA-47B2-9925-2C66F092164B}" srcId="{92C9F470-99EF-4933-885C-7F34798D52EE}" destId="{A2B89E4E-71B4-4F78-959D-0F0FE17634C1}" srcOrd="0" destOrd="0" parTransId="{F88B800F-304B-4003-9600-151E33D9A1E9}" sibTransId="{7AE697F3-89DF-43D7-BDA9-6F67C3E95BCC}"/>
    <dgm:cxn modelId="{8174D69E-4A99-114E-8375-3362F51EC1D7}" type="presOf" srcId="{65C0867E-8E48-2B4B-A5CE-369F9FD9622B}" destId="{16C34A39-97E5-144D-A30B-4D9F5CE5108A}" srcOrd="0" destOrd="0" presId="urn:microsoft.com/office/officeart/2008/layout/LinedList"/>
    <dgm:cxn modelId="{76EC55CB-86C7-45CF-8EEC-D8F8A1E7B686}" srcId="{92C9F470-99EF-4933-885C-7F34798D52EE}" destId="{E2B3EC63-EB29-470D-8C16-0C6EF8812BBE}" srcOrd="1" destOrd="0" parTransId="{DA2C86BA-7916-48B1-BBB5-69323B378741}" sibTransId="{4324CB27-6EB6-4965-9F89-18C9BE238CD5}"/>
    <dgm:cxn modelId="{7DC9B0EC-68B9-4998-8A44-F415951DDD2C}" srcId="{92C9F470-99EF-4933-885C-7F34798D52EE}" destId="{546463FD-4426-41BD-84BC-406CF1D6B1E1}" srcOrd="3" destOrd="0" parTransId="{78254467-58BB-4939-A37A-33ED2A8E239A}" sibTransId="{6C9DA572-3719-49CC-852C-6E9C89362355}"/>
    <dgm:cxn modelId="{0E3646F8-1236-ED48-8D46-8F7E2CBC91C4}" type="presOf" srcId="{E2B3EC63-EB29-470D-8C16-0C6EF8812BBE}" destId="{9D193968-F961-A34F-95F2-2BC10D851812}" srcOrd="0" destOrd="0" presId="urn:microsoft.com/office/officeart/2008/layout/LinedList"/>
    <dgm:cxn modelId="{32B307F9-5ED1-5447-A24F-D24516AD20EF}" type="presOf" srcId="{A2B89E4E-71B4-4F78-959D-0F0FE17634C1}" destId="{E913EC0E-A73F-2340-8F98-F0982CA77EB7}" srcOrd="0" destOrd="0" presId="urn:microsoft.com/office/officeart/2008/layout/LinedList"/>
    <dgm:cxn modelId="{CD7B3760-ED17-BC4C-A575-448F149B0BAD}" type="presParOf" srcId="{F3C7BFA3-C2F0-B743-ACA5-2E8625817667}" destId="{A5672935-CF90-8E46-98C9-14DD618EE58C}" srcOrd="0" destOrd="0" presId="urn:microsoft.com/office/officeart/2008/layout/LinedList"/>
    <dgm:cxn modelId="{89CCEE90-80A4-1A4E-B18A-4EFB6D705B80}" type="presParOf" srcId="{F3C7BFA3-C2F0-B743-ACA5-2E8625817667}" destId="{92076461-EA79-604C-A8B9-83423B4C8242}" srcOrd="1" destOrd="0" presId="urn:microsoft.com/office/officeart/2008/layout/LinedList"/>
    <dgm:cxn modelId="{539D1DF3-4734-DF46-8A54-29E2E3EF980D}" type="presParOf" srcId="{92076461-EA79-604C-A8B9-83423B4C8242}" destId="{E913EC0E-A73F-2340-8F98-F0982CA77EB7}" srcOrd="0" destOrd="0" presId="urn:microsoft.com/office/officeart/2008/layout/LinedList"/>
    <dgm:cxn modelId="{244A6A87-3B33-9E4D-86ED-EFD88E698B20}" type="presParOf" srcId="{92076461-EA79-604C-A8B9-83423B4C8242}" destId="{7C9C95D3-024C-9848-9F8F-ED7E327B5230}" srcOrd="1" destOrd="0" presId="urn:microsoft.com/office/officeart/2008/layout/LinedList"/>
    <dgm:cxn modelId="{95928E40-43D2-B14A-B3D8-B741AE3F21E5}" type="presParOf" srcId="{F3C7BFA3-C2F0-B743-ACA5-2E8625817667}" destId="{870CE4D6-023E-464E-AEFF-4012E81E741C}" srcOrd="2" destOrd="0" presId="urn:microsoft.com/office/officeart/2008/layout/LinedList"/>
    <dgm:cxn modelId="{80C7ADD5-D6B0-7649-81CD-EC15212B6CD3}" type="presParOf" srcId="{F3C7BFA3-C2F0-B743-ACA5-2E8625817667}" destId="{C8CEDB44-6E4F-1A4A-B1D5-C3C7571E20A1}" srcOrd="3" destOrd="0" presId="urn:microsoft.com/office/officeart/2008/layout/LinedList"/>
    <dgm:cxn modelId="{7A598855-B10C-9441-9975-E606AF86A72C}" type="presParOf" srcId="{C8CEDB44-6E4F-1A4A-B1D5-C3C7571E20A1}" destId="{9D193968-F961-A34F-95F2-2BC10D851812}" srcOrd="0" destOrd="0" presId="urn:microsoft.com/office/officeart/2008/layout/LinedList"/>
    <dgm:cxn modelId="{AA04FBDE-5A14-7B48-BB0A-D6E790064840}" type="presParOf" srcId="{C8CEDB44-6E4F-1A4A-B1D5-C3C7571E20A1}" destId="{C4829CC4-5BEB-F04D-B98E-38937D22A0AB}" srcOrd="1" destOrd="0" presId="urn:microsoft.com/office/officeart/2008/layout/LinedList"/>
    <dgm:cxn modelId="{8BE9013A-0738-F54D-BACD-1C3D0A77A90A}" type="presParOf" srcId="{F3C7BFA3-C2F0-B743-ACA5-2E8625817667}" destId="{A0D69405-90BA-B546-A12E-ED09CC396CF9}" srcOrd="4" destOrd="0" presId="urn:microsoft.com/office/officeart/2008/layout/LinedList"/>
    <dgm:cxn modelId="{4640549C-06A8-6B46-8400-7146DF1E5534}" type="presParOf" srcId="{F3C7BFA3-C2F0-B743-ACA5-2E8625817667}" destId="{659DCD4B-556E-8744-A30E-10E936F37CC9}" srcOrd="5" destOrd="0" presId="urn:microsoft.com/office/officeart/2008/layout/LinedList"/>
    <dgm:cxn modelId="{702B0705-DFD4-484E-A4E8-4336B753D7F6}" type="presParOf" srcId="{659DCD4B-556E-8744-A30E-10E936F37CC9}" destId="{6288AD5C-9CC2-D948-B405-4CBB0C4B5F63}" srcOrd="0" destOrd="0" presId="urn:microsoft.com/office/officeart/2008/layout/LinedList"/>
    <dgm:cxn modelId="{FF190AEC-6098-2448-ABE0-1A969B8246C4}" type="presParOf" srcId="{659DCD4B-556E-8744-A30E-10E936F37CC9}" destId="{88680E57-69A0-8B49-B36C-B06BEE701334}" srcOrd="1" destOrd="0" presId="urn:microsoft.com/office/officeart/2008/layout/LinedList"/>
    <dgm:cxn modelId="{05BBE985-ED68-CB44-9067-C6047854BA65}" type="presParOf" srcId="{F3C7BFA3-C2F0-B743-ACA5-2E8625817667}" destId="{06F61428-A29E-EA44-B3F8-534D76FACBB8}" srcOrd="6" destOrd="0" presId="urn:microsoft.com/office/officeart/2008/layout/LinedList"/>
    <dgm:cxn modelId="{3F12B9C2-C010-A444-90F5-FD15B5CA35E7}" type="presParOf" srcId="{F3C7BFA3-C2F0-B743-ACA5-2E8625817667}" destId="{ECDF7798-C959-E44E-B21D-6D484E2053AD}" srcOrd="7" destOrd="0" presId="urn:microsoft.com/office/officeart/2008/layout/LinedList"/>
    <dgm:cxn modelId="{632500F0-0796-AE4C-AA59-EEEB451E0738}" type="presParOf" srcId="{ECDF7798-C959-E44E-B21D-6D484E2053AD}" destId="{5B894240-8D8C-6443-A83D-D1718984CE36}" srcOrd="0" destOrd="0" presId="urn:microsoft.com/office/officeart/2008/layout/LinedList"/>
    <dgm:cxn modelId="{83F86998-0E0A-B846-8DB7-BC40AFD94193}" type="presParOf" srcId="{ECDF7798-C959-E44E-B21D-6D484E2053AD}" destId="{9D4F2A37-64B4-F74F-BED1-04C7D9E704A3}" srcOrd="1" destOrd="0" presId="urn:microsoft.com/office/officeart/2008/layout/LinedList"/>
    <dgm:cxn modelId="{F3A359CC-7654-BD4E-BE28-C35566CB1422}" type="presParOf" srcId="{F3C7BFA3-C2F0-B743-ACA5-2E8625817667}" destId="{BA06DEC3-860F-7246-9134-C06FEA11628F}" srcOrd="8" destOrd="0" presId="urn:microsoft.com/office/officeart/2008/layout/LinedList"/>
    <dgm:cxn modelId="{5C2C7F26-569C-3B40-968D-CE2F3975E788}" type="presParOf" srcId="{F3C7BFA3-C2F0-B743-ACA5-2E8625817667}" destId="{748336AF-858B-1C40-B937-B214751614C9}" srcOrd="9" destOrd="0" presId="urn:microsoft.com/office/officeart/2008/layout/LinedList"/>
    <dgm:cxn modelId="{B1070895-085D-444A-962F-1EFC86BD16F9}" type="presParOf" srcId="{748336AF-858B-1C40-B937-B214751614C9}" destId="{16C34A39-97E5-144D-A30B-4D9F5CE5108A}" srcOrd="0" destOrd="0" presId="urn:microsoft.com/office/officeart/2008/layout/LinedList"/>
    <dgm:cxn modelId="{C2DB43E7-841B-AB46-A567-0B496D976FCC}" type="presParOf" srcId="{748336AF-858B-1C40-B937-B214751614C9}" destId="{806B1FD7-2A07-2242-8C0B-94F8E94CCF40}" srcOrd="1" destOrd="0" presId="urn:microsoft.com/office/officeart/2008/layout/LinedList"/>
    <dgm:cxn modelId="{0FE7A3F2-95D6-B54E-8835-CE801CF4D58E}" type="presParOf" srcId="{F3C7BFA3-C2F0-B743-ACA5-2E8625817667}" destId="{179E0BFE-6045-8048-B672-57D1BB278CFC}" srcOrd="10" destOrd="0" presId="urn:microsoft.com/office/officeart/2008/layout/LinedList"/>
    <dgm:cxn modelId="{23AD5B56-4047-0A45-A675-9CDC23A86552}" type="presParOf" srcId="{F3C7BFA3-C2F0-B743-ACA5-2E8625817667}" destId="{D9557850-C6E1-FB4B-AF24-02F97A7E5FC9}" srcOrd="11" destOrd="0" presId="urn:microsoft.com/office/officeart/2008/layout/LinedList"/>
    <dgm:cxn modelId="{E0392053-9BE9-1F47-AC84-0993414F304D}" type="presParOf" srcId="{D9557850-C6E1-FB4B-AF24-02F97A7E5FC9}" destId="{4A3A8250-CDFC-7747-A702-88776351818B}" srcOrd="0" destOrd="0" presId="urn:microsoft.com/office/officeart/2008/layout/LinedList"/>
    <dgm:cxn modelId="{6D1AD4AA-6BFC-1E49-B292-CBAAFDFAFCB7}" type="presParOf" srcId="{D9557850-C6E1-FB4B-AF24-02F97A7E5FC9}" destId="{1B71F566-5B46-1F47-8D7F-925D5BCB3B74}"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F4A5D6B-5B4D-4EEE-95CF-3CD5E67A72E4}"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10077194-4B78-4698-8BFC-EDA2CDE6B15A}">
      <dgm:prSet/>
      <dgm:spPr/>
      <dgm:t>
        <a:bodyPr/>
        <a:lstStyle/>
        <a:p>
          <a:r>
            <a:rPr lang="en-US"/>
            <a:t>P - </a:t>
          </a:r>
        </a:p>
      </dgm:t>
    </dgm:pt>
    <dgm:pt modelId="{27EEE8E9-64BF-492F-B54F-5AABF93A5B23}" type="parTrans" cxnId="{AE0D6F1F-F19C-4115-A739-963151A24116}">
      <dgm:prSet/>
      <dgm:spPr/>
      <dgm:t>
        <a:bodyPr/>
        <a:lstStyle/>
        <a:p>
          <a:endParaRPr lang="en-US"/>
        </a:p>
      </dgm:t>
    </dgm:pt>
    <dgm:pt modelId="{9DF3762D-11FB-4786-8823-4D5BA7609F06}" type="sibTrans" cxnId="{AE0D6F1F-F19C-4115-A739-963151A24116}">
      <dgm:prSet/>
      <dgm:spPr/>
      <dgm:t>
        <a:bodyPr/>
        <a:lstStyle/>
        <a:p>
          <a:endParaRPr lang="en-US"/>
        </a:p>
      </dgm:t>
    </dgm:pt>
    <dgm:pt modelId="{19505B02-C983-42EE-8462-FF8F57B94091}">
      <dgm:prSet/>
      <dgm:spPr/>
      <dgm:t>
        <a:bodyPr/>
        <a:lstStyle/>
        <a:p>
          <a:r>
            <a:rPr lang="en-US"/>
            <a:t>I - </a:t>
          </a:r>
        </a:p>
      </dgm:t>
    </dgm:pt>
    <dgm:pt modelId="{E4FBECB1-793D-4D1F-85DF-14959BDB44C8}" type="parTrans" cxnId="{6BDE1D4D-BB7A-4E65-B8E2-C9B8CC77AECF}">
      <dgm:prSet/>
      <dgm:spPr/>
      <dgm:t>
        <a:bodyPr/>
        <a:lstStyle/>
        <a:p>
          <a:endParaRPr lang="en-US"/>
        </a:p>
      </dgm:t>
    </dgm:pt>
    <dgm:pt modelId="{C448DFE5-1FBE-43D8-B89E-F3858A5A2B84}" type="sibTrans" cxnId="{6BDE1D4D-BB7A-4E65-B8E2-C9B8CC77AECF}">
      <dgm:prSet/>
      <dgm:spPr/>
      <dgm:t>
        <a:bodyPr/>
        <a:lstStyle/>
        <a:p>
          <a:endParaRPr lang="en-US"/>
        </a:p>
      </dgm:t>
    </dgm:pt>
    <dgm:pt modelId="{A239C642-FBD1-4508-B8A6-96918D289033}">
      <dgm:prSet/>
      <dgm:spPr/>
      <dgm:t>
        <a:bodyPr/>
        <a:lstStyle/>
        <a:p>
          <a:r>
            <a:rPr lang="en-US"/>
            <a:t>C - </a:t>
          </a:r>
        </a:p>
      </dgm:t>
    </dgm:pt>
    <dgm:pt modelId="{C0EFDC4D-8152-4CBF-B615-99390956C6DE}" type="parTrans" cxnId="{AAC6E4C4-C637-49E7-A032-203A79C5362B}">
      <dgm:prSet/>
      <dgm:spPr/>
      <dgm:t>
        <a:bodyPr/>
        <a:lstStyle/>
        <a:p>
          <a:endParaRPr lang="en-US"/>
        </a:p>
      </dgm:t>
    </dgm:pt>
    <dgm:pt modelId="{C82E8E0E-B5D6-41BC-B003-2979B6DE2994}" type="sibTrans" cxnId="{AAC6E4C4-C637-49E7-A032-203A79C5362B}">
      <dgm:prSet/>
      <dgm:spPr/>
      <dgm:t>
        <a:bodyPr/>
        <a:lstStyle/>
        <a:p>
          <a:endParaRPr lang="en-US"/>
        </a:p>
      </dgm:t>
    </dgm:pt>
    <dgm:pt modelId="{3B22E1EF-2E24-489B-958D-469104E30BD5}">
      <dgm:prSet/>
      <dgm:spPr/>
      <dgm:t>
        <a:bodyPr/>
        <a:lstStyle/>
        <a:p>
          <a:r>
            <a:rPr lang="en-US"/>
            <a:t>O - </a:t>
          </a:r>
        </a:p>
      </dgm:t>
    </dgm:pt>
    <dgm:pt modelId="{19812EBF-ED67-4A6F-A235-CC82019D9192}" type="parTrans" cxnId="{CF167823-A70C-4E07-B8E4-99CE61F33FC6}">
      <dgm:prSet/>
      <dgm:spPr/>
      <dgm:t>
        <a:bodyPr/>
        <a:lstStyle/>
        <a:p>
          <a:endParaRPr lang="en-US"/>
        </a:p>
      </dgm:t>
    </dgm:pt>
    <dgm:pt modelId="{3DD1AB45-1DB9-4664-832E-9A39E3DEF9B8}" type="sibTrans" cxnId="{CF167823-A70C-4E07-B8E4-99CE61F33FC6}">
      <dgm:prSet/>
      <dgm:spPr/>
      <dgm:t>
        <a:bodyPr/>
        <a:lstStyle/>
        <a:p>
          <a:endParaRPr lang="en-US"/>
        </a:p>
      </dgm:t>
    </dgm:pt>
    <dgm:pt modelId="{11141403-9EC2-4A49-B6C2-DCA196A6E1A4}">
      <dgm:prSet/>
      <dgm:spPr/>
      <dgm:t>
        <a:bodyPr/>
        <a:lstStyle/>
        <a:p>
          <a:r>
            <a:rPr lang="en-US"/>
            <a:t>T - </a:t>
          </a:r>
        </a:p>
      </dgm:t>
    </dgm:pt>
    <dgm:pt modelId="{EC121BE4-7BEB-4EB2-A1A5-C7E7D015F84C}" type="parTrans" cxnId="{D2C566A8-6581-4C06-A46F-76DFF172BFC7}">
      <dgm:prSet/>
      <dgm:spPr/>
      <dgm:t>
        <a:bodyPr/>
        <a:lstStyle/>
        <a:p>
          <a:endParaRPr lang="en-US"/>
        </a:p>
      </dgm:t>
    </dgm:pt>
    <dgm:pt modelId="{DFE7BFDB-B015-4B63-A1BE-D59CA6EBA28B}" type="sibTrans" cxnId="{D2C566A8-6581-4C06-A46F-76DFF172BFC7}">
      <dgm:prSet/>
      <dgm:spPr/>
      <dgm:t>
        <a:bodyPr/>
        <a:lstStyle/>
        <a:p>
          <a:endParaRPr lang="en-US"/>
        </a:p>
      </dgm:t>
    </dgm:pt>
    <dgm:pt modelId="{12B67CBD-3736-494F-916E-0A0CA48A1F8A}" type="pres">
      <dgm:prSet presAssocID="{BF4A5D6B-5B4D-4EEE-95CF-3CD5E67A72E4}" presName="vert0" presStyleCnt="0">
        <dgm:presLayoutVars>
          <dgm:dir/>
          <dgm:animOne val="branch"/>
          <dgm:animLvl val="lvl"/>
        </dgm:presLayoutVars>
      </dgm:prSet>
      <dgm:spPr/>
    </dgm:pt>
    <dgm:pt modelId="{FA820A3D-C8AF-0244-8172-0523AFABA49E}" type="pres">
      <dgm:prSet presAssocID="{10077194-4B78-4698-8BFC-EDA2CDE6B15A}" presName="thickLine" presStyleLbl="alignNode1" presStyleIdx="0" presStyleCnt="5"/>
      <dgm:spPr/>
    </dgm:pt>
    <dgm:pt modelId="{5B2E3549-1522-9543-8F83-604CE5D82916}" type="pres">
      <dgm:prSet presAssocID="{10077194-4B78-4698-8BFC-EDA2CDE6B15A}" presName="horz1" presStyleCnt="0"/>
      <dgm:spPr/>
    </dgm:pt>
    <dgm:pt modelId="{C8B19304-A341-9F48-A25A-9D98E711D8DA}" type="pres">
      <dgm:prSet presAssocID="{10077194-4B78-4698-8BFC-EDA2CDE6B15A}" presName="tx1" presStyleLbl="revTx" presStyleIdx="0" presStyleCnt="5"/>
      <dgm:spPr/>
    </dgm:pt>
    <dgm:pt modelId="{548A9A7D-AD50-774D-8664-60DFB9CCC84C}" type="pres">
      <dgm:prSet presAssocID="{10077194-4B78-4698-8BFC-EDA2CDE6B15A}" presName="vert1" presStyleCnt="0"/>
      <dgm:spPr/>
    </dgm:pt>
    <dgm:pt modelId="{F895E530-446F-8446-96F9-524841ECA458}" type="pres">
      <dgm:prSet presAssocID="{19505B02-C983-42EE-8462-FF8F57B94091}" presName="thickLine" presStyleLbl="alignNode1" presStyleIdx="1" presStyleCnt="5"/>
      <dgm:spPr/>
    </dgm:pt>
    <dgm:pt modelId="{3000A056-418D-F94B-96EC-352764C395DF}" type="pres">
      <dgm:prSet presAssocID="{19505B02-C983-42EE-8462-FF8F57B94091}" presName="horz1" presStyleCnt="0"/>
      <dgm:spPr/>
    </dgm:pt>
    <dgm:pt modelId="{DB99C136-B00B-F947-882A-AA11823D0532}" type="pres">
      <dgm:prSet presAssocID="{19505B02-C983-42EE-8462-FF8F57B94091}" presName="tx1" presStyleLbl="revTx" presStyleIdx="1" presStyleCnt="5"/>
      <dgm:spPr/>
    </dgm:pt>
    <dgm:pt modelId="{615283CA-2F7B-6B41-92B8-CCD45813DCD4}" type="pres">
      <dgm:prSet presAssocID="{19505B02-C983-42EE-8462-FF8F57B94091}" presName="vert1" presStyleCnt="0"/>
      <dgm:spPr/>
    </dgm:pt>
    <dgm:pt modelId="{AE9CE276-DEC6-504D-8AC4-24C71DCAEBF8}" type="pres">
      <dgm:prSet presAssocID="{A239C642-FBD1-4508-B8A6-96918D289033}" presName="thickLine" presStyleLbl="alignNode1" presStyleIdx="2" presStyleCnt="5"/>
      <dgm:spPr/>
    </dgm:pt>
    <dgm:pt modelId="{AE72A72C-071F-A945-9EF3-365EB726A26B}" type="pres">
      <dgm:prSet presAssocID="{A239C642-FBD1-4508-B8A6-96918D289033}" presName="horz1" presStyleCnt="0"/>
      <dgm:spPr/>
    </dgm:pt>
    <dgm:pt modelId="{9EF9668F-D102-CE41-987D-EF7128CD3F8F}" type="pres">
      <dgm:prSet presAssocID="{A239C642-FBD1-4508-B8A6-96918D289033}" presName="tx1" presStyleLbl="revTx" presStyleIdx="2" presStyleCnt="5"/>
      <dgm:spPr/>
    </dgm:pt>
    <dgm:pt modelId="{03EE8290-E8F1-3544-95B5-4B93606E27E4}" type="pres">
      <dgm:prSet presAssocID="{A239C642-FBD1-4508-B8A6-96918D289033}" presName="vert1" presStyleCnt="0"/>
      <dgm:spPr/>
    </dgm:pt>
    <dgm:pt modelId="{2750AF7D-5965-F74A-A402-36A6BA41B1C2}" type="pres">
      <dgm:prSet presAssocID="{3B22E1EF-2E24-489B-958D-469104E30BD5}" presName="thickLine" presStyleLbl="alignNode1" presStyleIdx="3" presStyleCnt="5"/>
      <dgm:spPr/>
    </dgm:pt>
    <dgm:pt modelId="{B86F192C-5E63-4140-80EF-D85084C33EAA}" type="pres">
      <dgm:prSet presAssocID="{3B22E1EF-2E24-489B-958D-469104E30BD5}" presName="horz1" presStyleCnt="0"/>
      <dgm:spPr/>
    </dgm:pt>
    <dgm:pt modelId="{5F4CB41A-B853-0340-9FED-8E4257985B13}" type="pres">
      <dgm:prSet presAssocID="{3B22E1EF-2E24-489B-958D-469104E30BD5}" presName="tx1" presStyleLbl="revTx" presStyleIdx="3" presStyleCnt="5"/>
      <dgm:spPr/>
    </dgm:pt>
    <dgm:pt modelId="{44A303CB-6C91-5548-9DFC-F02DF35C1060}" type="pres">
      <dgm:prSet presAssocID="{3B22E1EF-2E24-489B-958D-469104E30BD5}" presName="vert1" presStyleCnt="0"/>
      <dgm:spPr/>
    </dgm:pt>
    <dgm:pt modelId="{1EDF1ACE-9B9A-0049-B51E-D59DA436CCE8}" type="pres">
      <dgm:prSet presAssocID="{11141403-9EC2-4A49-B6C2-DCA196A6E1A4}" presName="thickLine" presStyleLbl="alignNode1" presStyleIdx="4" presStyleCnt="5"/>
      <dgm:spPr/>
    </dgm:pt>
    <dgm:pt modelId="{3C216FD7-AF98-EE4E-AD6E-9C200846CEDC}" type="pres">
      <dgm:prSet presAssocID="{11141403-9EC2-4A49-B6C2-DCA196A6E1A4}" presName="horz1" presStyleCnt="0"/>
      <dgm:spPr/>
    </dgm:pt>
    <dgm:pt modelId="{5CF0226F-7C49-7D47-A57A-47D64C5A4CA8}" type="pres">
      <dgm:prSet presAssocID="{11141403-9EC2-4A49-B6C2-DCA196A6E1A4}" presName="tx1" presStyleLbl="revTx" presStyleIdx="4" presStyleCnt="5"/>
      <dgm:spPr/>
    </dgm:pt>
    <dgm:pt modelId="{8C1F44CE-FB27-444B-A378-34F164AEABFF}" type="pres">
      <dgm:prSet presAssocID="{11141403-9EC2-4A49-B6C2-DCA196A6E1A4}" presName="vert1" presStyleCnt="0"/>
      <dgm:spPr/>
    </dgm:pt>
  </dgm:ptLst>
  <dgm:cxnLst>
    <dgm:cxn modelId="{A421C704-4D78-A148-9D6C-01E89B91B463}" type="presOf" srcId="{3B22E1EF-2E24-489B-958D-469104E30BD5}" destId="{5F4CB41A-B853-0340-9FED-8E4257985B13}" srcOrd="0" destOrd="0" presId="urn:microsoft.com/office/officeart/2008/layout/LinedList"/>
    <dgm:cxn modelId="{CDA09914-FDA3-1840-9399-E13FE73FE691}" type="presOf" srcId="{BF4A5D6B-5B4D-4EEE-95CF-3CD5E67A72E4}" destId="{12B67CBD-3736-494F-916E-0A0CA48A1F8A}" srcOrd="0" destOrd="0" presId="urn:microsoft.com/office/officeart/2008/layout/LinedList"/>
    <dgm:cxn modelId="{AE0D6F1F-F19C-4115-A739-963151A24116}" srcId="{BF4A5D6B-5B4D-4EEE-95CF-3CD5E67A72E4}" destId="{10077194-4B78-4698-8BFC-EDA2CDE6B15A}" srcOrd="0" destOrd="0" parTransId="{27EEE8E9-64BF-492F-B54F-5AABF93A5B23}" sibTransId="{9DF3762D-11FB-4786-8823-4D5BA7609F06}"/>
    <dgm:cxn modelId="{CF167823-A70C-4E07-B8E4-99CE61F33FC6}" srcId="{BF4A5D6B-5B4D-4EEE-95CF-3CD5E67A72E4}" destId="{3B22E1EF-2E24-489B-958D-469104E30BD5}" srcOrd="3" destOrd="0" parTransId="{19812EBF-ED67-4A6F-A235-CC82019D9192}" sibTransId="{3DD1AB45-1DB9-4664-832E-9A39E3DEF9B8}"/>
    <dgm:cxn modelId="{2712C03F-191A-3E42-BC3B-A8CE41FA5345}" type="presOf" srcId="{19505B02-C983-42EE-8462-FF8F57B94091}" destId="{DB99C136-B00B-F947-882A-AA11823D0532}" srcOrd="0" destOrd="0" presId="urn:microsoft.com/office/officeart/2008/layout/LinedList"/>
    <dgm:cxn modelId="{6BDE1D4D-BB7A-4E65-B8E2-C9B8CC77AECF}" srcId="{BF4A5D6B-5B4D-4EEE-95CF-3CD5E67A72E4}" destId="{19505B02-C983-42EE-8462-FF8F57B94091}" srcOrd="1" destOrd="0" parTransId="{E4FBECB1-793D-4D1F-85DF-14959BDB44C8}" sibTransId="{C448DFE5-1FBE-43D8-B89E-F3858A5A2B84}"/>
    <dgm:cxn modelId="{4B41AB95-7A39-6C4B-9851-65766788C8F9}" type="presOf" srcId="{10077194-4B78-4698-8BFC-EDA2CDE6B15A}" destId="{C8B19304-A341-9F48-A25A-9D98E711D8DA}" srcOrd="0" destOrd="0" presId="urn:microsoft.com/office/officeart/2008/layout/LinedList"/>
    <dgm:cxn modelId="{FD80C7A1-04A6-0849-BCB1-19567F162587}" type="presOf" srcId="{A239C642-FBD1-4508-B8A6-96918D289033}" destId="{9EF9668F-D102-CE41-987D-EF7128CD3F8F}" srcOrd="0" destOrd="0" presId="urn:microsoft.com/office/officeart/2008/layout/LinedList"/>
    <dgm:cxn modelId="{D2C566A8-6581-4C06-A46F-76DFF172BFC7}" srcId="{BF4A5D6B-5B4D-4EEE-95CF-3CD5E67A72E4}" destId="{11141403-9EC2-4A49-B6C2-DCA196A6E1A4}" srcOrd="4" destOrd="0" parTransId="{EC121BE4-7BEB-4EB2-A1A5-C7E7D015F84C}" sibTransId="{DFE7BFDB-B015-4B63-A1BE-D59CA6EBA28B}"/>
    <dgm:cxn modelId="{AAC6E4C4-C637-49E7-A032-203A79C5362B}" srcId="{BF4A5D6B-5B4D-4EEE-95CF-3CD5E67A72E4}" destId="{A239C642-FBD1-4508-B8A6-96918D289033}" srcOrd="2" destOrd="0" parTransId="{C0EFDC4D-8152-4CBF-B615-99390956C6DE}" sibTransId="{C82E8E0E-B5D6-41BC-B003-2979B6DE2994}"/>
    <dgm:cxn modelId="{F96122C9-0461-4345-8A28-640FA7EF3698}" type="presOf" srcId="{11141403-9EC2-4A49-B6C2-DCA196A6E1A4}" destId="{5CF0226F-7C49-7D47-A57A-47D64C5A4CA8}" srcOrd="0" destOrd="0" presId="urn:microsoft.com/office/officeart/2008/layout/LinedList"/>
    <dgm:cxn modelId="{F1F5AEDB-5086-264D-9D20-4105AF435DAF}" type="presParOf" srcId="{12B67CBD-3736-494F-916E-0A0CA48A1F8A}" destId="{FA820A3D-C8AF-0244-8172-0523AFABA49E}" srcOrd="0" destOrd="0" presId="urn:microsoft.com/office/officeart/2008/layout/LinedList"/>
    <dgm:cxn modelId="{C4482F2B-420C-7A45-98D2-317BBA3AC2A3}" type="presParOf" srcId="{12B67CBD-3736-494F-916E-0A0CA48A1F8A}" destId="{5B2E3549-1522-9543-8F83-604CE5D82916}" srcOrd="1" destOrd="0" presId="urn:microsoft.com/office/officeart/2008/layout/LinedList"/>
    <dgm:cxn modelId="{DD41C530-4281-BB40-97A9-76C7A86D853A}" type="presParOf" srcId="{5B2E3549-1522-9543-8F83-604CE5D82916}" destId="{C8B19304-A341-9F48-A25A-9D98E711D8DA}" srcOrd="0" destOrd="0" presId="urn:microsoft.com/office/officeart/2008/layout/LinedList"/>
    <dgm:cxn modelId="{349144A1-34D6-0A4B-8B4E-502568FF3A6E}" type="presParOf" srcId="{5B2E3549-1522-9543-8F83-604CE5D82916}" destId="{548A9A7D-AD50-774D-8664-60DFB9CCC84C}" srcOrd="1" destOrd="0" presId="urn:microsoft.com/office/officeart/2008/layout/LinedList"/>
    <dgm:cxn modelId="{034A014A-5F9D-F546-9287-866D1EE5E462}" type="presParOf" srcId="{12B67CBD-3736-494F-916E-0A0CA48A1F8A}" destId="{F895E530-446F-8446-96F9-524841ECA458}" srcOrd="2" destOrd="0" presId="urn:microsoft.com/office/officeart/2008/layout/LinedList"/>
    <dgm:cxn modelId="{9260218C-7145-3B49-873A-FC0514FFD942}" type="presParOf" srcId="{12B67CBD-3736-494F-916E-0A0CA48A1F8A}" destId="{3000A056-418D-F94B-96EC-352764C395DF}" srcOrd="3" destOrd="0" presId="urn:microsoft.com/office/officeart/2008/layout/LinedList"/>
    <dgm:cxn modelId="{93D96E2D-7B04-C841-95D1-54668D472BE2}" type="presParOf" srcId="{3000A056-418D-F94B-96EC-352764C395DF}" destId="{DB99C136-B00B-F947-882A-AA11823D0532}" srcOrd="0" destOrd="0" presId="urn:microsoft.com/office/officeart/2008/layout/LinedList"/>
    <dgm:cxn modelId="{051FF495-B35F-3545-A1BC-1B290A807530}" type="presParOf" srcId="{3000A056-418D-F94B-96EC-352764C395DF}" destId="{615283CA-2F7B-6B41-92B8-CCD45813DCD4}" srcOrd="1" destOrd="0" presId="urn:microsoft.com/office/officeart/2008/layout/LinedList"/>
    <dgm:cxn modelId="{361F7CA9-E31C-2747-8BBD-21F3D5F71E0F}" type="presParOf" srcId="{12B67CBD-3736-494F-916E-0A0CA48A1F8A}" destId="{AE9CE276-DEC6-504D-8AC4-24C71DCAEBF8}" srcOrd="4" destOrd="0" presId="urn:microsoft.com/office/officeart/2008/layout/LinedList"/>
    <dgm:cxn modelId="{83E73524-E7C4-8145-A7F8-F2E5D8BAA622}" type="presParOf" srcId="{12B67CBD-3736-494F-916E-0A0CA48A1F8A}" destId="{AE72A72C-071F-A945-9EF3-365EB726A26B}" srcOrd="5" destOrd="0" presId="urn:microsoft.com/office/officeart/2008/layout/LinedList"/>
    <dgm:cxn modelId="{BAD5FE00-8165-B84C-87F4-65F9560A25C8}" type="presParOf" srcId="{AE72A72C-071F-A945-9EF3-365EB726A26B}" destId="{9EF9668F-D102-CE41-987D-EF7128CD3F8F}" srcOrd="0" destOrd="0" presId="urn:microsoft.com/office/officeart/2008/layout/LinedList"/>
    <dgm:cxn modelId="{7BD52540-FA32-CA48-A451-BC9E58843C7F}" type="presParOf" srcId="{AE72A72C-071F-A945-9EF3-365EB726A26B}" destId="{03EE8290-E8F1-3544-95B5-4B93606E27E4}" srcOrd="1" destOrd="0" presId="urn:microsoft.com/office/officeart/2008/layout/LinedList"/>
    <dgm:cxn modelId="{149F5DCA-9E85-A841-A149-A1571DA99197}" type="presParOf" srcId="{12B67CBD-3736-494F-916E-0A0CA48A1F8A}" destId="{2750AF7D-5965-F74A-A402-36A6BA41B1C2}" srcOrd="6" destOrd="0" presId="urn:microsoft.com/office/officeart/2008/layout/LinedList"/>
    <dgm:cxn modelId="{CB03E923-2EE1-9748-8498-27D96FA1791B}" type="presParOf" srcId="{12B67CBD-3736-494F-916E-0A0CA48A1F8A}" destId="{B86F192C-5E63-4140-80EF-D85084C33EAA}" srcOrd="7" destOrd="0" presId="urn:microsoft.com/office/officeart/2008/layout/LinedList"/>
    <dgm:cxn modelId="{02A9C446-2455-3448-AF0E-75846A7AF5D6}" type="presParOf" srcId="{B86F192C-5E63-4140-80EF-D85084C33EAA}" destId="{5F4CB41A-B853-0340-9FED-8E4257985B13}" srcOrd="0" destOrd="0" presId="urn:microsoft.com/office/officeart/2008/layout/LinedList"/>
    <dgm:cxn modelId="{3E2EA04B-93A7-3345-8C37-E4E535C79E6A}" type="presParOf" srcId="{B86F192C-5E63-4140-80EF-D85084C33EAA}" destId="{44A303CB-6C91-5548-9DFC-F02DF35C1060}" srcOrd="1" destOrd="0" presId="urn:microsoft.com/office/officeart/2008/layout/LinedList"/>
    <dgm:cxn modelId="{1282D8F7-520D-6F4B-9648-2D4802F4B42C}" type="presParOf" srcId="{12B67CBD-3736-494F-916E-0A0CA48A1F8A}" destId="{1EDF1ACE-9B9A-0049-B51E-D59DA436CCE8}" srcOrd="8" destOrd="0" presId="urn:microsoft.com/office/officeart/2008/layout/LinedList"/>
    <dgm:cxn modelId="{2E5AEB31-9600-8E4E-AE27-23E0D321FF77}" type="presParOf" srcId="{12B67CBD-3736-494F-916E-0A0CA48A1F8A}" destId="{3C216FD7-AF98-EE4E-AD6E-9C200846CEDC}" srcOrd="9" destOrd="0" presId="urn:microsoft.com/office/officeart/2008/layout/LinedList"/>
    <dgm:cxn modelId="{51AA41B8-BB53-BF4C-94B3-AC5E4827605E}" type="presParOf" srcId="{3C216FD7-AF98-EE4E-AD6E-9C200846CEDC}" destId="{5CF0226F-7C49-7D47-A57A-47D64C5A4CA8}" srcOrd="0" destOrd="0" presId="urn:microsoft.com/office/officeart/2008/layout/LinedList"/>
    <dgm:cxn modelId="{F1D18F6A-3CD0-6C42-838B-5356BB2B16AE}" type="presParOf" srcId="{3C216FD7-AF98-EE4E-AD6E-9C200846CEDC}" destId="{8C1F44CE-FB27-444B-A378-34F164AEABFF}"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F4A5D6B-5B4D-4EEE-95CF-3CD5E67A72E4}"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10077194-4B78-4698-8BFC-EDA2CDE6B15A}">
      <dgm:prSet/>
      <dgm:spPr/>
      <dgm:t>
        <a:bodyPr/>
        <a:lstStyle/>
        <a:p>
          <a:r>
            <a:rPr lang="en-US" dirty="0"/>
            <a:t>P – Adult patients with new diagnosis AFIB</a:t>
          </a:r>
        </a:p>
      </dgm:t>
    </dgm:pt>
    <dgm:pt modelId="{27EEE8E9-64BF-492F-B54F-5AABF93A5B23}" type="parTrans" cxnId="{AE0D6F1F-F19C-4115-A739-963151A24116}">
      <dgm:prSet/>
      <dgm:spPr/>
      <dgm:t>
        <a:bodyPr/>
        <a:lstStyle/>
        <a:p>
          <a:endParaRPr lang="en-US"/>
        </a:p>
      </dgm:t>
    </dgm:pt>
    <dgm:pt modelId="{9DF3762D-11FB-4786-8823-4D5BA7609F06}" type="sibTrans" cxnId="{AE0D6F1F-F19C-4115-A739-963151A24116}">
      <dgm:prSet/>
      <dgm:spPr/>
      <dgm:t>
        <a:bodyPr/>
        <a:lstStyle/>
        <a:p>
          <a:endParaRPr lang="en-US"/>
        </a:p>
      </dgm:t>
    </dgm:pt>
    <dgm:pt modelId="{19505B02-C983-42EE-8462-FF8F57B94091}">
      <dgm:prSet/>
      <dgm:spPr/>
      <dgm:t>
        <a:bodyPr/>
        <a:lstStyle/>
        <a:p>
          <a:r>
            <a:rPr lang="en-US" dirty="0"/>
            <a:t>I – Anticoagulation</a:t>
          </a:r>
        </a:p>
      </dgm:t>
    </dgm:pt>
    <dgm:pt modelId="{E4FBECB1-793D-4D1F-85DF-14959BDB44C8}" type="parTrans" cxnId="{6BDE1D4D-BB7A-4E65-B8E2-C9B8CC77AECF}">
      <dgm:prSet/>
      <dgm:spPr/>
      <dgm:t>
        <a:bodyPr/>
        <a:lstStyle/>
        <a:p>
          <a:endParaRPr lang="en-US"/>
        </a:p>
      </dgm:t>
    </dgm:pt>
    <dgm:pt modelId="{C448DFE5-1FBE-43D8-B89E-F3858A5A2B84}" type="sibTrans" cxnId="{6BDE1D4D-BB7A-4E65-B8E2-C9B8CC77AECF}">
      <dgm:prSet/>
      <dgm:spPr/>
      <dgm:t>
        <a:bodyPr/>
        <a:lstStyle/>
        <a:p>
          <a:endParaRPr lang="en-US"/>
        </a:p>
      </dgm:t>
    </dgm:pt>
    <dgm:pt modelId="{A239C642-FBD1-4508-B8A6-96918D289033}">
      <dgm:prSet/>
      <dgm:spPr/>
      <dgm:t>
        <a:bodyPr/>
        <a:lstStyle/>
        <a:p>
          <a:r>
            <a:rPr lang="en-US" dirty="0"/>
            <a:t>C – No anticoagulation</a:t>
          </a:r>
        </a:p>
      </dgm:t>
    </dgm:pt>
    <dgm:pt modelId="{C0EFDC4D-8152-4CBF-B615-99390956C6DE}" type="parTrans" cxnId="{AAC6E4C4-C637-49E7-A032-203A79C5362B}">
      <dgm:prSet/>
      <dgm:spPr/>
      <dgm:t>
        <a:bodyPr/>
        <a:lstStyle/>
        <a:p>
          <a:endParaRPr lang="en-US"/>
        </a:p>
      </dgm:t>
    </dgm:pt>
    <dgm:pt modelId="{C82E8E0E-B5D6-41BC-B003-2979B6DE2994}" type="sibTrans" cxnId="{AAC6E4C4-C637-49E7-A032-203A79C5362B}">
      <dgm:prSet/>
      <dgm:spPr/>
      <dgm:t>
        <a:bodyPr/>
        <a:lstStyle/>
        <a:p>
          <a:endParaRPr lang="en-US"/>
        </a:p>
      </dgm:t>
    </dgm:pt>
    <dgm:pt modelId="{3B22E1EF-2E24-489B-958D-469104E30BD5}">
      <dgm:prSet/>
      <dgm:spPr/>
      <dgm:t>
        <a:bodyPr/>
        <a:lstStyle/>
        <a:p>
          <a:r>
            <a:rPr lang="en-US" dirty="0"/>
            <a:t>O – Stroke </a:t>
          </a:r>
        </a:p>
      </dgm:t>
    </dgm:pt>
    <dgm:pt modelId="{19812EBF-ED67-4A6F-A235-CC82019D9192}" type="parTrans" cxnId="{CF167823-A70C-4E07-B8E4-99CE61F33FC6}">
      <dgm:prSet/>
      <dgm:spPr/>
      <dgm:t>
        <a:bodyPr/>
        <a:lstStyle/>
        <a:p>
          <a:endParaRPr lang="en-US"/>
        </a:p>
      </dgm:t>
    </dgm:pt>
    <dgm:pt modelId="{3DD1AB45-1DB9-4664-832E-9A39E3DEF9B8}" type="sibTrans" cxnId="{CF167823-A70C-4E07-B8E4-99CE61F33FC6}">
      <dgm:prSet/>
      <dgm:spPr/>
      <dgm:t>
        <a:bodyPr/>
        <a:lstStyle/>
        <a:p>
          <a:endParaRPr lang="en-US"/>
        </a:p>
      </dgm:t>
    </dgm:pt>
    <dgm:pt modelId="{11141403-9EC2-4A49-B6C2-DCA196A6E1A4}">
      <dgm:prSet/>
      <dgm:spPr/>
      <dgm:t>
        <a:bodyPr/>
        <a:lstStyle/>
        <a:p>
          <a:r>
            <a:rPr lang="en-US" dirty="0"/>
            <a:t>T – prognosis</a:t>
          </a:r>
        </a:p>
      </dgm:t>
    </dgm:pt>
    <dgm:pt modelId="{EC121BE4-7BEB-4EB2-A1A5-C7E7D015F84C}" type="parTrans" cxnId="{D2C566A8-6581-4C06-A46F-76DFF172BFC7}">
      <dgm:prSet/>
      <dgm:spPr/>
      <dgm:t>
        <a:bodyPr/>
        <a:lstStyle/>
        <a:p>
          <a:endParaRPr lang="en-US"/>
        </a:p>
      </dgm:t>
    </dgm:pt>
    <dgm:pt modelId="{DFE7BFDB-B015-4B63-A1BE-D59CA6EBA28B}" type="sibTrans" cxnId="{D2C566A8-6581-4C06-A46F-76DFF172BFC7}">
      <dgm:prSet/>
      <dgm:spPr/>
      <dgm:t>
        <a:bodyPr/>
        <a:lstStyle/>
        <a:p>
          <a:endParaRPr lang="en-US"/>
        </a:p>
      </dgm:t>
    </dgm:pt>
    <dgm:pt modelId="{12B67CBD-3736-494F-916E-0A0CA48A1F8A}" type="pres">
      <dgm:prSet presAssocID="{BF4A5D6B-5B4D-4EEE-95CF-3CD5E67A72E4}" presName="vert0" presStyleCnt="0">
        <dgm:presLayoutVars>
          <dgm:dir/>
          <dgm:animOne val="branch"/>
          <dgm:animLvl val="lvl"/>
        </dgm:presLayoutVars>
      </dgm:prSet>
      <dgm:spPr/>
    </dgm:pt>
    <dgm:pt modelId="{FA820A3D-C8AF-0244-8172-0523AFABA49E}" type="pres">
      <dgm:prSet presAssocID="{10077194-4B78-4698-8BFC-EDA2CDE6B15A}" presName="thickLine" presStyleLbl="alignNode1" presStyleIdx="0" presStyleCnt="5"/>
      <dgm:spPr/>
    </dgm:pt>
    <dgm:pt modelId="{5B2E3549-1522-9543-8F83-604CE5D82916}" type="pres">
      <dgm:prSet presAssocID="{10077194-4B78-4698-8BFC-EDA2CDE6B15A}" presName="horz1" presStyleCnt="0"/>
      <dgm:spPr/>
    </dgm:pt>
    <dgm:pt modelId="{C8B19304-A341-9F48-A25A-9D98E711D8DA}" type="pres">
      <dgm:prSet presAssocID="{10077194-4B78-4698-8BFC-EDA2CDE6B15A}" presName="tx1" presStyleLbl="revTx" presStyleIdx="0" presStyleCnt="5"/>
      <dgm:spPr/>
    </dgm:pt>
    <dgm:pt modelId="{548A9A7D-AD50-774D-8664-60DFB9CCC84C}" type="pres">
      <dgm:prSet presAssocID="{10077194-4B78-4698-8BFC-EDA2CDE6B15A}" presName="vert1" presStyleCnt="0"/>
      <dgm:spPr/>
    </dgm:pt>
    <dgm:pt modelId="{F895E530-446F-8446-96F9-524841ECA458}" type="pres">
      <dgm:prSet presAssocID="{19505B02-C983-42EE-8462-FF8F57B94091}" presName="thickLine" presStyleLbl="alignNode1" presStyleIdx="1" presStyleCnt="5"/>
      <dgm:spPr/>
    </dgm:pt>
    <dgm:pt modelId="{3000A056-418D-F94B-96EC-352764C395DF}" type="pres">
      <dgm:prSet presAssocID="{19505B02-C983-42EE-8462-FF8F57B94091}" presName="horz1" presStyleCnt="0"/>
      <dgm:spPr/>
    </dgm:pt>
    <dgm:pt modelId="{DB99C136-B00B-F947-882A-AA11823D0532}" type="pres">
      <dgm:prSet presAssocID="{19505B02-C983-42EE-8462-FF8F57B94091}" presName="tx1" presStyleLbl="revTx" presStyleIdx="1" presStyleCnt="5"/>
      <dgm:spPr/>
    </dgm:pt>
    <dgm:pt modelId="{615283CA-2F7B-6B41-92B8-CCD45813DCD4}" type="pres">
      <dgm:prSet presAssocID="{19505B02-C983-42EE-8462-FF8F57B94091}" presName="vert1" presStyleCnt="0"/>
      <dgm:spPr/>
    </dgm:pt>
    <dgm:pt modelId="{AE9CE276-DEC6-504D-8AC4-24C71DCAEBF8}" type="pres">
      <dgm:prSet presAssocID="{A239C642-FBD1-4508-B8A6-96918D289033}" presName="thickLine" presStyleLbl="alignNode1" presStyleIdx="2" presStyleCnt="5"/>
      <dgm:spPr/>
    </dgm:pt>
    <dgm:pt modelId="{AE72A72C-071F-A945-9EF3-365EB726A26B}" type="pres">
      <dgm:prSet presAssocID="{A239C642-FBD1-4508-B8A6-96918D289033}" presName="horz1" presStyleCnt="0"/>
      <dgm:spPr/>
    </dgm:pt>
    <dgm:pt modelId="{9EF9668F-D102-CE41-987D-EF7128CD3F8F}" type="pres">
      <dgm:prSet presAssocID="{A239C642-FBD1-4508-B8A6-96918D289033}" presName="tx1" presStyleLbl="revTx" presStyleIdx="2" presStyleCnt="5"/>
      <dgm:spPr/>
    </dgm:pt>
    <dgm:pt modelId="{03EE8290-E8F1-3544-95B5-4B93606E27E4}" type="pres">
      <dgm:prSet presAssocID="{A239C642-FBD1-4508-B8A6-96918D289033}" presName="vert1" presStyleCnt="0"/>
      <dgm:spPr/>
    </dgm:pt>
    <dgm:pt modelId="{2750AF7D-5965-F74A-A402-36A6BA41B1C2}" type="pres">
      <dgm:prSet presAssocID="{3B22E1EF-2E24-489B-958D-469104E30BD5}" presName="thickLine" presStyleLbl="alignNode1" presStyleIdx="3" presStyleCnt="5"/>
      <dgm:spPr/>
    </dgm:pt>
    <dgm:pt modelId="{B86F192C-5E63-4140-80EF-D85084C33EAA}" type="pres">
      <dgm:prSet presAssocID="{3B22E1EF-2E24-489B-958D-469104E30BD5}" presName="horz1" presStyleCnt="0"/>
      <dgm:spPr/>
    </dgm:pt>
    <dgm:pt modelId="{5F4CB41A-B853-0340-9FED-8E4257985B13}" type="pres">
      <dgm:prSet presAssocID="{3B22E1EF-2E24-489B-958D-469104E30BD5}" presName="tx1" presStyleLbl="revTx" presStyleIdx="3" presStyleCnt="5"/>
      <dgm:spPr/>
    </dgm:pt>
    <dgm:pt modelId="{44A303CB-6C91-5548-9DFC-F02DF35C1060}" type="pres">
      <dgm:prSet presAssocID="{3B22E1EF-2E24-489B-958D-469104E30BD5}" presName="vert1" presStyleCnt="0"/>
      <dgm:spPr/>
    </dgm:pt>
    <dgm:pt modelId="{1EDF1ACE-9B9A-0049-B51E-D59DA436CCE8}" type="pres">
      <dgm:prSet presAssocID="{11141403-9EC2-4A49-B6C2-DCA196A6E1A4}" presName="thickLine" presStyleLbl="alignNode1" presStyleIdx="4" presStyleCnt="5"/>
      <dgm:spPr/>
    </dgm:pt>
    <dgm:pt modelId="{3C216FD7-AF98-EE4E-AD6E-9C200846CEDC}" type="pres">
      <dgm:prSet presAssocID="{11141403-9EC2-4A49-B6C2-DCA196A6E1A4}" presName="horz1" presStyleCnt="0"/>
      <dgm:spPr/>
    </dgm:pt>
    <dgm:pt modelId="{5CF0226F-7C49-7D47-A57A-47D64C5A4CA8}" type="pres">
      <dgm:prSet presAssocID="{11141403-9EC2-4A49-B6C2-DCA196A6E1A4}" presName="tx1" presStyleLbl="revTx" presStyleIdx="4" presStyleCnt="5"/>
      <dgm:spPr/>
    </dgm:pt>
    <dgm:pt modelId="{8C1F44CE-FB27-444B-A378-34F164AEABFF}" type="pres">
      <dgm:prSet presAssocID="{11141403-9EC2-4A49-B6C2-DCA196A6E1A4}" presName="vert1" presStyleCnt="0"/>
      <dgm:spPr/>
    </dgm:pt>
  </dgm:ptLst>
  <dgm:cxnLst>
    <dgm:cxn modelId="{A421C704-4D78-A148-9D6C-01E89B91B463}" type="presOf" srcId="{3B22E1EF-2E24-489B-958D-469104E30BD5}" destId="{5F4CB41A-B853-0340-9FED-8E4257985B13}" srcOrd="0" destOrd="0" presId="urn:microsoft.com/office/officeart/2008/layout/LinedList"/>
    <dgm:cxn modelId="{CDA09914-FDA3-1840-9399-E13FE73FE691}" type="presOf" srcId="{BF4A5D6B-5B4D-4EEE-95CF-3CD5E67A72E4}" destId="{12B67CBD-3736-494F-916E-0A0CA48A1F8A}" srcOrd="0" destOrd="0" presId="urn:microsoft.com/office/officeart/2008/layout/LinedList"/>
    <dgm:cxn modelId="{AE0D6F1F-F19C-4115-A739-963151A24116}" srcId="{BF4A5D6B-5B4D-4EEE-95CF-3CD5E67A72E4}" destId="{10077194-4B78-4698-8BFC-EDA2CDE6B15A}" srcOrd="0" destOrd="0" parTransId="{27EEE8E9-64BF-492F-B54F-5AABF93A5B23}" sibTransId="{9DF3762D-11FB-4786-8823-4D5BA7609F06}"/>
    <dgm:cxn modelId="{CF167823-A70C-4E07-B8E4-99CE61F33FC6}" srcId="{BF4A5D6B-5B4D-4EEE-95CF-3CD5E67A72E4}" destId="{3B22E1EF-2E24-489B-958D-469104E30BD5}" srcOrd="3" destOrd="0" parTransId="{19812EBF-ED67-4A6F-A235-CC82019D9192}" sibTransId="{3DD1AB45-1DB9-4664-832E-9A39E3DEF9B8}"/>
    <dgm:cxn modelId="{2712C03F-191A-3E42-BC3B-A8CE41FA5345}" type="presOf" srcId="{19505B02-C983-42EE-8462-FF8F57B94091}" destId="{DB99C136-B00B-F947-882A-AA11823D0532}" srcOrd="0" destOrd="0" presId="urn:microsoft.com/office/officeart/2008/layout/LinedList"/>
    <dgm:cxn modelId="{6BDE1D4D-BB7A-4E65-B8E2-C9B8CC77AECF}" srcId="{BF4A5D6B-5B4D-4EEE-95CF-3CD5E67A72E4}" destId="{19505B02-C983-42EE-8462-FF8F57B94091}" srcOrd="1" destOrd="0" parTransId="{E4FBECB1-793D-4D1F-85DF-14959BDB44C8}" sibTransId="{C448DFE5-1FBE-43D8-B89E-F3858A5A2B84}"/>
    <dgm:cxn modelId="{4B41AB95-7A39-6C4B-9851-65766788C8F9}" type="presOf" srcId="{10077194-4B78-4698-8BFC-EDA2CDE6B15A}" destId="{C8B19304-A341-9F48-A25A-9D98E711D8DA}" srcOrd="0" destOrd="0" presId="urn:microsoft.com/office/officeart/2008/layout/LinedList"/>
    <dgm:cxn modelId="{FD80C7A1-04A6-0849-BCB1-19567F162587}" type="presOf" srcId="{A239C642-FBD1-4508-B8A6-96918D289033}" destId="{9EF9668F-D102-CE41-987D-EF7128CD3F8F}" srcOrd="0" destOrd="0" presId="urn:microsoft.com/office/officeart/2008/layout/LinedList"/>
    <dgm:cxn modelId="{D2C566A8-6581-4C06-A46F-76DFF172BFC7}" srcId="{BF4A5D6B-5B4D-4EEE-95CF-3CD5E67A72E4}" destId="{11141403-9EC2-4A49-B6C2-DCA196A6E1A4}" srcOrd="4" destOrd="0" parTransId="{EC121BE4-7BEB-4EB2-A1A5-C7E7D015F84C}" sibTransId="{DFE7BFDB-B015-4B63-A1BE-D59CA6EBA28B}"/>
    <dgm:cxn modelId="{AAC6E4C4-C637-49E7-A032-203A79C5362B}" srcId="{BF4A5D6B-5B4D-4EEE-95CF-3CD5E67A72E4}" destId="{A239C642-FBD1-4508-B8A6-96918D289033}" srcOrd="2" destOrd="0" parTransId="{C0EFDC4D-8152-4CBF-B615-99390956C6DE}" sibTransId="{C82E8E0E-B5D6-41BC-B003-2979B6DE2994}"/>
    <dgm:cxn modelId="{F96122C9-0461-4345-8A28-640FA7EF3698}" type="presOf" srcId="{11141403-9EC2-4A49-B6C2-DCA196A6E1A4}" destId="{5CF0226F-7C49-7D47-A57A-47D64C5A4CA8}" srcOrd="0" destOrd="0" presId="urn:microsoft.com/office/officeart/2008/layout/LinedList"/>
    <dgm:cxn modelId="{F1F5AEDB-5086-264D-9D20-4105AF435DAF}" type="presParOf" srcId="{12B67CBD-3736-494F-916E-0A0CA48A1F8A}" destId="{FA820A3D-C8AF-0244-8172-0523AFABA49E}" srcOrd="0" destOrd="0" presId="urn:microsoft.com/office/officeart/2008/layout/LinedList"/>
    <dgm:cxn modelId="{C4482F2B-420C-7A45-98D2-317BBA3AC2A3}" type="presParOf" srcId="{12B67CBD-3736-494F-916E-0A0CA48A1F8A}" destId="{5B2E3549-1522-9543-8F83-604CE5D82916}" srcOrd="1" destOrd="0" presId="urn:microsoft.com/office/officeart/2008/layout/LinedList"/>
    <dgm:cxn modelId="{DD41C530-4281-BB40-97A9-76C7A86D853A}" type="presParOf" srcId="{5B2E3549-1522-9543-8F83-604CE5D82916}" destId="{C8B19304-A341-9F48-A25A-9D98E711D8DA}" srcOrd="0" destOrd="0" presId="urn:microsoft.com/office/officeart/2008/layout/LinedList"/>
    <dgm:cxn modelId="{349144A1-34D6-0A4B-8B4E-502568FF3A6E}" type="presParOf" srcId="{5B2E3549-1522-9543-8F83-604CE5D82916}" destId="{548A9A7D-AD50-774D-8664-60DFB9CCC84C}" srcOrd="1" destOrd="0" presId="urn:microsoft.com/office/officeart/2008/layout/LinedList"/>
    <dgm:cxn modelId="{034A014A-5F9D-F546-9287-866D1EE5E462}" type="presParOf" srcId="{12B67CBD-3736-494F-916E-0A0CA48A1F8A}" destId="{F895E530-446F-8446-96F9-524841ECA458}" srcOrd="2" destOrd="0" presId="urn:microsoft.com/office/officeart/2008/layout/LinedList"/>
    <dgm:cxn modelId="{9260218C-7145-3B49-873A-FC0514FFD942}" type="presParOf" srcId="{12B67CBD-3736-494F-916E-0A0CA48A1F8A}" destId="{3000A056-418D-F94B-96EC-352764C395DF}" srcOrd="3" destOrd="0" presId="urn:microsoft.com/office/officeart/2008/layout/LinedList"/>
    <dgm:cxn modelId="{93D96E2D-7B04-C841-95D1-54668D472BE2}" type="presParOf" srcId="{3000A056-418D-F94B-96EC-352764C395DF}" destId="{DB99C136-B00B-F947-882A-AA11823D0532}" srcOrd="0" destOrd="0" presId="urn:microsoft.com/office/officeart/2008/layout/LinedList"/>
    <dgm:cxn modelId="{051FF495-B35F-3545-A1BC-1B290A807530}" type="presParOf" srcId="{3000A056-418D-F94B-96EC-352764C395DF}" destId="{615283CA-2F7B-6B41-92B8-CCD45813DCD4}" srcOrd="1" destOrd="0" presId="urn:microsoft.com/office/officeart/2008/layout/LinedList"/>
    <dgm:cxn modelId="{361F7CA9-E31C-2747-8BBD-21F3D5F71E0F}" type="presParOf" srcId="{12B67CBD-3736-494F-916E-0A0CA48A1F8A}" destId="{AE9CE276-DEC6-504D-8AC4-24C71DCAEBF8}" srcOrd="4" destOrd="0" presId="urn:microsoft.com/office/officeart/2008/layout/LinedList"/>
    <dgm:cxn modelId="{83E73524-E7C4-8145-A7F8-F2E5D8BAA622}" type="presParOf" srcId="{12B67CBD-3736-494F-916E-0A0CA48A1F8A}" destId="{AE72A72C-071F-A945-9EF3-365EB726A26B}" srcOrd="5" destOrd="0" presId="urn:microsoft.com/office/officeart/2008/layout/LinedList"/>
    <dgm:cxn modelId="{BAD5FE00-8165-B84C-87F4-65F9560A25C8}" type="presParOf" srcId="{AE72A72C-071F-A945-9EF3-365EB726A26B}" destId="{9EF9668F-D102-CE41-987D-EF7128CD3F8F}" srcOrd="0" destOrd="0" presId="urn:microsoft.com/office/officeart/2008/layout/LinedList"/>
    <dgm:cxn modelId="{7BD52540-FA32-CA48-A451-BC9E58843C7F}" type="presParOf" srcId="{AE72A72C-071F-A945-9EF3-365EB726A26B}" destId="{03EE8290-E8F1-3544-95B5-4B93606E27E4}" srcOrd="1" destOrd="0" presId="urn:microsoft.com/office/officeart/2008/layout/LinedList"/>
    <dgm:cxn modelId="{149F5DCA-9E85-A841-A149-A1571DA99197}" type="presParOf" srcId="{12B67CBD-3736-494F-916E-0A0CA48A1F8A}" destId="{2750AF7D-5965-F74A-A402-36A6BA41B1C2}" srcOrd="6" destOrd="0" presId="urn:microsoft.com/office/officeart/2008/layout/LinedList"/>
    <dgm:cxn modelId="{CB03E923-2EE1-9748-8498-27D96FA1791B}" type="presParOf" srcId="{12B67CBD-3736-494F-916E-0A0CA48A1F8A}" destId="{B86F192C-5E63-4140-80EF-D85084C33EAA}" srcOrd="7" destOrd="0" presId="urn:microsoft.com/office/officeart/2008/layout/LinedList"/>
    <dgm:cxn modelId="{02A9C446-2455-3448-AF0E-75846A7AF5D6}" type="presParOf" srcId="{B86F192C-5E63-4140-80EF-D85084C33EAA}" destId="{5F4CB41A-B853-0340-9FED-8E4257985B13}" srcOrd="0" destOrd="0" presId="urn:microsoft.com/office/officeart/2008/layout/LinedList"/>
    <dgm:cxn modelId="{3E2EA04B-93A7-3345-8C37-E4E535C79E6A}" type="presParOf" srcId="{B86F192C-5E63-4140-80EF-D85084C33EAA}" destId="{44A303CB-6C91-5548-9DFC-F02DF35C1060}" srcOrd="1" destOrd="0" presId="urn:microsoft.com/office/officeart/2008/layout/LinedList"/>
    <dgm:cxn modelId="{1282D8F7-520D-6F4B-9648-2D4802F4B42C}" type="presParOf" srcId="{12B67CBD-3736-494F-916E-0A0CA48A1F8A}" destId="{1EDF1ACE-9B9A-0049-B51E-D59DA436CCE8}" srcOrd="8" destOrd="0" presId="urn:microsoft.com/office/officeart/2008/layout/LinedList"/>
    <dgm:cxn modelId="{2E5AEB31-9600-8E4E-AE27-23E0D321FF77}" type="presParOf" srcId="{12B67CBD-3736-494F-916E-0A0CA48A1F8A}" destId="{3C216FD7-AF98-EE4E-AD6E-9C200846CEDC}" srcOrd="9" destOrd="0" presId="urn:microsoft.com/office/officeart/2008/layout/LinedList"/>
    <dgm:cxn modelId="{51AA41B8-BB53-BF4C-94B3-AC5E4827605E}" type="presParOf" srcId="{3C216FD7-AF98-EE4E-AD6E-9C200846CEDC}" destId="{5CF0226F-7C49-7D47-A57A-47D64C5A4CA8}" srcOrd="0" destOrd="0" presId="urn:microsoft.com/office/officeart/2008/layout/LinedList"/>
    <dgm:cxn modelId="{F1D18F6A-3CD0-6C42-838B-5356BB2B16AE}" type="presParOf" srcId="{3C216FD7-AF98-EE4E-AD6E-9C200846CEDC}" destId="{8C1F44CE-FB27-444B-A378-34F164AEABFF}"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F4A5D6B-5B4D-4EEE-95CF-3CD5E67A72E4}"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10077194-4B78-4698-8BFC-EDA2CDE6B15A}">
      <dgm:prSet/>
      <dgm:spPr/>
      <dgm:t>
        <a:bodyPr/>
        <a:lstStyle/>
        <a:p>
          <a:r>
            <a:rPr lang="en-US" dirty="0"/>
            <a:t>P – Adult patients with new diagnosis AFIB</a:t>
          </a:r>
        </a:p>
      </dgm:t>
    </dgm:pt>
    <dgm:pt modelId="{27EEE8E9-64BF-492F-B54F-5AABF93A5B23}" type="parTrans" cxnId="{AE0D6F1F-F19C-4115-A739-963151A24116}">
      <dgm:prSet/>
      <dgm:spPr/>
      <dgm:t>
        <a:bodyPr/>
        <a:lstStyle/>
        <a:p>
          <a:endParaRPr lang="en-US"/>
        </a:p>
      </dgm:t>
    </dgm:pt>
    <dgm:pt modelId="{9DF3762D-11FB-4786-8823-4D5BA7609F06}" type="sibTrans" cxnId="{AE0D6F1F-F19C-4115-A739-963151A24116}">
      <dgm:prSet/>
      <dgm:spPr/>
      <dgm:t>
        <a:bodyPr/>
        <a:lstStyle/>
        <a:p>
          <a:endParaRPr lang="en-US"/>
        </a:p>
      </dgm:t>
    </dgm:pt>
    <dgm:pt modelId="{19505B02-C983-42EE-8462-FF8F57B94091}">
      <dgm:prSet/>
      <dgm:spPr/>
      <dgm:t>
        <a:bodyPr/>
        <a:lstStyle/>
        <a:p>
          <a:r>
            <a:rPr lang="en-US" dirty="0"/>
            <a:t>I – Time</a:t>
          </a:r>
        </a:p>
      </dgm:t>
    </dgm:pt>
    <dgm:pt modelId="{E4FBECB1-793D-4D1F-85DF-14959BDB44C8}" type="parTrans" cxnId="{6BDE1D4D-BB7A-4E65-B8E2-C9B8CC77AECF}">
      <dgm:prSet/>
      <dgm:spPr/>
      <dgm:t>
        <a:bodyPr/>
        <a:lstStyle/>
        <a:p>
          <a:endParaRPr lang="en-US"/>
        </a:p>
      </dgm:t>
    </dgm:pt>
    <dgm:pt modelId="{C448DFE5-1FBE-43D8-B89E-F3858A5A2B84}" type="sibTrans" cxnId="{6BDE1D4D-BB7A-4E65-B8E2-C9B8CC77AECF}">
      <dgm:prSet/>
      <dgm:spPr/>
      <dgm:t>
        <a:bodyPr/>
        <a:lstStyle/>
        <a:p>
          <a:endParaRPr lang="en-US"/>
        </a:p>
      </dgm:t>
    </dgm:pt>
    <dgm:pt modelId="{A239C642-FBD1-4508-B8A6-96918D289033}">
      <dgm:prSet/>
      <dgm:spPr/>
      <dgm:t>
        <a:bodyPr/>
        <a:lstStyle/>
        <a:p>
          <a:r>
            <a:rPr lang="en-US" dirty="0"/>
            <a:t>C –  </a:t>
          </a:r>
        </a:p>
      </dgm:t>
    </dgm:pt>
    <dgm:pt modelId="{C0EFDC4D-8152-4CBF-B615-99390956C6DE}" type="parTrans" cxnId="{AAC6E4C4-C637-49E7-A032-203A79C5362B}">
      <dgm:prSet/>
      <dgm:spPr/>
      <dgm:t>
        <a:bodyPr/>
        <a:lstStyle/>
        <a:p>
          <a:endParaRPr lang="en-US"/>
        </a:p>
      </dgm:t>
    </dgm:pt>
    <dgm:pt modelId="{C82E8E0E-B5D6-41BC-B003-2979B6DE2994}" type="sibTrans" cxnId="{AAC6E4C4-C637-49E7-A032-203A79C5362B}">
      <dgm:prSet/>
      <dgm:spPr/>
      <dgm:t>
        <a:bodyPr/>
        <a:lstStyle/>
        <a:p>
          <a:endParaRPr lang="en-US"/>
        </a:p>
      </dgm:t>
    </dgm:pt>
    <dgm:pt modelId="{3B22E1EF-2E24-489B-958D-469104E30BD5}">
      <dgm:prSet/>
      <dgm:spPr/>
      <dgm:t>
        <a:bodyPr/>
        <a:lstStyle/>
        <a:p>
          <a:r>
            <a:rPr lang="en-US" dirty="0"/>
            <a:t>O – Stroke </a:t>
          </a:r>
        </a:p>
      </dgm:t>
    </dgm:pt>
    <dgm:pt modelId="{19812EBF-ED67-4A6F-A235-CC82019D9192}" type="parTrans" cxnId="{CF167823-A70C-4E07-B8E4-99CE61F33FC6}">
      <dgm:prSet/>
      <dgm:spPr/>
      <dgm:t>
        <a:bodyPr/>
        <a:lstStyle/>
        <a:p>
          <a:endParaRPr lang="en-US"/>
        </a:p>
      </dgm:t>
    </dgm:pt>
    <dgm:pt modelId="{3DD1AB45-1DB9-4664-832E-9A39E3DEF9B8}" type="sibTrans" cxnId="{CF167823-A70C-4E07-B8E4-99CE61F33FC6}">
      <dgm:prSet/>
      <dgm:spPr/>
      <dgm:t>
        <a:bodyPr/>
        <a:lstStyle/>
        <a:p>
          <a:endParaRPr lang="en-US"/>
        </a:p>
      </dgm:t>
    </dgm:pt>
    <dgm:pt modelId="{11141403-9EC2-4A49-B6C2-DCA196A6E1A4}">
      <dgm:prSet/>
      <dgm:spPr/>
      <dgm:t>
        <a:bodyPr/>
        <a:lstStyle/>
        <a:p>
          <a:r>
            <a:rPr lang="en-US" dirty="0"/>
            <a:t>T – Prognosis</a:t>
          </a:r>
        </a:p>
      </dgm:t>
    </dgm:pt>
    <dgm:pt modelId="{EC121BE4-7BEB-4EB2-A1A5-C7E7D015F84C}" type="parTrans" cxnId="{D2C566A8-6581-4C06-A46F-76DFF172BFC7}">
      <dgm:prSet/>
      <dgm:spPr/>
      <dgm:t>
        <a:bodyPr/>
        <a:lstStyle/>
        <a:p>
          <a:endParaRPr lang="en-US"/>
        </a:p>
      </dgm:t>
    </dgm:pt>
    <dgm:pt modelId="{DFE7BFDB-B015-4B63-A1BE-D59CA6EBA28B}" type="sibTrans" cxnId="{D2C566A8-6581-4C06-A46F-76DFF172BFC7}">
      <dgm:prSet/>
      <dgm:spPr/>
      <dgm:t>
        <a:bodyPr/>
        <a:lstStyle/>
        <a:p>
          <a:endParaRPr lang="en-US"/>
        </a:p>
      </dgm:t>
    </dgm:pt>
    <dgm:pt modelId="{12B67CBD-3736-494F-916E-0A0CA48A1F8A}" type="pres">
      <dgm:prSet presAssocID="{BF4A5D6B-5B4D-4EEE-95CF-3CD5E67A72E4}" presName="vert0" presStyleCnt="0">
        <dgm:presLayoutVars>
          <dgm:dir/>
          <dgm:animOne val="branch"/>
          <dgm:animLvl val="lvl"/>
        </dgm:presLayoutVars>
      </dgm:prSet>
      <dgm:spPr/>
    </dgm:pt>
    <dgm:pt modelId="{FA820A3D-C8AF-0244-8172-0523AFABA49E}" type="pres">
      <dgm:prSet presAssocID="{10077194-4B78-4698-8BFC-EDA2CDE6B15A}" presName="thickLine" presStyleLbl="alignNode1" presStyleIdx="0" presStyleCnt="5"/>
      <dgm:spPr/>
    </dgm:pt>
    <dgm:pt modelId="{5B2E3549-1522-9543-8F83-604CE5D82916}" type="pres">
      <dgm:prSet presAssocID="{10077194-4B78-4698-8BFC-EDA2CDE6B15A}" presName="horz1" presStyleCnt="0"/>
      <dgm:spPr/>
    </dgm:pt>
    <dgm:pt modelId="{C8B19304-A341-9F48-A25A-9D98E711D8DA}" type="pres">
      <dgm:prSet presAssocID="{10077194-4B78-4698-8BFC-EDA2CDE6B15A}" presName="tx1" presStyleLbl="revTx" presStyleIdx="0" presStyleCnt="5"/>
      <dgm:spPr/>
    </dgm:pt>
    <dgm:pt modelId="{548A9A7D-AD50-774D-8664-60DFB9CCC84C}" type="pres">
      <dgm:prSet presAssocID="{10077194-4B78-4698-8BFC-EDA2CDE6B15A}" presName="vert1" presStyleCnt="0"/>
      <dgm:spPr/>
    </dgm:pt>
    <dgm:pt modelId="{F895E530-446F-8446-96F9-524841ECA458}" type="pres">
      <dgm:prSet presAssocID="{19505B02-C983-42EE-8462-FF8F57B94091}" presName="thickLine" presStyleLbl="alignNode1" presStyleIdx="1" presStyleCnt="5"/>
      <dgm:spPr/>
    </dgm:pt>
    <dgm:pt modelId="{3000A056-418D-F94B-96EC-352764C395DF}" type="pres">
      <dgm:prSet presAssocID="{19505B02-C983-42EE-8462-FF8F57B94091}" presName="horz1" presStyleCnt="0"/>
      <dgm:spPr/>
    </dgm:pt>
    <dgm:pt modelId="{DB99C136-B00B-F947-882A-AA11823D0532}" type="pres">
      <dgm:prSet presAssocID="{19505B02-C983-42EE-8462-FF8F57B94091}" presName="tx1" presStyleLbl="revTx" presStyleIdx="1" presStyleCnt="5"/>
      <dgm:spPr/>
    </dgm:pt>
    <dgm:pt modelId="{615283CA-2F7B-6B41-92B8-CCD45813DCD4}" type="pres">
      <dgm:prSet presAssocID="{19505B02-C983-42EE-8462-FF8F57B94091}" presName="vert1" presStyleCnt="0"/>
      <dgm:spPr/>
    </dgm:pt>
    <dgm:pt modelId="{AE9CE276-DEC6-504D-8AC4-24C71DCAEBF8}" type="pres">
      <dgm:prSet presAssocID="{A239C642-FBD1-4508-B8A6-96918D289033}" presName="thickLine" presStyleLbl="alignNode1" presStyleIdx="2" presStyleCnt="5"/>
      <dgm:spPr/>
    </dgm:pt>
    <dgm:pt modelId="{AE72A72C-071F-A945-9EF3-365EB726A26B}" type="pres">
      <dgm:prSet presAssocID="{A239C642-FBD1-4508-B8A6-96918D289033}" presName="horz1" presStyleCnt="0"/>
      <dgm:spPr/>
    </dgm:pt>
    <dgm:pt modelId="{9EF9668F-D102-CE41-987D-EF7128CD3F8F}" type="pres">
      <dgm:prSet presAssocID="{A239C642-FBD1-4508-B8A6-96918D289033}" presName="tx1" presStyleLbl="revTx" presStyleIdx="2" presStyleCnt="5"/>
      <dgm:spPr/>
    </dgm:pt>
    <dgm:pt modelId="{03EE8290-E8F1-3544-95B5-4B93606E27E4}" type="pres">
      <dgm:prSet presAssocID="{A239C642-FBD1-4508-B8A6-96918D289033}" presName="vert1" presStyleCnt="0"/>
      <dgm:spPr/>
    </dgm:pt>
    <dgm:pt modelId="{2750AF7D-5965-F74A-A402-36A6BA41B1C2}" type="pres">
      <dgm:prSet presAssocID="{3B22E1EF-2E24-489B-958D-469104E30BD5}" presName="thickLine" presStyleLbl="alignNode1" presStyleIdx="3" presStyleCnt="5"/>
      <dgm:spPr/>
    </dgm:pt>
    <dgm:pt modelId="{B86F192C-5E63-4140-80EF-D85084C33EAA}" type="pres">
      <dgm:prSet presAssocID="{3B22E1EF-2E24-489B-958D-469104E30BD5}" presName="horz1" presStyleCnt="0"/>
      <dgm:spPr/>
    </dgm:pt>
    <dgm:pt modelId="{5F4CB41A-B853-0340-9FED-8E4257985B13}" type="pres">
      <dgm:prSet presAssocID="{3B22E1EF-2E24-489B-958D-469104E30BD5}" presName="tx1" presStyleLbl="revTx" presStyleIdx="3" presStyleCnt="5"/>
      <dgm:spPr/>
    </dgm:pt>
    <dgm:pt modelId="{44A303CB-6C91-5548-9DFC-F02DF35C1060}" type="pres">
      <dgm:prSet presAssocID="{3B22E1EF-2E24-489B-958D-469104E30BD5}" presName="vert1" presStyleCnt="0"/>
      <dgm:spPr/>
    </dgm:pt>
    <dgm:pt modelId="{1EDF1ACE-9B9A-0049-B51E-D59DA436CCE8}" type="pres">
      <dgm:prSet presAssocID="{11141403-9EC2-4A49-B6C2-DCA196A6E1A4}" presName="thickLine" presStyleLbl="alignNode1" presStyleIdx="4" presStyleCnt="5"/>
      <dgm:spPr/>
    </dgm:pt>
    <dgm:pt modelId="{3C216FD7-AF98-EE4E-AD6E-9C200846CEDC}" type="pres">
      <dgm:prSet presAssocID="{11141403-9EC2-4A49-B6C2-DCA196A6E1A4}" presName="horz1" presStyleCnt="0"/>
      <dgm:spPr/>
    </dgm:pt>
    <dgm:pt modelId="{5CF0226F-7C49-7D47-A57A-47D64C5A4CA8}" type="pres">
      <dgm:prSet presAssocID="{11141403-9EC2-4A49-B6C2-DCA196A6E1A4}" presName="tx1" presStyleLbl="revTx" presStyleIdx="4" presStyleCnt="5"/>
      <dgm:spPr/>
    </dgm:pt>
    <dgm:pt modelId="{8C1F44CE-FB27-444B-A378-34F164AEABFF}" type="pres">
      <dgm:prSet presAssocID="{11141403-9EC2-4A49-B6C2-DCA196A6E1A4}" presName="vert1" presStyleCnt="0"/>
      <dgm:spPr/>
    </dgm:pt>
  </dgm:ptLst>
  <dgm:cxnLst>
    <dgm:cxn modelId="{A421C704-4D78-A148-9D6C-01E89B91B463}" type="presOf" srcId="{3B22E1EF-2E24-489B-958D-469104E30BD5}" destId="{5F4CB41A-B853-0340-9FED-8E4257985B13}" srcOrd="0" destOrd="0" presId="urn:microsoft.com/office/officeart/2008/layout/LinedList"/>
    <dgm:cxn modelId="{CDA09914-FDA3-1840-9399-E13FE73FE691}" type="presOf" srcId="{BF4A5D6B-5B4D-4EEE-95CF-3CD5E67A72E4}" destId="{12B67CBD-3736-494F-916E-0A0CA48A1F8A}" srcOrd="0" destOrd="0" presId="urn:microsoft.com/office/officeart/2008/layout/LinedList"/>
    <dgm:cxn modelId="{AE0D6F1F-F19C-4115-A739-963151A24116}" srcId="{BF4A5D6B-5B4D-4EEE-95CF-3CD5E67A72E4}" destId="{10077194-4B78-4698-8BFC-EDA2CDE6B15A}" srcOrd="0" destOrd="0" parTransId="{27EEE8E9-64BF-492F-B54F-5AABF93A5B23}" sibTransId="{9DF3762D-11FB-4786-8823-4D5BA7609F06}"/>
    <dgm:cxn modelId="{CF167823-A70C-4E07-B8E4-99CE61F33FC6}" srcId="{BF4A5D6B-5B4D-4EEE-95CF-3CD5E67A72E4}" destId="{3B22E1EF-2E24-489B-958D-469104E30BD5}" srcOrd="3" destOrd="0" parTransId="{19812EBF-ED67-4A6F-A235-CC82019D9192}" sibTransId="{3DD1AB45-1DB9-4664-832E-9A39E3DEF9B8}"/>
    <dgm:cxn modelId="{2712C03F-191A-3E42-BC3B-A8CE41FA5345}" type="presOf" srcId="{19505B02-C983-42EE-8462-FF8F57B94091}" destId="{DB99C136-B00B-F947-882A-AA11823D0532}" srcOrd="0" destOrd="0" presId="urn:microsoft.com/office/officeart/2008/layout/LinedList"/>
    <dgm:cxn modelId="{6BDE1D4D-BB7A-4E65-B8E2-C9B8CC77AECF}" srcId="{BF4A5D6B-5B4D-4EEE-95CF-3CD5E67A72E4}" destId="{19505B02-C983-42EE-8462-FF8F57B94091}" srcOrd="1" destOrd="0" parTransId="{E4FBECB1-793D-4D1F-85DF-14959BDB44C8}" sibTransId="{C448DFE5-1FBE-43D8-B89E-F3858A5A2B84}"/>
    <dgm:cxn modelId="{4B41AB95-7A39-6C4B-9851-65766788C8F9}" type="presOf" srcId="{10077194-4B78-4698-8BFC-EDA2CDE6B15A}" destId="{C8B19304-A341-9F48-A25A-9D98E711D8DA}" srcOrd="0" destOrd="0" presId="urn:microsoft.com/office/officeart/2008/layout/LinedList"/>
    <dgm:cxn modelId="{FD80C7A1-04A6-0849-BCB1-19567F162587}" type="presOf" srcId="{A239C642-FBD1-4508-B8A6-96918D289033}" destId="{9EF9668F-D102-CE41-987D-EF7128CD3F8F}" srcOrd="0" destOrd="0" presId="urn:microsoft.com/office/officeart/2008/layout/LinedList"/>
    <dgm:cxn modelId="{D2C566A8-6581-4C06-A46F-76DFF172BFC7}" srcId="{BF4A5D6B-5B4D-4EEE-95CF-3CD5E67A72E4}" destId="{11141403-9EC2-4A49-B6C2-DCA196A6E1A4}" srcOrd="4" destOrd="0" parTransId="{EC121BE4-7BEB-4EB2-A1A5-C7E7D015F84C}" sibTransId="{DFE7BFDB-B015-4B63-A1BE-D59CA6EBA28B}"/>
    <dgm:cxn modelId="{AAC6E4C4-C637-49E7-A032-203A79C5362B}" srcId="{BF4A5D6B-5B4D-4EEE-95CF-3CD5E67A72E4}" destId="{A239C642-FBD1-4508-B8A6-96918D289033}" srcOrd="2" destOrd="0" parTransId="{C0EFDC4D-8152-4CBF-B615-99390956C6DE}" sibTransId="{C82E8E0E-B5D6-41BC-B003-2979B6DE2994}"/>
    <dgm:cxn modelId="{F96122C9-0461-4345-8A28-640FA7EF3698}" type="presOf" srcId="{11141403-9EC2-4A49-B6C2-DCA196A6E1A4}" destId="{5CF0226F-7C49-7D47-A57A-47D64C5A4CA8}" srcOrd="0" destOrd="0" presId="urn:microsoft.com/office/officeart/2008/layout/LinedList"/>
    <dgm:cxn modelId="{F1F5AEDB-5086-264D-9D20-4105AF435DAF}" type="presParOf" srcId="{12B67CBD-3736-494F-916E-0A0CA48A1F8A}" destId="{FA820A3D-C8AF-0244-8172-0523AFABA49E}" srcOrd="0" destOrd="0" presId="urn:microsoft.com/office/officeart/2008/layout/LinedList"/>
    <dgm:cxn modelId="{C4482F2B-420C-7A45-98D2-317BBA3AC2A3}" type="presParOf" srcId="{12B67CBD-3736-494F-916E-0A0CA48A1F8A}" destId="{5B2E3549-1522-9543-8F83-604CE5D82916}" srcOrd="1" destOrd="0" presId="urn:microsoft.com/office/officeart/2008/layout/LinedList"/>
    <dgm:cxn modelId="{DD41C530-4281-BB40-97A9-76C7A86D853A}" type="presParOf" srcId="{5B2E3549-1522-9543-8F83-604CE5D82916}" destId="{C8B19304-A341-9F48-A25A-9D98E711D8DA}" srcOrd="0" destOrd="0" presId="urn:microsoft.com/office/officeart/2008/layout/LinedList"/>
    <dgm:cxn modelId="{349144A1-34D6-0A4B-8B4E-502568FF3A6E}" type="presParOf" srcId="{5B2E3549-1522-9543-8F83-604CE5D82916}" destId="{548A9A7D-AD50-774D-8664-60DFB9CCC84C}" srcOrd="1" destOrd="0" presId="urn:microsoft.com/office/officeart/2008/layout/LinedList"/>
    <dgm:cxn modelId="{034A014A-5F9D-F546-9287-866D1EE5E462}" type="presParOf" srcId="{12B67CBD-3736-494F-916E-0A0CA48A1F8A}" destId="{F895E530-446F-8446-96F9-524841ECA458}" srcOrd="2" destOrd="0" presId="urn:microsoft.com/office/officeart/2008/layout/LinedList"/>
    <dgm:cxn modelId="{9260218C-7145-3B49-873A-FC0514FFD942}" type="presParOf" srcId="{12B67CBD-3736-494F-916E-0A0CA48A1F8A}" destId="{3000A056-418D-F94B-96EC-352764C395DF}" srcOrd="3" destOrd="0" presId="urn:microsoft.com/office/officeart/2008/layout/LinedList"/>
    <dgm:cxn modelId="{93D96E2D-7B04-C841-95D1-54668D472BE2}" type="presParOf" srcId="{3000A056-418D-F94B-96EC-352764C395DF}" destId="{DB99C136-B00B-F947-882A-AA11823D0532}" srcOrd="0" destOrd="0" presId="urn:microsoft.com/office/officeart/2008/layout/LinedList"/>
    <dgm:cxn modelId="{051FF495-B35F-3545-A1BC-1B290A807530}" type="presParOf" srcId="{3000A056-418D-F94B-96EC-352764C395DF}" destId="{615283CA-2F7B-6B41-92B8-CCD45813DCD4}" srcOrd="1" destOrd="0" presId="urn:microsoft.com/office/officeart/2008/layout/LinedList"/>
    <dgm:cxn modelId="{361F7CA9-E31C-2747-8BBD-21F3D5F71E0F}" type="presParOf" srcId="{12B67CBD-3736-494F-916E-0A0CA48A1F8A}" destId="{AE9CE276-DEC6-504D-8AC4-24C71DCAEBF8}" srcOrd="4" destOrd="0" presId="urn:microsoft.com/office/officeart/2008/layout/LinedList"/>
    <dgm:cxn modelId="{83E73524-E7C4-8145-A7F8-F2E5D8BAA622}" type="presParOf" srcId="{12B67CBD-3736-494F-916E-0A0CA48A1F8A}" destId="{AE72A72C-071F-A945-9EF3-365EB726A26B}" srcOrd="5" destOrd="0" presId="urn:microsoft.com/office/officeart/2008/layout/LinedList"/>
    <dgm:cxn modelId="{BAD5FE00-8165-B84C-87F4-65F9560A25C8}" type="presParOf" srcId="{AE72A72C-071F-A945-9EF3-365EB726A26B}" destId="{9EF9668F-D102-CE41-987D-EF7128CD3F8F}" srcOrd="0" destOrd="0" presId="urn:microsoft.com/office/officeart/2008/layout/LinedList"/>
    <dgm:cxn modelId="{7BD52540-FA32-CA48-A451-BC9E58843C7F}" type="presParOf" srcId="{AE72A72C-071F-A945-9EF3-365EB726A26B}" destId="{03EE8290-E8F1-3544-95B5-4B93606E27E4}" srcOrd="1" destOrd="0" presId="urn:microsoft.com/office/officeart/2008/layout/LinedList"/>
    <dgm:cxn modelId="{149F5DCA-9E85-A841-A149-A1571DA99197}" type="presParOf" srcId="{12B67CBD-3736-494F-916E-0A0CA48A1F8A}" destId="{2750AF7D-5965-F74A-A402-36A6BA41B1C2}" srcOrd="6" destOrd="0" presId="urn:microsoft.com/office/officeart/2008/layout/LinedList"/>
    <dgm:cxn modelId="{CB03E923-2EE1-9748-8498-27D96FA1791B}" type="presParOf" srcId="{12B67CBD-3736-494F-916E-0A0CA48A1F8A}" destId="{B86F192C-5E63-4140-80EF-D85084C33EAA}" srcOrd="7" destOrd="0" presId="urn:microsoft.com/office/officeart/2008/layout/LinedList"/>
    <dgm:cxn modelId="{02A9C446-2455-3448-AF0E-75846A7AF5D6}" type="presParOf" srcId="{B86F192C-5E63-4140-80EF-D85084C33EAA}" destId="{5F4CB41A-B853-0340-9FED-8E4257985B13}" srcOrd="0" destOrd="0" presId="urn:microsoft.com/office/officeart/2008/layout/LinedList"/>
    <dgm:cxn modelId="{3E2EA04B-93A7-3345-8C37-E4E535C79E6A}" type="presParOf" srcId="{B86F192C-5E63-4140-80EF-D85084C33EAA}" destId="{44A303CB-6C91-5548-9DFC-F02DF35C1060}" srcOrd="1" destOrd="0" presId="urn:microsoft.com/office/officeart/2008/layout/LinedList"/>
    <dgm:cxn modelId="{1282D8F7-520D-6F4B-9648-2D4802F4B42C}" type="presParOf" srcId="{12B67CBD-3736-494F-916E-0A0CA48A1F8A}" destId="{1EDF1ACE-9B9A-0049-B51E-D59DA436CCE8}" srcOrd="8" destOrd="0" presId="urn:microsoft.com/office/officeart/2008/layout/LinedList"/>
    <dgm:cxn modelId="{2E5AEB31-9600-8E4E-AE27-23E0D321FF77}" type="presParOf" srcId="{12B67CBD-3736-494F-916E-0A0CA48A1F8A}" destId="{3C216FD7-AF98-EE4E-AD6E-9C200846CEDC}" srcOrd="9" destOrd="0" presId="urn:microsoft.com/office/officeart/2008/layout/LinedList"/>
    <dgm:cxn modelId="{51AA41B8-BB53-BF4C-94B3-AC5E4827605E}" type="presParOf" srcId="{3C216FD7-AF98-EE4E-AD6E-9C200846CEDC}" destId="{5CF0226F-7C49-7D47-A57A-47D64C5A4CA8}" srcOrd="0" destOrd="0" presId="urn:microsoft.com/office/officeart/2008/layout/LinedList"/>
    <dgm:cxn modelId="{F1D18F6A-3CD0-6C42-838B-5356BB2B16AE}" type="presParOf" srcId="{3C216FD7-AF98-EE4E-AD6E-9C200846CEDC}" destId="{8C1F44CE-FB27-444B-A378-34F164AEABFF}"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672935-CF90-8E46-98C9-14DD618EE58C}">
      <dsp:nvSpPr>
        <dsp:cNvPr id="0" name=""/>
        <dsp:cNvSpPr/>
      </dsp:nvSpPr>
      <dsp:spPr>
        <a:xfrm>
          <a:off x="0" y="2703"/>
          <a:ext cx="6900512"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913EC0E-A73F-2340-8F98-F0982CA77EB7}">
      <dsp:nvSpPr>
        <dsp:cNvPr id="0" name=""/>
        <dsp:cNvSpPr/>
      </dsp:nvSpPr>
      <dsp:spPr>
        <a:xfrm>
          <a:off x="0" y="2703"/>
          <a:ext cx="6900512" cy="9217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dirty="0"/>
            <a:t>Session 1: Intro to EBM, Resources for finding the best evidence</a:t>
          </a:r>
        </a:p>
      </dsp:txBody>
      <dsp:txXfrm>
        <a:off x="0" y="2703"/>
        <a:ext cx="6900512" cy="921789"/>
      </dsp:txXfrm>
    </dsp:sp>
    <dsp:sp modelId="{870CE4D6-023E-464E-AEFF-4012E81E741C}">
      <dsp:nvSpPr>
        <dsp:cNvPr id="0" name=""/>
        <dsp:cNvSpPr/>
      </dsp:nvSpPr>
      <dsp:spPr>
        <a:xfrm>
          <a:off x="0" y="924492"/>
          <a:ext cx="6900512" cy="0"/>
        </a:xfrm>
        <a:prstGeom prst="line">
          <a:avLst/>
        </a:prstGeom>
        <a:solidFill>
          <a:schemeClr val="accent2">
            <a:hueOff val="-291073"/>
            <a:satOff val="-16786"/>
            <a:lumOff val="1726"/>
            <a:alphaOff val="0"/>
          </a:schemeClr>
        </a:solidFill>
        <a:ln w="12700" cap="flat" cmpd="sng" algn="ctr">
          <a:solidFill>
            <a:schemeClr val="accent2">
              <a:hueOff val="-291073"/>
              <a:satOff val="-16786"/>
              <a:lumOff val="172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D193968-F961-A34F-95F2-2BC10D851812}">
      <dsp:nvSpPr>
        <dsp:cNvPr id="0" name=""/>
        <dsp:cNvSpPr/>
      </dsp:nvSpPr>
      <dsp:spPr>
        <a:xfrm>
          <a:off x="0" y="924492"/>
          <a:ext cx="6900512" cy="9217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dirty="0"/>
            <a:t>Session 2: How to ask a good question, refining the ask to get an answer</a:t>
          </a:r>
        </a:p>
      </dsp:txBody>
      <dsp:txXfrm>
        <a:off x="0" y="924492"/>
        <a:ext cx="6900512" cy="921789"/>
      </dsp:txXfrm>
    </dsp:sp>
    <dsp:sp modelId="{A0D69405-90BA-B546-A12E-ED09CC396CF9}">
      <dsp:nvSpPr>
        <dsp:cNvPr id="0" name=""/>
        <dsp:cNvSpPr/>
      </dsp:nvSpPr>
      <dsp:spPr>
        <a:xfrm>
          <a:off x="0" y="1846281"/>
          <a:ext cx="6900512" cy="0"/>
        </a:xfrm>
        <a:prstGeom prst="line">
          <a:avLst/>
        </a:prstGeom>
        <a:solidFill>
          <a:schemeClr val="accent2">
            <a:hueOff val="-582145"/>
            <a:satOff val="-33571"/>
            <a:lumOff val="3451"/>
            <a:alphaOff val="0"/>
          </a:schemeClr>
        </a:solidFill>
        <a:ln w="12700" cap="flat" cmpd="sng" algn="ctr">
          <a:solidFill>
            <a:schemeClr val="accent2">
              <a:hueOff val="-582145"/>
              <a:satOff val="-33571"/>
              <a:lumOff val="345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288AD5C-9CC2-D948-B405-4CBB0C4B5F63}">
      <dsp:nvSpPr>
        <dsp:cNvPr id="0" name=""/>
        <dsp:cNvSpPr/>
      </dsp:nvSpPr>
      <dsp:spPr>
        <a:xfrm>
          <a:off x="0" y="1846281"/>
          <a:ext cx="6900512" cy="9217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dirty="0"/>
            <a:t>Session 3: Applying diagnostic studies to your everyday practice – likelihood ratios are your friend</a:t>
          </a:r>
        </a:p>
      </dsp:txBody>
      <dsp:txXfrm>
        <a:off x="0" y="1846281"/>
        <a:ext cx="6900512" cy="921789"/>
      </dsp:txXfrm>
    </dsp:sp>
    <dsp:sp modelId="{06F61428-A29E-EA44-B3F8-534D76FACBB8}">
      <dsp:nvSpPr>
        <dsp:cNvPr id="0" name=""/>
        <dsp:cNvSpPr/>
      </dsp:nvSpPr>
      <dsp:spPr>
        <a:xfrm>
          <a:off x="0" y="2768070"/>
          <a:ext cx="6900512" cy="0"/>
        </a:xfrm>
        <a:prstGeom prst="line">
          <a:avLst/>
        </a:prstGeom>
        <a:solidFill>
          <a:schemeClr val="accent2">
            <a:hueOff val="-873218"/>
            <a:satOff val="-50357"/>
            <a:lumOff val="5177"/>
            <a:alphaOff val="0"/>
          </a:schemeClr>
        </a:solidFill>
        <a:ln w="12700" cap="flat" cmpd="sng" algn="ctr">
          <a:solidFill>
            <a:schemeClr val="accent2">
              <a:hueOff val="-873218"/>
              <a:satOff val="-50357"/>
              <a:lumOff val="517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B894240-8D8C-6443-A83D-D1718984CE36}">
      <dsp:nvSpPr>
        <dsp:cNvPr id="0" name=""/>
        <dsp:cNvSpPr/>
      </dsp:nvSpPr>
      <dsp:spPr>
        <a:xfrm>
          <a:off x="0" y="2768070"/>
          <a:ext cx="6900512" cy="9217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dirty="0"/>
            <a:t>Session 4: Therapy studies - interpreting new data – should I do this for </a:t>
          </a:r>
          <a:r>
            <a:rPr lang="en-US" sz="2500" b="1" kern="1200" dirty="0"/>
            <a:t>my</a:t>
          </a:r>
          <a:r>
            <a:rPr lang="en-US" sz="2500" kern="1200" dirty="0"/>
            <a:t> patient(s)? </a:t>
          </a:r>
        </a:p>
      </dsp:txBody>
      <dsp:txXfrm>
        <a:off x="0" y="2768070"/>
        <a:ext cx="6900512" cy="921789"/>
      </dsp:txXfrm>
    </dsp:sp>
    <dsp:sp modelId="{BA06DEC3-860F-7246-9134-C06FEA11628F}">
      <dsp:nvSpPr>
        <dsp:cNvPr id="0" name=""/>
        <dsp:cNvSpPr/>
      </dsp:nvSpPr>
      <dsp:spPr>
        <a:xfrm>
          <a:off x="0" y="3689859"/>
          <a:ext cx="6900512" cy="0"/>
        </a:xfrm>
        <a:prstGeom prst="line">
          <a:avLst/>
        </a:prstGeom>
        <a:solidFill>
          <a:schemeClr val="accent2">
            <a:hueOff val="-1164290"/>
            <a:satOff val="-67142"/>
            <a:lumOff val="6902"/>
            <a:alphaOff val="0"/>
          </a:schemeClr>
        </a:solidFill>
        <a:ln w="12700" cap="flat" cmpd="sng" algn="ctr">
          <a:solidFill>
            <a:schemeClr val="accent2">
              <a:hueOff val="-1164290"/>
              <a:satOff val="-67142"/>
              <a:lumOff val="690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6C34A39-97E5-144D-A30B-4D9F5CE5108A}">
      <dsp:nvSpPr>
        <dsp:cNvPr id="0" name=""/>
        <dsp:cNvSpPr/>
      </dsp:nvSpPr>
      <dsp:spPr>
        <a:xfrm>
          <a:off x="0" y="3689859"/>
          <a:ext cx="6900512" cy="9217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dirty="0"/>
            <a:t>Session 5: Harm - understanding the importance of observational studies </a:t>
          </a:r>
        </a:p>
      </dsp:txBody>
      <dsp:txXfrm>
        <a:off x="0" y="3689859"/>
        <a:ext cx="6900512" cy="921789"/>
      </dsp:txXfrm>
    </dsp:sp>
    <dsp:sp modelId="{179E0BFE-6045-8048-B672-57D1BB278CFC}">
      <dsp:nvSpPr>
        <dsp:cNvPr id="0" name=""/>
        <dsp:cNvSpPr/>
      </dsp:nvSpPr>
      <dsp:spPr>
        <a:xfrm>
          <a:off x="0" y="4611648"/>
          <a:ext cx="6900512"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A3A8250-CDFC-7747-A702-88776351818B}">
      <dsp:nvSpPr>
        <dsp:cNvPr id="0" name=""/>
        <dsp:cNvSpPr/>
      </dsp:nvSpPr>
      <dsp:spPr>
        <a:xfrm>
          <a:off x="0" y="4611648"/>
          <a:ext cx="6900512" cy="9217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dirty="0"/>
            <a:t>Session 6: Prognosis - knowing what is likely to happen to my patient</a:t>
          </a:r>
        </a:p>
      </dsp:txBody>
      <dsp:txXfrm>
        <a:off x="0" y="4611648"/>
        <a:ext cx="6900512" cy="92178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820A3D-C8AF-0244-8172-0523AFABA49E}">
      <dsp:nvSpPr>
        <dsp:cNvPr id="0" name=""/>
        <dsp:cNvSpPr/>
      </dsp:nvSpPr>
      <dsp:spPr>
        <a:xfrm>
          <a:off x="0" y="623"/>
          <a:ext cx="6492875"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8B19304-A341-9F48-A25A-9D98E711D8DA}">
      <dsp:nvSpPr>
        <dsp:cNvPr id="0" name=""/>
        <dsp:cNvSpPr/>
      </dsp:nvSpPr>
      <dsp:spPr>
        <a:xfrm>
          <a:off x="0" y="623"/>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070" tIns="179070" rIns="179070" bIns="179070" numCol="1" spcCol="1270" anchor="t" anchorCtr="0">
          <a:noAutofit/>
        </a:bodyPr>
        <a:lstStyle/>
        <a:p>
          <a:pPr marL="0" lvl="0" indent="0" algn="l" defTabSz="2089150">
            <a:lnSpc>
              <a:spcPct val="90000"/>
            </a:lnSpc>
            <a:spcBef>
              <a:spcPct val="0"/>
            </a:spcBef>
            <a:spcAft>
              <a:spcPct val="35000"/>
            </a:spcAft>
            <a:buNone/>
          </a:pPr>
          <a:r>
            <a:rPr lang="en-US" sz="4700" kern="1200"/>
            <a:t>P - </a:t>
          </a:r>
        </a:p>
      </dsp:txBody>
      <dsp:txXfrm>
        <a:off x="0" y="623"/>
        <a:ext cx="6492875" cy="1020830"/>
      </dsp:txXfrm>
    </dsp:sp>
    <dsp:sp modelId="{F895E530-446F-8446-96F9-524841ECA458}">
      <dsp:nvSpPr>
        <dsp:cNvPr id="0" name=""/>
        <dsp:cNvSpPr/>
      </dsp:nvSpPr>
      <dsp:spPr>
        <a:xfrm>
          <a:off x="0" y="1021453"/>
          <a:ext cx="6492875" cy="0"/>
        </a:xfrm>
        <a:prstGeom prst="line">
          <a:avLst/>
        </a:prstGeom>
        <a:solidFill>
          <a:schemeClr val="accent2">
            <a:hueOff val="-363841"/>
            <a:satOff val="-20982"/>
            <a:lumOff val="2157"/>
            <a:alphaOff val="0"/>
          </a:schemeClr>
        </a:solidFill>
        <a:ln w="12700" cap="flat" cmpd="sng" algn="ctr">
          <a:solidFill>
            <a:schemeClr val="accent2">
              <a:hueOff val="-363841"/>
              <a:satOff val="-20982"/>
              <a:lumOff val="215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99C136-B00B-F947-882A-AA11823D0532}">
      <dsp:nvSpPr>
        <dsp:cNvPr id="0" name=""/>
        <dsp:cNvSpPr/>
      </dsp:nvSpPr>
      <dsp:spPr>
        <a:xfrm>
          <a:off x="0" y="1021453"/>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070" tIns="179070" rIns="179070" bIns="179070" numCol="1" spcCol="1270" anchor="t" anchorCtr="0">
          <a:noAutofit/>
        </a:bodyPr>
        <a:lstStyle/>
        <a:p>
          <a:pPr marL="0" lvl="0" indent="0" algn="l" defTabSz="2089150">
            <a:lnSpc>
              <a:spcPct val="90000"/>
            </a:lnSpc>
            <a:spcBef>
              <a:spcPct val="0"/>
            </a:spcBef>
            <a:spcAft>
              <a:spcPct val="35000"/>
            </a:spcAft>
            <a:buNone/>
          </a:pPr>
          <a:r>
            <a:rPr lang="en-US" sz="4700" kern="1200"/>
            <a:t>I - </a:t>
          </a:r>
        </a:p>
      </dsp:txBody>
      <dsp:txXfrm>
        <a:off x="0" y="1021453"/>
        <a:ext cx="6492875" cy="1020830"/>
      </dsp:txXfrm>
    </dsp:sp>
    <dsp:sp modelId="{AE9CE276-DEC6-504D-8AC4-24C71DCAEBF8}">
      <dsp:nvSpPr>
        <dsp:cNvPr id="0" name=""/>
        <dsp:cNvSpPr/>
      </dsp:nvSpPr>
      <dsp:spPr>
        <a:xfrm>
          <a:off x="0" y="2042284"/>
          <a:ext cx="6492875" cy="0"/>
        </a:xfrm>
        <a:prstGeom prst="line">
          <a:avLst/>
        </a:prstGeom>
        <a:solidFill>
          <a:schemeClr val="accent2">
            <a:hueOff val="-727682"/>
            <a:satOff val="-41964"/>
            <a:lumOff val="4314"/>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EF9668F-D102-CE41-987D-EF7128CD3F8F}">
      <dsp:nvSpPr>
        <dsp:cNvPr id="0" name=""/>
        <dsp:cNvSpPr/>
      </dsp:nvSpPr>
      <dsp:spPr>
        <a:xfrm>
          <a:off x="0" y="2042284"/>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070" tIns="179070" rIns="179070" bIns="179070" numCol="1" spcCol="1270" anchor="t" anchorCtr="0">
          <a:noAutofit/>
        </a:bodyPr>
        <a:lstStyle/>
        <a:p>
          <a:pPr marL="0" lvl="0" indent="0" algn="l" defTabSz="2089150">
            <a:lnSpc>
              <a:spcPct val="90000"/>
            </a:lnSpc>
            <a:spcBef>
              <a:spcPct val="0"/>
            </a:spcBef>
            <a:spcAft>
              <a:spcPct val="35000"/>
            </a:spcAft>
            <a:buNone/>
          </a:pPr>
          <a:r>
            <a:rPr lang="en-US" sz="4700" kern="1200"/>
            <a:t>C - </a:t>
          </a:r>
        </a:p>
      </dsp:txBody>
      <dsp:txXfrm>
        <a:off x="0" y="2042284"/>
        <a:ext cx="6492875" cy="1020830"/>
      </dsp:txXfrm>
    </dsp:sp>
    <dsp:sp modelId="{2750AF7D-5965-F74A-A402-36A6BA41B1C2}">
      <dsp:nvSpPr>
        <dsp:cNvPr id="0" name=""/>
        <dsp:cNvSpPr/>
      </dsp:nvSpPr>
      <dsp:spPr>
        <a:xfrm>
          <a:off x="0" y="3063115"/>
          <a:ext cx="6492875" cy="0"/>
        </a:xfrm>
        <a:prstGeom prst="line">
          <a:avLst/>
        </a:prstGeom>
        <a:solidFill>
          <a:schemeClr val="accent2">
            <a:hueOff val="-1091522"/>
            <a:satOff val="-62946"/>
            <a:lumOff val="6471"/>
            <a:alphaOff val="0"/>
          </a:schemeClr>
        </a:solidFill>
        <a:ln w="12700" cap="flat" cmpd="sng" algn="ctr">
          <a:solidFill>
            <a:schemeClr val="accent2">
              <a:hueOff val="-1091522"/>
              <a:satOff val="-62946"/>
              <a:lumOff val="647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F4CB41A-B853-0340-9FED-8E4257985B13}">
      <dsp:nvSpPr>
        <dsp:cNvPr id="0" name=""/>
        <dsp:cNvSpPr/>
      </dsp:nvSpPr>
      <dsp:spPr>
        <a:xfrm>
          <a:off x="0" y="3063115"/>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070" tIns="179070" rIns="179070" bIns="179070" numCol="1" spcCol="1270" anchor="t" anchorCtr="0">
          <a:noAutofit/>
        </a:bodyPr>
        <a:lstStyle/>
        <a:p>
          <a:pPr marL="0" lvl="0" indent="0" algn="l" defTabSz="2089150">
            <a:lnSpc>
              <a:spcPct val="90000"/>
            </a:lnSpc>
            <a:spcBef>
              <a:spcPct val="0"/>
            </a:spcBef>
            <a:spcAft>
              <a:spcPct val="35000"/>
            </a:spcAft>
            <a:buNone/>
          </a:pPr>
          <a:r>
            <a:rPr lang="en-US" sz="4700" kern="1200"/>
            <a:t>O - </a:t>
          </a:r>
        </a:p>
      </dsp:txBody>
      <dsp:txXfrm>
        <a:off x="0" y="3063115"/>
        <a:ext cx="6492875" cy="1020830"/>
      </dsp:txXfrm>
    </dsp:sp>
    <dsp:sp modelId="{1EDF1ACE-9B9A-0049-B51E-D59DA436CCE8}">
      <dsp:nvSpPr>
        <dsp:cNvPr id="0" name=""/>
        <dsp:cNvSpPr/>
      </dsp:nvSpPr>
      <dsp:spPr>
        <a:xfrm>
          <a:off x="0" y="4083946"/>
          <a:ext cx="6492875"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CF0226F-7C49-7D47-A57A-47D64C5A4CA8}">
      <dsp:nvSpPr>
        <dsp:cNvPr id="0" name=""/>
        <dsp:cNvSpPr/>
      </dsp:nvSpPr>
      <dsp:spPr>
        <a:xfrm>
          <a:off x="0" y="4083946"/>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070" tIns="179070" rIns="179070" bIns="179070" numCol="1" spcCol="1270" anchor="t" anchorCtr="0">
          <a:noAutofit/>
        </a:bodyPr>
        <a:lstStyle/>
        <a:p>
          <a:pPr marL="0" lvl="0" indent="0" algn="l" defTabSz="2089150">
            <a:lnSpc>
              <a:spcPct val="90000"/>
            </a:lnSpc>
            <a:spcBef>
              <a:spcPct val="0"/>
            </a:spcBef>
            <a:spcAft>
              <a:spcPct val="35000"/>
            </a:spcAft>
            <a:buNone/>
          </a:pPr>
          <a:r>
            <a:rPr lang="en-US" sz="4700" kern="1200"/>
            <a:t>T - </a:t>
          </a:r>
        </a:p>
      </dsp:txBody>
      <dsp:txXfrm>
        <a:off x="0" y="4083946"/>
        <a:ext cx="6492875" cy="102083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820A3D-C8AF-0244-8172-0523AFABA49E}">
      <dsp:nvSpPr>
        <dsp:cNvPr id="0" name=""/>
        <dsp:cNvSpPr/>
      </dsp:nvSpPr>
      <dsp:spPr>
        <a:xfrm>
          <a:off x="0" y="623"/>
          <a:ext cx="6492875"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8B19304-A341-9F48-A25A-9D98E711D8DA}">
      <dsp:nvSpPr>
        <dsp:cNvPr id="0" name=""/>
        <dsp:cNvSpPr/>
      </dsp:nvSpPr>
      <dsp:spPr>
        <a:xfrm>
          <a:off x="0" y="623"/>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P – Adult patients with new diagnosis AFIB</a:t>
          </a:r>
        </a:p>
      </dsp:txBody>
      <dsp:txXfrm>
        <a:off x="0" y="623"/>
        <a:ext cx="6492875" cy="1020830"/>
      </dsp:txXfrm>
    </dsp:sp>
    <dsp:sp modelId="{F895E530-446F-8446-96F9-524841ECA458}">
      <dsp:nvSpPr>
        <dsp:cNvPr id="0" name=""/>
        <dsp:cNvSpPr/>
      </dsp:nvSpPr>
      <dsp:spPr>
        <a:xfrm>
          <a:off x="0" y="1021453"/>
          <a:ext cx="6492875" cy="0"/>
        </a:xfrm>
        <a:prstGeom prst="line">
          <a:avLst/>
        </a:prstGeom>
        <a:solidFill>
          <a:schemeClr val="accent2">
            <a:hueOff val="-363841"/>
            <a:satOff val="-20982"/>
            <a:lumOff val="2157"/>
            <a:alphaOff val="0"/>
          </a:schemeClr>
        </a:solidFill>
        <a:ln w="12700" cap="flat" cmpd="sng" algn="ctr">
          <a:solidFill>
            <a:schemeClr val="accent2">
              <a:hueOff val="-363841"/>
              <a:satOff val="-20982"/>
              <a:lumOff val="215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99C136-B00B-F947-882A-AA11823D0532}">
      <dsp:nvSpPr>
        <dsp:cNvPr id="0" name=""/>
        <dsp:cNvSpPr/>
      </dsp:nvSpPr>
      <dsp:spPr>
        <a:xfrm>
          <a:off x="0" y="1021453"/>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I – Anticoagulation</a:t>
          </a:r>
        </a:p>
      </dsp:txBody>
      <dsp:txXfrm>
        <a:off x="0" y="1021453"/>
        <a:ext cx="6492875" cy="1020830"/>
      </dsp:txXfrm>
    </dsp:sp>
    <dsp:sp modelId="{AE9CE276-DEC6-504D-8AC4-24C71DCAEBF8}">
      <dsp:nvSpPr>
        <dsp:cNvPr id="0" name=""/>
        <dsp:cNvSpPr/>
      </dsp:nvSpPr>
      <dsp:spPr>
        <a:xfrm>
          <a:off x="0" y="2042284"/>
          <a:ext cx="6492875" cy="0"/>
        </a:xfrm>
        <a:prstGeom prst="line">
          <a:avLst/>
        </a:prstGeom>
        <a:solidFill>
          <a:schemeClr val="accent2">
            <a:hueOff val="-727682"/>
            <a:satOff val="-41964"/>
            <a:lumOff val="4314"/>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EF9668F-D102-CE41-987D-EF7128CD3F8F}">
      <dsp:nvSpPr>
        <dsp:cNvPr id="0" name=""/>
        <dsp:cNvSpPr/>
      </dsp:nvSpPr>
      <dsp:spPr>
        <a:xfrm>
          <a:off x="0" y="2042284"/>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C – No anticoagulation</a:t>
          </a:r>
        </a:p>
      </dsp:txBody>
      <dsp:txXfrm>
        <a:off x="0" y="2042284"/>
        <a:ext cx="6492875" cy="1020830"/>
      </dsp:txXfrm>
    </dsp:sp>
    <dsp:sp modelId="{2750AF7D-5965-F74A-A402-36A6BA41B1C2}">
      <dsp:nvSpPr>
        <dsp:cNvPr id="0" name=""/>
        <dsp:cNvSpPr/>
      </dsp:nvSpPr>
      <dsp:spPr>
        <a:xfrm>
          <a:off x="0" y="3063115"/>
          <a:ext cx="6492875" cy="0"/>
        </a:xfrm>
        <a:prstGeom prst="line">
          <a:avLst/>
        </a:prstGeom>
        <a:solidFill>
          <a:schemeClr val="accent2">
            <a:hueOff val="-1091522"/>
            <a:satOff val="-62946"/>
            <a:lumOff val="6471"/>
            <a:alphaOff val="0"/>
          </a:schemeClr>
        </a:solidFill>
        <a:ln w="12700" cap="flat" cmpd="sng" algn="ctr">
          <a:solidFill>
            <a:schemeClr val="accent2">
              <a:hueOff val="-1091522"/>
              <a:satOff val="-62946"/>
              <a:lumOff val="647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F4CB41A-B853-0340-9FED-8E4257985B13}">
      <dsp:nvSpPr>
        <dsp:cNvPr id="0" name=""/>
        <dsp:cNvSpPr/>
      </dsp:nvSpPr>
      <dsp:spPr>
        <a:xfrm>
          <a:off x="0" y="3063115"/>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O – Stroke </a:t>
          </a:r>
        </a:p>
      </dsp:txBody>
      <dsp:txXfrm>
        <a:off x="0" y="3063115"/>
        <a:ext cx="6492875" cy="1020830"/>
      </dsp:txXfrm>
    </dsp:sp>
    <dsp:sp modelId="{1EDF1ACE-9B9A-0049-B51E-D59DA436CCE8}">
      <dsp:nvSpPr>
        <dsp:cNvPr id="0" name=""/>
        <dsp:cNvSpPr/>
      </dsp:nvSpPr>
      <dsp:spPr>
        <a:xfrm>
          <a:off x="0" y="4083946"/>
          <a:ext cx="6492875"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CF0226F-7C49-7D47-A57A-47D64C5A4CA8}">
      <dsp:nvSpPr>
        <dsp:cNvPr id="0" name=""/>
        <dsp:cNvSpPr/>
      </dsp:nvSpPr>
      <dsp:spPr>
        <a:xfrm>
          <a:off x="0" y="4083946"/>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T – prognosis</a:t>
          </a:r>
        </a:p>
      </dsp:txBody>
      <dsp:txXfrm>
        <a:off x="0" y="4083946"/>
        <a:ext cx="6492875" cy="102083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820A3D-C8AF-0244-8172-0523AFABA49E}">
      <dsp:nvSpPr>
        <dsp:cNvPr id="0" name=""/>
        <dsp:cNvSpPr/>
      </dsp:nvSpPr>
      <dsp:spPr>
        <a:xfrm>
          <a:off x="0" y="623"/>
          <a:ext cx="6492875"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8B19304-A341-9F48-A25A-9D98E711D8DA}">
      <dsp:nvSpPr>
        <dsp:cNvPr id="0" name=""/>
        <dsp:cNvSpPr/>
      </dsp:nvSpPr>
      <dsp:spPr>
        <a:xfrm>
          <a:off x="0" y="623"/>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P – Adult patients with new diagnosis AFIB</a:t>
          </a:r>
        </a:p>
      </dsp:txBody>
      <dsp:txXfrm>
        <a:off x="0" y="623"/>
        <a:ext cx="6492875" cy="1020830"/>
      </dsp:txXfrm>
    </dsp:sp>
    <dsp:sp modelId="{F895E530-446F-8446-96F9-524841ECA458}">
      <dsp:nvSpPr>
        <dsp:cNvPr id="0" name=""/>
        <dsp:cNvSpPr/>
      </dsp:nvSpPr>
      <dsp:spPr>
        <a:xfrm>
          <a:off x="0" y="1021453"/>
          <a:ext cx="6492875" cy="0"/>
        </a:xfrm>
        <a:prstGeom prst="line">
          <a:avLst/>
        </a:prstGeom>
        <a:solidFill>
          <a:schemeClr val="accent2">
            <a:hueOff val="-363841"/>
            <a:satOff val="-20982"/>
            <a:lumOff val="2157"/>
            <a:alphaOff val="0"/>
          </a:schemeClr>
        </a:solidFill>
        <a:ln w="12700" cap="flat" cmpd="sng" algn="ctr">
          <a:solidFill>
            <a:schemeClr val="accent2">
              <a:hueOff val="-363841"/>
              <a:satOff val="-20982"/>
              <a:lumOff val="215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99C136-B00B-F947-882A-AA11823D0532}">
      <dsp:nvSpPr>
        <dsp:cNvPr id="0" name=""/>
        <dsp:cNvSpPr/>
      </dsp:nvSpPr>
      <dsp:spPr>
        <a:xfrm>
          <a:off x="0" y="1021453"/>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I – Time</a:t>
          </a:r>
        </a:p>
      </dsp:txBody>
      <dsp:txXfrm>
        <a:off x="0" y="1021453"/>
        <a:ext cx="6492875" cy="1020830"/>
      </dsp:txXfrm>
    </dsp:sp>
    <dsp:sp modelId="{AE9CE276-DEC6-504D-8AC4-24C71DCAEBF8}">
      <dsp:nvSpPr>
        <dsp:cNvPr id="0" name=""/>
        <dsp:cNvSpPr/>
      </dsp:nvSpPr>
      <dsp:spPr>
        <a:xfrm>
          <a:off x="0" y="2042284"/>
          <a:ext cx="6492875" cy="0"/>
        </a:xfrm>
        <a:prstGeom prst="line">
          <a:avLst/>
        </a:prstGeom>
        <a:solidFill>
          <a:schemeClr val="accent2">
            <a:hueOff val="-727682"/>
            <a:satOff val="-41964"/>
            <a:lumOff val="4314"/>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EF9668F-D102-CE41-987D-EF7128CD3F8F}">
      <dsp:nvSpPr>
        <dsp:cNvPr id="0" name=""/>
        <dsp:cNvSpPr/>
      </dsp:nvSpPr>
      <dsp:spPr>
        <a:xfrm>
          <a:off x="0" y="2042284"/>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C –  </a:t>
          </a:r>
        </a:p>
      </dsp:txBody>
      <dsp:txXfrm>
        <a:off x="0" y="2042284"/>
        <a:ext cx="6492875" cy="1020830"/>
      </dsp:txXfrm>
    </dsp:sp>
    <dsp:sp modelId="{2750AF7D-5965-F74A-A402-36A6BA41B1C2}">
      <dsp:nvSpPr>
        <dsp:cNvPr id="0" name=""/>
        <dsp:cNvSpPr/>
      </dsp:nvSpPr>
      <dsp:spPr>
        <a:xfrm>
          <a:off x="0" y="3063115"/>
          <a:ext cx="6492875" cy="0"/>
        </a:xfrm>
        <a:prstGeom prst="line">
          <a:avLst/>
        </a:prstGeom>
        <a:solidFill>
          <a:schemeClr val="accent2">
            <a:hueOff val="-1091522"/>
            <a:satOff val="-62946"/>
            <a:lumOff val="6471"/>
            <a:alphaOff val="0"/>
          </a:schemeClr>
        </a:solidFill>
        <a:ln w="12700" cap="flat" cmpd="sng" algn="ctr">
          <a:solidFill>
            <a:schemeClr val="accent2">
              <a:hueOff val="-1091522"/>
              <a:satOff val="-62946"/>
              <a:lumOff val="647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F4CB41A-B853-0340-9FED-8E4257985B13}">
      <dsp:nvSpPr>
        <dsp:cNvPr id="0" name=""/>
        <dsp:cNvSpPr/>
      </dsp:nvSpPr>
      <dsp:spPr>
        <a:xfrm>
          <a:off x="0" y="3063115"/>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O – Stroke </a:t>
          </a:r>
        </a:p>
      </dsp:txBody>
      <dsp:txXfrm>
        <a:off x="0" y="3063115"/>
        <a:ext cx="6492875" cy="1020830"/>
      </dsp:txXfrm>
    </dsp:sp>
    <dsp:sp modelId="{1EDF1ACE-9B9A-0049-B51E-D59DA436CCE8}">
      <dsp:nvSpPr>
        <dsp:cNvPr id="0" name=""/>
        <dsp:cNvSpPr/>
      </dsp:nvSpPr>
      <dsp:spPr>
        <a:xfrm>
          <a:off x="0" y="4083946"/>
          <a:ext cx="6492875"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CF0226F-7C49-7D47-A57A-47D64C5A4CA8}">
      <dsp:nvSpPr>
        <dsp:cNvPr id="0" name=""/>
        <dsp:cNvSpPr/>
      </dsp:nvSpPr>
      <dsp:spPr>
        <a:xfrm>
          <a:off x="0" y="4083946"/>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T – Prognosis</a:t>
          </a:r>
        </a:p>
      </dsp:txBody>
      <dsp:txXfrm>
        <a:off x="0" y="4083946"/>
        <a:ext cx="6492875" cy="1020830"/>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A4E619-5740-9D40-BC28-6BB7A627DA32}" type="datetimeFigureOut">
              <a:rPr lang="en-US" smtClean="0"/>
              <a:t>10/26/26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695A13-282E-064F-8BC8-A40F0DF2849E}" type="slidenum">
              <a:rPr lang="en-US" smtClean="0"/>
              <a:t>‹#›</a:t>
            </a:fld>
            <a:endParaRPr lang="en-US"/>
          </a:p>
        </p:txBody>
      </p:sp>
    </p:spTree>
    <p:extLst>
      <p:ext uri="{BB962C8B-B14F-4D97-AF65-F5344CB8AC3E}">
        <p14:creationId xmlns:p14="http://schemas.microsoft.com/office/powerpoint/2010/main" val="31491192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695A13-282E-064F-8BC8-A40F0DF2849E}" type="slidenum">
              <a:rPr lang="en-US" smtClean="0"/>
              <a:t>15</a:t>
            </a:fld>
            <a:endParaRPr lang="en-US"/>
          </a:p>
        </p:txBody>
      </p:sp>
    </p:spTree>
    <p:extLst>
      <p:ext uri="{BB962C8B-B14F-4D97-AF65-F5344CB8AC3E}">
        <p14:creationId xmlns:p14="http://schemas.microsoft.com/office/powerpoint/2010/main" val="20124479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lvl="0" indent="-228600">
              <a:buFont typeface="Arial" panose="020B0604020202020204" pitchFamily="34" charset="0"/>
              <a:buChar char="•"/>
            </a:pPr>
            <a:r>
              <a:rPr lang="en-US" dirty="0"/>
              <a:t>So why even have odds ratios?</a:t>
            </a:r>
          </a:p>
          <a:p>
            <a:pPr marL="685800" lvl="1" indent="-228600">
              <a:buFont typeface="Arial" panose="020B0604020202020204" pitchFamily="34" charset="0"/>
              <a:buChar char="•"/>
            </a:pPr>
            <a:r>
              <a:rPr lang="en-US" dirty="0"/>
              <a:t>If you can calculate relative risk (RR), it's generally easier to interpret and more clinically useful than an odds ratio (OR)</a:t>
            </a:r>
          </a:p>
          <a:p>
            <a:pPr marL="685800" lvl="1" indent="-228600">
              <a:buFont typeface="Arial" panose="020B0604020202020204" pitchFamily="34" charset="0"/>
              <a:buChar char="•"/>
            </a:pPr>
            <a:r>
              <a:rPr lang="en-US" dirty="0"/>
              <a:t>But what about case-control studies?</a:t>
            </a:r>
          </a:p>
          <a:p>
            <a:pPr marL="685800" lvl="1" indent="-228600">
              <a:buFont typeface="Arial" panose="020B0604020202020204" pitchFamily="34" charset="0"/>
              <a:buChar char="•"/>
            </a:pPr>
            <a:endParaRPr lang="en-US" dirty="0"/>
          </a:p>
          <a:p>
            <a:pPr marL="228600" lvl="0" indent="-228600">
              <a:buFont typeface="Arial" panose="020B0604020202020204" pitchFamily="34" charset="0"/>
              <a:buChar char="•"/>
            </a:pPr>
            <a:r>
              <a:rPr lang="en-US" dirty="0"/>
              <a:t>In a prospective cohort study, you start with 1,000 smokers and 1,000 nonsmokers, follow them for 20 years, and see who develops cancer.</a:t>
            </a:r>
          </a:p>
          <a:p>
            <a:pPr marL="685800" lvl="1" indent="-228600">
              <a:buFont typeface="Arial" panose="020B0604020202020204" pitchFamily="34" charset="0"/>
              <a:buChar char="•"/>
            </a:pPr>
            <a:r>
              <a:rPr lang="en-US" dirty="0"/>
              <a:t>You can calculate:</a:t>
            </a:r>
          </a:p>
          <a:p>
            <a:pPr marL="685800" lvl="1" indent="-228600">
              <a:buFont typeface="Arial" panose="020B0604020202020204" pitchFamily="34" charset="0"/>
              <a:buChar char="•"/>
            </a:pPr>
            <a:r>
              <a:rPr lang="en-US" dirty="0"/>
              <a:t>Risk of lung cancer among smokers.</a:t>
            </a:r>
          </a:p>
          <a:p>
            <a:pPr marL="685800" lvl="1" indent="-228600">
              <a:buFont typeface="Arial" panose="020B0604020202020204" pitchFamily="34" charset="0"/>
              <a:buChar char="•"/>
            </a:pPr>
            <a:r>
              <a:rPr lang="en-US" dirty="0"/>
              <a:t>Risk of lung cancer among nonsmokers.</a:t>
            </a:r>
          </a:p>
          <a:p>
            <a:pPr marL="685800" lvl="1" indent="-228600">
              <a:buFont typeface="Arial" panose="020B0604020202020204" pitchFamily="34" charset="0"/>
              <a:buChar char="•"/>
            </a:pPr>
            <a:r>
              <a:rPr lang="en-US" dirty="0"/>
              <a:t>Relative risk comparing the two.</a:t>
            </a:r>
          </a:p>
          <a:p>
            <a:pPr marL="685800" lvl="1" indent="-228600">
              <a:buFont typeface="Arial" panose="020B0604020202020204" pitchFamily="34" charset="0"/>
              <a:buChar char="•"/>
            </a:pPr>
            <a:endParaRPr lang="en-US" dirty="0"/>
          </a:p>
          <a:p>
            <a:pPr marL="228600" lvl="0" indent="-228600">
              <a:buFont typeface="Arial" panose="020B0604020202020204" pitchFamily="34" charset="0"/>
              <a:buChar char="•"/>
            </a:pPr>
            <a:r>
              <a:rPr lang="en-US" dirty="0"/>
              <a:t>But in a case-control study, you do something different.</a:t>
            </a:r>
          </a:p>
          <a:p>
            <a:pPr marL="0" indent="0">
              <a:buNone/>
            </a:pPr>
            <a:r>
              <a:rPr lang="en-US" dirty="0"/>
              <a:t>You identify:</a:t>
            </a:r>
          </a:p>
          <a:p>
            <a:pPr marL="228600" lvl="0" indent="-228600">
              <a:buFont typeface="Arial" panose="020B0604020202020204" pitchFamily="34" charset="0"/>
              <a:buChar char="•"/>
            </a:pPr>
            <a:r>
              <a:rPr lang="en-US" dirty="0"/>
              <a:t>100 patients who already have lung cancer (cases).</a:t>
            </a:r>
          </a:p>
          <a:p>
            <a:pPr marL="228600" lvl="0" indent="-228600">
              <a:buFont typeface="Arial" panose="020B0604020202020204" pitchFamily="34" charset="0"/>
              <a:buChar char="•"/>
            </a:pPr>
            <a:r>
              <a:rPr lang="en-US" dirty="0"/>
              <a:t>100 patients who don't (controls).</a:t>
            </a:r>
          </a:p>
          <a:p>
            <a:pPr marL="228600" lvl="0" indent="-228600">
              <a:buFont typeface="Arial" panose="020B0604020202020204" pitchFamily="34" charset="0"/>
              <a:buChar char="•"/>
            </a:pPr>
            <a:r>
              <a:rPr lang="en-US" dirty="0"/>
              <a:t>Then you look backward to see how many smoked.</a:t>
            </a:r>
          </a:p>
          <a:p>
            <a:pPr marL="228600" lvl="0" indent="-228600">
              <a:buFont typeface="Arial" panose="020B0604020202020204" pitchFamily="34" charset="0"/>
              <a:buChar char="•"/>
            </a:pPr>
            <a:r>
              <a:rPr lang="en-US" dirty="0"/>
              <a:t>You can't calculate the actual risk of lung cancer from those data.</a:t>
            </a:r>
          </a:p>
          <a:p>
            <a:pPr marL="228600" lvl="0" indent="-228600">
              <a:buFont typeface="Arial" panose="020B0604020202020204" pitchFamily="34" charset="0"/>
              <a:buChar char="•"/>
            </a:pPr>
            <a:r>
              <a:rPr lang="en-US" dirty="0"/>
              <a:t>But you can calculate an odds ratio comparing smoking exposure between cases and controls.</a:t>
            </a:r>
          </a:p>
          <a:p>
            <a:pPr marL="685800" lvl="1" indent="-228600">
              <a:buFont typeface="Arial" panose="020B0604020202020204" pitchFamily="34" charset="0"/>
              <a:buChar char="•"/>
            </a:pPr>
            <a:endParaRPr lang="en-US" dirty="0"/>
          </a:p>
          <a:p>
            <a:endParaRPr lang="en-US" dirty="0"/>
          </a:p>
        </p:txBody>
      </p:sp>
      <p:sp>
        <p:nvSpPr>
          <p:cNvPr id="4" name="Slide Number Placeholder 3"/>
          <p:cNvSpPr>
            <a:spLocks noGrp="1"/>
          </p:cNvSpPr>
          <p:nvPr>
            <p:ph type="sldNum" sz="quarter" idx="5"/>
          </p:nvPr>
        </p:nvSpPr>
        <p:spPr/>
        <p:txBody>
          <a:bodyPr/>
          <a:lstStyle/>
          <a:p>
            <a:fld id="{E9695A13-282E-064F-8BC8-A40F0DF2849E}" type="slidenum">
              <a:rPr lang="en-US" smtClean="0"/>
              <a:t>65</a:t>
            </a:fld>
            <a:endParaRPr lang="en-US"/>
          </a:p>
        </p:txBody>
      </p:sp>
    </p:spTree>
    <p:extLst>
      <p:ext uri="{BB962C8B-B14F-4D97-AF65-F5344CB8AC3E}">
        <p14:creationId xmlns:p14="http://schemas.microsoft.com/office/powerpoint/2010/main" val="31281791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695A13-282E-064F-8BC8-A40F0DF2849E}" type="slidenum">
              <a:rPr lang="en-US" smtClean="0"/>
              <a:t>71</a:t>
            </a:fld>
            <a:endParaRPr lang="en-US"/>
          </a:p>
        </p:txBody>
      </p:sp>
    </p:spTree>
    <p:extLst>
      <p:ext uri="{BB962C8B-B14F-4D97-AF65-F5344CB8AC3E}">
        <p14:creationId xmlns:p14="http://schemas.microsoft.com/office/powerpoint/2010/main" val="40430009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63805-7C97-1BC7-D89A-8745AB9D2BC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C7F8C5F-6C56-C2F9-69A2-A0D6A1D12EC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DA2E625-30EC-435A-C023-0E22BA56A8E1}"/>
              </a:ext>
            </a:extLst>
          </p:cNvPr>
          <p:cNvSpPr>
            <a:spLocks noGrp="1"/>
          </p:cNvSpPr>
          <p:nvPr>
            <p:ph type="dt" sz="half" idx="10"/>
          </p:nvPr>
        </p:nvSpPr>
        <p:spPr/>
        <p:txBody>
          <a:bodyPr/>
          <a:lstStyle/>
          <a:p>
            <a:fld id="{86030F79-E72E-0044-8BDB-082F28B73FC0}" type="datetimeFigureOut">
              <a:rPr lang="en-US" smtClean="0"/>
              <a:t>10/26/26</a:t>
            </a:fld>
            <a:endParaRPr lang="en-US"/>
          </a:p>
        </p:txBody>
      </p:sp>
      <p:sp>
        <p:nvSpPr>
          <p:cNvPr id="5" name="Footer Placeholder 4">
            <a:extLst>
              <a:ext uri="{FF2B5EF4-FFF2-40B4-BE49-F238E27FC236}">
                <a16:creationId xmlns:a16="http://schemas.microsoft.com/office/drawing/2014/main" id="{544E0442-4030-30C8-8078-52AF2225B9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BE88C4-D3FD-6C3B-B04D-CF5ECA39113A}"/>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7712678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63CE4-600B-3380-3676-D923112E4FB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FD4B543-D7CA-CBBD-B38C-7EA110E053B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50F571-3FAE-3A80-BDF0-E6CC26BD12F1}"/>
              </a:ext>
            </a:extLst>
          </p:cNvPr>
          <p:cNvSpPr>
            <a:spLocks noGrp="1"/>
          </p:cNvSpPr>
          <p:nvPr>
            <p:ph type="dt" sz="half" idx="10"/>
          </p:nvPr>
        </p:nvSpPr>
        <p:spPr/>
        <p:txBody>
          <a:bodyPr/>
          <a:lstStyle/>
          <a:p>
            <a:fld id="{86030F79-E72E-0044-8BDB-082F28B73FC0}" type="datetimeFigureOut">
              <a:rPr lang="en-US" smtClean="0"/>
              <a:t>10/26/26</a:t>
            </a:fld>
            <a:endParaRPr lang="en-US"/>
          </a:p>
        </p:txBody>
      </p:sp>
      <p:sp>
        <p:nvSpPr>
          <p:cNvPr id="5" name="Footer Placeholder 4">
            <a:extLst>
              <a:ext uri="{FF2B5EF4-FFF2-40B4-BE49-F238E27FC236}">
                <a16:creationId xmlns:a16="http://schemas.microsoft.com/office/drawing/2014/main" id="{5289E90B-EE4E-B5D1-B4D2-A600C69406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F22024-A989-375D-779C-57578C3F1189}"/>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15922421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E7610-CC40-886C-9B04-1345B446494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8A3A914-A72A-DA49-ED54-5591758E129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003684A-42B3-59C9-8696-CF410455AFC4}"/>
              </a:ext>
            </a:extLst>
          </p:cNvPr>
          <p:cNvSpPr>
            <a:spLocks noGrp="1"/>
          </p:cNvSpPr>
          <p:nvPr>
            <p:ph type="dt" sz="half" idx="10"/>
          </p:nvPr>
        </p:nvSpPr>
        <p:spPr/>
        <p:txBody>
          <a:bodyPr/>
          <a:lstStyle/>
          <a:p>
            <a:fld id="{86030F79-E72E-0044-8BDB-082F28B73FC0}" type="datetimeFigureOut">
              <a:rPr lang="en-US" smtClean="0"/>
              <a:t>10/26/26</a:t>
            </a:fld>
            <a:endParaRPr lang="en-US"/>
          </a:p>
        </p:txBody>
      </p:sp>
      <p:sp>
        <p:nvSpPr>
          <p:cNvPr id="5" name="Footer Placeholder 4">
            <a:extLst>
              <a:ext uri="{FF2B5EF4-FFF2-40B4-BE49-F238E27FC236}">
                <a16:creationId xmlns:a16="http://schemas.microsoft.com/office/drawing/2014/main" id="{F1C2CAE3-1E16-8EF7-04D6-7566D60CB3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783707-EE01-BB09-186A-041CAA26E913}"/>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3496499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0ECCE-7BEE-F9F7-B9A3-50A9EF6A6DD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CD6E1B-460A-9BF9-A10D-6BA145927E9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CD1FF59-4AF8-87D7-AB3A-81615CE5427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DA04EC-87E7-44C6-96C3-DBDF2590FBB7}"/>
              </a:ext>
            </a:extLst>
          </p:cNvPr>
          <p:cNvSpPr>
            <a:spLocks noGrp="1"/>
          </p:cNvSpPr>
          <p:nvPr>
            <p:ph type="dt" sz="half" idx="10"/>
          </p:nvPr>
        </p:nvSpPr>
        <p:spPr/>
        <p:txBody>
          <a:bodyPr/>
          <a:lstStyle/>
          <a:p>
            <a:fld id="{86030F79-E72E-0044-8BDB-082F28B73FC0}" type="datetimeFigureOut">
              <a:rPr lang="en-US" smtClean="0"/>
              <a:t>10/26/26</a:t>
            </a:fld>
            <a:endParaRPr lang="en-US"/>
          </a:p>
        </p:txBody>
      </p:sp>
      <p:sp>
        <p:nvSpPr>
          <p:cNvPr id="6" name="Footer Placeholder 5">
            <a:extLst>
              <a:ext uri="{FF2B5EF4-FFF2-40B4-BE49-F238E27FC236}">
                <a16:creationId xmlns:a16="http://schemas.microsoft.com/office/drawing/2014/main" id="{5E7E9D79-4AC9-600A-7DCC-672FE0BD855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DF45D98-FC33-3640-41A0-5F5F6F6AC730}"/>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8842301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8074E-B41B-A778-9252-15892CE2549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7B7A96F-B7A6-B3C4-24DF-E08128ED34B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35C69F0-5F14-3CBF-A57B-0B4DD694175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C714CB8-3D7E-C6B1-9DBE-11E1F29DCA2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BCF395D-331A-76F8-916D-DF8B37ABE95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07E95BF-4DBC-AE4A-B5FF-965A02727087}"/>
              </a:ext>
            </a:extLst>
          </p:cNvPr>
          <p:cNvSpPr>
            <a:spLocks noGrp="1"/>
          </p:cNvSpPr>
          <p:nvPr>
            <p:ph type="dt" sz="half" idx="10"/>
          </p:nvPr>
        </p:nvSpPr>
        <p:spPr/>
        <p:txBody>
          <a:bodyPr/>
          <a:lstStyle/>
          <a:p>
            <a:fld id="{86030F79-E72E-0044-8BDB-082F28B73FC0}" type="datetimeFigureOut">
              <a:rPr lang="en-US" smtClean="0"/>
              <a:t>10/26/26</a:t>
            </a:fld>
            <a:endParaRPr lang="en-US"/>
          </a:p>
        </p:txBody>
      </p:sp>
      <p:sp>
        <p:nvSpPr>
          <p:cNvPr id="8" name="Footer Placeholder 7">
            <a:extLst>
              <a:ext uri="{FF2B5EF4-FFF2-40B4-BE49-F238E27FC236}">
                <a16:creationId xmlns:a16="http://schemas.microsoft.com/office/drawing/2014/main" id="{E4DA36E4-0D12-B075-5405-FEF52552F58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BD0B3B8-FB22-BEE4-1476-3BC06184BD9D}"/>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1638742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64BB7-0D85-5B3B-A945-18F59C19CE1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B4893DD-F54F-AB90-7D6D-D998101E71E5}"/>
              </a:ext>
            </a:extLst>
          </p:cNvPr>
          <p:cNvSpPr>
            <a:spLocks noGrp="1"/>
          </p:cNvSpPr>
          <p:nvPr>
            <p:ph type="dt" sz="half" idx="10"/>
          </p:nvPr>
        </p:nvSpPr>
        <p:spPr/>
        <p:txBody>
          <a:bodyPr/>
          <a:lstStyle/>
          <a:p>
            <a:fld id="{86030F79-E72E-0044-8BDB-082F28B73FC0}" type="datetimeFigureOut">
              <a:rPr lang="en-US" smtClean="0"/>
              <a:t>10/26/26</a:t>
            </a:fld>
            <a:endParaRPr lang="en-US"/>
          </a:p>
        </p:txBody>
      </p:sp>
      <p:sp>
        <p:nvSpPr>
          <p:cNvPr id="4" name="Footer Placeholder 3">
            <a:extLst>
              <a:ext uri="{FF2B5EF4-FFF2-40B4-BE49-F238E27FC236}">
                <a16:creationId xmlns:a16="http://schemas.microsoft.com/office/drawing/2014/main" id="{88EEC2E9-5BA0-C1A9-AEED-0F051F45F35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A05CD97-1685-2FFF-390C-3E7110E9FB50}"/>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23020536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1E1EA14-686D-1AB3-2BED-7E4FB9FA9A6F}"/>
              </a:ext>
            </a:extLst>
          </p:cNvPr>
          <p:cNvSpPr>
            <a:spLocks noGrp="1"/>
          </p:cNvSpPr>
          <p:nvPr>
            <p:ph type="dt" sz="half" idx="10"/>
          </p:nvPr>
        </p:nvSpPr>
        <p:spPr/>
        <p:txBody>
          <a:bodyPr/>
          <a:lstStyle/>
          <a:p>
            <a:fld id="{86030F79-E72E-0044-8BDB-082F28B73FC0}" type="datetimeFigureOut">
              <a:rPr lang="en-US" smtClean="0"/>
              <a:t>10/26/26</a:t>
            </a:fld>
            <a:endParaRPr lang="en-US"/>
          </a:p>
        </p:txBody>
      </p:sp>
      <p:sp>
        <p:nvSpPr>
          <p:cNvPr id="3" name="Footer Placeholder 2">
            <a:extLst>
              <a:ext uri="{FF2B5EF4-FFF2-40B4-BE49-F238E27FC236}">
                <a16:creationId xmlns:a16="http://schemas.microsoft.com/office/drawing/2014/main" id="{B4A4D272-0790-D535-6902-6A653784B2A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050B835-87D1-5A26-D784-111E7CAAD754}"/>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9634973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51088-A10E-6B9F-29F9-B2A65B754BF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C26092C-61CC-F712-03FD-1304802308D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70A324C-34BC-BEE9-0B29-5F7E8CC208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B84368-EB22-ACBC-140B-FAE1D8FAF3F2}"/>
              </a:ext>
            </a:extLst>
          </p:cNvPr>
          <p:cNvSpPr>
            <a:spLocks noGrp="1"/>
          </p:cNvSpPr>
          <p:nvPr>
            <p:ph type="dt" sz="half" idx="10"/>
          </p:nvPr>
        </p:nvSpPr>
        <p:spPr/>
        <p:txBody>
          <a:bodyPr/>
          <a:lstStyle/>
          <a:p>
            <a:fld id="{86030F79-E72E-0044-8BDB-082F28B73FC0}" type="datetimeFigureOut">
              <a:rPr lang="en-US" smtClean="0"/>
              <a:t>10/26/26</a:t>
            </a:fld>
            <a:endParaRPr lang="en-US"/>
          </a:p>
        </p:txBody>
      </p:sp>
      <p:sp>
        <p:nvSpPr>
          <p:cNvPr id="6" name="Footer Placeholder 5">
            <a:extLst>
              <a:ext uri="{FF2B5EF4-FFF2-40B4-BE49-F238E27FC236}">
                <a16:creationId xmlns:a16="http://schemas.microsoft.com/office/drawing/2014/main" id="{E03176F3-8B82-9063-A034-B72ABC1C1E7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3B1FB6C-8EA3-9A3F-2109-CACCDF0F18A8}"/>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7336559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91F29-E13A-C191-3E78-7D9EBF68046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9A57F51-E57D-8D05-F3AB-5C468568589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5A750E8-3295-0736-579D-C42FFD8271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8DFC2F-DF62-C928-27A1-7F90199C7D5F}"/>
              </a:ext>
            </a:extLst>
          </p:cNvPr>
          <p:cNvSpPr>
            <a:spLocks noGrp="1"/>
          </p:cNvSpPr>
          <p:nvPr>
            <p:ph type="dt" sz="half" idx="10"/>
          </p:nvPr>
        </p:nvSpPr>
        <p:spPr/>
        <p:txBody>
          <a:bodyPr/>
          <a:lstStyle/>
          <a:p>
            <a:fld id="{86030F79-E72E-0044-8BDB-082F28B73FC0}" type="datetimeFigureOut">
              <a:rPr lang="en-US" smtClean="0"/>
              <a:t>10/26/26</a:t>
            </a:fld>
            <a:endParaRPr lang="en-US"/>
          </a:p>
        </p:txBody>
      </p:sp>
      <p:sp>
        <p:nvSpPr>
          <p:cNvPr id="6" name="Footer Placeholder 5">
            <a:extLst>
              <a:ext uri="{FF2B5EF4-FFF2-40B4-BE49-F238E27FC236}">
                <a16:creationId xmlns:a16="http://schemas.microsoft.com/office/drawing/2014/main" id="{7A1E6D03-FE73-6F25-670C-537D6612DA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BA0DCF4-EB3A-1239-A0DA-D9C1E8B6CA2A}"/>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11110863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4E7CF-B844-E2B1-B037-54C0920840C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FAAEC49-35C5-F776-4E97-6DC33329C99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4572D3-6C35-5953-4B1A-DE69FE1D23BF}"/>
              </a:ext>
            </a:extLst>
          </p:cNvPr>
          <p:cNvSpPr>
            <a:spLocks noGrp="1"/>
          </p:cNvSpPr>
          <p:nvPr>
            <p:ph type="dt" sz="half" idx="10"/>
          </p:nvPr>
        </p:nvSpPr>
        <p:spPr/>
        <p:txBody>
          <a:bodyPr/>
          <a:lstStyle/>
          <a:p>
            <a:fld id="{86030F79-E72E-0044-8BDB-082F28B73FC0}" type="datetimeFigureOut">
              <a:rPr lang="en-US" smtClean="0"/>
              <a:t>10/26/26</a:t>
            </a:fld>
            <a:endParaRPr lang="en-US"/>
          </a:p>
        </p:txBody>
      </p:sp>
      <p:sp>
        <p:nvSpPr>
          <p:cNvPr id="5" name="Footer Placeholder 4">
            <a:extLst>
              <a:ext uri="{FF2B5EF4-FFF2-40B4-BE49-F238E27FC236}">
                <a16:creationId xmlns:a16="http://schemas.microsoft.com/office/drawing/2014/main" id="{62C9549D-A910-F309-6435-945150C4B3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5A67B2-90D4-894D-4AA1-100EF9BDA5C1}"/>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36489351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AB27A8B-A589-825E-15FE-422FDA2C3D1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52ADF24-642F-75B9-C9DB-8CDAED15EE5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DC13A9-B554-7AD2-86F6-ED4125F4C4E4}"/>
              </a:ext>
            </a:extLst>
          </p:cNvPr>
          <p:cNvSpPr>
            <a:spLocks noGrp="1"/>
          </p:cNvSpPr>
          <p:nvPr>
            <p:ph type="dt" sz="half" idx="10"/>
          </p:nvPr>
        </p:nvSpPr>
        <p:spPr/>
        <p:txBody>
          <a:bodyPr/>
          <a:lstStyle/>
          <a:p>
            <a:fld id="{86030F79-E72E-0044-8BDB-082F28B73FC0}" type="datetimeFigureOut">
              <a:rPr lang="en-US" smtClean="0"/>
              <a:t>10/26/26</a:t>
            </a:fld>
            <a:endParaRPr lang="en-US"/>
          </a:p>
        </p:txBody>
      </p:sp>
      <p:sp>
        <p:nvSpPr>
          <p:cNvPr id="5" name="Footer Placeholder 4">
            <a:extLst>
              <a:ext uri="{FF2B5EF4-FFF2-40B4-BE49-F238E27FC236}">
                <a16:creationId xmlns:a16="http://schemas.microsoft.com/office/drawing/2014/main" id="{DCF625A4-3926-8397-F3A3-05AF9E95B9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77B8C1-20D1-B6A9-2DAC-71792F0CBDD6}"/>
              </a:ext>
            </a:extLst>
          </p:cNvPr>
          <p:cNvSpPr>
            <a:spLocks noGrp="1"/>
          </p:cNvSpPr>
          <p:nvPr>
            <p:ph type="sldNum" sz="quarter" idx="12"/>
          </p:nvPr>
        </p:nvSpPr>
        <p:spPr/>
        <p:txBody>
          <a:bodyPr/>
          <a:lstStyle/>
          <a:p>
            <a:fld id="{34DEA7EC-86A2-5E40-910D-B6D40AFB099E}" type="slidenum">
              <a:rPr lang="en-US" smtClean="0"/>
              <a:t>‹#›</a:t>
            </a:fld>
            <a:endParaRPr lang="en-US"/>
          </a:p>
        </p:txBody>
      </p:sp>
    </p:spTree>
    <p:extLst>
      <p:ext uri="{BB962C8B-B14F-4D97-AF65-F5344CB8AC3E}">
        <p14:creationId xmlns:p14="http://schemas.microsoft.com/office/powerpoint/2010/main" val="30817796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364643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6DFD7A2-6ED2-638F-1079-1617EB369A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1394BD6-D8C1-3470-57E6-2F45CBC5B36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FC8874E-1835-786D-EED0-EDB63AAA2B1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030F79-E72E-0044-8BDB-082F28B73FC0}" type="datetimeFigureOut">
              <a:rPr lang="en-US" smtClean="0"/>
              <a:t>10/26/26</a:t>
            </a:fld>
            <a:endParaRPr lang="en-US"/>
          </a:p>
        </p:txBody>
      </p:sp>
      <p:sp>
        <p:nvSpPr>
          <p:cNvPr id="5" name="Footer Placeholder 4">
            <a:extLst>
              <a:ext uri="{FF2B5EF4-FFF2-40B4-BE49-F238E27FC236}">
                <a16:creationId xmlns:a16="http://schemas.microsoft.com/office/drawing/2014/main" id="{D0F32EFB-CAFF-B61D-6E4F-A183CD776B1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71CF034-3D39-B117-005D-A12AB0E7EE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DEA7EC-86A2-5E40-910D-B6D40AFB099E}" type="slidenum">
              <a:rPr lang="en-US" smtClean="0"/>
              <a:t>‹#›</a:t>
            </a:fld>
            <a:endParaRPr lang="en-US"/>
          </a:p>
        </p:txBody>
      </p:sp>
    </p:spTree>
    <p:extLst>
      <p:ext uri="{BB962C8B-B14F-4D97-AF65-F5344CB8AC3E}">
        <p14:creationId xmlns:p14="http://schemas.microsoft.com/office/powerpoint/2010/main" val="3153876964"/>
      </p:ext>
    </p:extLst>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 id="2147483761"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s://www.polleverywhere.com/multiple_choice_polls/Ts2dLEyKUfG2R0aDL1GjW?preview=true&amp;controls=none" TargetMode="Externa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9.png"/><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3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6.png"/><Relationship Id="rId4" Type="http://schemas.openxmlformats.org/officeDocument/2006/relationships/image" Target="../media/image28.png"/></Relationships>
</file>

<file path=ppt/slides/_rels/slide3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s://www.polleverywhere.com/multiple_choice_polls/Ts2dLEyKUfG2R0aDL1GjW?preview=true&amp;controls=none" TargetMode="Externa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3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7.png"/></Relationships>
</file>

<file path=ppt/slides/_rels/slide4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4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4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5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5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3.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hyperlink" Target="https://www.polleverywhere.com/multiple_choice_polls/QQixqPe5cqchhtZrw1zj4?preview=true&amp;controls=none" TargetMode="External"/><Relationship Id="rId1" Type="http://schemas.openxmlformats.org/officeDocument/2006/relationships/slideLayout" Target="../slideLayouts/slideLayout2.xml"/><Relationship Id="rId4" Type="http://schemas.openxmlformats.org/officeDocument/2006/relationships/image" Target="../media/image67.png"/></Relationships>
</file>

<file path=ppt/slides/_rels/slide85.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930EBA3-4D2E-42E8-B828-834555328D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Colourful carved figures of humans">
            <a:extLst>
              <a:ext uri="{FF2B5EF4-FFF2-40B4-BE49-F238E27FC236}">
                <a16:creationId xmlns:a16="http://schemas.microsoft.com/office/drawing/2014/main" id="{F2AE782F-2A11-5627-CA74-2A490536D75D}"/>
              </a:ext>
            </a:extLst>
          </p:cNvPr>
          <p:cNvPicPr>
            <a:picLocks noChangeAspect="1"/>
          </p:cNvPicPr>
          <p:nvPr/>
        </p:nvPicPr>
        <p:blipFill>
          <a:blip r:embed="rId2"/>
          <a:stretch>
            <a:fillRect/>
          </a:stretch>
        </p:blipFill>
        <p:spPr>
          <a:xfrm>
            <a:off x="0" y="1344801"/>
            <a:ext cx="5850384" cy="4168398"/>
          </a:xfrm>
          <a:custGeom>
            <a:avLst/>
            <a:gdLst/>
            <a:ahLst/>
            <a:cxnLst/>
            <a:rect l="l" t="t" r="r" b="b"/>
            <a:pathLst>
              <a:path w="6094252" h="6857998">
                <a:moveTo>
                  <a:pt x="0" y="0"/>
                </a:moveTo>
                <a:lnTo>
                  <a:pt x="5898122" y="0"/>
                </a:lnTo>
                <a:cubicBezTo>
                  <a:pt x="6006442" y="0"/>
                  <a:pt x="6094252" y="87810"/>
                  <a:pt x="6094252" y="196130"/>
                </a:cubicBezTo>
                <a:lnTo>
                  <a:pt x="6094252" y="6661869"/>
                </a:lnTo>
                <a:cubicBezTo>
                  <a:pt x="6094252" y="6756649"/>
                  <a:pt x="6027023" y="6835726"/>
                  <a:pt x="5937649" y="6854015"/>
                </a:cubicBezTo>
                <a:lnTo>
                  <a:pt x="5898132" y="6857998"/>
                </a:lnTo>
                <a:lnTo>
                  <a:pt x="0" y="6857998"/>
                </a:lnTo>
                <a:close/>
              </a:path>
            </a:pathLst>
          </a:custGeom>
        </p:spPr>
      </p:pic>
      <p:sp>
        <p:nvSpPr>
          <p:cNvPr id="11" name="Arc 10">
            <a:extLst>
              <a:ext uri="{FF2B5EF4-FFF2-40B4-BE49-F238E27FC236}">
                <a16:creationId xmlns:a16="http://schemas.microsoft.com/office/drawing/2014/main" id="{E58B2195-5055-402F-A3E7-53FF0E4980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25836" y="775849"/>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58D3421-5B0F-7975-BDEC-1E2A6579120B}"/>
              </a:ext>
            </a:extLst>
          </p:cNvPr>
          <p:cNvSpPr>
            <a:spLocks noGrp="1"/>
          </p:cNvSpPr>
          <p:nvPr>
            <p:ph type="ctrTitle"/>
          </p:nvPr>
        </p:nvSpPr>
        <p:spPr>
          <a:xfrm>
            <a:off x="6417732" y="957715"/>
            <a:ext cx="5130798" cy="2750419"/>
          </a:xfrm>
        </p:spPr>
        <p:txBody>
          <a:bodyPr>
            <a:normAutofit/>
          </a:bodyPr>
          <a:lstStyle/>
          <a:p>
            <a:r>
              <a:rPr lang="en-US" dirty="0"/>
              <a:t>Population Health M3</a:t>
            </a:r>
          </a:p>
        </p:txBody>
      </p:sp>
      <p:sp>
        <p:nvSpPr>
          <p:cNvPr id="13" name="Oval 12">
            <a:extLst>
              <a:ext uri="{FF2B5EF4-FFF2-40B4-BE49-F238E27FC236}">
                <a16:creationId xmlns:a16="http://schemas.microsoft.com/office/drawing/2014/main" id="{528AA953-F4F9-4DC5-97C7-491F4AF937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97079" y="5607717"/>
            <a:ext cx="513442" cy="49951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Subtitle 2">
            <a:extLst>
              <a:ext uri="{FF2B5EF4-FFF2-40B4-BE49-F238E27FC236}">
                <a16:creationId xmlns:a16="http://schemas.microsoft.com/office/drawing/2014/main" id="{8834F69B-A671-53B9-AD99-5DBA575233FD}"/>
              </a:ext>
            </a:extLst>
          </p:cNvPr>
          <p:cNvSpPr>
            <a:spLocks noGrp="1"/>
          </p:cNvSpPr>
          <p:nvPr>
            <p:ph type="subTitle" idx="1"/>
          </p:nvPr>
        </p:nvSpPr>
        <p:spPr>
          <a:xfrm>
            <a:off x="6417732" y="3800209"/>
            <a:ext cx="5130798" cy="2307022"/>
          </a:xfrm>
        </p:spPr>
        <p:txBody>
          <a:bodyPr>
            <a:normAutofit fontScale="92500" lnSpcReduction="20000"/>
          </a:bodyPr>
          <a:lstStyle/>
          <a:p>
            <a:r>
              <a:rPr lang="en-US" dirty="0"/>
              <a:t>An introduction to evidence based medicine for patient care</a:t>
            </a:r>
          </a:p>
          <a:p>
            <a:endParaRPr lang="en-US" dirty="0"/>
          </a:p>
          <a:p>
            <a:r>
              <a:rPr lang="en-US" dirty="0"/>
              <a:t>Michael Joyce, MD, FACEP</a:t>
            </a:r>
          </a:p>
          <a:p>
            <a:r>
              <a:rPr lang="en-US" dirty="0"/>
              <a:t>Associate Professor of Emergency Medicine and Radiology</a:t>
            </a:r>
          </a:p>
          <a:p>
            <a:r>
              <a:rPr lang="en-US" dirty="0"/>
              <a:t>VCU School of Medicine</a:t>
            </a:r>
          </a:p>
          <a:p>
            <a:endParaRPr lang="en-US" dirty="0"/>
          </a:p>
        </p:txBody>
      </p:sp>
    </p:spTree>
    <p:extLst>
      <p:ext uri="{BB962C8B-B14F-4D97-AF65-F5344CB8AC3E}">
        <p14:creationId xmlns:p14="http://schemas.microsoft.com/office/powerpoint/2010/main" val="20179027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7FF3EB-ABE3-DAC2-5ADA-E52CA85D1BC8}"/>
              </a:ext>
            </a:extLst>
          </p:cNvPr>
          <p:cNvSpPr>
            <a:spLocks noGrp="1"/>
          </p:cNvSpPr>
          <p:nvPr>
            <p:ph type="title"/>
          </p:nvPr>
        </p:nvSpPr>
        <p:spPr/>
        <p:txBody>
          <a:bodyPr/>
          <a:lstStyle/>
          <a:p>
            <a:r>
              <a:rPr lang="en-US" dirty="0"/>
              <a:t>Housekeeping: 	</a:t>
            </a:r>
          </a:p>
        </p:txBody>
      </p:sp>
      <p:sp>
        <p:nvSpPr>
          <p:cNvPr id="3" name="Content Placeholder 2">
            <a:extLst>
              <a:ext uri="{FF2B5EF4-FFF2-40B4-BE49-F238E27FC236}">
                <a16:creationId xmlns:a16="http://schemas.microsoft.com/office/drawing/2014/main" id="{314E09AB-677E-EB51-7774-D12993FFD255}"/>
              </a:ext>
            </a:extLst>
          </p:cNvPr>
          <p:cNvSpPr>
            <a:spLocks noGrp="1"/>
          </p:cNvSpPr>
          <p:nvPr>
            <p:ph idx="1"/>
          </p:nvPr>
        </p:nvSpPr>
        <p:spPr/>
        <p:txBody>
          <a:bodyPr/>
          <a:lstStyle/>
          <a:p>
            <a:r>
              <a:rPr lang="en-US" dirty="0"/>
              <a:t>Quiz will be open immediately after this lecture, and open until Wednesday end of day  (11:59pm)</a:t>
            </a:r>
          </a:p>
          <a:p>
            <a:pPr marL="0" indent="0">
              <a:buNone/>
            </a:pPr>
            <a:endParaRPr lang="en-US" dirty="0"/>
          </a:p>
          <a:p>
            <a:r>
              <a:rPr lang="en-US" dirty="0"/>
              <a:t>The quiz is short questions that you will be able to answer easily if paid attention to and participated with the presentation</a:t>
            </a:r>
          </a:p>
          <a:p>
            <a:endParaRPr lang="en-US" dirty="0"/>
          </a:p>
          <a:p>
            <a:r>
              <a:rPr lang="en-US" dirty="0"/>
              <a:t>Please remember to take the quiz! </a:t>
            </a:r>
          </a:p>
          <a:p>
            <a:pPr marL="0" indent="0">
              <a:buNone/>
            </a:pPr>
            <a:endParaRPr lang="en-US" dirty="0"/>
          </a:p>
        </p:txBody>
      </p:sp>
    </p:spTree>
    <p:extLst>
      <p:ext uri="{BB962C8B-B14F-4D97-AF65-F5344CB8AC3E}">
        <p14:creationId xmlns:p14="http://schemas.microsoft.com/office/powerpoint/2010/main" val="41126855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F7FF3EB-ABE3-DAC2-5ADA-E52CA85D1BC8}"/>
              </a:ext>
            </a:extLst>
          </p:cNvPr>
          <p:cNvSpPr>
            <a:spLocks noGrp="1"/>
          </p:cNvSpPr>
          <p:nvPr>
            <p:ph type="title"/>
          </p:nvPr>
        </p:nvSpPr>
        <p:spPr>
          <a:xfrm>
            <a:off x="635000" y="640823"/>
            <a:ext cx="3418659" cy="5583148"/>
          </a:xfrm>
        </p:spPr>
        <p:txBody>
          <a:bodyPr anchor="ctr">
            <a:normAutofit/>
          </a:bodyPr>
          <a:lstStyle/>
          <a:p>
            <a:r>
              <a:rPr lang="en-US" sz="5400"/>
              <a:t>Recap of what we have covered so far </a:t>
            </a:r>
          </a:p>
        </p:txBody>
      </p:sp>
      <p:sp>
        <p:nvSpPr>
          <p:cNvPr id="11"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sX0" fmla="*/ 0 w 5410200"/>
              <a:gd name="csY0" fmla="*/ 0 h 18288"/>
              <a:gd name="csX1" fmla="*/ 568071 w 5410200"/>
              <a:gd name="csY1" fmla="*/ 0 h 18288"/>
              <a:gd name="csX2" fmla="*/ 1298448 w 5410200"/>
              <a:gd name="csY2" fmla="*/ 0 h 18288"/>
              <a:gd name="csX3" fmla="*/ 1920621 w 5410200"/>
              <a:gd name="csY3" fmla="*/ 0 h 18288"/>
              <a:gd name="csX4" fmla="*/ 2488692 w 5410200"/>
              <a:gd name="csY4" fmla="*/ 0 h 18288"/>
              <a:gd name="csX5" fmla="*/ 3219069 w 5410200"/>
              <a:gd name="csY5" fmla="*/ 0 h 18288"/>
              <a:gd name="csX6" fmla="*/ 3895344 w 5410200"/>
              <a:gd name="csY6" fmla="*/ 0 h 18288"/>
              <a:gd name="csX7" fmla="*/ 4571619 w 5410200"/>
              <a:gd name="csY7" fmla="*/ 0 h 18288"/>
              <a:gd name="csX8" fmla="*/ 5410200 w 5410200"/>
              <a:gd name="csY8" fmla="*/ 0 h 18288"/>
              <a:gd name="csX9" fmla="*/ 5410200 w 5410200"/>
              <a:gd name="csY9" fmla="*/ 18288 h 18288"/>
              <a:gd name="csX10" fmla="*/ 4842129 w 5410200"/>
              <a:gd name="csY10" fmla="*/ 18288 h 18288"/>
              <a:gd name="csX11" fmla="*/ 4328160 w 5410200"/>
              <a:gd name="csY11" fmla="*/ 18288 h 18288"/>
              <a:gd name="csX12" fmla="*/ 3597783 w 5410200"/>
              <a:gd name="csY12" fmla="*/ 18288 h 18288"/>
              <a:gd name="csX13" fmla="*/ 3029712 w 5410200"/>
              <a:gd name="csY13" fmla="*/ 18288 h 18288"/>
              <a:gd name="csX14" fmla="*/ 2299335 w 5410200"/>
              <a:gd name="csY14" fmla="*/ 18288 h 18288"/>
              <a:gd name="csX15" fmla="*/ 1514856 w 5410200"/>
              <a:gd name="csY15" fmla="*/ 18288 h 18288"/>
              <a:gd name="csX16" fmla="*/ 892683 w 5410200"/>
              <a:gd name="csY16" fmla="*/ 18288 h 18288"/>
              <a:gd name="csX17" fmla="*/ 0 w 5410200"/>
              <a:gd name="csY17" fmla="*/ 18288 h 18288"/>
              <a:gd name="csX18" fmla="*/ 0 w 5410200"/>
              <a:gd name="csY18"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154EFCB2-263B-9CDA-BAA4-B8BE2C76A284}"/>
              </a:ext>
            </a:extLst>
          </p:cNvPr>
          <p:cNvGraphicFramePr>
            <a:graphicFrameLocks noGrp="1"/>
          </p:cNvGraphicFramePr>
          <p:nvPr>
            <p:ph idx="1"/>
            <p:extLst>
              <p:ext uri="{D42A27DB-BD31-4B8C-83A1-F6EECF244321}">
                <p14:modId xmlns:p14="http://schemas.microsoft.com/office/powerpoint/2010/main" val="827532718"/>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652488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16520-B269-3BA5-0FA0-E1FF3E9DE7BC}"/>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The Evidence Cycle</a:t>
            </a:r>
          </a:p>
        </p:txBody>
      </p:sp>
      <p:pic>
        <p:nvPicPr>
          <p:cNvPr id="9" name="Picture 8" descr="Diagram&#10;&#10;Description automatically generated">
            <a:extLst>
              <a:ext uri="{FF2B5EF4-FFF2-40B4-BE49-F238E27FC236}">
                <a16:creationId xmlns:a16="http://schemas.microsoft.com/office/drawing/2014/main" id="{519DAD05-A785-9085-7B29-545C8B1D6724}"/>
              </a:ext>
            </a:extLst>
          </p:cNvPr>
          <p:cNvPicPr>
            <a:picLocks noChangeAspect="1"/>
          </p:cNvPicPr>
          <p:nvPr/>
        </p:nvPicPr>
        <p:blipFill>
          <a:blip r:embed="rId2"/>
          <a:stretch>
            <a:fillRect/>
          </a:stretch>
        </p:blipFill>
        <p:spPr>
          <a:xfrm>
            <a:off x="631111" y="644630"/>
            <a:ext cx="6052978" cy="5568739"/>
          </a:xfrm>
          <a:prstGeom prst="rect">
            <a:avLst/>
          </a:prstGeom>
        </p:spPr>
      </p:pic>
      <p:sp>
        <p:nvSpPr>
          <p:cNvPr id="15" name="Triangle 14">
            <a:extLst>
              <a:ext uri="{FF2B5EF4-FFF2-40B4-BE49-F238E27FC236}">
                <a16:creationId xmlns:a16="http://schemas.microsoft.com/office/drawing/2014/main" id="{47B01629-BE40-C130-5BB1-0D3CC926FFC2}"/>
              </a:ext>
            </a:extLst>
          </p:cNvPr>
          <p:cNvSpPr/>
          <p:nvPr/>
        </p:nvSpPr>
        <p:spPr>
          <a:xfrm>
            <a:off x="2642315" y="2100421"/>
            <a:ext cx="2030569" cy="195758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EBM</a:t>
            </a:r>
          </a:p>
        </p:txBody>
      </p:sp>
      <p:cxnSp>
        <p:nvCxnSpPr>
          <p:cNvPr id="3" name="Straight Arrow Connector 2">
            <a:extLst>
              <a:ext uri="{FF2B5EF4-FFF2-40B4-BE49-F238E27FC236}">
                <a16:creationId xmlns:a16="http://schemas.microsoft.com/office/drawing/2014/main" id="{1F3DA84D-930D-EF5B-1A07-85DBB258D793}"/>
              </a:ext>
            </a:extLst>
          </p:cNvPr>
          <p:cNvCxnSpPr>
            <a:cxnSpLocks/>
          </p:cNvCxnSpPr>
          <p:nvPr/>
        </p:nvCxnSpPr>
        <p:spPr>
          <a:xfrm>
            <a:off x="6096000" y="1519707"/>
            <a:ext cx="947351" cy="956427"/>
          </a:xfrm>
          <a:prstGeom prst="straightConnector1">
            <a:avLst/>
          </a:prstGeom>
          <a:ln w="76200">
            <a:tailEnd type="triangle"/>
          </a:ln>
        </p:spPr>
        <p:style>
          <a:lnRef idx="1">
            <a:schemeClr val="accent2"/>
          </a:lnRef>
          <a:fillRef idx="0">
            <a:schemeClr val="accent2"/>
          </a:fillRef>
          <a:effectRef idx="0">
            <a:schemeClr val="accent2"/>
          </a:effectRef>
          <a:fontRef idx="minor">
            <a:schemeClr val="tx1"/>
          </a:fontRef>
        </p:style>
      </p:cxnSp>
      <p:pic>
        <p:nvPicPr>
          <p:cNvPr id="10" name="Picture 9" descr="Graphical user interface, text, application, letter&#10;&#10;Description automatically generated">
            <a:extLst>
              <a:ext uri="{FF2B5EF4-FFF2-40B4-BE49-F238E27FC236}">
                <a16:creationId xmlns:a16="http://schemas.microsoft.com/office/drawing/2014/main" id="{9EEF124B-BDF2-B427-B43B-80AA261C69FC}"/>
              </a:ext>
            </a:extLst>
          </p:cNvPr>
          <p:cNvPicPr>
            <a:picLocks noChangeAspect="1"/>
          </p:cNvPicPr>
          <p:nvPr/>
        </p:nvPicPr>
        <p:blipFill>
          <a:blip r:embed="rId3"/>
          <a:stretch>
            <a:fillRect/>
          </a:stretch>
        </p:blipFill>
        <p:spPr>
          <a:xfrm>
            <a:off x="3294241" y="2476134"/>
            <a:ext cx="8449753" cy="4076778"/>
          </a:xfrm>
          <a:prstGeom prst="rect">
            <a:avLst/>
          </a:prstGeom>
        </p:spPr>
      </p:pic>
    </p:spTree>
    <p:extLst>
      <p:ext uri="{BB962C8B-B14F-4D97-AF65-F5344CB8AC3E}">
        <p14:creationId xmlns:p14="http://schemas.microsoft.com/office/powerpoint/2010/main" val="1428845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16520-B269-3BA5-0FA0-E1FF3E9DE7BC}"/>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The Evidence Cycle</a:t>
            </a:r>
          </a:p>
        </p:txBody>
      </p:sp>
      <p:pic>
        <p:nvPicPr>
          <p:cNvPr id="9" name="Picture 8" descr="Diagram&#10;&#10;Description automatically generated">
            <a:extLst>
              <a:ext uri="{FF2B5EF4-FFF2-40B4-BE49-F238E27FC236}">
                <a16:creationId xmlns:a16="http://schemas.microsoft.com/office/drawing/2014/main" id="{519DAD05-A785-9085-7B29-545C8B1D6724}"/>
              </a:ext>
            </a:extLst>
          </p:cNvPr>
          <p:cNvPicPr>
            <a:picLocks noChangeAspect="1"/>
          </p:cNvPicPr>
          <p:nvPr/>
        </p:nvPicPr>
        <p:blipFill>
          <a:blip r:embed="rId2"/>
          <a:stretch>
            <a:fillRect/>
          </a:stretch>
        </p:blipFill>
        <p:spPr>
          <a:xfrm>
            <a:off x="631111" y="644630"/>
            <a:ext cx="6052978" cy="5568739"/>
          </a:xfrm>
          <a:prstGeom prst="rect">
            <a:avLst/>
          </a:prstGeom>
        </p:spPr>
      </p:pic>
      <p:sp>
        <p:nvSpPr>
          <p:cNvPr id="15" name="Triangle 14">
            <a:extLst>
              <a:ext uri="{FF2B5EF4-FFF2-40B4-BE49-F238E27FC236}">
                <a16:creationId xmlns:a16="http://schemas.microsoft.com/office/drawing/2014/main" id="{47B01629-BE40-C130-5BB1-0D3CC926FFC2}"/>
              </a:ext>
            </a:extLst>
          </p:cNvPr>
          <p:cNvSpPr/>
          <p:nvPr/>
        </p:nvSpPr>
        <p:spPr>
          <a:xfrm>
            <a:off x="2642315" y="2100421"/>
            <a:ext cx="2030569" cy="195758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EBM</a:t>
            </a:r>
          </a:p>
        </p:txBody>
      </p:sp>
      <p:cxnSp>
        <p:nvCxnSpPr>
          <p:cNvPr id="3" name="Straight Arrow Connector 2">
            <a:extLst>
              <a:ext uri="{FF2B5EF4-FFF2-40B4-BE49-F238E27FC236}">
                <a16:creationId xmlns:a16="http://schemas.microsoft.com/office/drawing/2014/main" id="{1F3DA84D-930D-EF5B-1A07-85DBB258D793}"/>
              </a:ext>
            </a:extLst>
          </p:cNvPr>
          <p:cNvCxnSpPr>
            <a:cxnSpLocks/>
          </p:cNvCxnSpPr>
          <p:nvPr/>
        </p:nvCxnSpPr>
        <p:spPr>
          <a:xfrm flipV="1">
            <a:off x="6160348" y="1481070"/>
            <a:ext cx="1335156" cy="2369713"/>
          </a:xfrm>
          <a:prstGeom prst="straightConnector1">
            <a:avLst/>
          </a:prstGeom>
          <a:ln w="76200">
            <a:tailEnd type="triangle"/>
          </a:ln>
        </p:spPr>
        <p:style>
          <a:lnRef idx="1">
            <a:schemeClr val="accent2"/>
          </a:lnRef>
          <a:fillRef idx="0">
            <a:schemeClr val="accent2"/>
          </a:fillRef>
          <a:effectRef idx="0">
            <a:schemeClr val="accent2"/>
          </a:effectRef>
          <a:fontRef idx="minor">
            <a:schemeClr val="tx1"/>
          </a:fontRef>
        </p:style>
      </p:cxnSp>
      <p:sp>
        <p:nvSpPr>
          <p:cNvPr id="6" name="TextBox 5">
            <a:extLst>
              <a:ext uri="{FF2B5EF4-FFF2-40B4-BE49-F238E27FC236}">
                <a16:creationId xmlns:a16="http://schemas.microsoft.com/office/drawing/2014/main" id="{FF3800EB-7AC3-75E6-DA57-60C985DF9053}"/>
              </a:ext>
            </a:extLst>
          </p:cNvPr>
          <p:cNvSpPr txBox="1"/>
          <p:nvPr/>
        </p:nvSpPr>
        <p:spPr>
          <a:xfrm>
            <a:off x="7495504" y="275298"/>
            <a:ext cx="6098146" cy="369332"/>
          </a:xfrm>
          <a:prstGeom prst="rect">
            <a:avLst/>
          </a:prstGeom>
          <a:noFill/>
        </p:spPr>
        <p:txBody>
          <a:bodyPr wrap="square">
            <a:spAutoFit/>
          </a:bodyPr>
          <a:lstStyle/>
          <a:p>
            <a:r>
              <a:rPr lang="en-US" dirty="0"/>
              <a:t>https://</a:t>
            </a:r>
            <a:r>
              <a:rPr lang="en-US" dirty="0" err="1"/>
              <a:t>guides.library.vcu.edu</a:t>
            </a:r>
            <a:r>
              <a:rPr lang="en-US" dirty="0"/>
              <a:t>/clerkships</a:t>
            </a:r>
          </a:p>
        </p:txBody>
      </p:sp>
      <p:pic>
        <p:nvPicPr>
          <p:cNvPr id="8" name="Picture 7" descr="Graphical user interface, text, application, email&#10;&#10;Description automatically generated">
            <a:extLst>
              <a:ext uri="{FF2B5EF4-FFF2-40B4-BE49-F238E27FC236}">
                <a16:creationId xmlns:a16="http://schemas.microsoft.com/office/drawing/2014/main" id="{50525800-B4F1-ADC0-2EEA-617C4EAAD6E5}"/>
              </a:ext>
            </a:extLst>
          </p:cNvPr>
          <p:cNvPicPr>
            <a:picLocks noChangeAspect="1"/>
          </p:cNvPicPr>
          <p:nvPr/>
        </p:nvPicPr>
        <p:blipFill>
          <a:blip r:embed="rId3"/>
          <a:stretch>
            <a:fillRect/>
          </a:stretch>
        </p:blipFill>
        <p:spPr>
          <a:xfrm>
            <a:off x="7652681" y="644630"/>
            <a:ext cx="3510619" cy="6160323"/>
          </a:xfrm>
          <a:prstGeom prst="rect">
            <a:avLst/>
          </a:prstGeom>
        </p:spPr>
      </p:pic>
      <p:pic>
        <p:nvPicPr>
          <p:cNvPr id="11" name="Picture 10" descr="Graphical user interface, text, application, email&#10;&#10;Description automatically generated">
            <a:extLst>
              <a:ext uri="{FF2B5EF4-FFF2-40B4-BE49-F238E27FC236}">
                <a16:creationId xmlns:a16="http://schemas.microsoft.com/office/drawing/2014/main" id="{E0BBE566-AC49-AA81-6FED-77EACA08111B}"/>
              </a:ext>
            </a:extLst>
          </p:cNvPr>
          <p:cNvPicPr>
            <a:picLocks noChangeAspect="1"/>
          </p:cNvPicPr>
          <p:nvPr/>
        </p:nvPicPr>
        <p:blipFill>
          <a:blip r:embed="rId4"/>
          <a:stretch>
            <a:fillRect/>
          </a:stretch>
        </p:blipFill>
        <p:spPr>
          <a:xfrm>
            <a:off x="7597289" y="275298"/>
            <a:ext cx="3963600" cy="6858000"/>
          </a:xfrm>
          <a:prstGeom prst="rect">
            <a:avLst/>
          </a:prstGeom>
        </p:spPr>
      </p:pic>
    </p:spTree>
    <p:extLst>
      <p:ext uri="{BB962C8B-B14F-4D97-AF65-F5344CB8AC3E}">
        <p14:creationId xmlns:p14="http://schemas.microsoft.com/office/powerpoint/2010/main" val="3036318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linds(horizontal)">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16520-B269-3BA5-0FA0-E1FF3E9DE7BC}"/>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The Evidence Cycle</a:t>
            </a:r>
          </a:p>
        </p:txBody>
      </p:sp>
      <p:pic>
        <p:nvPicPr>
          <p:cNvPr id="9" name="Picture 8" descr="Diagram&#10;&#10;Description automatically generated">
            <a:extLst>
              <a:ext uri="{FF2B5EF4-FFF2-40B4-BE49-F238E27FC236}">
                <a16:creationId xmlns:a16="http://schemas.microsoft.com/office/drawing/2014/main" id="{519DAD05-A785-9085-7B29-545C8B1D6724}"/>
              </a:ext>
            </a:extLst>
          </p:cNvPr>
          <p:cNvPicPr>
            <a:picLocks noChangeAspect="1"/>
          </p:cNvPicPr>
          <p:nvPr/>
        </p:nvPicPr>
        <p:blipFill>
          <a:blip r:embed="rId2"/>
          <a:stretch>
            <a:fillRect/>
          </a:stretch>
        </p:blipFill>
        <p:spPr>
          <a:xfrm>
            <a:off x="631111" y="644630"/>
            <a:ext cx="6052978" cy="5568739"/>
          </a:xfrm>
          <a:prstGeom prst="rect">
            <a:avLst/>
          </a:prstGeom>
        </p:spPr>
      </p:pic>
      <p:sp>
        <p:nvSpPr>
          <p:cNvPr id="15" name="Triangle 14">
            <a:extLst>
              <a:ext uri="{FF2B5EF4-FFF2-40B4-BE49-F238E27FC236}">
                <a16:creationId xmlns:a16="http://schemas.microsoft.com/office/drawing/2014/main" id="{47B01629-BE40-C130-5BB1-0D3CC926FFC2}"/>
              </a:ext>
            </a:extLst>
          </p:cNvPr>
          <p:cNvSpPr/>
          <p:nvPr/>
        </p:nvSpPr>
        <p:spPr>
          <a:xfrm>
            <a:off x="2642315" y="2100421"/>
            <a:ext cx="2030569" cy="195758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EBM</a:t>
            </a:r>
          </a:p>
        </p:txBody>
      </p:sp>
      <p:cxnSp>
        <p:nvCxnSpPr>
          <p:cNvPr id="3" name="Straight Arrow Connector 2">
            <a:extLst>
              <a:ext uri="{FF2B5EF4-FFF2-40B4-BE49-F238E27FC236}">
                <a16:creationId xmlns:a16="http://schemas.microsoft.com/office/drawing/2014/main" id="{1F3DA84D-930D-EF5B-1A07-85DBB258D793}"/>
              </a:ext>
            </a:extLst>
          </p:cNvPr>
          <p:cNvCxnSpPr>
            <a:cxnSpLocks/>
          </p:cNvCxnSpPr>
          <p:nvPr/>
        </p:nvCxnSpPr>
        <p:spPr>
          <a:xfrm flipV="1">
            <a:off x="3595914" y="1334136"/>
            <a:ext cx="3595817" cy="3813516"/>
          </a:xfrm>
          <a:prstGeom prst="straightConnector1">
            <a:avLst/>
          </a:prstGeom>
          <a:ln w="76200">
            <a:tailEnd type="triangle"/>
          </a:ln>
        </p:spPr>
        <p:style>
          <a:lnRef idx="1">
            <a:schemeClr val="accent2"/>
          </a:lnRef>
          <a:fillRef idx="0">
            <a:schemeClr val="accent2"/>
          </a:fillRef>
          <a:effectRef idx="0">
            <a:schemeClr val="accent2"/>
          </a:effectRef>
          <a:fontRef idx="minor">
            <a:schemeClr val="tx1"/>
          </a:fontRef>
        </p:style>
      </p:cxnSp>
      <p:sp>
        <p:nvSpPr>
          <p:cNvPr id="7" name="TextBox 6">
            <a:extLst>
              <a:ext uri="{FF2B5EF4-FFF2-40B4-BE49-F238E27FC236}">
                <a16:creationId xmlns:a16="http://schemas.microsoft.com/office/drawing/2014/main" id="{D22E81BD-ABF1-6D3E-C6EA-F48671285B19}"/>
              </a:ext>
            </a:extLst>
          </p:cNvPr>
          <p:cNvSpPr txBox="1"/>
          <p:nvPr/>
        </p:nvSpPr>
        <p:spPr>
          <a:xfrm>
            <a:off x="7364627" y="872471"/>
            <a:ext cx="3978876" cy="1200329"/>
          </a:xfrm>
          <a:prstGeom prst="rect">
            <a:avLst/>
          </a:prstGeom>
          <a:noFill/>
        </p:spPr>
        <p:txBody>
          <a:bodyPr wrap="square" rtlCol="0">
            <a:spAutoFit/>
          </a:bodyPr>
          <a:lstStyle/>
          <a:p>
            <a:r>
              <a:rPr lang="en-US" dirty="0"/>
              <a:t>Takes continued practice – more practice today </a:t>
            </a:r>
          </a:p>
          <a:p>
            <a:endParaRPr lang="en-US" dirty="0"/>
          </a:p>
          <a:p>
            <a:endParaRPr lang="en-US" dirty="0"/>
          </a:p>
        </p:txBody>
      </p:sp>
    </p:spTree>
    <p:extLst>
      <p:ext uri="{BB962C8B-B14F-4D97-AF65-F5344CB8AC3E}">
        <p14:creationId xmlns:p14="http://schemas.microsoft.com/office/powerpoint/2010/main" val="1102481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16520-B269-3BA5-0FA0-E1FF3E9DE7BC}"/>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The Evidence Cycle</a:t>
            </a:r>
          </a:p>
        </p:txBody>
      </p:sp>
      <p:pic>
        <p:nvPicPr>
          <p:cNvPr id="9" name="Picture 8" descr="Diagram&#10;&#10;Description automatically generated">
            <a:extLst>
              <a:ext uri="{FF2B5EF4-FFF2-40B4-BE49-F238E27FC236}">
                <a16:creationId xmlns:a16="http://schemas.microsoft.com/office/drawing/2014/main" id="{519DAD05-A785-9085-7B29-545C8B1D6724}"/>
              </a:ext>
            </a:extLst>
          </p:cNvPr>
          <p:cNvPicPr>
            <a:picLocks noChangeAspect="1"/>
          </p:cNvPicPr>
          <p:nvPr/>
        </p:nvPicPr>
        <p:blipFill>
          <a:blip r:embed="rId2"/>
          <a:stretch>
            <a:fillRect/>
          </a:stretch>
        </p:blipFill>
        <p:spPr>
          <a:xfrm>
            <a:off x="631111" y="644630"/>
            <a:ext cx="6052978" cy="5568739"/>
          </a:xfrm>
          <a:prstGeom prst="rect">
            <a:avLst/>
          </a:prstGeom>
        </p:spPr>
      </p:pic>
      <p:sp>
        <p:nvSpPr>
          <p:cNvPr id="15" name="Triangle 14">
            <a:extLst>
              <a:ext uri="{FF2B5EF4-FFF2-40B4-BE49-F238E27FC236}">
                <a16:creationId xmlns:a16="http://schemas.microsoft.com/office/drawing/2014/main" id="{47B01629-BE40-C130-5BB1-0D3CC926FFC2}"/>
              </a:ext>
            </a:extLst>
          </p:cNvPr>
          <p:cNvSpPr/>
          <p:nvPr/>
        </p:nvSpPr>
        <p:spPr>
          <a:xfrm>
            <a:off x="2642315" y="2100421"/>
            <a:ext cx="2030569" cy="195758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EBM</a:t>
            </a:r>
          </a:p>
        </p:txBody>
      </p:sp>
      <p:cxnSp>
        <p:nvCxnSpPr>
          <p:cNvPr id="3" name="Straight Arrow Connector 2">
            <a:extLst>
              <a:ext uri="{FF2B5EF4-FFF2-40B4-BE49-F238E27FC236}">
                <a16:creationId xmlns:a16="http://schemas.microsoft.com/office/drawing/2014/main" id="{1F3DA84D-930D-EF5B-1A07-85DBB258D793}"/>
              </a:ext>
            </a:extLst>
          </p:cNvPr>
          <p:cNvCxnSpPr>
            <a:cxnSpLocks/>
          </p:cNvCxnSpPr>
          <p:nvPr/>
        </p:nvCxnSpPr>
        <p:spPr>
          <a:xfrm flipV="1">
            <a:off x="2071929" y="1300163"/>
            <a:ext cx="4824398" cy="2404846"/>
          </a:xfrm>
          <a:prstGeom prst="straightConnector1">
            <a:avLst/>
          </a:prstGeom>
          <a:ln w="76200">
            <a:tailEnd type="triangle"/>
          </a:ln>
        </p:spPr>
        <p:style>
          <a:lnRef idx="1">
            <a:schemeClr val="accent2"/>
          </a:lnRef>
          <a:fillRef idx="0">
            <a:schemeClr val="accent2"/>
          </a:fillRef>
          <a:effectRef idx="0">
            <a:schemeClr val="accent2"/>
          </a:effectRef>
          <a:fontRef idx="minor">
            <a:schemeClr val="tx1"/>
          </a:fontRef>
        </p:style>
      </p:cxnSp>
      <p:sp>
        <p:nvSpPr>
          <p:cNvPr id="5" name="TextBox 4">
            <a:extLst>
              <a:ext uri="{FF2B5EF4-FFF2-40B4-BE49-F238E27FC236}">
                <a16:creationId xmlns:a16="http://schemas.microsoft.com/office/drawing/2014/main" id="{90741580-8918-FCBB-CAAD-AFDB9144EC86}"/>
              </a:ext>
            </a:extLst>
          </p:cNvPr>
          <p:cNvSpPr txBox="1"/>
          <p:nvPr/>
        </p:nvSpPr>
        <p:spPr>
          <a:xfrm>
            <a:off x="6974813" y="865786"/>
            <a:ext cx="3546389" cy="1477328"/>
          </a:xfrm>
          <a:prstGeom prst="rect">
            <a:avLst/>
          </a:prstGeom>
          <a:noFill/>
        </p:spPr>
        <p:txBody>
          <a:bodyPr wrap="square" rtlCol="0">
            <a:spAutoFit/>
          </a:bodyPr>
          <a:lstStyle/>
          <a:p>
            <a:r>
              <a:rPr lang="en-US" dirty="0"/>
              <a:t>What decision am I making?</a:t>
            </a:r>
          </a:p>
          <a:p>
            <a:r>
              <a:rPr lang="en-US" dirty="0"/>
              <a:t>Diagnosis</a:t>
            </a:r>
          </a:p>
          <a:p>
            <a:r>
              <a:rPr lang="en-US" dirty="0"/>
              <a:t>Therapy</a:t>
            </a:r>
          </a:p>
          <a:p>
            <a:r>
              <a:rPr lang="en-US" dirty="0"/>
              <a:t>Harm</a:t>
            </a:r>
          </a:p>
          <a:p>
            <a:r>
              <a:rPr lang="en-US" dirty="0"/>
              <a:t>Prognosis</a:t>
            </a:r>
          </a:p>
        </p:txBody>
      </p:sp>
      <p:sp>
        <p:nvSpPr>
          <p:cNvPr id="6" name="TextBox 5">
            <a:extLst>
              <a:ext uri="{FF2B5EF4-FFF2-40B4-BE49-F238E27FC236}">
                <a16:creationId xmlns:a16="http://schemas.microsoft.com/office/drawing/2014/main" id="{5261EBB0-8BAA-215C-4E90-29F038AFB18F}"/>
              </a:ext>
            </a:extLst>
          </p:cNvPr>
          <p:cNvSpPr txBox="1"/>
          <p:nvPr/>
        </p:nvSpPr>
        <p:spPr>
          <a:xfrm>
            <a:off x="7081678" y="3381843"/>
            <a:ext cx="3546389" cy="1477328"/>
          </a:xfrm>
          <a:prstGeom prst="rect">
            <a:avLst/>
          </a:prstGeom>
          <a:noFill/>
        </p:spPr>
        <p:txBody>
          <a:bodyPr wrap="square" rtlCol="0">
            <a:spAutoFit/>
          </a:bodyPr>
          <a:lstStyle/>
          <a:p>
            <a:r>
              <a:rPr lang="en-US" dirty="0"/>
              <a:t>Today:</a:t>
            </a:r>
          </a:p>
          <a:p>
            <a:r>
              <a:rPr lang="en-US" dirty="0"/>
              <a:t>Recap</a:t>
            </a:r>
          </a:p>
          <a:p>
            <a:r>
              <a:rPr lang="en-US" dirty="0"/>
              <a:t>Prognosis</a:t>
            </a:r>
          </a:p>
          <a:p>
            <a:r>
              <a:rPr lang="en-US" dirty="0"/>
              <a:t>Intro to SDM</a:t>
            </a:r>
          </a:p>
          <a:p>
            <a:r>
              <a:rPr lang="en-US" dirty="0"/>
              <a:t>Review Questions</a:t>
            </a:r>
          </a:p>
        </p:txBody>
      </p:sp>
      <p:cxnSp>
        <p:nvCxnSpPr>
          <p:cNvPr id="7" name="Straight Arrow Connector 6">
            <a:extLst>
              <a:ext uri="{FF2B5EF4-FFF2-40B4-BE49-F238E27FC236}">
                <a16:creationId xmlns:a16="http://schemas.microsoft.com/office/drawing/2014/main" id="{F375E616-17E9-5CC4-DE16-19F6640A1098}"/>
              </a:ext>
            </a:extLst>
          </p:cNvPr>
          <p:cNvCxnSpPr>
            <a:cxnSpLocks/>
          </p:cNvCxnSpPr>
          <p:nvPr/>
        </p:nvCxnSpPr>
        <p:spPr>
          <a:xfrm>
            <a:off x="7342594" y="2493818"/>
            <a:ext cx="0" cy="615551"/>
          </a:xfrm>
          <a:prstGeom prst="straightConnector1">
            <a:avLst/>
          </a:prstGeom>
          <a:ln w="76200">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399030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dissolv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E49CAD3-F5F1-409A-5D26-7BD616689140}"/>
              </a:ext>
            </a:extLst>
          </p:cNvPr>
          <p:cNvSpPr>
            <a:spLocks noGrp="1"/>
          </p:cNvSpPr>
          <p:nvPr>
            <p:ph type="title"/>
          </p:nvPr>
        </p:nvSpPr>
        <p:spPr>
          <a:xfrm>
            <a:off x="838200" y="365125"/>
            <a:ext cx="10515600" cy="1325563"/>
          </a:xfrm>
        </p:spPr>
        <p:txBody>
          <a:bodyPr>
            <a:normAutofit/>
          </a:bodyPr>
          <a:lstStyle/>
          <a:p>
            <a:r>
              <a:rPr lang="en-US" sz="5400" dirty="0"/>
              <a:t>Goals and Objectives</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a:extLst>
              <a:ext uri="{FF2B5EF4-FFF2-40B4-BE49-F238E27FC236}">
                <a16:creationId xmlns:a16="http://schemas.microsoft.com/office/drawing/2014/main" id="{602AFF93-1C7E-84C6-64B5-341E6CBB609C}"/>
              </a:ext>
            </a:extLst>
          </p:cNvPr>
          <p:cNvSpPr>
            <a:spLocks noGrp="1"/>
          </p:cNvSpPr>
          <p:nvPr>
            <p:ph idx="1"/>
          </p:nvPr>
        </p:nvSpPr>
        <p:spPr/>
        <p:txBody>
          <a:bodyPr/>
          <a:lstStyle/>
          <a:p>
            <a:r>
              <a:rPr lang="en-US" dirty="0"/>
              <a:t>Today’s goals:</a:t>
            </a:r>
          </a:p>
          <a:p>
            <a:pPr marL="0" indent="0">
              <a:buNone/>
            </a:pPr>
            <a:endParaRPr lang="en-US" dirty="0"/>
          </a:p>
          <a:p>
            <a:pPr lvl="1"/>
            <a:r>
              <a:rPr lang="en-US" dirty="0"/>
              <a:t>Review some of the concepts we have covered</a:t>
            </a:r>
          </a:p>
          <a:p>
            <a:pPr lvl="1"/>
            <a:r>
              <a:rPr lang="en-US" dirty="0"/>
              <a:t>Discuss prognosis studies </a:t>
            </a:r>
          </a:p>
          <a:p>
            <a:pPr lvl="1"/>
            <a:r>
              <a:rPr lang="en-US" dirty="0"/>
              <a:t>Identify what prognostic factors are</a:t>
            </a:r>
          </a:p>
          <a:p>
            <a:pPr lvl="1"/>
            <a:r>
              <a:rPr lang="en-US" dirty="0"/>
              <a:t>Understand risk, odds, RR, OR, HR</a:t>
            </a:r>
          </a:p>
          <a:p>
            <a:pPr lvl="1"/>
            <a:r>
              <a:rPr lang="en-US" dirty="0"/>
              <a:t>Reinforce the importance of patient centered outcomes</a:t>
            </a:r>
          </a:p>
          <a:p>
            <a:pPr lvl="1"/>
            <a:r>
              <a:rPr lang="en-US" dirty="0"/>
              <a:t>Intro to shared decision making</a:t>
            </a:r>
          </a:p>
          <a:p>
            <a:pPr lvl="1"/>
            <a:endParaRPr lang="en-US" dirty="0"/>
          </a:p>
          <a:p>
            <a:pPr lvl="1"/>
            <a:endParaRPr lang="en-US" dirty="0"/>
          </a:p>
        </p:txBody>
      </p:sp>
    </p:spTree>
    <p:extLst>
      <p:ext uri="{BB962C8B-B14F-4D97-AF65-F5344CB8AC3E}">
        <p14:creationId xmlns:p14="http://schemas.microsoft.com/office/powerpoint/2010/main" val="12045979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FDE89-9891-1432-3C05-947D458989DE}"/>
              </a:ext>
            </a:extLst>
          </p:cNvPr>
          <p:cNvSpPr>
            <a:spLocks noGrp="1"/>
          </p:cNvSpPr>
          <p:nvPr>
            <p:ph type="title"/>
          </p:nvPr>
        </p:nvSpPr>
        <p:spPr/>
        <p:txBody>
          <a:bodyPr/>
          <a:lstStyle/>
          <a:p>
            <a:r>
              <a:rPr lang="en-US" dirty="0"/>
              <a:t>How do doctors actually help patients?</a:t>
            </a:r>
          </a:p>
        </p:txBody>
      </p:sp>
      <p:sp>
        <p:nvSpPr>
          <p:cNvPr id="3" name="Content Placeholder 2">
            <a:extLst>
              <a:ext uri="{FF2B5EF4-FFF2-40B4-BE49-F238E27FC236}">
                <a16:creationId xmlns:a16="http://schemas.microsoft.com/office/drawing/2014/main" id="{E07FEB29-788A-821B-49F7-BCC86D374633}"/>
              </a:ext>
            </a:extLst>
          </p:cNvPr>
          <p:cNvSpPr>
            <a:spLocks noGrp="1"/>
          </p:cNvSpPr>
          <p:nvPr>
            <p:ph idx="1"/>
          </p:nvPr>
        </p:nvSpPr>
        <p:spPr>
          <a:xfrm>
            <a:off x="1486070" y="5042428"/>
            <a:ext cx="2154382" cy="442562"/>
          </a:xfrm>
        </p:spPr>
        <p:txBody>
          <a:bodyPr>
            <a:normAutofit lnSpcReduction="10000"/>
          </a:bodyPr>
          <a:lstStyle/>
          <a:p>
            <a:pPr marL="0" indent="0">
              <a:buNone/>
            </a:pPr>
            <a:r>
              <a:rPr lang="en-US" dirty="0"/>
              <a:t>Diagnosing </a:t>
            </a:r>
          </a:p>
        </p:txBody>
      </p:sp>
      <p:pic>
        <p:nvPicPr>
          <p:cNvPr id="5" name="Picture 4" descr="A picture containing person, indoor, person&#10;&#10;Description automatically generated">
            <a:extLst>
              <a:ext uri="{FF2B5EF4-FFF2-40B4-BE49-F238E27FC236}">
                <a16:creationId xmlns:a16="http://schemas.microsoft.com/office/drawing/2014/main" id="{C1C9E2F8-4BF4-0CEA-ABF2-FA89AB95AF87}"/>
              </a:ext>
            </a:extLst>
          </p:cNvPr>
          <p:cNvPicPr>
            <a:picLocks noChangeAspect="1"/>
          </p:cNvPicPr>
          <p:nvPr/>
        </p:nvPicPr>
        <p:blipFill>
          <a:blip r:embed="rId2"/>
          <a:stretch>
            <a:fillRect/>
          </a:stretch>
        </p:blipFill>
        <p:spPr>
          <a:xfrm>
            <a:off x="164453" y="1690688"/>
            <a:ext cx="5170699" cy="3385820"/>
          </a:xfrm>
          <a:prstGeom prst="rect">
            <a:avLst/>
          </a:prstGeom>
        </p:spPr>
      </p:pic>
      <p:sp>
        <p:nvSpPr>
          <p:cNvPr id="6" name="Content Placeholder 2">
            <a:extLst>
              <a:ext uri="{FF2B5EF4-FFF2-40B4-BE49-F238E27FC236}">
                <a16:creationId xmlns:a16="http://schemas.microsoft.com/office/drawing/2014/main" id="{7B2291B3-7072-8C78-DF60-197975B42F6E}"/>
              </a:ext>
            </a:extLst>
          </p:cNvPr>
          <p:cNvSpPr txBox="1">
            <a:spLocks/>
          </p:cNvSpPr>
          <p:nvPr/>
        </p:nvSpPr>
        <p:spPr>
          <a:xfrm>
            <a:off x="8551550" y="5076508"/>
            <a:ext cx="2154382" cy="442562"/>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Treating </a:t>
            </a:r>
          </a:p>
        </p:txBody>
      </p:sp>
      <p:pic>
        <p:nvPicPr>
          <p:cNvPr id="8" name="Picture 7" descr="A picture containing indoor&#10;&#10;Description automatically generated">
            <a:extLst>
              <a:ext uri="{FF2B5EF4-FFF2-40B4-BE49-F238E27FC236}">
                <a16:creationId xmlns:a16="http://schemas.microsoft.com/office/drawing/2014/main" id="{CA8E6FEC-5139-70AA-0EEA-B229CF19B1F5}"/>
              </a:ext>
            </a:extLst>
          </p:cNvPr>
          <p:cNvPicPr>
            <a:picLocks noChangeAspect="1"/>
          </p:cNvPicPr>
          <p:nvPr/>
        </p:nvPicPr>
        <p:blipFill>
          <a:blip r:embed="rId3"/>
          <a:stretch>
            <a:fillRect/>
          </a:stretch>
        </p:blipFill>
        <p:spPr>
          <a:xfrm>
            <a:off x="6489818" y="1618565"/>
            <a:ext cx="4863982" cy="3495987"/>
          </a:xfrm>
          <a:prstGeom prst="rect">
            <a:avLst/>
          </a:prstGeom>
        </p:spPr>
      </p:pic>
    </p:spTree>
    <p:extLst>
      <p:ext uri="{BB962C8B-B14F-4D97-AF65-F5344CB8AC3E}">
        <p14:creationId xmlns:p14="http://schemas.microsoft.com/office/powerpoint/2010/main" val="4061336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FDE89-9891-1432-3C05-947D458989DE}"/>
              </a:ext>
            </a:extLst>
          </p:cNvPr>
          <p:cNvSpPr>
            <a:spLocks noGrp="1"/>
          </p:cNvSpPr>
          <p:nvPr>
            <p:ph type="title"/>
          </p:nvPr>
        </p:nvSpPr>
        <p:spPr/>
        <p:txBody>
          <a:bodyPr/>
          <a:lstStyle/>
          <a:p>
            <a:r>
              <a:rPr lang="en-US" dirty="0"/>
              <a:t>How do doctors actually help patients?</a:t>
            </a:r>
          </a:p>
        </p:txBody>
      </p:sp>
      <p:sp>
        <p:nvSpPr>
          <p:cNvPr id="3" name="Content Placeholder 2">
            <a:extLst>
              <a:ext uri="{FF2B5EF4-FFF2-40B4-BE49-F238E27FC236}">
                <a16:creationId xmlns:a16="http://schemas.microsoft.com/office/drawing/2014/main" id="{E07FEB29-788A-821B-49F7-BCC86D374633}"/>
              </a:ext>
            </a:extLst>
          </p:cNvPr>
          <p:cNvSpPr>
            <a:spLocks noGrp="1"/>
          </p:cNvSpPr>
          <p:nvPr>
            <p:ph idx="1"/>
          </p:nvPr>
        </p:nvSpPr>
        <p:spPr>
          <a:xfrm>
            <a:off x="6096000" y="3563908"/>
            <a:ext cx="2154382" cy="442562"/>
          </a:xfrm>
        </p:spPr>
        <p:txBody>
          <a:bodyPr>
            <a:normAutofit fontScale="92500" lnSpcReduction="10000"/>
          </a:bodyPr>
          <a:lstStyle/>
          <a:p>
            <a:pPr marL="0" indent="0">
              <a:buNone/>
            </a:pPr>
            <a:r>
              <a:rPr lang="en-US" dirty="0"/>
              <a:t>Prognosis </a:t>
            </a:r>
          </a:p>
        </p:txBody>
      </p:sp>
      <p:pic>
        <p:nvPicPr>
          <p:cNvPr id="7" name="Picture 6" descr="A picture containing diagram&#10;&#10;Description automatically generated">
            <a:extLst>
              <a:ext uri="{FF2B5EF4-FFF2-40B4-BE49-F238E27FC236}">
                <a16:creationId xmlns:a16="http://schemas.microsoft.com/office/drawing/2014/main" id="{A9D07DD1-E325-B7F1-BF30-9BE69DF37D41}"/>
              </a:ext>
            </a:extLst>
          </p:cNvPr>
          <p:cNvPicPr>
            <a:picLocks noChangeAspect="1"/>
          </p:cNvPicPr>
          <p:nvPr/>
        </p:nvPicPr>
        <p:blipFill>
          <a:blip r:embed="rId2"/>
          <a:stretch>
            <a:fillRect/>
          </a:stretch>
        </p:blipFill>
        <p:spPr>
          <a:xfrm>
            <a:off x="1336202" y="1520065"/>
            <a:ext cx="4431552" cy="4972810"/>
          </a:xfrm>
          <a:prstGeom prst="rect">
            <a:avLst/>
          </a:prstGeom>
        </p:spPr>
      </p:pic>
    </p:spTree>
    <p:extLst>
      <p:ext uri="{BB962C8B-B14F-4D97-AF65-F5344CB8AC3E}">
        <p14:creationId xmlns:p14="http://schemas.microsoft.com/office/powerpoint/2010/main" val="3207845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picture containing text, sign&#10;&#10;Description automatically generated">
            <a:extLst>
              <a:ext uri="{FF2B5EF4-FFF2-40B4-BE49-F238E27FC236}">
                <a16:creationId xmlns:a16="http://schemas.microsoft.com/office/drawing/2014/main" id="{38A3FCBD-10AD-8FCC-1BA4-936B90470454}"/>
              </a:ext>
            </a:extLst>
          </p:cNvPr>
          <p:cNvPicPr>
            <a:picLocks noGrp="1" noChangeAspect="1"/>
          </p:cNvPicPr>
          <p:nvPr>
            <p:ph idx="1"/>
          </p:nvPr>
        </p:nvPicPr>
        <p:blipFill>
          <a:blip r:embed="rId2"/>
          <a:stretch>
            <a:fillRect/>
          </a:stretch>
        </p:blipFill>
        <p:spPr>
          <a:xfrm>
            <a:off x="528591" y="1184855"/>
            <a:ext cx="5623162" cy="4915673"/>
          </a:xfrm>
        </p:spPr>
      </p:pic>
      <p:pic>
        <p:nvPicPr>
          <p:cNvPr id="7" name="Picture 6" descr="A yellow sign on a road&#10;&#10;Description automatically generated with medium confidence">
            <a:extLst>
              <a:ext uri="{FF2B5EF4-FFF2-40B4-BE49-F238E27FC236}">
                <a16:creationId xmlns:a16="http://schemas.microsoft.com/office/drawing/2014/main" id="{CE56D0EC-A760-3693-72ED-8FD96BE78E73}"/>
              </a:ext>
            </a:extLst>
          </p:cNvPr>
          <p:cNvPicPr>
            <a:picLocks noChangeAspect="1"/>
          </p:cNvPicPr>
          <p:nvPr/>
        </p:nvPicPr>
        <p:blipFill>
          <a:blip r:embed="rId3"/>
          <a:stretch>
            <a:fillRect/>
          </a:stretch>
        </p:blipFill>
        <p:spPr>
          <a:xfrm>
            <a:off x="6403012" y="1297961"/>
            <a:ext cx="5788988" cy="4802568"/>
          </a:xfrm>
          <a:prstGeom prst="rect">
            <a:avLst/>
          </a:prstGeom>
        </p:spPr>
      </p:pic>
      <p:sp>
        <p:nvSpPr>
          <p:cNvPr id="2" name="Title 1">
            <a:extLst>
              <a:ext uri="{FF2B5EF4-FFF2-40B4-BE49-F238E27FC236}">
                <a16:creationId xmlns:a16="http://schemas.microsoft.com/office/drawing/2014/main" id="{FE846B61-C25A-3C75-B66A-94B445DF1FE3}"/>
              </a:ext>
            </a:extLst>
          </p:cNvPr>
          <p:cNvSpPr>
            <a:spLocks noGrp="1"/>
          </p:cNvSpPr>
          <p:nvPr>
            <p:ph type="title"/>
          </p:nvPr>
        </p:nvSpPr>
        <p:spPr>
          <a:xfrm>
            <a:off x="838200" y="94689"/>
            <a:ext cx="10515600" cy="1325563"/>
          </a:xfrm>
        </p:spPr>
        <p:txBody>
          <a:bodyPr/>
          <a:lstStyle/>
          <a:p>
            <a:r>
              <a:rPr lang="en-US" dirty="0"/>
              <a:t>Diagnosing: using tests</a:t>
            </a:r>
          </a:p>
        </p:txBody>
      </p:sp>
    </p:spTree>
    <p:extLst>
      <p:ext uri="{BB962C8B-B14F-4D97-AF65-F5344CB8AC3E}">
        <p14:creationId xmlns:p14="http://schemas.microsoft.com/office/powerpoint/2010/main" val="4285521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picture containing text, sign&#10;&#10;Description automatically generated">
            <a:extLst>
              <a:ext uri="{FF2B5EF4-FFF2-40B4-BE49-F238E27FC236}">
                <a16:creationId xmlns:a16="http://schemas.microsoft.com/office/drawing/2014/main" id="{38A3FCBD-10AD-8FCC-1BA4-936B90470454}"/>
              </a:ext>
            </a:extLst>
          </p:cNvPr>
          <p:cNvPicPr>
            <a:picLocks noGrp="1" noChangeAspect="1"/>
          </p:cNvPicPr>
          <p:nvPr>
            <p:ph idx="1"/>
          </p:nvPr>
        </p:nvPicPr>
        <p:blipFill>
          <a:blip r:embed="rId2"/>
          <a:stretch>
            <a:fillRect/>
          </a:stretch>
        </p:blipFill>
        <p:spPr>
          <a:xfrm>
            <a:off x="528591" y="1184855"/>
            <a:ext cx="5623162" cy="2870951"/>
          </a:xfrm>
        </p:spPr>
      </p:pic>
      <p:pic>
        <p:nvPicPr>
          <p:cNvPr id="7" name="Picture 6" descr="A yellow sign on a road&#10;&#10;Description automatically generated with medium confidence">
            <a:extLst>
              <a:ext uri="{FF2B5EF4-FFF2-40B4-BE49-F238E27FC236}">
                <a16:creationId xmlns:a16="http://schemas.microsoft.com/office/drawing/2014/main" id="{CE56D0EC-A760-3693-72ED-8FD96BE78E73}"/>
              </a:ext>
            </a:extLst>
          </p:cNvPr>
          <p:cNvPicPr>
            <a:picLocks noChangeAspect="1"/>
          </p:cNvPicPr>
          <p:nvPr/>
        </p:nvPicPr>
        <p:blipFill>
          <a:blip r:embed="rId3"/>
          <a:stretch>
            <a:fillRect/>
          </a:stretch>
        </p:blipFill>
        <p:spPr>
          <a:xfrm>
            <a:off x="6403012" y="1297961"/>
            <a:ext cx="5788988" cy="2757845"/>
          </a:xfrm>
          <a:prstGeom prst="rect">
            <a:avLst/>
          </a:prstGeom>
        </p:spPr>
      </p:pic>
      <p:sp>
        <p:nvSpPr>
          <p:cNvPr id="2" name="Title 1">
            <a:extLst>
              <a:ext uri="{FF2B5EF4-FFF2-40B4-BE49-F238E27FC236}">
                <a16:creationId xmlns:a16="http://schemas.microsoft.com/office/drawing/2014/main" id="{FE846B61-C25A-3C75-B66A-94B445DF1FE3}"/>
              </a:ext>
            </a:extLst>
          </p:cNvPr>
          <p:cNvSpPr>
            <a:spLocks noGrp="1"/>
          </p:cNvSpPr>
          <p:nvPr>
            <p:ph type="title"/>
          </p:nvPr>
        </p:nvSpPr>
        <p:spPr>
          <a:xfrm>
            <a:off x="838200" y="94689"/>
            <a:ext cx="10515600" cy="1325563"/>
          </a:xfrm>
        </p:spPr>
        <p:txBody>
          <a:bodyPr/>
          <a:lstStyle/>
          <a:p>
            <a:r>
              <a:rPr lang="en-US" dirty="0"/>
              <a:t>Diagnosing: using tests</a:t>
            </a:r>
          </a:p>
        </p:txBody>
      </p:sp>
      <p:sp>
        <p:nvSpPr>
          <p:cNvPr id="3" name="TextBox 2">
            <a:extLst>
              <a:ext uri="{FF2B5EF4-FFF2-40B4-BE49-F238E27FC236}">
                <a16:creationId xmlns:a16="http://schemas.microsoft.com/office/drawing/2014/main" id="{BCECB5DF-BFEB-C335-3E2D-5C92183F3D22}"/>
              </a:ext>
            </a:extLst>
          </p:cNvPr>
          <p:cNvSpPr txBox="1"/>
          <p:nvPr/>
        </p:nvSpPr>
        <p:spPr>
          <a:xfrm>
            <a:off x="648929" y="4365523"/>
            <a:ext cx="5294671" cy="1477328"/>
          </a:xfrm>
          <a:prstGeom prst="rect">
            <a:avLst/>
          </a:prstGeom>
          <a:noFill/>
        </p:spPr>
        <p:txBody>
          <a:bodyPr wrap="square" rtlCol="0">
            <a:spAutoFit/>
          </a:bodyPr>
          <a:lstStyle/>
          <a:p>
            <a:r>
              <a:rPr lang="en-US" dirty="0"/>
              <a:t>Sensitivity: the ability of a test to correctly identify patients with a disease </a:t>
            </a:r>
          </a:p>
          <a:p>
            <a:endParaRPr lang="en-US" dirty="0"/>
          </a:p>
          <a:p>
            <a:r>
              <a:rPr lang="en-US" dirty="0"/>
              <a:t>Specificity: the ability of a test to correctly identify people without the disease</a:t>
            </a:r>
          </a:p>
        </p:txBody>
      </p:sp>
      <p:sp>
        <p:nvSpPr>
          <p:cNvPr id="4" name="TextBox 3">
            <a:extLst>
              <a:ext uri="{FF2B5EF4-FFF2-40B4-BE49-F238E27FC236}">
                <a16:creationId xmlns:a16="http://schemas.microsoft.com/office/drawing/2014/main" id="{8D3B0761-60ED-55E8-DFB7-8AF509600770}"/>
              </a:ext>
            </a:extLst>
          </p:cNvPr>
          <p:cNvSpPr txBox="1"/>
          <p:nvPr/>
        </p:nvSpPr>
        <p:spPr>
          <a:xfrm>
            <a:off x="6403012" y="4365523"/>
            <a:ext cx="5294671" cy="1477328"/>
          </a:xfrm>
          <a:prstGeom prst="rect">
            <a:avLst/>
          </a:prstGeom>
          <a:noFill/>
        </p:spPr>
        <p:txBody>
          <a:bodyPr wrap="square" rtlCol="0">
            <a:spAutoFit/>
          </a:bodyPr>
          <a:lstStyle/>
          <a:p>
            <a:r>
              <a:rPr lang="en-US" sz="1800" dirty="0"/>
              <a:t>LR+   Likelihood of the test being correct when it is positive</a:t>
            </a:r>
          </a:p>
          <a:p>
            <a:endParaRPr lang="en-US" dirty="0"/>
          </a:p>
          <a:p>
            <a:r>
              <a:rPr lang="en-US" sz="1800" dirty="0"/>
              <a:t>LR –  Likelihood of the test being correct when it is negative</a:t>
            </a:r>
            <a:endParaRPr lang="en-US" dirty="0"/>
          </a:p>
        </p:txBody>
      </p:sp>
    </p:spTree>
    <p:extLst>
      <p:ext uri="{BB962C8B-B14F-4D97-AF65-F5344CB8AC3E}">
        <p14:creationId xmlns:p14="http://schemas.microsoft.com/office/powerpoint/2010/main" val="11722251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9F65D7-17BA-B136-3967-064D6B36C097}"/>
              </a:ext>
            </a:extLst>
          </p:cNvPr>
          <p:cNvSpPr>
            <a:spLocks noGrp="1"/>
          </p:cNvSpPr>
          <p:nvPr>
            <p:ph type="title"/>
          </p:nvPr>
        </p:nvSpPr>
        <p:spPr/>
        <p:txBody>
          <a:bodyPr/>
          <a:lstStyle/>
          <a:p>
            <a:r>
              <a:rPr lang="en-US" dirty="0"/>
              <a:t>Diagnosing:</a:t>
            </a:r>
          </a:p>
        </p:txBody>
      </p:sp>
      <p:sp>
        <p:nvSpPr>
          <p:cNvPr id="5" name="TextBox 4">
            <a:extLst>
              <a:ext uri="{FF2B5EF4-FFF2-40B4-BE49-F238E27FC236}">
                <a16:creationId xmlns:a16="http://schemas.microsoft.com/office/drawing/2014/main" id="{93BFC7B5-F023-C625-1457-BFAE2D32EE08}"/>
              </a:ext>
            </a:extLst>
          </p:cNvPr>
          <p:cNvSpPr txBox="1"/>
          <p:nvPr/>
        </p:nvSpPr>
        <p:spPr>
          <a:xfrm>
            <a:off x="950025" y="1508166"/>
            <a:ext cx="9690265" cy="3108543"/>
          </a:xfrm>
          <a:prstGeom prst="rect">
            <a:avLst/>
          </a:prstGeom>
          <a:noFill/>
        </p:spPr>
        <p:txBody>
          <a:bodyPr wrap="square">
            <a:spAutoFit/>
          </a:bodyPr>
          <a:lstStyle/>
          <a:p>
            <a:r>
              <a:rPr lang="en-US" sz="2800" dirty="0"/>
              <a:t>Don’t forget about likelihood ratios! </a:t>
            </a:r>
          </a:p>
          <a:p>
            <a:endParaRPr lang="en-US" sz="2800" dirty="0"/>
          </a:p>
          <a:p>
            <a:r>
              <a:rPr lang="en-US" sz="2800" dirty="0"/>
              <a:t>LR+   Likelihood of the test being correct when it is positive</a:t>
            </a:r>
          </a:p>
          <a:p>
            <a:endParaRPr lang="en-US" sz="2800" dirty="0"/>
          </a:p>
          <a:p>
            <a:br>
              <a:rPr lang="en-US" sz="2800" dirty="0"/>
            </a:br>
            <a:r>
              <a:rPr lang="en-US" sz="2800" dirty="0"/>
              <a:t>LR –  Likelihood of the test being correct when it is negative</a:t>
            </a:r>
          </a:p>
          <a:p>
            <a:r>
              <a:rPr lang="en-US" sz="2800" dirty="0"/>
              <a:t> </a:t>
            </a:r>
          </a:p>
        </p:txBody>
      </p:sp>
      <p:sp>
        <p:nvSpPr>
          <p:cNvPr id="6" name="TextBox 5">
            <a:extLst>
              <a:ext uri="{FF2B5EF4-FFF2-40B4-BE49-F238E27FC236}">
                <a16:creationId xmlns:a16="http://schemas.microsoft.com/office/drawing/2014/main" id="{023FF14B-9668-4F21-ABA1-2E0ABA3AEB33}"/>
              </a:ext>
            </a:extLst>
          </p:cNvPr>
          <p:cNvSpPr txBox="1"/>
          <p:nvPr/>
        </p:nvSpPr>
        <p:spPr>
          <a:xfrm>
            <a:off x="950025" y="4897976"/>
            <a:ext cx="9997646" cy="1477328"/>
          </a:xfrm>
          <a:prstGeom prst="rect">
            <a:avLst/>
          </a:prstGeom>
          <a:noFill/>
        </p:spPr>
        <p:txBody>
          <a:bodyPr wrap="square">
            <a:spAutoFit/>
          </a:bodyPr>
          <a:lstStyle/>
          <a:p>
            <a:pPr algn="l"/>
            <a:r>
              <a:rPr lang="en-US" b="0" i="0" dirty="0">
                <a:solidFill>
                  <a:srgbClr val="333333"/>
                </a:solidFill>
                <a:effectLst/>
                <a:latin typeface="montserrat" panose="020F0502020204030204" pitchFamily="34" charset="0"/>
              </a:rPr>
              <a:t>Likelihood ratios have a number of useful properties:</a:t>
            </a:r>
          </a:p>
          <a:p>
            <a:pPr lvl="1">
              <a:buFont typeface="Arial" panose="020B0604020202020204" pitchFamily="34" charset="0"/>
              <a:buChar char="•"/>
            </a:pPr>
            <a:r>
              <a:rPr lang="en-US" b="0" i="0" dirty="0">
                <a:solidFill>
                  <a:srgbClr val="333333"/>
                </a:solidFill>
                <a:effectLst/>
                <a:latin typeface="inherit"/>
              </a:rPr>
              <a:t>because they are based on a ratio of sensitivity and specificity, they do not vary in different populations or settings</a:t>
            </a:r>
          </a:p>
          <a:p>
            <a:pPr lvl="1">
              <a:buFont typeface="Arial" panose="020B0604020202020204" pitchFamily="34" charset="0"/>
              <a:buChar char="•"/>
            </a:pPr>
            <a:r>
              <a:rPr lang="en-US" b="0" i="0" dirty="0">
                <a:solidFill>
                  <a:srgbClr val="333333"/>
                </a:solidFill>
                <a:effectLst/>
                <a:latin typeface="inherit"/>
              </a:rPr>
              <a:t>they can be used directly at the individual patient level</a:t>
            </a:r>
          </a:p>
          <a:p>
            <a:pPr lvl="1">
              <a:buFont typeface="Arial" panose="020B0604020202020204" pitchFamily="34" charset="0"/>
              <a:buChar char="•"/>
            </a:pPr>
            <a:r>
              <a:rPr lang="en-US" b="0" i="0" dirty="0">
                <a:solidFill>
                  <a:srgbClr val="333333"/>
                </a:solidFill>
                <a:effectLst/>
                <a:latin typeface="inherit"/>
              </a:rPr>
              <a:t>they allow the clinician to quantitate the </a:t>
            </a:r>
            <a:r>
              <a:rPr lang="en-US" b="1" i="1" dirty="0">
                <a:solidFill>
                  <a:srgbClr val="333333"/>
                </a:solidFill>
                <a:effectLst/>
                <a:latin typeface="inherit"/>
              </a:rPr>
              <a:t>probability</a:t>
            </a:r>
            <a:r>
              <a:rPr lang="en-US" b="0" i="0" dirty="0">
                <a:solidFill>
                  <a:srgbClr val="333333"/>
                </a:solidFill>
                <a:effectLst/>
                <a:latin typeface="inherit"/>
              </a:rPr>
              <a:t> of disease for any individual patient.</a:t>
            </a:r>
          </a:p>
        </p:txBody>
      </p:sp>
      <p:sp>
        <p:nvSpPr>
          <p:cNvPr id="8" name="TextBox 7">
            <a:extLst>
              <a:ext uri="{FF2B5EF4-FFF2-40B4-BE49-F238E27FC236}">
                <a16:creationId xmlns:a16="http://schemas.microsoft.com/office/drawing/2014/main" id="{A291979F-14E2-2B31-7012-3ADE7146A33F}"/>
              </a:ext>
            </a:extLst>
          </p:cNvPr>
          <p:cNvSpPr txBox="1"/>
          <p:nvPr/>
        </p:nvSpPr>
        <p:spPr>
          <a:xfrm>
            <a:off x="5247248" y="3010486"/>
            <a:ext cx="3137095" cy="553998"/>
          </a:xfrm>
          <a:prstGeom prst="rect">
            <a:avLst/>
          </a:prstGeom>
          <a:noFill/>
        </p:spPr>
        <p:txBody>
          <a:bodyPr wrap="square" rtlCol="0">
            <a:spAutoFit/>
          </a:bodyPr>
          <a:lstStyle/>
          <a:p>
            <a:r>
              <a:rPr lang="en-US" sz="3000" dirty="0">
                <a:solidFill>
                  <a:srgbClr val="FF0000"/>
                </a:solidFill>
                <a:latin typeface="Bradley Hand" pitchFamily="2" charset="77"/>
                <a:cs typeface="Algerian" panose="020F0502020204030204" pitchFamily="34" charset="0"/>
              </a:rPr>
              <a:t>&gt; 10</a:t>
            </a:r>
          </a:p>
        </p:txBody>
      </p:sp>
      <p:sp>
        <p:nvSpPr>
          <p:cNvPr id="9" name="TextBox 8">
            <a:extLst>
              <a:ext uri="{FF2B5EF4-FFF2-40B4-BE49-F238E27FC236}">
                <a16:creationId xmlns:a16="http://schemas.microsoft.com/office/drawing/2014/main" id="{5EC6D3BA-0150-411D-9381-9B8F492362E3}"/>
              </a:ext>
            </a:extLst>
          </p:cNvPr>
          <p:cNvSpPr txBox="1"/>
          <p:nvPr/>
        </p:nvSpPr>
        <p:spPr>
          <a:xfrm>
            <a:off x="5104227" y="4203345"/>
            <a:ext cx="3137095" cy="553998"/>
          </a:xfrm>
          <a:prstGeom prst="rect">
            <a:avLst/>
          </a:prstGeom>
          <a:noFill/>
        </p:spPr>
        <p:txBody>
          <a:bodyPr wrap="square" rtlCol="0">
            <a:spAutoFit/>
          </a:bodyPr>
          <a:lstStyle/>
          <a:p>
            <a:r>
              <a:rPr lang="en-US" sz="3000" dirty="0">
                <a:solidFill>
                  <a:srgbClr val="FF0000"/>
                </a:solidFill>
                <a:latin typeface="Bradley Hand" pitchFamily="2" charset="77"/>
                <a:cs typeface="Algerian" panose="020F0502020204030204" pitchFamily="34" charset="0"/>
              </a:rPr>
              <a:t>&lt; 0.1</a:t>
            </a:r>
          </a:p>
        </p:txBody>
      </p:sp>
    </p:spTree>
    <p:extLst>
      <p:ext uri="{BB962C8B-B14F-4D97-AF65-F5344CB8AC3E}">
        <p14:creationId xmlns:p14="http://schemas.microsoft.com/office/powerpoint/2010/main" val="1325692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C00A8-1F9D-EC3F-B5E3-F3C1B0FD7004}"/>
              </a:ext>
            </a:extLst>
          </p:cNvPr>
          <p:cNvSpPr>
            <a:spLocks noGrp="1"/>
          </p:cNvSpPr>
          <p:nvPr>
            <p:ph type="title"/>
          </p:nvPr>
        </p:nvSpPr>
        <p:spPr/>
        <p:txBody>
          <a:bodyPr/>
          <a:lstStyle/>
          <a:p>
            <a:endParaRPr lang="en-US" dirty="0"/>
          </a:p>
        </p:txBody>
      </p:sp>
      <p:pic>
        <p:nvPicPr>
          <p:cNvPr id="5" name="Content Placeholder 4" descr="A graph with a blue line&#10;&#10;Description automatically generated">
            <a:extLst>
              <a:ext uri="{FF2B5EF4-FFF2-40B4-BE49-F238E27FC236}">
                <a16:creationId xmlns:a16="http://schemas.microsoft.com/office/drawing/2014/main" id="{DCBB5911-B58F-4DBE-0AA7-FB7FE7E2C25D}"/>
              </a:ext>
            </a:extLst>
          </p:cNvPr>
          <p:cNvPicPr>
            <a:picLocks noGrp="1" noChangeAspect="1"/>
          </p:cNvPicPr>
          <p:nvPr>
            <p:ph idx="1"/>
          </p:nvPr>
        </p:nvPicPr>
        <p:blipFill rotWithShape="1">
          <a:blip r:embed="rId2"/>
          <a:srcRect r="34292"/>
          <a:stretch/>
        </p:blipFill>
        <p:spPr>
          <a:xfrm>
            <a:off x="6492322" y="0"/>
            <a:ext cx="5041899" cy="7322062"/>
          </a:xfrm>
        </p:spPr>
      </p:pic>
      <p:pic>
        <p:nvPicPr>
          <p:cNvPr id="7" name="Picture 6" descr="A graph of a graph with a blue line&#10;&#10;Description automatically generated">
            <a:extLst>
              <a:ext uri="{FF2B5EF4-FFF2-40B4-BE49-F238E27FC236}">
                <a16:creationId xmlns:a16="http://schemas.microsoft.com/office/drawing/2014/main" id="{5EAE4DF6-55FE-A3A7-FEA6-A89492D9FED6}"/>
              </a:ext>
            </a:extLst>
          </p:cNvPr>
          <p:cNvPicPr>
            <a:picLocks noChangeAspect="1"/>
          </p:cNvPicPr>
          <p:nvPr/>
        </p:nvPicPr>
        <p:blipFill>
          <a:blip r:embed="rId3"/>
          <a:stretch>
            <a:fillRect/>
          </a:stretch>
        </p:blipFill>
        <p:spPr>
          <a:xfrm>
            <a:off x="557530" y="76200"/>
            <a:ext cx="5041900" cy="6781800"/>
          </a:xfrm>
          <a:prstGeom prst="rect">
            <a:avLst/>
          </a:prstGeom>
        </p:spPr>
      </p:pic>
    </p:spTree>
    <p:extLst>
      <p:ext uri="{BB962C8B-B14F-4D97-AF65-F5344CB8AC3E}">
        <p14:creationId xmlns:p14="http://schemas.microsoft.com/office/powerpoint/2010/main" val="25219819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A picture containing chart&#10;&#10;Description automatically generated">
            <a:extLst>
              <a:ext uri="{FF2B5EF4-FFF2-40B4-BE49-F238E27FC236}">
                <a16:creationId xmlns:a16="http://schemas.microsoft.com/office/drawing/2014/main" id="{DA54F2F9-1A9A-701A-0109-7B1EA12CD023}"/>
              </a:ext>
            </a:extLst>
          </p:cNvPr>
          <p:cNvPicPr>
            <a:picLocks noGrp="1" noChangeAspect="1"/>
          </p:cNvPicPr>
          <p:nvPr>
            <p:ph idx="1"/>
          </p:nvPr>
        </p:nvPicPr>
        <p:blipFill>
          <a:blip r:embed="rId3"/>
          <a:stretch>
            <a:fillRect/>
          </a:stretch>
        </p:blipFill>
        <p:spPr>
          <a:xfrm>
            <a:off x="3826100" y="265741"/>
            <a:ext cx="8081280" cy="6227134"/>
          </a:xfrm>
        </p:spPr>
      </p:pic>
      <p:sp>
        <p:nvSpPr>
          <p:cNvPr id="9" name="TextBox 8">
            <a:extLst>
              <a:ext uri="{FF2B5EF4-FFF2-40B4-BE49-F238E27FC236}">
                <a16:creationId xmlns:a16="http://schemas.microsoft.com/office/drawing/2014/main" id="{458106A6-42BB-E9CD-575F-696CA862692C}"/>
              </a:ext>
            </a:extLst>
          </p:cNvPr>
          <p:cNvSpPr txBox="1"/>
          <p:nvPr/>
        </p:nvSpPr>
        <p:spPr>
          <a:xfrm>
            <a:off x="284620" y="1998302"/>
            <a:ext cx="3269949" cy="1477328"/>
          </a:xfrm>
          <a:prstGeom prst="rect">
            <a:avLst/>
          </a:prstGeom>
          <a:noFill/>
        </p:spPr>
        <p:txBody>
          <a:bodyPr wrap="square">
            <a:spAutoFit/>
          </a:bodyPr>
          <a:lstStyle/>
          <a:p>
            <a:pPr algn="l"/>
            <a:r>
              <a:rPr lang="en-US" sz="3000" b="0" i="0" dirty="0">
                <a:solidFill>
                  <a:srgbClr val="757575"/>
                </a:solidFill>
                <a:effectLst/>
                <a:latin typeface="aleoregular"/>
              </a:rPr>
              <a:t>Expressions of Probability: Words and Numbers</a:t>
            </a:r>
          </a:p>
        </p:txBody>
      </p:sp>
    </p:spTree>
    <p:extLst>
      <p:ext uri="{BB962C8B-B14F-4D97-AF65-F5344CB8AC3E}">
        <p14:creationId xmlns:p14="http://schemas.microsoft.com/office/powerpoint/2010/main" val="12815634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icon&#10;&#10;Description automatically generated">
            <a:extLst>
              <a:ext uri="{FF2B5EF4-FFF2-40B4-BE49-F238E27FC236}">
                <a16:creationId xmlns:a16="http://schemas.microsoft.com/office/drawing/2014/main" id="{8B473D2A-CFF0-5B6E-A9BD-811576328070}"/>
              </a:ext>
            </a:extLst>
          </p:cNvPr>
          <p:cNvPicPr>
            <a:picLocks noChangeAspect="1"/>
          </p:cNvPicPr>
          <p:nvPr/>
        </p:nvPicPr>
        <p:blipFill>
          <a:blip r:embed="rId2"/>
          <a:stretch>
            <a:fillRect/>
          </a:stretch>
        </p:blipFill>
        <p:spPr>
          <a:xfrm>
            <a:off x="6541053" y="1204768"/>
            <a:ext cx="4777381" cy="4275755"/>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
        <p:nvSpPr>
          <p:cNvPr id="2" name="Title 1">
            <a:extLst>
              <a:ext uri="{FF2B5EF4-FFF2-40B4-BE49-F238E27FC236}">
                <a16:creationId xmlns:a16="http://schemas.microsoft.com/office/drawing/2014/main" id="{5C7194E7-BDE2-7912-FDAF-CBD867A665CE}"/>
              </a:ext>
            </a:extLst>
          </p:cNvPr>
          <p:cNvSpPr>
            <a:spLocks noGrp="1"/>
          </p:cNvSpPr>
          <p:nvPr>
            <p:ph type="title"/>
          </p:nvPr>
        </p:nvSpPr>
        <p:spPr>
          <a:xfrm>
            <a:off x="838200" y="479493"/>
            <a:ext cx="8792687" cy="1325563"/>
          </a:xfrm>
        </p:spPr>
        <p:txBody>
          <a:bodyPr>
            <a:normAutofit/>
          </a:bodyPr>
          <a:lstStyle/>
          <a:p>
            <a:r>
              <a:rPr lang="en-US" dirty="0"/>
              <a:t>Use clinical decision-making tools to get pre-test probability</a:t>
            </a:r>
          </a:p>
        </p:txBody>
      </p:sp>
      <p:sp>
        <p:nvSpPr>
          <p:cNvPr id="3" name="Content Placeholder 2">
            <a:extLst>
              <a:ext uri="{FF2B5EF4-FFF2-40B4-BE49-F238E27FC236}">
                <a16:creationId xmlns:a16="http://schemas.microsoft.com/office/drawing/2014/main" id="{00EEE0A0-4127-1157-A218-9D9B356F9959}"/>
              </a:ext>
            </a:extLst>
          </p:cNvPr>
          <p:cNvSpPr>
            <a:spLocks noGrp="1"/>
          </p:cNvSpPr>
          <p:nvPr>
            <p:ph idx="1"/>
          </p:nvPr>
        </p:nvSpPr>
        <p:spPr>
          <a:xfrm>
            <a:off x="838201" y="1984443"/>
            <a:ext cx="5257800" cy="4192520"/>
          </a:xfrm>
        </p:spPr>
        <p:txBody>
          <a:bodyPr>
            <a:normAutofit/>
          </a:bodyPr>
          <a:lstStyle/>
          <a:p>
            <a:r>
              <a:rPr lang="en-US" sz="2600" dirty="0"/>
              <a:t>Cognitively unload us:</a:t>
            </a:r>
          </a:p>
          <a:p>
            <a:r>
              <a:rPr lang="en-US" sz="2600" dirty="0"/>
              <a:t>PE – Wells Criteria, PERC rule</a:t>
            </a:r>
          </a:p>
          <a:p>
            <a:r>
              <a:rPr lang="en-US" sz="2600" dirty="0"/>
              <a:t>Appendicitis- </a:t>
            </a:r>
            <a:r>
              <a:rPr lang="en-US" sz="2600" dirty="0" err="1"/>
              <a:t>Alvarodo</a:t>
            </a:r>
            <a:r>
              <a:rPr lang="en-US" sz="2600" dirty="0"/>
              <a:t>, </a:t>
            </a:r>
            <a:r>
              <a:rPr lang="en-US" sz="2600" dirty="0" err="1"/>
              <a:t>pARC</a:t>
            </a:r>
            <a:endParaRPr lang="en-US" sz="2600" dirty="0"/>
          </a:p>
          <a:p>
            <a:r>
              <a:rPr lang="en-US" sz="2600" dirty="0"/>
              <a:t>Necrotizing fasciitis – LIRNEC</a:t>
            </a:r>
          </a:p>
          <a:p>
            <a:r>
              <a:rPr lang="en-US" sz="2600" dirty="0"/>
              <a:t>C-Spine Fracture – NEXUS</a:t>
            </a:r>
          </a:p>
          <a:p>
            <a:r>
              <a:rPr lang="en-US" sz="2600" dirty="0"/>
              <a:t>ICH – Canadian head CT</a:t>
            </a:r>
          </a:p>
          <a:p>
            <a:r>
              <a:rPr lang="en-US" sz="2600" dirty="0"/>
              <a:t>NIH Stroke scale</a:t>
            </a:r>
          </a:p>
          <a:p>
            <a:pPr marL="0" indent="0">
              <a:buNone/>
            </a:pPr>
            <a:endParaRPr lang="en-US" sz="2600" dirty="0"/>
          </a:p>
          <a:p>
            <a:endParaRPr lang="en-US" sz="2600" dirty="0"/>
          </a:p>
          <a:p>
            <a:endParaRPr lang="en-US" sz="2600" dirty="0"/>
          </a:p>
          <a:p>
            <a:endParaRPr lang="en-US" sz="2600" dirty="0"/>
          </a:p>
          <a:p>
            <a:endParaRPr lang="en-US" sz="2600" dirty="0"/>
          </a:p>
        </p:txBody>
      </p:sp>
    </p:spTree>
    <p:extLst>
      <p:ext uri="{BB962C8B-B14F-4D97-AF65-F5344CB8AC3E}">
        <p14:creationId xmlns:p14="http://schemas.microsoft.com/office/powerpoint/2010/main" val="31283721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BE059-4CAE-9B36-9A9D-623A96E4715E}"/>
              </a:ext>
            </a:extLst>
          </p:cNvPr>
          <p:cNvSpPr>
            <a:spLocks noGrp="1"/>
          </p:cNvSpPr>
          <p:nvPr>
            <p:ph type="title"/>
          </p:nvPr>
        </p:nvSpPr>
        <p:spPr/>
        <p:txBody>
          <a:bodyPr/>
          <a:lstStyle/>
          <a:p>
            <a:r>
              <a:rPr lang="en-US" dirty="0"/>
              <a:t>Diagnosing	</a:t>
            </a:r>
          </a:p>
        </p:txBody>
      </p:sp>
      <p:sp>
        <p:nvSpPr>
          <p:cNvPr id="3" name="Content Placeholder 2">
            <a:extLst>
              <a:ext uri="{FF2B5EF4-FFF2-40B4-BE49-F238E27FC236}">
                <a16:creationId xmlns:a16="http://schemas.microsoft.com/office/drawing/2014/main" id="{5AFFA1D4-734B-77C5-94B8-C7A744976A76}"/>
              </a:ext>
            </a:extLst>
          </p:cNvPr>
          <p:cNvSpPr>
            <a:spLocks noGrp="1"/>
          </p:cNvSpPr>
          <p:nvPr>
            <p:ph idx="1"/>
          </p:nvPr>
        </p:nvSpPr>
        <p:spPr/>
        <p:txBody>
          <a:bodyPr/>
          <a:lstStyle/>
          <a:p>
            <a:r>
              <a:rPr lang="en-US" dirty="0"/>
              <a:t>Likelihood ratios: </a:t>
            </a:r>
          </a:p>
          <a:p>
            <a:pPr lvl="1"/>
            <a:r>
              <a:rPr lang="en-US" dirty="0"/>
              <a:t>Affect real time decision making</a:t>
            </a:r>
          </a:p>
          <a:p>
            <a:pPr lvl="1"/>
            <a:r>
              <a:rPr lang="en-US" dirty="0"/>
              <a:t>Integrate specificity and sensitivity (they use the whole 2x2 table!)</a:t>
            </a:r>
          </a:p>
          <a:p>
            <a:pPr lvl="1"/>
            <a:r>
              <a:rPr lang="en-US" dirty="0"/>
              <a:t>Should be applied in all diagnostic work ups! </a:t>
            </a:r>
          </a:p>
          <a:p>
            <a:pPr lvl="1"/>
            <a:r>
              <a:rPr lang="en-US" dirty="0"/>
              <a:t>Used appropriately, can prevent unnecessary testing or incorrect testing</a:t>
            </a:r>
          </a:p>
          <a:p>
            <a:pPr lvl="1"/>
            <a:r>
              <a:rPr lang="en-US" dirty="0"/>
              <a:t>As you </a:t>
            </a:r>
            <a:r>
              <a:rPr lang="en-US" b="1" i="1" dirty="0"/>
              <a:t>continue to </a:t>
            </a:r>
            <a:r>
              <a:rPr lang="en-US" dirty="0"/>
              <a:t>rotate through M3 year, continue to think in terms of probability expressed as a percentage, not “pathognomonic, classic presentation, </a:t>
            </a:r>
            <a:r>
              <a:rPr lang="en-US" dirty="0" err="1"/>
              <a:t>etc</a:t>
            </a:r>
            <a:r>
              <a:rPr lang="en-US" dirty="0"/>
              <a:t>”.  What does that mean for that disease ? </a:t>
            </a:r>
          </a:p>
          <a:p>
            <a:pPr lvl="1"/>
            <a:r>
              <a:rPr lang="en-US" dirty="0"/>
              <a:t>The data is out there! </a:t>
            </a:r>
          </a:p>
        </p:txBody>
      </p:sp>
    </p:spTree>
    <p:extLst>
      <p:ext uri="{BB962C8B-B14F-4D97-AF65-F5344CB8AC3E}">
        <p14:creationId xmlns:p14="http://schemas.microsoft.com/office/powerpoint/2010/main" val="26260435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53CF5E-D025-188C-9A4E-1A4E75D644EA}"/>
              </a:ext>
            </a:extLst>
          </p:cNvPr>
          <p:cNvSpPr>
            <a:spLocks noGrp="1"/>
          </p:cNvSpPr>
          <p:nvPr>
            <p:ph type="title"/>
          </p:nvPr>
        </p:nvSpPr>
        <p:spPr/>
        <p:txBody>
          <a:bodyPr/>
          <a:lstStyle/>
          <a:p>
            <a:r>
              <a:rPr lang="en-US" dirty="0"/>
              <a:t>Treatment</a:t>
            </a:r>
          </a:p>
        </p:txBody>
      </p:sp>
      <p:pic>
        <p:nvPicPr>
          <p:cNvPr id="6" name="Picture 5" descr="Diagram&#10;&#10;Description automatically generated">
            <a:extLst>
              <a:ext uri="{FF2B5EF4-FFF2-40B4-BE49-F238E27FC236}">
                <a16:creationId xmlns:a16="http://schemas.microsoft.com/office/drawing/2014/main" id="{43735705-F307-0E66-7318-39A12AC36845}"/>
              </a:ext>
            </a:extLst>
          </p:cNvPr>
          <p:cNvPicPr>
            <a:picLocks noChangeAspect="1"/>
          </p:cNvPicPr>
          <p:nvPr/>
        </p:nvPicPr>
        <p:blipFill>
          <a:blip r:embed="rId2"/>
          <a:stretch>
            <a:fillRect/>
          </a:stretch>
        </p:blipFill>
        <p:spPr>
          <a:xfrm>
            <a:off x="1457042" y="1690688"/>
            <a:ext cx="9277916" cy="5167312"/>
          </a:xfrm>
          <a:prstGeom prst="rect">
            <a:avLst/>
          </a:prstGeom>
        </p:spPr>
      </p:pic>
    </p:spTree>
    <p:extLst>
      <p:ext uri="{BB962C8B-B14F-4D97-AF65-F5344CB8AC3E}">
        <p14:creationId xmlns:p14="http://schemas.microsoft.com/office/powerpoint/2010/main" val="3257406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C5BDC-615A-C893-1E27-0C2FAC250753}"/>
              </a:ext>
            </a:extLst>
          </p:cNvPr>
          <p:cNvSpPr>
            <a:spLocks noGrp="1"/>
          </p:cNvSpPr>
          <p:nvPr>
            <p:ph type="title"/>
          </p:nvPr>
        </p:nvSpPr>
        <p:spPr>
          <a:xfrm>
            <a:off x="6126686" y="3429000"/>
            <a:ext cx="5006336" cy="1325563"/>
          </a:xfrm>
        </p:spPr>
        <p:txBody>
          <a:bodyPr>
            <a:normAutofit/>
          </a:bodyPr>
          <a:lstStyle/>
          <a:p>
            <a:r>
              <a:rPr lang="en-US" dirty="0"/>
              <a:t>Randomized Control Trial</a:t>
            </a:r>
          </a:p>
        </p:txBody>
      </p:sp>
      <p:sp>
        <p:nvSpPr>
          <p:cNvPr id="4" name="Title 1">
            <a:extLst>
              <a:ext uri="{FF2B5EF4-FFF2-40B4-BE49-F238E27FC236}">
                <a16:creationId xmlns:a16="http://schemas.microsoft.com/office/drawing/2014/main" id="{048D5973-D801-545C-6F61-DADD658B0752}"/>
              </a:ext>
            </a:extLst>
          </p:cNvPr>
          <p:cNvSpPr txBox="1">
            <a:spLocks/>
          </p:cNvSpPr>
          <p:nvPr/>
        </p:nvSpPr>
        <p:spPr>
          <a:xfrm>
            <a:off x="5395504" y="-203592"/>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Treatment</a:t>
            </a:r>
          </a:p>
        </p:txBody>
      </p:sp>
      <p:pic>
        <p:nvPicPr>
          <p:cNvPr id="5" name="Content Placeholder 6" descr="A picture containing text, gear, metalware, wheel&#10;&#10;Description automatically generated">
            <a:extLst>
              <a:ext uri="{FF2B5EF4-FFF2-40B4-BE49-F238E27FC236}">
                <a16:creationId xmlns:a16="http://schemas.microsoft.com/office/drawing/2014/main" id="{BC8AC2B1-F93F-F836-F991-F72C0D36BC99}"/>
              </a:ext>
            </a:extLst>
          </p:cNvPr>
          <p:cNvPicPr>
            <a:picLocks noChangeAspect="1"/>
          </p:cNvPicPr>
          <p:nvPr/>
        </p:nvPicPr>
        <p:blipFill rotWithShape="1">
          <a:blip r:embed="rId2"/>
          <a:srcRect t="1620" r="1" b="371"/>
          <a:stretch/>
        </p:blipFill>
        <p:spPr>
          <a:xfrm>
            <a:off x="0" y="657225"/>
            <a:ext cx="6354940" cy="6200775"/>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Tree>
    <p:extLst>
      <p:ext uri="{BB962C8B-B14F-4D97-AF65-F5344CB8AC3E}">
        <p14:creationId xmlns:p14="http://schemas.microsoft.com/office/powerpoint/2010/main" val="8896634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843C33A3-5B36-AA80-0DD4-AC5A8C4892FA}"/>
              </a:ext>
            </a:extLst>
          </p:cNvPr>
          <p:cNvSpPr>
            <a:spLocks noGrp="1"/>
          </p:cNvSpPr>
          <p:nvPr>
            <p:ph type="title"/>
          </p:nvPr>
        </p:nvSpPr>
        <p:spPr>
          <a:xfrm>
            <a:off x="958506" y="800392"/>
            <a:ext cx="10264697" cy="1212102"/>
          </a:xfrm>
        </p:spPr>
        <p:txBody>
          <a:bodyPr>
            <a:normAutofit/>
          </a:bodyPr>
          <a:lstStyle/>
          <a:p>
            <a:r>
              <a:rPr lang="en-US" sz="4000">
                <a:solidFill>
                  <a:srgbClr val="FFFFFF"/>
                </a:solidFill>
              </a:rPr>
              <a:t>Evolution of evidence</a:t>
            </a:r>
          </a:p>
        </p:txBody>
      </p:sp>
      <p:sp>
        <p:nvSpPr>
          <p:cNvPr id="3" name="Content Placeholder 2">
            <a:extLst>
              <a:ext uri="{FF2B5EF4-FFF2-40B4-BE49-F238E27FC236}">
                <a16:creationId xmlns:a16="http://schemas.microsoft.com/office/drawing/2014/main" id="{7C3807BF-6CC5-51AB-EB3C-C6E2C1224147}"/>
              </a:ext>
            </a:extLst>
          </p:cNvPr>
          <p:cNvSpPr>
            <a:spLocks noGrp="1"/>
          </p:cNvSpPr>
          <p:nvPr>
            <p:ph idx="1"/>
          </p:nvPr>
        </p:nvSpPr>
        <p:spPr>
          <a:xfrm>
            <a:off x="1367624" y="2490436"/>
            <a:ext cx="9708995" cy="3567173"/>
          </a:xfrm>
        </p:spPr>
        <p:txBody>
          <a:bodyPr anchor="ctr">
            <a:normAutofit/>
          </a:bodyPr>
          <a:lstStyle/>
          <a:p>
            <a:r>
              <a:rPr lang="en-US" sz="2000" dirty="0"/>
              <a:t>New therapy developed</a:t>
            </a:r>
          </a:p>
          <a:p>
            <a:r>
              <a:rPr lang="en-US" sz="2000" dirty="0"/>
              <a:t>Physiologically makes sense, or bench trials/animal trials/small trials </a:t>
            </a:r>
          </a:p>
          <a:p>
            <a:r>
              <a:rPr lang="en-US" sz="2000" dirty="0"/>
              <a:t>Ideal next step: RCT with patient centered outcomes (takes long time)</a:t>
            </a:r>
          </a:p>
          <a:p>
            <a:r>
              <a:rPr lang="en-US" sz="2000" dirty="0"/>
              <a:t>Real world – observational studies with surrogate outcomes (quicker) or: controlled trials with surrogate outcomes (smaller, quicker)</a:t>
            </a:r>
          </a:p>
          <a:p>
            <a:r>
              <a:rPr lang="en-US" sz="2000" dirty="0"/>
              <a:t>Therapy approved, put into use</a:t>
            </a:r>
          </a:p>
          <a:p>
            <a:r>
              <a:rPr lang="en-US" sz="2000" dirty="0"/>
              <a:t>RCTs get started… take years to evaluate for patient centered outcomes </a:t>
            </a:r>
          </a:p>
          <a:p>
            <a:r>
              <a:rPr lang="en-US" sz="2000" dirty="0"/>
              <a:t>Study concludes - Therapy rejected and or/treatment not as effective as once thought</a:t>
            </a:r>
          </a:p>
          <a:p>
            <a:r>
              <a:rPr lang="en-US" sz="2000" dirty="0"/>
              <a:t>Long term observational studies completed </a:t>
            </a:r>
          </a:p>
        </p:txBody>
      </p:sp>
    </p:spTree>
    <p:extLst>
      <p:ext uri="{BB962C8B-B14F-4D97-AF65-F5344CB8AC3E}">
        <p14:creationId xmlns:p14="http://schemas.microsoft.com/office/powerpoint/2010/main" val="1137699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9D53CF5E-D025-188C-9A4E-1A4E75D644EA}"/>
              </a:ext>
            </a:extLst>
          </p:cNvPr>
          <p:cNvSpPr>
            <a:spLocks noGrp="1"/>
          </p:cNvSpPr>
          <p:nvPr>
            <p:ph type="title"/>
          </p:nvPr>
        </p:nvSpPr>
        <p:spPr>
          <a:xfrm>
            <a:off x="958506" y="800392"/>
            <a:ext cx="10264697" cy="1212102"/>
          </a:xfrm>
        </p:spPr>
        <p:txBody>
          <a:bodyPr>
            <a:normAutofit/>
          </a:bodyPr>
          <a:lstStyle/>
          <a:p>
            <a:r>
              <a:rPr lang="en-US" sz="4000">
                <a:solidFill>
                  <a:srgbClr val="FFFFFF"/>
                </a:solidFill>
              </a:rPr>
              <a:t>Treatment</a:t>
            </a:r>
          </a:p>
        </p:txBody>
      </p:sp>
      <p:sp>
        <p:nvSpPr>
          <p:cNvPr id="3" name="Content Placeholder 2">
            <a:extLst>
              <a:ext uri="{FF2B5EF4-FFF2-40B4-BE49-F238E27FC236}">
                <a16:creationId xmlns:a16="http://schemas.microsoft.com/office/drawing/2014/main" id="{1A3DCC83-2679-E2EF-4B02-048CE0BD6BD6}"/>
              </a:ext>
            </a:extLst>
          </p:cNvPr>
          <p:cNvSpPr>
            <a:spLocks noGrp="1"/>
          </p:cNvSpPr>
          <p:nvPr>
            <p:ph idx="1"/>
          </p:nvPr>
        </p:nvSpPr>
        <p:spPr>
          <a:xfrm>
            <a:off x="1367624" y="2490436"/>
            <a:ext cx="9708995" cy="3567173"/>
          </a:xfrm>
        </p:spPr>
        <p:txBody>
          <a:bodyPr anchor="ctr">
            <a:normAutofit/>
          </a:bodyPr>
          <a:lstStyle/>
          <a:p>
            <a:r>
              <a:rPr lang="en-US" sz="2400"/>
              <a:t>Always re-evaluate new evidence</a:t>
            </a:r>
          </a:p>
          <a:p>
            <a:r>
              <a:rPr lang="en-US" sz="2400"/>
              <a:t>Avoid the noise – read Table 1, Look at results table, calculate numbers that make sense to patients (ARR, NNT), use those to help you guide clinical decisions</a:t>
            </a:r>
          </a:p>
          <a:p>
            <a:r>
              <a:rPr lang="en-US" sz="2400"/>
              <a:t>Randomized is the gold standard, but still requires very high methodological adherence </a:t>
            </a:r>
          </a:p>
          <a:p>
            <a:r>
              <a:rPr lang="en-US" sz="2400"/>
              <a:t>Intention to treat vs Per protocol – both have their benefits but ITT will simulate real world whether we like the result or not</a:t>
            </a:r>
          </a:p>
          <a:p>
            <a:r>
              <a:rPr lang="en-US" sz="2400"/>
              <a:t>Watch out for surrogate outcomes causing authors to over conclude </a:t>
            </a:r>
          </a:p>
          <a:p>
            <a:pPr marL="0" indent="0">
              <a:buNone/>
            </a:pPr>
            <a:endParaRPr lang="en-US" sz="2400"/>
          </a:p>
        </p:txBody>
      </p:sp>
    </p:spTree>
    <p:extLst>
      <p:ext uri="{BB962C8B-B14F-4D97-AF65-F5344CB8AC3E}">
        <p14:creationId xmlns:p14="http://schemas.microsoft.com/office/powerpoint/2010/main" val="15340657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FDE89-9891-1432-3C05-947D458989DE}"/>
              </a:ext>
            </a:extLst>
          </p:cNvPr>
          <p:cNvSpPr>
            <a:spLocks noGrp="1"/>
          </p:cNvSpPr>
          <p:nvPr>
            <p:ph type="title"/>
          </p:nvPr>
        </p:nvSpPr>
        <p:spPr/>
        <p:txBody>
          <a:bodyPr/>
          <a:lstStyle/>
          <a:p>
            <a:r>
              <a:rPr lang="en-US" dirty="0"/>
              <a:t>How do doctors actually help patients?</a:t>
            </a:r>
          </a:p>
        </p:txBody>
      </p:sp>
      <p:sp>
        <p:nvSpPr>
          <p:cNvPr id="3" name="Content Placeholder 2">
            <a:extLst>
              <a:ext uri="{FF2B5EF4-FFF2-40B4-BE49-F238E27FC236}">
                <a16:creationId xmlns:a16="http://schemas.microsoft.com/office/drawing/2014/main" id="{E07FEB29-788A-821B-49F7-BCC86D374633}"/>
              </a:ext>
            </a:extLst>
          </p:cNvPr>
          <p:cNvSpPr>
            <a:spLocks noGrp="1"/>
          </p:cNvSpPr>
          <p:nvPr>
            <p:ph idx="1"/>
          </p:nvPr>
        </p:nvSpPr>
        <p:spPr>
          <a:xfrm>
            <a:off x="571670" y="4199280"/>
            <a:ext cx="2154382" cy="442562"/>
          </a:xfrm>
        </p:spPr>
        <p:txBody>
          <a:bodyPr>
            <a:normAutofit lnSpcReduction="10000"/>
          </a:bodyPr>
          <a:lstStyle/>
          <a:p>
            <a:pPr marL="0" indent="0">
              <a:buNone/>
            </a:pPr>
            <a:r>
              <a:rPr lang="en-US" dirty="0"/>
              <a:t>Diagnosing </a:t>
            </a:r>
          </a:p>
        </p:txBody>
      </p:sp>
      <p:pic>
        <p:nvPicPr>
          <p:cNvPr id="5" name="Picture 4" descr="A picture containing person, indoor, person&#10;&#10;Description automatically generated">
            <a:extLst>
              <a:ext uri="{FF2B5EF4-FFF2-40B4-BE49-F238E27FC236}">
                <a16:creationId xmlns:a16="http://schemas.microsoft.com/office/drawing/2014/main" id="{C1C9E2F8-4BF4-0CEA-ABF2-FA89AB95AF87}"/>
              </a:ext>
            </a:extLst>
          </p:cNvPr>
          <p:cNvPicPr>
            <a:picLocks noChangeAspect="1"/>
          </p:cNvPicPr>
          <p:nvPr/>
        </p:nvPicPr>
        <p:blipFill>
          <a:blip r:embed="rId2"/>
          <a:stretch>
            <a:fillRect/>
          </a:stretch>
        </p:blipFill>
        <p:spPr>
          <a:xfrm>
            <a:off x="113382" y="1603721"/>
            <a:ext cx="3527070" cy="2309557"/>
          </a:xfrm>
          <a:prstGeom prst="rect">
            <a:avLst/>
          </a:prstGeom>
        </p:spPr>
      </p:pic>
      <p:sp>
        <p:nvSpPr>
          <p:cNvPr id="6" name="Content Placeholder 2">
            <a:extLst>
              <a:ext uri="{FF2B5EF4-FFF2-40B4-BE49-F238E27FC236}">
                <a16:creationId xmlns:a16="http://schemas.microsoft.com/office/drawing/2014/main" id="{7B2291B3-7072-8C78-DF60-197975B42F6E}"/>
              </a:ext>
            </a:extLst>
          </p:cNvPr>
          <p:cNvSpPr txBox="1">
            <a:spLocks/>
          </p:cNvSpPr>
          <p:nvPr/>
        </p:nvSpPr>
        <p:spPr>
          <a:xfrm>
            <a:off x="4751446" y="4199280"/>
            <a:ext cx="2154382" cy="442562"/>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Treating </a:t>
            </a:r>
          </a:p>
        </p:txBody>
      </p:sp>
      <p:pic>
        <p:nvPicPr>
          <p:cNvPr id="8" name="Picture 7" descr="A picture containing indoor&#10;&#10;Description automatically generated">
            <a:extLst>
              <a:ext uri="{FF2B5EF4-FFF2-40B4-BE49-F238E27FC236}">
                <a16:creationId xmlns:a16="http://schemas.microsoft.com/office/drawing/2014/main" id="{CA8E6FEC-5139-70AA-0EEA-B229CF19B1F5}"/>
              </a:ext>
            </a:extLst>
          </p:cNvPr>
          <p:cNvPicPr>
            <a:picLocks noChangeAspect="1"/>
          </p:cNvPicPr>
          <p:nvPr/>
        </p:nvPicPr>
        <p:blipFill>
          <a:blip r:embed="rId3"/>
          <a:stretch>
            <a:fillRect/>
          </a:stretch>
        </p:blipFill>
        <p:spPr>
          <a:xfrm>
            <a:off x="3948499" y="1561745"/>
            <a:ext cx="3271698" cy="2351533"/>
          </a:xfrm>
          <a:prstGeom prst="rect">
            <a:avLst/>
          </a:prstGeom>
        </p:spPr>
      </p:pic>
      <p:pic>
        <p:nvPicPr>
          <p:cNvPr id="9" name="Picture 8" descr="A person holding a magnifying glass&#10;&#10;Description automatically generated with medium confidence">
            <a:extLst>
              <a:ext uri="{FF2B5EF4-FFF2-40B4-BE49-F238E27FC236}">
                <a16:creationId xmlns:a16="http://schemas.microsoft.com/office/drawing/2014/main" id="{9FF6CE63-506E-4610-216A-57105FDFF85F}"/>
              </a:ext>
            </a:extLst>
          </p:cNvPr>
          <p:cNvPicPr>
            <a:picLocks noChangeAspect="1"/>
          </p:cNvPicPr>
          <p:nvPr/>
        </p:nvPicPr>
        <p:blipFill>
          <a:blip r:embed="rId4"/>
          <a:stretch>
            <a:fillRect/>
          </a:stretch>
        </p:blipFill>
        <p:spPr>
          <a:xfrm>
            <a:off x="7884602" y="1507087"/>
            <a:ext cx="3271698" cy="2589792"/>
          </a:xfrm>
          <a:prstGeom prst="rect">
            <a:avLst/>
          </a:prstGeom>
        </p:spPr>
      </p:pic>
      <p:sp>
        <p:nvSpPr>
          <p:cNvPr id="10" name="TextBox 9">
            <a:extLst>
              <a:ext uri="{FF2B5EF4-FFF2-40B4-BE49-F238E27FC236}">
                <a16:creationId xmlns:a16="http://schemas.microsoft.com/office/drawing/2014/main" id="{2109CC01-95F0-FA0A-D326-634D5CE9562A}"/>
              </a:ext>
            </a:extLst>
          </p:cNvPr>
          <p:cNvSpPr txBox="1"/>
          <p:nvPr/>
        </p:nvSpPr>
        <p:spPr>
          <a:xfrm>
            <a:off x="463753" y="4833116"/>
            <a:ext cx="2826328" cy="1200329"/>
          </a:xfrm>
          <a:prstGeom prst="rect">
            <a:avLst/>
          </a:prstGeom>
          <a:noFill/>
        </p:spPr>
        <p:txBody>
          <a:bodyPr wrap="square" rtlCol="0">
            <a:spAutoFit/>
          </a:bodyPr>
          <a:lstStyle/>
          <a:p>
            <a:r>
              <a:rPr lang="en-US" dirty="0"/>
              <a:t>-LR+, LR –</a:t>
            </a:r>
          </a:p>
          <a:p>
            <a:r>
              <a:rPr lang="en-US" dirty="0"/>
              <a:t>-Pre-test, post test probabilities</a:t>
            </a:r>
          </a:p>
          <a:p>
            <a:r>
              <a:rPr lang="en-US" dirty="0"/>
              <a:t>- Avoid unnecessary testing</a:t>
            </a:r>
          </a:p>
        </p:txBody>
      </p:sp>
      <p:sp>
        <p:nvSpPr>
          <p:cNvPr id="11" name="TextBox 10">
            <a:extLst>
              <a:ext uri="{FF2B5EF4-FFF2-40B4-BE49-F238E27FC236}">
                <a16:creationId xmlns:a16="http://schemas.microsoft.com/office/drawing/2014/main" id="{A8EF0762-FF18-D756-A0F1-C73BF946A8C4}"/>
              </a:ext>
            </a:extLst>
          </p:cNvPr>
          <p:cNvSpPr txBox="1"/>
          <p:nvPr/>
        </p:nvSpPr>
        <p:spPr>
          <a:xfrm>
            <a:off x="4079500" y="4750129"/>
            <a:ext cx="2826328" cy="1754326"/>
          </a:xfrm>
          <a:prstGeom prst="rect">
            <a:avLst/>
          </a:prstGeom>
          <a:noFill/>
        </p:spPr>
        <p:txBody>
          <a:bodyPr wrap="square" rtlCol="0">
            <a:spAutoFit/>
          </a:bodyPr>
          <a:lstStyle/>
          <a:p>
            <a:r>
              <a:rPr lang="en-US" dirty="0"/>
              <a:t>-RCTs</a:t>
            </a:r>
          </a:p>
          <a:p>
            <a:r>
              <a:rPr lang="en-US" dirty="0"/>
              <a:t>-Always re-evaluate with new evidence</a:t>
            </a:r>
          </a:p>
          <a:p>
            <a:r>
              <a:rPr lang="en-US" dirty="0"/>
              <a:t>-Observational trials have merit, especially when determining HARM</a:t>
            </a:r>
          </a:p>
        </p:txBody>
      </p:sp>
      <p:sp>
        <p:nvSpPr>
          <p:cNvPr id="12" name="Content Placeholder 2">
            <a:extLst>
              <a:ext uri="{FF2B5EF4-FFF2-40B4-BE49-F238E27FC236}">
                <a16:creationId xmlns:a16="http://schemas.microsoft.com/office/drawing/2014/main" id="{89391679-4735-212E-4AAF-DDF7C3C945BD}"/>
              </a:ext>
            </a:extLst>
          </p:cNvPr>
          <p:cNvSpPr txBox="1">
            <a:spLocks/>
          </p:cNvSpPr>
          <p:nvPr/>
        </p:nvSpPr>
        <p:spPr>
          <a:xfrm>
            <a:off x="8098308" y="4199280"/>
            <a:ext cx="2154382" cy="442562"/>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Prognosing?</a:t>
            </a:r>
          </a:p>
        </p:txBody>
      </p:sp>
    </p:spTree>
    <p:extLst>
      <p:ext uri="{BB962C8B-B14F-4D97-AF65-F5344CB8AC3E}">
        <p14:creationId xmlns:p14="http://schemas.microsoft.com/office/powerpoint/2010/main" val="1893815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P spid="10" grpId="0"/>
      <p:bldP spid="11" grpId="0"/>
      <p:bldP spid="1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2DCB7-9753-05F2-6D93-E4293D7B3968}"/>
              </a:ext>
            </a:extLst>
          </p:cNvPr>
          <p:cNvSpPr>
            <a:spLocks noGrp="1"/>
          </p:cNvSpPr>
          <p:nvPr>
            <p:ph type="title"/>
          </p:nvPr>
        </p:nvSpPr>
        <p:spPr/>
        <p:txBody>
          <a:bodyPr/>
          <a:lstStyle/>
          <a:p>
            <a:r>
              <a:rPr lang="en-US" dirty="0"/>
              <a:t>Prognosing </a:t>
            </a:r>
          </a:p>
        </p:txBody>
      </p:sp>
      <p:sp>
        <p:nvSpPr>
          <p:cNvPr id="3" name="Content Placeholder 2">
            <a:extLst>
              <a:ext uri="{FF2B5EF4-FFF2-40B4-BE49-F238E27FC236}">
                <a16:creationId xmlns:a16="http://schemas.microsoft.com/office/drawing/2014/main" id="{DCAABB7D-BA30-AB19-8D47-A3FE51010E61}"/>
              </a:ext>
            </a:extLst>
          </p:cNvPr>
          <p:cNvSpPr>
            <a:spLocks noGrp="1"/>
          </p:cNvSpPr>
          <p:nvPr>
            <p:ph idx="1"/>
          </p:nvPr>
        </p:nvSpPr>
        <p:spPr/>
        <p:txBody>
          <a:bodyPr/>
          <a:lstStyle/>
          <a:p>
            <a:r>
              <a:rPr lang="en-US" dirty="0"/>
              <a:t>In simple acute cases, taken for granted, perhaps understated</a:t>
            </a:r>
          </a:p>
          <a:p>
            <a:pPr lvl="1"/>
            <a:r>
              <a:rPr lang="en-US" dirty="0"/>
              <a:t>UTI, Fracture, Kidney stone, </a:t>
            </a:r>
            <a:r>
              <a:rPr lang="en-US" dirty="0" err="1"/>
              <a:t>etc</a:t>
            </a:r>
            <a:endParaRPr lang="en-US" dirty="0"/>
          </a:p>
          <a:p>
            <a:r>
              <a:rPr lang="en-US" dirty="0"/>
              <a:t>In complex chronic cases, often overlooked</a:t>
            </a:r>
          </a:p>
          <a:p>
            <a:pPr lvl="1"/>
            <a:r>
              <a:rPr lang="en-US" dirty="0"/>
              <a:t>HTN</a:t>
            </a:r>
          </a:p>
          <a:p>
            <a:pPr lvl="1"/>
            <a:r>
              <a:rPr lang="en-US" dirty="0"/>
              <a:t>DM</a:t>
            </a:r>
          </a:p>
          <a:p>
            <a:pPr lvl="1"/>
            <a:r>
              <a:rPr lang="en-US" dirty="0"/>
              <a:t>AFIB</a:t>
            </a:r>
          </a:p>
          <a:p>
            <a:pPr lvl="1"/>
            <a:r>
              <a:rPr lang="en-US" dirty="0"/>
              <a:t>Joint arthritis</a:t>
            </a:r>
          </a:p>
          <a:p>
            <a:pPr lvl="1"/>
            <a:r>
              <a:rPr lang="en-US" dirty="0"/>
              <a:t>CHF</a:t>
            </a:r>
          </a:p>
          <a:p>
            <a:pPr lvl="1"/>
            <a:r>
              <a:rPr lang="en-US" dirty="0"/>
              <a:t>Crohn’s</a:t>
            </a:r>
          </a:p>
          <a:p>
            <a:r>
              <a:rPr lang="en-US" dirty="0"/>
              <a:t>In cancer cases – usually the first thing that is asked </a:t>
            </a:r>
          </a:p>
          <a:p>
            <a:pPr lvl="1"/>
            <a:endParaRPr lang="en-US" dirty="0"/>
          </a:p>
          <a:p>
            <a:pPr lvl="1"/>
            <a:endParaRPr lang="en-US" dirty="0"/>
          </a:p>
        </p:txBody>
      </p:sp>
    </p:spTree>
    <p:extLst>
      <p:ext uri="{BB962C8B-B14F-4D97-AF65-F5344CB8AC3E}">
        <p14:creationId xmlns:p14="http://schemas.microsoft.com/office/powerpoint/2010/main" val="4205324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900A2-3E5E-66CB-5B66-64B8ACC861A2}"/>
              </a:ext>
            </a:extLst>
          </p:cNvPr>
          <p:cNvSpPr>
            <a:spLocks noGrp="1"/>
          </p:cNvSpPr>
          <p:nvPr>
            <p:ph type="title"/>
          </p:nvPr>
        </p:nvSpPr>
        <p:spPr/>
        <p:txBody>
          <a:bodyPr/>
          <a:lstStyle/>
          <a:p>
            <a:r>
              <a:rPr lang="en-US" dirty="0"/>
              <a:t>Looking into the future:</a:t>
            </a:r>
          </a:p>
        </p:txBody>
      </p:sp>
      <p:sp>
        <p:nvSpPr>
          <p:cNvPr id="3" name="Content Placeholder 2">
            <a:extLst>
              <a:ext uri="{FF2B5EF4-FFF2-40B4-BE49-F238E27FC236}">
                <a16:creationId xmlns:a16="http://schemas.microsoft.com/office/drawing/2014/main" id="{43062A81-A830-7ACF-F2C4-15C35155E5C5}"/>
              </a:ext>
            </a:extLst>
          </p:cNvPr>
          <p:cNvSpPr>
            <a:spLocks noGrp="1"/>
          </p:cNvSpPr>
          <p:nvPr>
            <p:ph idx="1"/>
          </p:nvPr>
        </p:nvSpPr>
        <p:spPr/>
        <p:txBody>
          <a:bodyPr/>
          <a:lstStyle/>
          <a:p>
            <a:r>
              <a:rPr lang="en-US" dirty="0"/>
              <a:t>Requires studies of prognosis </a:t>
            </a:r>
          </a:p>
          <a:p>
            <a:r>
              <a:rPr lang="en-US" dirty="0"/>
              <a:t>Allows doctors to help patients make the right decisions to line up with their values</a:t>
            </a:r>
          </a:p>
          <a:p>
            <a:r>
              <a:rPr lang="en-US" b="0" i="0" dirty="0">
                <a:solidFill>
                  <a:srgbClr val="333333"/>
                </a:solidFill>
                <a:effectLst/>
              </a:rPr>
              <a:t>Prognostic research has many important purposes </a:t>
            </a:r>
          </a:p>
          <a:p>
            <a:pPr lvl="1"/>
            <a:r>
              <a:rPr lang="en-US" b="0" i="0" dirty="0">
                <a:solidFill>
                  <a:srgbClr val="333333"/>
                </a:solidFill>
                <a:effectLst/>
              </a:rPr>
              <a:t>(</a:t>
            </a:r>
            <a:r>
              <a:rPr lang="en-US" b="0" i="0" dirty="0" err="1">
                <a:solidFill>
                  <a:srgbClr val="333333"/>
                </a:solidFill>
                <a:effectLst/>
              </a:rPr>
              <a:t>i</a:t>
            </a:r>
            <a:r>
              <a:rPr lang="en-US" b="0" i="0" dirty="0">
                <a:solidFill>
                  <a:srgbClr val="333333"/>
                </a:solidFill>
                <a:effectLst/>
              </a:rPr>
              <a:t>) describing the natural history and clinical course of health conditions</a:t>
            </a:r>
          </a:p>
          <a:p>
            <a:pPr lvl="1"/>
            <a:r>
              <a:rPr lang="en-US" b="0" i="0" dirty="0">
                <a:solidFill>
                  <a:srgbClr val="333333"/>
                </a:solidFill>
                <a:effectLst/>
              </a:rPr>
              <a:t>(ii) investigating variables associated with health outcomes of interest, </a:t>
            </a:r>
          </a:p>
          <a:p>
            <a:pPr lvl="1"/>
            <a:r>
              <a:rPr lang="en-US" b="0" i="0" dirty="0">
                <a:solidFill>
                  <a:srgbClr val="333333"/>
                </a:solidFill>
                <a:effectLst/>
              </a:rPr>
              <a:t>(iii) estimating an individual’s probability of developing different outcomes </a:t>
            </a:r>
          </a:p>
          <a:p>
            <a:pPr lvl="1"/>
            <a:r>
              <a:rPr lang="en-US" b="0" i="0" dirty="0">
                <a:solidFill>
                  <a:srgbClr val="333333"/>
                </a:solidFill>
                <a:effectLst/>
              </a:rPr>
              <a:t>(iv) investigating the clinical application of prediction models</a:t>
            </a:r>
            <a:endParaRPr lang="en-US" dirty="0"/>
          </a:p>
        </p:txBody>
      </p:sp>
    </p:spTree>
    <p:extLst>
      <p:ext uri="{BB962C8B-B14F-4D97-AF65-F5344CB8AC3E}">
        <p14:creationId xmlns:p14="http://schemas.microsoft.com/office/powerpoint/2010/main" val="21743516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8DAE5-493F-001E-B0F0-CFA9C8231141}"/>
              </a:ext>
            </a:extLst>
          </p:cNvPr>
          <p:cNvSpPr>
            <a:spLocks noGrp="1"/>
          </p:cNvSpPr>
          <p:nvPr>
            <p:ph type="title"/>
          </p:nvPr>
        </p:nvSpPr>
        <p:spPr/>
        <p:txBody>
          <a:bodyPr/>
          <a:lstStyle/>
          <a:p>
            <a:r>
              <a:rPr lang="en-US" dirty="0"/>
              <a:t>Why is it so important? </a:t>
            </a:r>
          </a:p>
        </p:txBody>
      </p:sp>
      <p:sp>
        <p:nvSpPr>
          <p:cNvPr id="3" name="Content Placeholder 2">
            <a:extLst>
              <a:ext uri="{FF2B5EF4-FFF2-40B4-BE49-F238E27FC236}">
                <a16:creationId xmlns:a16="http://schemas.microsoft.com/office/drawing/2014/main" id="{4803A2E5-C8C3-6E1D-AF01-F2DF7951EF92}"/>
              </a:ext>
            </a:extLst>
          </p:cNvPr>
          <p:cNvSpPr>
            <a:spLocks noGrp="1"/>
          </p:cNvSpPr>
          <p:nvPr>
            <p:ph idx="1"/>
          </p:nvPr>
        </p:nvSpPr>
        <p:spPr>
          <a:xfrm>
            <a:off x="838200" y="1504991"/>
            <a:ext cx="10515600" cy="4351338"/>
          </a:xfrm>
        </p:spPr>
        <p:txBody>
          <a:bodyPr>
            <a:normAutofit fontScale="92500"/>
          </a:bodyPr>
          <a:lstStyle/>
          <a:p>
            <a:r>
              <a:rPr lang="en-US" b="0" i="0" dirty="0">
                <a:solidFill>
                  <a:srgbClr val="343536"/>
                </a:solidFill>
                <a:effectLst/>
                <a:latin typeface="Source Sans Pro" panose="020B0503030403020204" pitchFamily="34" charset="0"/>
              </a:rPr>
              <a:t>If a patient is likely to improve without intervention, doctors should not recommend treatments, particularly those that are expensive or potentially toxic.</a:t>
            </a:r>
          </a:p>
          <a:p>
            <a:r>
              <a:rPr lang="en-US" b="0" i="0" dirty="0">
                <a:solidFill>
                  <a:srgbClr val="343536"/>
                </a:solidFill>
                <a:effectLst/>
                <a:latin typeface="Source Sans Pro" panose="020B0503030403020204" pitchFamily="34" charset="0"/>
              </a:rPr>
              <a:t> If a patient is at low </a:t>
            </a:r>
            <a:r>
              <a:rPr lang="en-US" b="0" i="1" dirty="0">
                <a:solidFill>
                  <a:srgbClr val="343536"/>
                </a:solidFill>
                <a:effectLst/>
                <a:latin typeface="Source Sans Pro" panose="020B0503030403020204" pitchFamily="34" charset="0"/>
              </a:rPr>
              <a:t>risk</a:t>
            </a:r>
            <a:r>
              <a:rPr lang="en-US" b="0" i="0" dirty="0">
                <a:solidFill>
                  <a:srgbClr val="343536"/>
                </a:solidFill>
                <a:effectLst/>
                <a:latin typeface="Source Sans Pro" panose="020B0503030403020204" pitchFamily="34" charset="0"/>
              </a:rPr>
              <a:t> of adverse outcomes, </a:t>
            </a:r>
            <a:r>
              <a:rPr lang="en-US" b="1" i="0" dirty="0">
                <a:solidFill>
                  <a:srgbClr val="343536"/>
                </a:solidFill>
                <a:effectLst/>
                <a:latin typeface="Source Sans Pro" panose="020B0503030403020204" pitchFamily="34" charset="0"/>
              </a:rPr>
              <a:t>even beneficial treatments</a:t>
            </a:r>
            <a:r>
              <a:rPr lang="en-US" b="0" i="0" dirty="0">
                <a:solidFill>
                  <a:srgbClr val="343536"/>
                </a:solidFill>
                <a:effectLst/>
                <a:latin typeface="Source Sans Pro" panose="020B0503030403020204" pitchFamily="34" charset="0"/>
              </a:rPr>
              <a:t> may not be worthwhile. </a:t>
            </a:r>
            <a:endParaRPr lang="en-US" dirty="0">
              <a:solidFill>
                <a:srgbClr val="343536"/>
              </a:solidFill>
              <a:latin typeface="Source Sans Pro" panose="020B0503030403020204" pitchFamily="34" charset="0"/>
            </a:endParaRPr>
          </a:p>
          <a:p>
            <a:r>
              <a:rPr lang="en-US" b="0" i="0" dirty="0">
                <a:solidFill>
                  <a:srgbClr val="343536"/>
                </a:solidFill>
                <a:effectLst/>
                <a:latin typeface="Source Sans Pro" panose="020B0503030403020204" pitchFamily="34" charset="0"/>
              </a:rPr>
              <a:t>Some patients will experience poor outcomes regardless of which treatments are offered by the clinician. </a:t>
            </a:r>
          </a:p>
          <a:p>
            <a:r>
              <a:rPr lang="en-US" dirty="0">
                <a:solidFill>
                  <a:srgbClr val="343536"/>
                </a:solidFill>
                <a:latin typeface="Source Sans Pro" panose="020B0503030403020204" pitchFamily="34" charset="0"/>
              </a:rPr>
              <a:t>When a patient better understands the long term outlook of a disease, they are MUCH more likely to take an active role in managing it. </a:t>
            </a:r>
          </a:p>
          <a:p>
            <a:pPr lvl="1"/>
            <a:r>
              <a:rPr lang="en-US" b="0" i="0" dirty="0">
                <a:solidFill>
                  <a:srgbClr val="343536"/>
                </a:solidFill>
                <a:effectLst/>
                <a:latin typeface="Source Sans Pro" panose="020B0503030403020204" pitchFamily="34" charset="0"/>
              </a:rPr>
              <a:t>Cannot feel high cholesterol, but there are many adverse outcomes that patients may actually care about </a:t>
            </a:r>
          </a:p>
        </p:txBody>
      </p:sp>
    </p:spTree>
    <p:extLst>
      <p:ext uri="{BB962C8B-B14F-4D97-AF65-F5344CB8AC3E}">
        <p14:creationId xmlns:p14="http://schemas.microsoft.com/office/powerpoint/2010/main" val="15319666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6FF62A-A7F9-8F05-647B-4EED877C70B2}"/>
              </a:ext>
            </a:extLst>
          </p:cNvPr>
          <p:cNvSpPr>
            <a:spLocks noGrp="1"/>
          </p:cNvSpPr>
          <p:nvPr>
            <p:ph type="title"/>
          </p:nvPr>
        </p:nvSpPr>
        <p:spPr/>
        <p:txBody>
          <a:bodyPr/>
          <a:lstStyle/>
          <a:p>
            <a:r>
              <a:rPr lang="en-US" dirty="0"/>
              <a:t>What is the best type of study for prognosis?</a:t>
            </a:r>
          </a:p>
        </p:txBody>
      </p:sp>
      <p:sp>
        <p:nvSpPr>
          <p:cNvPr id="4" name="TextBox 3">
            <a:extLst>
              <a:ext uri="{FF2B5EF4-FFF2-40B4-BE49-F238E27FC236}">
                <a16:creationId xmlns:a16="http://schemas.microsoft.com/office/drawing/2014/main" id="{DB0F4815-8783-F6B1-5AF1-59838B84B252}"/>
              </a:ext>
            </a:extLst>
          </p:cNvPr>
          <p:cNvSpPr txBox="1"/>
          <p:nvPr/>
        </p:nvSpPr>
        <p:spPr>
          <a:xfrm>
            <a:off x="9607138" y="2042556"/>
            <a:ext cx="184731" cy="369332"/>
          </a:xfrm>
          <a:prstGeom prst="rect">
            <a:avLst/>
          </a:prstGeom>
          <a:noFill/>
        </p:spPr>
        <p:txBody>
          <a:bodyPr wrap="none" rtlCol="0">
            <a:spAutoFit/>
          </a:bodyPr>
          <a:lstStyle/>
          <a:p>
            <a:endParaRPr lang="en-US" dirty="0"/>
          </a:p>
        </p:txBody>
      </p:sp>
      <p:sp>
        <p:nvSpPr>
          <p:cNvPr id="6" name="TextBox 5">
            <a:extLst>
              <a:ext uri="{FF2B5EF4-FFF2-40B4-BE49-F238E27FC236}">
                <a16:creationId xmlns:a16="http://schemas.microsoft.com/office/drawing/2014/main" id="{07B9AA9F-3B4F-09A8-CA0E-579A7F5EA403}"/>
              </a:ext>
            </a:extLst>
          </p:cNvPr>
          <p:cNvSpPr txBox="1"/>
          <p:nvPr/>
        </p:nvSpPr>
        <p:spPr>
          <a:xfrm>
            <a:off x="933202" y="1595071"/>
            <a:ext cx="6097978" cy="369332"/>
          </a:xfrm>
          <a:prstGeom prst="rect">
            <a:avLst/>
          </a:prstGeom>
          <a:noFill/>
        </p:spPr>
        <p:txBody>
          <a:bodyPr wrap="square">
            <a:spAutoFit/>
          </a:bodyPr>
          <a:lstStyle/>
          <a:p>
            <a:pPr marL="0" indent="0">
              <a:buNone/>
            </a:pPr>
            <a:r>
              <a:rPr lang="en-US" sz="1800" dirty="0"/>
              <a:t> Randomized Control Trial</a:t>
            </a:r>
          </a:p>
        </p:txBody>
      </p:sp>
      <p:sp>
        <p:nvSpPr>
          <p:cNvPr id="8" name="TextBox 7">
            <a:extLst>
              <a:ext uri="{FF2B5EF4-FFF2-40B4-BE49-F238E27FC236}">
                <a16:creationId xmlns:a16="http://schemas.microsoft.com/office/drawing/2014/main" id="{936F2064-1271-7FBD-86C4-9A5F9620F264}"/>
              </a:ext>
            </a:extLst>
          </p:cNvPr>
          <p:cNvSpPr txBox="1"/>
          <p:nvPr/>
        </p:nvSpPr>
        <p:spPr>
          <a:xfrm>
            <a:off x="933202" y="4086300"/>
            <a:ext cx="6097978" cy="369332"/>
          </a:xfrm>
          <a:prstGeom prst="rect">
            <a:avLst/>
          </a:prstGeom>
          <a:noFill/>
        </p:spPr>
        <p:txBody>
          <a:bodyPr wrap="square">
            <a:spAutoFit/>
          </a:bodyPr>
          <a:lstStyle/>
          <a:p>
            <a:pPr marL="0" indent="0">
              <a:buNone/>
            </a:pPr>
            <a:r>
              <a:rPr lang="en-US" sz="1800" dirty="0"/>
              <a:t>Prospective Cohort Study</a:t>
            </a:r>
          </a:p>
        </p:txBody>
      </p:sp>
      <p:sp>
        <p:nvSpPr>
          <p:cNvPr id="10" name="TextBox 9">
            <a:extLst>
              <a:ext uri="{FF2B5EF4-FFF2-40B4-BE49-F238E27FC236}">
                <a16:creationId xmlns:a16="http://schemas.microsoft.com/office/drawing/2014/main" id="{996347E7-B3AD-821E-9B3B-D38D98CB0422}"/>
              </a:ext>
            </a:extLst>
          </p:cNvPr>
          <p:cNvSpPr txBox="1"/>
          <p:nvPr/>
        </p:nvSpPr>
        <p:spPr>
          <a:xfrm>
            <a:off x="6873832" y="4086300"/>
            <a:ext cx="6097978" cy="369332"/>
          </a:xfrm>
          <a:prstGeom prst="rect">
            <a:avLst/>
          </a:prstGeom>
          <a:noFill/>
        </p:spPr>
        <p:txBody>
          <a:bodyPr wrap="square">
            <a:spAutoFit/>
          </a:bodyPr>
          <a:lstStyle/>
          <a:p>
            <a:pPr marL="0" indent="0">
              <a:buNone/>
            </a:pPr>
            <a:r>
              <a:rPr lang="en-US" sz="1800" dirty="0"/>
              <a:t>Retrospective Cohort Study</a:t>
            </a:r>
          </a:p>
        </p:txBody>
      </p:sp>
      <p:sp>
        <p:nvSpPr>
          <p:cNvPr id="12" name="TextBox 11">
            <a:extLst>
              <a:ext uri="{FF2B5EF4-FFF2-40B4-BE49-F238E27FC236}">
                <a16:creationId xmlns:a16="http://schemas.microsoft.com/office/drawing/2014/main" id="{D50C849F-B475-7692-36B9-FAE4B586FFCA}"/>
              </a:ext>
            </a:extLst>
          </p:cNvPr>
          <p:cNvSpPr txBox="1"/>
          <p:nvPr/>
        </p:nvSpPr>
        <p:spPr>
          <a:xfrm>
            <a:off x="6873832" y="1556683"/>
            <a:ext cx="6097978" cy="369332"/>
          </a:xfrm>
          <a:prstGeom prst="rect">
            <a:avLst/>
          </a:prstGeom>
          <a:noFill/>
        </p:spPr>
        <p:txBody>
          <a:bodyPr wrap="square">
            <a:spAutoFit/>
          </a:bodyPr>
          <a:lstStyle/>
          <a:p>
            <a:pPr marL="0" indent="0">
              <a:buNone/>
            </a:pPr>
            <a:r>
              <a:rPr lang="en-US" sz="1800" dirty="0"/>
              <a:t>Case Control Study </a:t>
            </a:r>
          </a:p>
        </p:txBody>
      </p:sp>
      <p:sp>
        <p:nvSpPr>
          <p:cNvPr id="14" name="TextBox 13">
            <a:extLst>
              <a:ext uri="{FF2B5EF4-FFF2-40B4-BE49-F238E27FC236}">
                <a16:creationId xmlns:a16="http://schemas.microsoft.com/office/drawing/2014/main" id="{4BA5BB66-7B31-326B-67F8-95EE0A4E1A22}"/>
              </a:ext>
            </a:extLst>
          </p:cNvPr>
          <p:cNvSpPr txBox="1"/>
          <p:nvPr/>
        </p:nvSpPr>
        <p:spPr>
          <a:xfrm>
            <a:off x="3981198" y="1568143"/>
            <a:ext cx="2617520" cy="369332"/>
          </a:xfrm>
          <a:prstGeom prst="rect">
            <a:avLst/>
          </a:prstGeom>
          <a:noFill/>
        </p:spPr>
        <p:txBody>
          <a:bodyPr wrap="square">
            <a:spAutoFit/>
          </a:bodyPr>
          <a:lstStyle/>
          <a:p>
            <a:pPr marL="0" indent="0">
              <a:buNone/>
            </a:pPr>
            <a:r>
              <a:rPr lang="en-US" sz="1800" dirty="0"/>
              <a:t>Cross Sectional Study</a:t>
            </a:r>
          </a:p>
        </p:txBody>
      </p:sp>
      <p:sp>
        <p:nvSpPr>
          <p:cNvPr id="24" name="TextBox 23">
            <a:extLst>
              <a:ext uri="{FF2B5EF4-FFF2-40B4-BE49-F238E27FC236}">
                <a16:creationId xmlns:a16="http://schemas.microsoft.com/office/drawing/2014/main" id="{1F9FD341-A67A-D06A-71D1-7C66436BEB77}"/>
              </a:ext>
            </a:extLst>
          </p:cNvPr>
          <p:cNvSpPr txBox="1"/>
          <p:nvPr/>
        </p:nvSpPr>
        <p:spPr>
          <a:xfrm>
            <a:off x="4009409" y="4108571"/>
            <a:ext cx="2617520" cy="369332"/>
          </a:xfrm>
          <a:prstGeom prst="rect">
            <a:avLst/>
          </a:prstGeom>
          <a:noFill/>
        </p:spPr>
        <p:txBody>
          <a:bodyPr wrap="square">
            <a:spAutoFit/>
          </a:bodyPr>
          <a:lstStyle/>
          <a:p>
            <a:pPr marL="0" indent="0">
              <a:buNone/>
            </a:pPr>
            <a:r>
              <a:rPr lang="en-US" sz="1800" dirty="0"/>
              <a:t>Descriptive / Association</a:t>
            </a:r>
          </a:p>
        </p:txBody>
      </p:sp>
      <p:sp>
        <p:nvSpPr>
          <p:cNvPr id="3" name="TextBox 2">
            <a:extLst>
              <a:ext uri="{FF2B5EF4-FFF2-40B4-BE49-F238E27FC236}">
                <a16:creationId xmlns:a16="http://schemas.microsoft.com/office/drawing/2014/main" id="{B47BDE49-7F55-3DE0-CBF4-C0ADE3C2F065}"/>
              </a:ext>
            </a:extLst>
          </p:cNvPr>
          <p:cNvSpPr txBox="1"/>
          <p:nvPr/>
        </p:nvSpPr>
        <p:spPr>
          <a:xfrm>
            <a:off x="1163781" y="5023262"/>
            <a:ext cx="9619013" cy="646331"/>
          </a:xfrm>
          <a:prstGeom prst="rect">
            <a:avLst/>
          </a:prstGeom>
          <a:noFill/>
        </p:spPr>
        <p:txBody>
          <a:bodyPr wrap="square" rtlCol="0">
            <a:spAutoFit/>
          </a:bodyPr>
          <a:lstStyle/>
          <a:p>
            <a:r>
              <a:rPr lang="en-US" dirty="0">
                <a:hlinkClick r:id="rId2"/>
              </a:rPr>
              <a:t>https://</a:t>
            </a:r>
            <a:r>
              <a:rPr lang="en-US" dirty="0" err="1">
                <a:hlinkClick r:id="rId2"/>
              </a:rPr>
              <a:t>www.polleverywhere.com</a:t>
            </a:r>
            <a:r>
              <a:rPr lang="en-US" dirty="0">
                <a:hlinkClick r:id="rId2"/>
              </a:rPr>
              <a:t>/</a:t>
            </a:r>
            <a:r>
              <a:rPr lang="en-US" dirty="0" err="1">
                <a:hlinkClick r:id="rId2"/>
              </a:rPr>
              <a:t>multiple_choice_polls</a:t>
            </a:r>
            <a:r>
              <a:rPr lang="en-US" dirty="0">
                <a:hlinkClick r:id="rId2"/>
              </a:rPr>
              <a:t>/Ts2dLEyKUfG2R0aDL1GjW?preview=</a:t>
            </a:r>
            <a:r>
              <a:rPr lang="en-US" dirty="0" err="1">
                <a:hlinkClick r:id="rId2"/>
              </a:rPr>
              <a:t>true&amp;controls</a:t>
            </a:r>
            <a:r>
              <a:rPr lang="en-US" dirty="0">
                <a:hlinkClick r:id="rId2"/>
              </a:rPr>
              <a:t>=none</a:t>
            </a:r>
            <a:endParaRPr lang="en-US" dirty="0"/>
          </a:p>
        </p:txBody>
      </p:sp>
      <p:pic>
        <p:nvPicPr>
          <p:cNvPr id="7" name="Picture 6" descr="A qr code on a white background&#10;&#10;Description automatically generated">
            <a:extLst>
              <a:ext uri="{FF2B5EF4-FFF2-40B4-BE49-F238E27FC236}">
                <a16:creationId xmlns:a16="http://schemas.microsoft.com/office/drawing/2014/main" id="{89A7501E-7F8D-DBA0-61D5-A618DBB97387}"/>
              </a:ext>
            </a:extLst>
          </p:cNvPr>
          <p:cNvPicPr>
            <a:picLocks noChangeAspect="1"/>
          </p:cNvPicPr>
          <p:nvPr/>
        </p:nvPicPr>
        <p:blipFill>
          <a:blip r:embed="rId3"/>
          <a:stretch>
            <a:fillRect/>
          </a:stretch>
        </p:blipFill>
        <p:spPr>
          <a:xfrm>
            <a:off x="4998439" y="2307801"/>
            <a:ext cx="1435100" cy="1435100"/>
          </a:xfrm>
          <a:prstGeom prst="rect">
            <a:avLst/>
          </a:prstGeom>
        </p:spPr>
      </p:pic>
      <p:pic>
        <p:nvPicPr>
          <p:cNvPr id="11" name="Picture 10" descr="A blue and white logo&#10;&#10;Description automatically generated">
            <a:extLst>
              <a:ext uri="{FF2B5EF4-FFF2-40B4-BE49-F238E27FC236}">
                <a16:creationId xmlns:a16="http://schemas.microsoft.com/office/drawing/2014/main" id="{CBC458B4-4E24-8B0C-BE4F-528E92A4E56E}"/>
              </a:ext>
            </a:extLst>
          </p:cNvPr>
          <p:cNvPicPr>
            <a:picLocks noChangeAspect="1"/>
          </p:cNvPicPr>
          <p:nvPr/>
        </p:nvPicPr>
        <p:blipFill>
          <a:blip r:embed="rId4"/>
          <a:stretch>
            <a:fillRect/>
          </a:stretch>
        </p:blipFill>
        <p:spPr>
          <a:xfrm>
            <a:off x="2046926" y="2564518"/>
            <a:ext cx="2730500" cy="850900"/>
          </a:xfrm>
          <a:prstGeom prst="rect">
            <a:avLst/>
          </a:prstGeom>
        </p:spPr>
      </p:pic>
    </p:spTree>
    <p:extLst>
      <p:ext uri="{BB962C8B-B14F-4D97-AF65-F5344CB8AC3E}">
        <p14:creationId xmlns:p14="http://schemas.microsoft.com/office/powerpoint/2010/main" val="1548799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15822-081B-BB21-7546-C2DF51D3D887}"/>
              </a:ext>
            </a:extLst>
          </p:cNvPr>
          <p:cNvSpPr>
            <a:spLocks noGrp="1"/>
          </p:cNvSpPr>
          <p:nvPr>
            <p:ph type="title"/>
          </p:nvPr>
        </p:nvSpPr>
        <p:spPr/>
        <p:txBody>
          <a:bodyPr/>
          <a:lstStyle/>
          <a:p>
            <a:endParaRPr lang="en-US"/>
          </a:p>
        </p:txBody>
      </p:sp>
      <p:pic>
        <p:nvPicPr>
          <p:cNvPr id="5" name="Content Placeholder 4" descr="A picture containing text&#10;&#10;Description automatically generated">
            <a:extLst>
              <a:ext uri="{FF2B5EF4-FFF2-40B4-BE49-F238E27FC236}">
                <a16:creationId xmlns:a16="http://schemas.microsoft.com/office/drawing/2014/main" id="{F72456D3-E8E1-CD1D-306A-9468DEADFA72}"/>
              </a:ext>
            </a:extLst>
          </p:cNvPr>
          <p:cNvPicPr>
            <a:picLocks noGrp="1" noChangeAspect="1"/>
          </p:cNvPicPr>
          <p:nvPr>
            <p:ph idx="1"/>
          </p:nvPr>
        </p:nvPicPr>
        <p:blipFill>
          <a:blip r:embed="rId2"/>
          <a:stretch>
            <a:fillRect/>
          </a:stretch>
        </p:blipFill>
        <p:spPr>
          <a:xfrm>
            <a:off x="1595778" y="1075293"/>
            <a:ext cx="9000443" cy="4707414"/>
          </a:xfrm>
        </p:spPr>
      </p:pic>
    </p:spTree>
    <p:extLst>
      <p:ext uri="{BB962C8B-B14F-4D97-AF65-F5344CB8AC3E}">
        <p14:creationId xmlns:p14="http://schemas.microsoft.com/office/powerpoint/2010/main" val="2429824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Diagram&#10;&#10;Description automatically generated">
            <a:extLst>
              <a:ext uri="{FF2B5EF4-FFF2-40B4-BE49-F238E27FC236}">
                <a16:creationId xmlns:a16="http://schemas.microsoft.com/office/drawing/2014/main" id="{1AEF1318-7F78-8043-B3C7-71C8A220078F}"/>
              </a:ext>
            </a:extLst>
          </p:cNvPr>
          <p:cNvPicPr>
            <a:picLocks noGrp="1" noChangeAspect="1"/>
          </p:cNvPicPr>
          <p:nvPr>
            <p:ph idx="1"/>
          </p:nvPr>
        </p:nvPicPr>
        <p:blipFill rotWithShape="1">
          <a:blip r:embed="rId2"/>
          <a:srcRect t="2753"/>
          <a:stretch/>
        </p:blipFill>
        <p:spPr>
          <a:xfrm>
            <a:off x="2357028" y="796834"/>
            <a:ext cx="7477943" cy="5417699"/>
          </a:xfrm>
          <a:prstGeom prst="rect">
            <a:avLst/>
          </a:prstGeom>
        </p:spPr>
      </p:pic>
    </p:spTree>
    <p:extLst>
      <p:ext uri="{BB962C8B-B14F-4D97-AF65-F5344CB8AC3E}">
        <p14:creationId xmlns:p14="http://schemas.microsoft.com/office/powerpoint/2010/main" val="8773276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4138C1-B4DB-D24A-4B01-0A7BEF950D5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2D31F63-DCCA-0207-70DE-E1910F408320}"/>
              </a:ext>
            </a:extLst>
          </p:cNvPr>
          <p:cNvSpPr>
            <a:spLocks noGrp="1"/>
          </p:cNvSpPr>
          <p:nvPr>
            <p:ph idx="1"/>
          </p:nvPr>
        </p:nvSpPr>
        <p:spPr/>
        <p:txBody>
          <a:bodyPr/>
          <a:lstStyle/>
          <a:p>
            <a:endParaRPr lang="en-US"/>
          </a:p>
        </p:txBody>
      </p:sp>
      <p:pic>
        <p:nvPicPr>
          <p:cNvPr id="4" name="Picture 3" descr="A picture containing diagram&#10;&#10;Description automatically generated">
            <a:extLst>
              <a:ext uri="{FF2B5EF4-FFF2-40B4-BE49-F238E27FC236}">
                <a16:creationId xmlns:a16="http://schemas.microsoft.com/office/drawing/2014/main" id="{FB16588D-F00F-8EBB-7256-6BB99B34AFFA}"/>
              </a:ext>
            </a:extLst>
          </p:cNvPr>
          <p:cNvPicPr>
            <a:picLocks noChangeAspect="1"/>
          </p:cNvPicPr>
          <p:nvPr/>
        </p:nvPicPr>
        <p:blipFill>
          <a:blip r:embed="rId2"/>
          <a:stretch>
            <a:fillRect/>
          </a:stretch>
        </p:blipFill>
        <p:spPr>
          <a:xfrm>
            <a:off x="1262417" y="782245"/>
            <a:ext cx="9470218" cy="5293510"/>
          </a:xfrm>
          <a:prstGeom prst="rect">
            <a:avLst/>
          </a:prstGeom>
        </p:spPr>
      </p:pic>
    </p:spTree>
    <p:extLst>
      <p:ext uri="{BB962C8B-B14F-4D97-AF65-F5344CB8AC3E}">
        <p14:creationId xmlns:p14="http://schemas.microsoft.com/office/powerpoint/2010/main" val="36324740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19ADB-9693-421B-DEC9-F647F11E1A5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5B0AEF9-8BEA-1B17-0741-4D7AE46B4FF6}"/>
              </a:ext>
            </a:extLst>
          </p:cNvPr>
          <p:cNvSpPr>
            <a:spLocks noGrp="1"/>
          </p:cNvSpPr>
          <p:nvPr>
            <p:ph idx="1"/>
          </p:nvPr>
        </p:nvSpPr>
        <p:spPr/>
        <p:txBody>
          <a:bodyPr/>
          <a:lstStyle/>
          <a:p>
            <a:endParaRPr lang="en-US"/>
          </a:p>
        </p:txBody>
      </p:sp>
      <p:pic>
        <p:nvPicPr>
          <p:cNvPr id="4" name="Content Placeholder 4" descr="Diagram&#10;&#10;Description automatically generated">
            <a:extLst>
              <a:ext uri="{FF2B5EF4-FFF2-40B4-BE49-F238E27FC236}">
                <a16:creationId xmlns:a16="http://schemas.microsoft.com/office/drawing/2014/main" id="{2BB52D7E-AE54-EEC0-4052-6A9CCF9A42BC}"/>
              </a:ext>
            </a:extLst>
          </p:cNvPr>
          <p:cNvPicPr>
            <a:picLocks noChangeAspect="1"/>
          </p:cNvPicPr>
          <p:nvPr/>
        </p:nvPicPr>
        <p:blipFill rotWithShape="1">
          <a:blip r:embed="rId2"/>
          <a:srcRect r="41372"/>
          <a:stretch/>
        </p:blipFill>
        <p:spPr>
          <a:xfrm>
            <a:off x="3689438" y="144011"/>
            <a:ext cx="5946930" cy="6569978"/>
          </a:xfrm>
          <a:prstGeom prst="rect">
            <a:avLst/>
          </a:prstGeom>
        </p:spPr>
      </p:pic>
    </p:spTree>
    <p:extLst>
      <p:ext uri="{BB962C8B-B14F-4D97-AF65-F5344CB8AC3E}">
        <p14:creationId xmlns:p14="http://schemas.microsoft.com/office/powerpoint/2010/main" val="23901197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1789B0-04FD-3D6F-6E12-BB5A545A7678}"/>
              </a:ext>
            </a:extLst>
          </p:cNvPr>
          <p:cNvSpPr>
            <a:spLocks noGrp="1"/>
          </p:cNvSpPr>
          <p:nvPr>
            <p:ph type="title"/>
          </p:nvPr>
        </p:nvSpPr>
        <p:spPr/>
        <p:txBody>
          <a:bodyPr/>
          <a:lstStyle/>
          <a:p>
            <a:endParaRPr lang="en-US"/>
          </a:p>
        </p:txBody>
      </p:sp>
      <p:pic>
        <p:nvPicPr>
          <p:cNvPr id="4" name="Picture 3" descr="Chart&#10;&#10;Description automatically generated">
            <a:extLst>
              <a:ext uri="{FF2B5EF4-FFF2-40B4-BE49-F238E27FC236}">
                <a16:creationId xmlns:a16="http://schemas.microsoft.com/office/drawing/2014/main" id="{BBCB2044-8AEC-2FA8-1EB5-B9FDEE99FF07}"/>
              </a:ext>
            </a:extLst>
          </p:cNvPr>
          <p:cNvPicPr>
            <a:picLocks noChangeAspect="1"/>
          </p:cNvPicPr>
          <p:nvPr/>
        </p:nvPicPr>
        <p:blipFill>
          <a:blip r:embed="rId2"/>
          <a:stretch>
            <a:fillRect/>
          </a:stretch>
        </p:blipFill>
        <p:spPr>
          <a:xfrm>
            <a:off x="643836" y="365125"/>
            <a:ext cx="10519857" cy="5990872"/>
          </a:xfrm>
          <a:prstGeom prst="rect">
            <a:avLst/>
          </a:prstGeom>
        </p:spPr>
      </p:pic>
      <p:sp>
        <p:nvSpPr>
          <p:cNvPr id="8" name="Content Placeholder 7">
            <a:extLst>
              <a:ext uri="{FF2B5EF4-FFF2-40B4-BE49-F238E27FC236}">
                <a16:creationId xmlns:a16="http://schemas.microsoft.com/office/drawing/2014/main" id="{2299CC0B-DE21-BD47-61DB-D4869812848B}"/>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9619207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B2A7D-7543-EEB6-7F01-9327AD39C5CA}"/>
              </a:ext>
            </a:extLst>
          </p:cNvPr>
          <p:cNvSpPr>
            <a:spLocks noGrp="1"/>
          </p:cNvSpPr>
          <p:nvPr>
            <p:ph type="title"/>
          </p:nvPr>
        </p:nvSpPr>
        <p:spPr/>
        <p:txBody>
          <a:bodyPr/>
          <a:lstStyle/>
          <a:p>
            <a:r>
              <a:rPr lang="en-US" dirty="0"/>
              <a:t>Prognosis study</a:t>
            </a:r>
          </a:p>
        </p:txBody>
      </p:sp>
      <p:pic>
        <p:nvPicPr>
          <p:cNvPr id="5" name="Picture 4" descr="A picture containing shape&#10;&#10;Description automatically generated">
            <a:extLst>
              <a:ext uri="{FF2B5EF4-FFF2-40B4-BE49-F238E27FC236}">
                <a16:creationId xmlns:a16="http://schemas.microsoft.com/office/drawing/2014/main" id="{64D64484-68DB-818C-C794-BC47BACB047A}"/>
              </a:ext>
            </a:extLst>
          </p:cNvPr>
          <p:cNvPicPr>
            <a:picLocks noChangeAspect="1"/>
          </p:cNvPicPr>
          <p:nvPr/>
        </p:nvPicPr>
        <p:blipFill>
          <a:blip r:embed="rId2"/>
          <a:stretch>
            <a:fillRect/>
          </a:stretch>
        </p:blipFill>
        <p:spPr>
          <a:xfrm>
            <a:off x="1799090" y="1442492"/>
            <a:ext cx="8593820" cy="4895731"/>
          </a:xfrm>
          <a:prstGeom prst="rect">
            <a:avLst/>
          </a:prstGeom>
        </p:spPr>
      </p:pic>
      <p:pic>
        <p:nvPicPr>
          <p:cNvPr id="9" name="Picture 8" descr="Chart&#10;&#10;Description automatically generated">
            <a:extLst>
              <a:ext uri="{FF2B5EF4-FFF2-40B4-BE49-F238E27FC236}">
                <a16:creationId xmlns:a16="http://schemas.microsoft.com/office/drawing/2014/main" id="{328866DE-F22F-3E71-6A96-F2BD0A39AC77}"/>
              </a:ext>
            </a:extLst>
          </p:cNvPr>
          <p:cNvPicPr>
            <a:picLocks noChangeAspect="1"/>
          </p:cNvPicPr>
          <p:nvPr/>
        </p:nvPicPr>
        <p:blipFill>
          <a:blip r:embed="rId3"/>
          <a:stretch>
            <a:fillRect/>
          </a:stretch>
        </p:blipFill>
        <p:spPr>
          <a:xfrm>
            <a:off x="1633216" y="1442492"/>
            <a:ext cx="8925567" cy="5082952"/>
          </a:xfrm>
          <a:prstGeom prst="rect">
            <a:avLst/>
          </a:prstGeom>
        </p:spPr>
      </p:pic>
      <p:sp>
        <p:nvSpPr>
          <p:cNvPr id="3" name="Rectangle 2">
            <a:extLst>
              <a:ext uri="{FF2B5EF4-FFF2-40B4-BE49-F238E27FC236}">
                <a16:creationId xmlns:a16="http://schemas.microsoft.com/office/drawing/2014/main" id="{A5D2424E-9082-1463-D318-45021A52DE8A}"/>
              </a:ext>
            </a:extLst>
          </p:cNvPr>
          <p:cNvSpPr/>
          <p:nvPr/>
        </p:nvSpPr>
        <p:spPr>
          <a:xfrm>
            <a:off x="1799090" y="4346917"/>
            <a:ext cx="1942916" cy="1322363"/>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 name="TextBox 3">
            <a:extLst>
              <a:ext uri="{FF2B5EF4-FFF2-40B4-BE49-F238E27FC236}">
                <a16:creationId xmlns:a16="http://schemas.microsoft.com/office/drawing/2014/main" id="{38A84F23-B5D3-E891-90E4-480541B098B7}"/>
              </a:ext>
            </a:extLst>
          </p:cNvPr>
          <p:cNvSpPr txBox="1"/>
          <p:nvPr/>
        </p:nvSpPr>
        <p:spPr>
          <a:xfrm>
            <a:off x="2024997" y="4403063"/>
            <a:ext cx="1899139" cy="1477328"/>
          </a:xfrm>
          <a:prstGeom prst="rect">
            <a:avLst/>
          </a:prstGeom>
          <a:noFill/>
        </p:spPr>
        <p:txBody>
          <a:bodyPr wrap="square" rtlCol="0">
            <a:spAutoFit/>
          </a:bodyPr>
          <a:lstStyle/>
          <a:p>
            <a:r>
              <a:rPr lang="en-US" dirty="0"/>
              <a:t>Record potential differences in the patients (Prognostic factors)</a:t>
            </a:r>
          </a:p>
        </p:txBody>
      </p:sp>
      <p:pic>
        <p:nvPicPr>
          <p:cNvPr id="12" name="Picture 11" descr="Shape, background pattern&#10;&#10;Description automatically generated">
            <a:extLst>
              <a:ext uri="{FF2B5EF4-FFF2-40B4-BE49-F238E27FC236}">
                <a16:creationId xmlns:a16="http://schemas.microsoft.com/office/drawing/2014/main" id="{41CEDAF4-6B4A-FD53-28DC-DA07B0E59E23}"/>
              </a:ext>
            </a:extLst>
          </p:cNvPr>
          <p:cNvPicPr>
            <a:picLocks noChangeAspect="1"/>
          </p:cNvPicPr>
          <p:nvPr/>
        </p:nvPicPr>
        <p:blipFill>
          <a:blip r:embed="rId4"/>
          <a:stretch>
            <a:fillRect/>
          </a:stretch>
        </p:blipFill>
        <p:spPr>
          <a:xfrm>
            <a:off x="2008740" y="1690688"/>
            <a:ext cx="2633597" cy="558800"/>
          </a:xfrm>
          <a:prstGeom prst="rect">
            <a:avLst/>
          </a:prstGeom>
        </p:spPr>
      </p:pic>
      <p:sp>
        <p:nvSpPr>
          <p:cNvPr id="13" name="Rectangle 12">
            <a:extLst>
              <a:ext uri="{FF2B5EF4-FFF2-40B4-BE49-F238E27FC236}">
                <a16:creationId xmlns:a16="http://schemas.microsoft.com/office/drawing/2014/main" id="{19DBDDD4-FFF8-7EAE-CB70-3210D74347CD}"/>
              </a:ext>
            </a:extLst>
          </p:cNvPr>
          <p:cNvSpPr/>
          <p:nvPr/>
        </p:nvSpPr>
        <p:spPr>
          <a:xfrm>
            <a:off x="8747663" y="3526372"/>
            <a:ext cx="2208628" cy="1524843"/>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7" name="Picture 6" descr="Shape, arrow&#10;&#10;Description automatically generated">
            <a:extLst>
              <a:ext uri="{FF2B5EF4-FFF2-40B4-BE49-F238E27FC236}">
                <a16:creationId xmlns:a16="http://schemas.microsoft.com/office/drawing/2014/main" id="{F5F02943-3BB7-88A2-0B3A-251CC96A756B}"/>
              </a:ext>
            </a:extLst>
          </p:cNvPr>
          <p:cNvPicPr>
            <a:picLocks noChangeAspect="1"/>
          </p:cNvPicPr>
          <p:nvPr/>
        </p:nvPicPr>
        <p:blipFill>
          <a:blip r:embed="rId5"/>
          <a:stretch>
            <a:fillRect/>
          </a:stretch>
        </p:blipFill>
        <p:spPr>
          <a:xfrm>
            <a:off x="8449996" y="3080346"/>
            <a:ext cx="1505075" cy="1868219"/>
          </a:xfrm>
          <a:prstGeom prst="rect">
            <a:avLst/>
          </a:prstGeom>
        </p:spPr>
      </p:pic>
      <p:pic>
        <p:nvPicPr>
          <p:cNvPr id="10" name="Picture 9" descr="Shape&#10;&#10;Description automatically generated">
            <a:extLst>
              <a:ext uri="{FF2B5EF4-FFF2-40B4-BE49-F238E27FC236}">
                <a16:creationId xmlns:a16="http://schemas.microsoft.com/office/drawing/2014/main" id="{E4C1F807-D39B-CFE5-A119-8C2F7C2FD09A}"/>
              </a:ext>
            </a:extLst>
          </p:cNvPr>
          <p:cNvPicPr>
            <a:picLocks noChangeAspect="1"/>
          </p:cNvPicPr>
          <p:nvPr/>
        </p:nvPicPr>
        <p:blipFill rotWithShape="1">
          <a:blip r:embed="rId6"/>
          <a:srcRect l="8963"/>
          <a:stretch/>
        </p:blipFill>
        <p:spPr>
          <a:xfrm>
            <a:off x="9891238" y="2361816"/>
            <a:ext cx="2300762" cy="3492500"/>
          </a:xfrm>
          <a:prstGeom prst="rect">
            <a:avLst/>
          </a:prstGeom>
        </p:spPr>
      </p:pic>
      <p:pic>
        <p:nvPicPr>
          <p:cNvPr id="14" name="Content Placeholder 5">
            <a:extLst>
              <a:ext uri="{FF2B5EF4-FFF2-40B4-BE49-F238E27FC236}">
                <a16:creationId xmlns:a16="http://schemas.microsoft.com/office/drawing/2014/main" id="{2139B198-B45D-FC05-1368-324F13C5275A}"/>
              </a:ext>
            </a:extLst>
          </p:cNvPr>
          <p:cNvPicPr>
            <a:picLocks noGrp="1" noChangeAspect="1"/>
          </p:cNvPicPr>
          <p:nvPr>
            <p:ph idx="1"/>
          </p:nvPr>
        </p:nvPicPr>
        <p:blipFill>
          <a:blip r:embed="rId7"/>
          <a:stretch>
            <a:fillRect/>
          </a:stretch>
        </p:blipFill>
        <p:spPr>
          <a:xfrm flipH="1">
            <a:off x="71890" y="3318857"/>
            <a:ext cx="1727200" cy="1143000"/>
          </a:xfrm>
        </p:spPr>
      </p:pic>
    </p:spTree>
    <p:extLst>
      <p:ext uri="{BB962C8B-B14F-4D97-AF65-F5344CB8AC3E}">
        <p14:creationId xmlns:p14="http://schemas.microsoft.com/office/powerpoint/2010/main" val="2602014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BB72A-871F-9940-6347-6435306FEAC3}"/>
              </a:ext>
            </a:extLst>
          </p:cNvPr>
          <p:cNvSpPr>
            <a:spLocks noGrp="1"/>
          </p:cNvSpPr>
          <p:nvPr>
            <p:ph type="title"/>
          </p:nvPr>
        </p:nvSpPr>
        <p:spPr/>
        <p:txBody>
          <a:bodyPr/>
          <a:lstStyle/>
          <a:p>
            <a:r>
              <a:rPr lang="en-US" dirty="0"/>
              <a:t>So what do prognostic studies look for?</a:t>
            </a:r>
          </a:p>
        </p:txBody>
      </p:sp>
      <p:pic>
        <p:nvPicPr>
          <p:cNvPr id="6" name="Picture 5" descr="Chart&#10;&#10;Description automatically generated">
            <a:extLst>
              <a:ext uri="{FF2B5EF4-FFF2-40B4-BE49-F238E27FC236}">
                <a16:creationId xmlns:a16="http://schemas.microsoft.com/office/drawing/2014/main" id="{83C9255D-F396-5E3F-C7D6-D54F29E94C5D}"/>
              </a:ext>
            </a:extLst>
          </p:cNvPr>
          <p:cNvPicPr>
            <a:picLocks noChangeAspect="1"/>
          </p:cNvPicPr>
          <p:nvPr/>
        </p:nvPicPr>
        <p:blipFill>
          <a:blip r:embed="rId2"/>
          <a:stretch>
            <a:fillRect/>
          </a:stretch>
        </p:blipFill>
        <p:spPr>
          <a:xfrm>
            <a:off x="1633216" y="1442492"/>
            <a:ext cx="8925567" cy="5082952"/>
          </a:xfrm>
          <a:prstGeom prst="rect">
            <a:avLst/>
          </a:prstGeom>
        </p:spPr>
      </p:pic>
      <p:sp>
        <p:nvSpPr>
          <p:cNvPr id="7" name="Rectangle 6">
            <a:extLst>
              <a:ext uri="{FF2B5EF4-FFF2-40B4-BE49-F238E27FC236}">
                <a16:creationId xmlns:a16="http://schemas.microsoft.com/office/drawing/2014/main" id="{4AED07E9-E820-46F8-6566-94816D698964}"/>
              </a:ext>
            </a:extLst>
          </p:cNvPr>
          <p:cNvSpPr/>
          <p:nvPr/>
        </p:nvSpPr>
        <p:spPr>
          <a:xfrm>
            <a:off x="1800665" y="4317206"/>
            <a:ext cx="1913206" cy="133800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5FB19E59-BCA7-C0D1-B0E6-8F5E3A9D564F}"/>
              </a:ext>
            </a:extLst>
          </p:cNvPr>
          <p:cNvSpPr txBox="1"/>
          <p:nvPr/>
        </p:nvSpPr>
        <p:spPr>
          <a:xfrm>
            <a:off x="1814732" y="4389120"/>
            <a:ext cx="1885071" cy="1200329"/>
          </a:xfrm>
          <a:prstGeom prst="rect">
            <a:avLst/>
          </a:prstGeom>
          <a:noFill/>
        </p:spPr>
        <p:txBody>
          <a:bodyPr wrap="square" rtlCol="0">
            <a:spAutoFit/>
          </a:bodyPr>
          <a:lstStyle/>
          <a:p>
            <a:r>
              <a:rPr lang="en-US" dirty="0"/>
              <a:t>Age</a:t>
            </a:r>
          </a:p>
          <a:p>
            <a:r>
              <a:rPr lang="en-US" dirty="0"/>
              <a:t>Sex</a:t>
            </a:r>
          </a:p>
          <a:p>
            <a:r>
              <a:rPr lang="en-US" dirty="0"/>
              <a:t>Co-morbidities (HTN, DM, </a:t>
            </a:r>
            <a:r>
              <a:rPr lang="en-US" dirty="0" err="1"/>
              <a:t>etc</a:t>
            </a:r>
            <a:r>
              <a:rPr lang="en-US" dirty="0"/>
              <a:t>)</a:t>
            </a:r>
          </a:p>
        </p:txBody>
      </p:sp>
      <p:pic>
        <p:nvPicPr>
          <p:cNvPr id="9" name="Picture 8" descr="Shape, arrow&#10;&#10;Description automatically generated">
            <a:extLst>
              <a:ext uri="{FF2B5EF4-FFF2-40B4-BE49-F238E27FC236}">
                <a16:creationId xmlns:a16="http://schemas.microsoft.com/office/drawing/2014/main" id="{8BC0282A-EA95-509A-9CD0-8D2245DEA15B}"/>
              </a:ext>
            </a:extLst>
          </p:cNvPr>
          <p:cNvPicPr>
            <a:picLocks noChangeAspect="1"/>
          </p:cNvPicPr>
          <p:nvPr/>
        </p:nvPicPr>
        <p:blipFill>
          <a:blip r:embed="rId3"/>
          <a:stretch>
            <a:fillRect/>
          </a:stretch>
        </p:blipFill>
        <p:spPr>
          <a:xfrm>
            <a:off x="8471643" y="3145105"/>
            <a:ext cx="1505075" cy="1868219"/>
          </a:xfrm>
          <a:prstGeom prst="rect">
            <a:avLst/>
          </a:prstGeom>
        </p:spPr>
      </p:pic>
      <p:pic>
        <p:nvPicPr>
          <p:cNvPr id="10" name="Picture 9" descr="Shape&#10;&#10;Description automatically generated">
            <a:extLst>
              <a:ext uri="{FF2B5EF4-FFF2-40B4-BE49-F238E27FC236}">
                <a16:creationId xmlns:a16="http://schemas.microsoft.com/office/drawing/2014/main" id="{C418F245-E99A-277E-F534-EC3CA93743A7}"/>
              </a:ext>
            </a:extLst>
          </p:cNvPr>
          <p:cNvPicPr>
            <a:picLocks noChangeAspect="1"/>
          </p:cNvPicPr>
          <p:nvPr/>
        </p:nvPicPr>
        <p:blipFill rotWithShape="1">
          <a:blip r:embed="rId4"/>
          <a:srcRect l="8963"/>
          <a:stretch/>
        </p:blipFill>
        <p:spPr>
          <a:xfrm>
            <a:off x="9878152" y="2478713"/>
            <a:ext cx="2300762" cy="3492500"/>
          </a:xfrm>
          <a:prstGeom prst="rect">
            <a:avLst/>
          </a:prstGeom>
        </p:spPr>
      </p:pic>
      <p:pic>
        <p:nvPicPr>
          <p:cNvPr id="11" name="Picture 10" descr="Shape, background pattern&#10;&#10;Description automatically generated">
            <a:extLst>
              <a:ext uri="{FF2B5EF4-FFF2-40B4-BE49-F238E27FC236}">
                <a16:creationId xmlns:a16="http://schemas.microsoft.com/office/drawing/2014/main" id="{A31CEDD3-B2E4-BD7E-3C9A-95807D26D2B3}"/>
              </a:ext>
            </a:extLst>
          </p:cNvPr>
          <p:cNvPicPr>
            <a:picLocks noChangeAspect="1"/>
          </p:cNvPicPr>
          <p:nvPr/>
        </p:nvPicPr>
        <p:blipFill>
          <a:blip r:embed="rId5"/>
          <a:stretch>
            <a:fillRect/>
          </a:stretch>
        </p:blipFill>
        <p:spPr>
          <a:xfrm>
            <a:off x="2008740" y="1690688"/>
            <a:ext cx="2633597" cy="558800"/>
          </a:xfrm>
          <a:prstGeom prst="rect">
            <a:avLst/>
          </a:prstGeom>
        </p:spPr>
      </p:pic>
      <p:pic>
        <p:nvPicPr>
          <p:cNvPr id="12" name="Content Placeholder 5">
            <a:extLst>
              <a:ext uri="{FF2B5EF4-FFF2-40B4-BE49-F238E27FC236}">
                <a16:creationId xmlns:a16="http://schemas.microsoft.com/office/drawing/2014/main" id="{A290E786-2AC1-B9C8-FCD2-543A10C5538A}"/>
              </a:ext>
            </a:extLst>
          </p:cNvPr>
          <p:cNvPicPr>
            <a:picLocks noChangeAspect="1"/>
          </p:cNvPicPr>
          <p:nvPr/>
        </p:nvPicPr>
        <p:blipFill>
          <a:blip r:embed="rId6"/>
          <a:stretch>
            <a:fillRect/>
          </a:stretch>
        </p:blipFill>
        <p:spPr>
          <a:xfrm flipH="1">
            <a:off x="71890" y="3318857"/>
            <a:ext cx="1727200" cy="1143000"/>
          </a:xfrm>
          <a:prstGeom prst="rect">
            <a:avLst/>
          </a:prstGeom>
        </p:spPr>
      </p:pic>
      <p:sp>
        <p:nvSpPr>
          <p:cNvPr id="3" name="Content Placeholder 2">
            <a:extLst>
              <a:ext uri="{FF2B5EF4-FFF2-40B4-BE49-F238E27FC236}">
                <a16:creationId xmlns:a16="http://schemas.microsoft.com/office/drawing/2014/main" id="{CF1014D9-0F70-EADA-81BF-31A0C9B41FF0}"/>
              </a:ext>
            </a:extLst>
          </p:cNvPr>
          <p:cNvSpPr>
            <a:spLocks noGrp="1"/>
          </p:cNvSpPr>
          <p:nvPr>
            <p:ph idx="1"/>
          </p:nvPr>
        </p:nvSpPr>
        <p:spPr>
          <a:xfrm>
            <a:off x="717452" y="7849772"/>
            <a:ext cx="10515600" cy="4351338"/>
          </a:xfrm>
        </p:spPr>
        <p:txBody>
          <a:bodyPr/>
          <a:lstStyle/>
          <a:p>
            <a:r>
              <a:rPr lang="en-US" dirty="0"/>
              <a:t>As opposed to studies where you are applying an intervention, in prognostic studies, you are looking at either the natural course of the disease, or the expected course of the disease with standard care </a:t>
            </a:r>
          </a:p>
        </p:txBody>
      </p:sp>
    </p:spTree>
    <p:extLst>
      <p:ext uri="{BB962C8B-B14F-4D97-AF65-F5344CB8AC3E}">
        <p14:creationId xmlns:p14="http://schemas.microsoft.com/office/powerpoint/2010/main" val="18675602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6FF62A-A7F9-8F05-647B-4EED877C70B2}"/>
              </a:ext>
            </a:extLst>
          </p:cNvPr>
          <p:cNvSpPr>
            <a:spLocks noGrp="1"/>
          </p:cNvSpPr>
          <p:nvPr>
            <p:ph type="title"/>
          </p:nvPr>
        </p:nvSpPr>
        <p:spPr/>
        <p:txBody>
          <a:bodyPr/>
          <a:lstStyle/>
          <a:p>
            <a:r>
              <a:rPr lang="en-US" dirty="0"/>
              <a:t>What is the best type of study for prognosis?</a:t>
            </a:r>
          </a:p>
        </p:txBody>
      </p:sp>
      <p:sp>
        <p:nvSpPr>
          <p:cNvPr id="4" name="TextBox 3">
            <a:extLst>
              <a:ext uri="{FF2B5EF4-FFF2-40B4-BE49-F238E27FC236}">
                <a16:creationId xmlns:a16="http://schemas.microsoft.com/office/drawing/2014/main" id="{DB0F4815-8783-F6B1-5AF1-59838B84B252}"/>
              </a:ext>
            </a:extLst>
          </p:cNvPr>
          <p:cNvSpPr txBox="1"/>
          <p:nvPr/>
        </p:nvSpPr>
        <p:spPr>
          <a:xfrm>
            <a:off x="9607138" y="2042556"/>
            <a:ext cx="184731" cy="369332"/>
          </a:xfrm>
          <a:prstGeom prst="rect">
            <a:avLst/>
          </a:prstGeom>
          <a:noFill/>
        </p:spPr>
        <p:txBody>
          <a:bodyPr wrap="none" rtlCol="0">
            <a:spAutoFit/>
          </a:bodyPr>
          <a:lstStyle/>
          <a:p>
            <a:endParaRPr lang="en-US" dirty="0"/>
          </a:p>
        </p:txBody>
      </p:sp>
      <p:sp>
        <p:nvSpPr>
          <p:cNvPr id="6" name="TextBox 5">
            <a:extLst>
              <a:ext uri="{FF2B5EF4-FFF2-40B4-BE49-F238E27FC236}">
                <a16:creationId xmlns:a16="http://schemas.microsoft.com/office/drawing/2014/main" id="{07B9AA9F-3B4F-09A8-CA0E-579A7F5EA403}"/>
              </a:ext>
            </a:extLst>
          </p:cNvPr>
          <p:cNvSpPr txBox="1"/>
          <p:nvPr/>
        </p:nvSpPr>
        <p:spPr>
          <a:xfrm>
            <a:off x="933202" y="1595071"/>
            <a:ext cx="6097978" cy="369332"/>
          </a:xfrm>
          <a:prstGeom prst="rect">
            <a:avLst/>
          </a:prstGeom>
          <a:noFill/>
        </p:spPr>
        <p:txBody>
          <a:bodyPr wrap="square">
            <a:spAutoFit/>
          </a:bodyPr>
          <a:lstStyle/>
          <a:p>
            <a:pPr marL="0" indent="0">
              <a:buNone/>
            </a:pPr>
            <a:r>
              <a:rPr lang="en-US" sz="1800" dirty="0"/>
              <a:t> Randomized Control Trial</a:t>
            </a:r>
          </a:p>
        </p:txBody>
      </p:sp>
      <p:sp>
        <p:nvSpPr>
          <p:cNvPr id="8" name="TextBox 7">
            <a:extLst>
              <a:ext uri="{FF2B5EF4-FFF2-40B4-BE49-F238E27FC236}">
                <a16:creationId xmlns:a16="http://schemas.microsoft.com/office/drawing/2014/main" id="{936F2064-1271-7FBD-86C4-9A5F9620F264}"/>
              </a:ext>
            </a:extLst>
          </p:cNvPr>
          <p:cNvSpPr txBox="1"/>
          <p:nvPr/>
        </p:nvSpPr>
        <p:spPr>
          <a:xfrm>
            <a:off x="933202" y="4086300"/>
            <a:ext cx="6097978" cy="369332"/>
          </a:xfrm>
          <a:prstGeom prst="rect">
            <a:avLst/>
          </a:prstGeom>
          <a:noFill/>
        </p:spPr>
        <p:txBody>
          <a:bodyPr wrap="square">
            <a:spAutoFit/>
          </a:bodyPr>
          <a:lstStyle/>
          <a:p>
            <a:pPr marL="0" indent="0">
              <a:buNone/>
            </a:pPr>
            <a:r>
              <a:rPr lang="en-US" sz="1800" dirty="0"/>
              <a:t>Prospective Cohort Study</a:t>
            </a:r>
          </a:p>
        </p:txBody>
      </p:sp>
      <p:sp>
        <p:nvSpPr>
          <p:cNvPr id="10" name="TextBox 9">
            <a:extLst>
              <a:ext uri="{FF2B5EF4-FFF2-40B4-BE49-F238E27FC236}">
                <a16:creationId xmlns:a16="http://schemas.microsoft.com/office/drawing/2014/main" id="{996347E7-B3AD-821E-9B3B-D38D98CB0422}"/>
              </a:ext>
            </a:extLst>
          </p:cNvPr>
          <p:cNvSpPr txBox="1"/>
          <p:nvPr/>
        </p:nvSpPr>
        <p:spPr>
          <a:xfrm>
            <a:off x="6873832" y="4086300"/>
            <a:ext cx="6097978" cy="369332"/>
          </a:xfrm>
          <a:prstGeom prst="rect">
            <a:avLst/>
          </a:prstGeom>
          <a:noFill/>
        </p:spPr>
        <p:txBody>
          <a:bodyPr wrap="square">
            <a:spAutoFit/>
          </a:bodyPr>
          <a:lstStyle/>
          <a:p>
            <a:pPr marL="0" indent="0">
              <a:buNone/>
            </a:pPr>
            <a:r>
              <a:rPr lang="en-US" sz="1800" dirty="0"/>
              <a:t>Retrospective Cohort Study</a:t>
            </a:r>
          </a:p>
        </p:txBody>
      </p:sp>
      <p:sp>
        <p:nvSpPr>
          <p:cNvPr id="12" name="TextBox 11">
            <a:extLst>
              <a:ext uri="{FF2B5EF4-FFF2-40B4-BE49-F238E27FC236}">
                <a16:creationId xmlns:a16="http://schemas.microsoft.com/office/drawing/2014/main" id="{D50C849F-B475-7692-36B9-FAE4B586FFCA}"/>
              </a:ext>
            </a:extLst>
          </p:cNvPr>
          <p:cNvSpPr txBox="1"/>
          <p:nvPr/>
        </p:nvSpPr>
        <p:spPr>
          <a:xfrm>
            <a:off x="6873832" y="1556683"/>
            <a:ext cx="6097978" cy="369332"/>
          </a:xfrm>
          <a:prstGeom prst="rect">
            <a:avLst/>
          </a:prstGeom>
          <a:noFill/>
        </p:spPr>
        <p:txBody>
          <a:bodyPr wrap="square">
            <a:spAutoFit/>
          </a:bodyPr>
          <a:lstStyle/>
          <a:p>
            <a:pPr marL="0" indent="0">
              <a:buNone/>
            </a:pPr>
            <a:r>
              <a:rPr lang="en-US" sz="1800" dirty="0"/>
              <a:t>Case Control Study </a:t>
            </a:r>
          </a:p>
        </p:txBody>
      </p:sp>
      <p:sp>
        <p:nvSpPr>
          <p:cNvPr id="14" name="TextBox 13">
            <a:extLst>
              <a:ext uri="{FF2B5EF4-FFF2-40B4-BE49-F238E27FC236}">
                <a16:creationId xmlns:a16="http://schemas.microsoft.com/office/drawing/2014/main" id="{4BA5BB66-7B31-326B-67F8-95EE0A4E1A22}"/>
              </a:ext>
            </a:extLst>
          </p:cNvPr>
          <p:cNvSpPr txBox="1"/>
          <p:nvPr/>
        </p:nvSpPr>
        <p:spPr>
          <a:xfrm>
            <a:off x="3981198" y="1568143"/>
            <a:ext cx="2617520" cy="369332"/>
          </a:xfrm>
          <a:prstGeom prst="rect">
            <a:avLst/>
          </a:prstGeom>
          <a:noFill/>
        </p:spPr>
        <p:txBody>
          <a:bodyPr wrap="square">
            <a:spAutoFit/>
          </a:bodyPr>
          <a:lstStyle/>
          <a:p>
            <a:pPr marL="0" indent="0">
              <a:buNone/>
            </a:pPr>
            <a:r>
              <a:rPr lang="en-US" sz="1800" dirty="0"/>
              <a:t>Cross Sectional Study</a:t>
            </a:r>
          </a:p>
        </p:txBody>
      </p:sp>
      <p:sp>
        <p:nvSpPr>
          <p:cNvPr id="24" name="TextBox 23">
            <a:extLst>
              <a:ext uri="{FF2B5EF4-FFF2-40B4-BE49-F238E27FC236}">
                <a16:creationId xmlns:a16="http://schemas.microsoft.com/office/drawing/2014/main" id="{1F9FD341-A67A-D06A-71D1-7C66436BEB77}"/>
              </a:ext>
            </a:extLst>
          </p:cNvPr>
          <p:cNvSpPr txBox="1"/>
          <p:nvPr/>
        </p:nvSpPr>
        <p:spPr>
          <a:xfrm>
            <a:off x="4009409" y="4108571"/>
            <a:ext cx="2617520" cy="369332"/>
          </a:xfrm>
          <a:prstGeom prst="rect">
            <a:avLst/>
          </a:prstGeom>
          <a:noFill/>
        </p:spPr>
        <p:txBody>
          <a:bodyPr wrap="square">
            <a:spAutoFit/>
          </a:bodyPr>
          <a:lstStyle/>
          <a:p>
            <a:pPr marL="0" indent="0">
              <a:buNone/>
            </a:pPr>
            <a:r>
              <a:rPr lang="en-US" sz="1800" dirty="0"/>
              <a:t>Descriptive / Association</a:t>
            </a:r>
          </a:p>
        </p:txBody>
      </p:sp>
      <p:sp>
        <p:nvSpPr>
          <p:cNvPr id="3" name="TextBox 2">
            <a:extLst>
              <a:ext uri="{FF2B5EF4-FFF2-40B4-BE49-F238E27FC236}">
                <a16:creationId xmlns:a16="http://schemas.microsoft.com/office/drawing/2014/main" id="{B47BDE49-7F55-3DE0-CBF4-C0ADE3C2F065}"/>
              </a:ext>
            </a:extLst>
          </p:cNvPr>
          <p:cNvSpPr txBox="1"/>
          <p:nvPr/>
        </p:nvSpPr>
        <p:spPr>
          <a:xfrm>
            <a:off x="1163781" y="5023262"/>
            <a:ext cx="9619013" cy="646331"/>
          </a:xfrm>
          <a:prstGeom prst="rect">
            <a:avLst/>
          </a:prstGeom>
          <a:noFill/>
        </p:spPr>
        <p:txBody>
          <a:bodyPr wrap="square" rtlCol="0">
            <a:spAutoFit/>
          </a:bodyPr>
          <a:lstStyle/>
          <a:p>
            <a:r>
              <a:rPr lang="en-US" dirty="0">
                <a:hlinkClick r:id="rId2"/>
              </a:rPr>
              <a:t>https://</a:t>
            </a:r>
            <a:r>
              <a:rPr lang="en-US" dirty="0" err="1">
                <a:hlinkClick r:id="rId2"/>
              </a:rPr>
              <a:t>www.polleverywhere.com</a:t>
            </a:r>
            <a:r>
              <a:rPr lang="en-US" dirty="0">
                <a:hlinkClick r:id="rId2"/>
              </a:rPr>
              <a:t>/</a:t>
            </a:r>
            <a:r>
              <a:rPr lang="en-US" dirty="0" err="1">
                <a:hlinkClick r:id="rId2"/>
              </a:rPr>
              <a:t>multiple_choice_polls</a:t>
            </a:r>
            <a:r>
              <a:rPr lang="en-US" dirty="0">
                <a:hlinkClick r:id="rId2"/>
              </a:rPr>
              <a:t>/Ts2dLEyKUfG2R0aDL1GjW?preview=</a:t>
            </a:r>
            <a:r>
              <a:rPr lang="en-US" dirty="0" err="1">
                <a:hlinkClick r:id="rId2"/>
              </a:rPr>
              <a:t>true&amp;controls</a:t>
            </a:r>
            <a:r>
              <a:rPr lang="en-US" dirty="0">
                <a:hlinkClick r:id="rId2"/>
              </a:rPr>
              <a:t>=none</a:t>
            </a:r>
            <a:endParaRPr lang="en-US" dirty="0"/>
          </a:p>
        </p:txBody>
      </p:sp>
      <p:pic>
        <p:nvPicPr>
          <p:cNvPr id="7" name="Picture 6" descr="A qr code on a white background&#10;&#10;Description automatically generated">
            <a:extLst>
              <a:ext uri="{FF2B5EF4-FFF2-40B4-BE49-F238E27FC236}">
                <a16:creationId xmlns:a16="http://schemas.microsoft.com/office/drawing/2014/main" id="{89A7501E-7F8D-DBA0-61D5-A618DBB97387}"/>
              </a:ext>
            </a:extLst>
          </p:cNvPr>
          <p:cNvPicPr>
            <a:picLocks noChangeAspect="1"/>
          </p:cNvPicPr>
          <p:nvPr/>
        </p:nvPicPr>
        <p:blipFill>
          <a:blip r:embed="rId3"/>
          <a:stretch>
            <a:fillRect/>
          </a:stretch>
        </p:blipFill>
        <p:spPr>
          <a:xfrm>
            <a:off x="4998439" y="2307801"/>
            <a:ext cx="1435100" cy="1435100"/>
          </a:xfrm>
          <a:prstGeom prst="rect">
            <a:avLst/>
          </a:prstGeom>
        </p:spPr>
      </p:pic>
      <p:pic>
        <p:nvPicPr>
          <p:cNvPr id="11" name="Picture 10" descr="A blue and white logo&#10;&#10;Description automatically generated">
            <a:extLst>
              <a:ext uri="{FF2B5EF4-FFF2-40B4-BE49-F238E27FC236}">
                <a16:creationId xmlns:a16="http://schemas.microsoft.com/office/drawing/2014/main" id="{CBC458B4-4E24-8B0C-BE4F-528E92A4E56E}"/>
              </a:ext>
            </a:extLst>
          </p:cNvPr>
          <p:cNvPicPr>
            <a:picLocks noChangeAspect="1"/>
          </p:cNvPicPr>
          <p:nvPr/>
        </p:nvPicPr>
        <p:blipFill>
          <a:blip r:embed="rId4"/>
          <a:stretch>
            <a:fillRect/>
          </a:stretch>
        </p:blipFill>
        <p:spPr>
          <a:xfrm>
            <a:off x="2046926" y="2564518"/>
            <a:ext cx="2730500" cy="850900"/>
          </a:xfrm>
          <a:prstGeom prst="rect">
            <a:avLst/>
          </a:prstGeom>
        </p:spPr>
      </p:pic>
      <p:sp>
        <p:nvSpPr>
          <p:cNvPr id="5" name="Oval 4">
            <a:extLst>
              <a:ext uri="{FF2B5EF4-FFF2-40B4-BE49-F238E27FC236}">
                <a16:creationId xmlns:a16="http://schemas.microsoft.com/office/drawing/2014/main" id="{FF7AA142-B056-BF30-0613-616CC5EC74BB}"/>
              </a:ext>
            </a:extLst>
          </p:cNvPr>
          <p:cNvSpPr/>
          <p:nvPr/>
        </p:nvSpPr>
        <p:spPr>
          <a:xfrm>
            <a:off x="838200" y="3629025"/>
            <a:ext cx="2905125" cy="1228725"/>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2293426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3C0B9-8206-3D87-1B96-049FA0CE5B4D}"/>
              </a:ext>
            </a:extLst>
          </p:cNvPr>
          <p:cNvSpPr>
            <a:spLocks noGrp="1"/>
          </p:cNvSpPr>
          <p:nvPr>
            <p:ph type="title"/>
          </p:nvPr>
        </p:nvSpPr>
        <p:spPr>
          <a:xfrm>
            <a:off x="4965430" y="629268"/>
            <a:ext cx="6586491" cy="1286160"/>
          </a:xfrm>
        </p:spPr>
        <p:txBody>
          <a:bodyPr anchor="b">
            <a:normAutofit/>
          </a:bodyPr>
          <a:lstStyle/>
          <a:p>
            <a:r>
              <a:rPr lang="en-US" dirty="0"/>
              <a:t>Let’s look at a case</a:t>
            </a:r>
          </a:p>
        </p:txBody>
      </p:sp>
      <p:cxnSp>
        <p:nvCxnSpPr>
          <p:cNvPr id="12" name="Straight Connector 9">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E984AA"/>
            </a:solidFill>
          </a:ln>
        </p:spPr>
        <p:style>
          <a:lnRef idx="1">
            <a:schemeClr val="accent1"/>
          </a:lnRef>
          <a:fillRef idx="0">
            <a:schemeClr val="accent1"/>
          </a:fillRef>
          <a:effectRef idx="0">
            <a:schemeClr val="accent1"/>
          </a:effectRef>
          <a:fontRef idx="minor">
            <a:schemeClr val="tx1"/>
          </a:fontRef>
        </p:style>
      </p:cxnSp>
      <p:pic>
        <p:nvPicPr>
          <p:cNvPr id="8" name="Content Placeholder 7" descr="A picture containing indoor&#10;&#10;Description automatically generated">
            <a:extLst>
              <a:ext uri="{FF2B5EF4-FFF2-40B4-BE49-F238E27FC236}">
                <a16:creationId xmlns:a16="http://schemas.microsoft.com/office/drawing/2014/main" id="{7E728F56-3F7B-1B24-728C-2C821846EBED}"/>
              </a:ext>
            </a:extLst>
          </p:cNvPr>
          <p:cNvPicPr>
            <a:picLocks noGrp="1" noChangeAspect="1"/>
          </p:cNvPicPr>
          <p:nvPr>
            <p:ph idx="1"/>
          </p:nvPr>
        </p:nvPicPr>
        <p:blipFill>
          <a:blip r:embed="rId2"/>
          <a:stretch>
            <a:fillRect/>
          </a:stretch>
        </p:blipFill>
        <p:spPr>
          <a:xfrm>
            <a:off x="1279844" y="1600542"/>
            <a:ext cx="2879820" cy="4351338"/>
          </a:xfrm>
        </p:spPr>
      </p:pic>
      <p:sp>
        <p:nvSpPr>
          <p:cNvPr id="10" name="TextBox 9">
            <a:extLst>
              <a:ext uri="{FF2B5EF4-FFF2-40B4-BE49-F238E27FC236}">
                <a16:creationId xmlns:a16="http://schemas.microsoft.com/office/drawing/2014/main" id="{5120ED97-A525-F195-069F-BBA2F8A8346E}"/>
              </a:ext>
            </a:extLst>
          </p:cNvPr>
          <p:cNvSpPr txBox="1"/>
          <p:nvPr/>
        </p:nvSpPr>
        <p:spPr>
          <a:xfrm>
            <a:off x="4698609" y="2363188"/>
            <a:ext cx="7073400" cy="4093428"/>
          </a:xfrm>
          <a:prstGeom prst="rect">
            <a:avLst/>
          </a:prstGeom>
          <a:noFill/>
        </p:spPr>
        <p:txBody>
          <a:bodyPr wrap="square" rtlCol="0">
            <a:spAutoFit/>
          </a:bodyPr>
          <a:lstStyle/>
          <a:p>
            <a:r>
              <a:rPr lang="en-US" sz="2600" dirty="0"/>
              <a:t>A 50 </a:t>
            </a:r>
            <a:r>
              <a:rPr lang="en-US" sz="2600" dirty="0" err="1"/>
              <a:t>yo</a:t>
            </a:r>
            <a:r>
              <a:rPr lang="en-US" sz="2600" dirty="0"/>
              <a:t> male with a history of well controlled hypertension comes into your clinic stating that he has been experiencing on and off palpitations for the past month. His apple watch has noticed his HR is sometimes fast at a rate of around 110, but goes away when the palpitations stop. He denies any other symptoms.  He noticed it once while snowboarding, and another time while rock climbing.  He figured it could be related to his activities.   </a:t>
            </a:r>
          </a:p>
        </p:txBody>
      </p:sp>
    </p:spTree>
    <p:extLst>
      <p:ext uri="{BB962C8B-B14F-4D97-AF65-F5344CB8AC3E}">
        <p14:creationId xmlns:p14="http://schemas.microsoft.com/office/powerpoint/2010/main" val="31122026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2D4CC-2BF2-C8D1-7629-EA8256447985}"/>
              </a:ext>
            </a:extLst>
          </p:cNvPr>
          <p:cNvSpPr>
            <a:spLocks noGrp="1"/>
          </p:cNvSpPr>
          <p:nvPr>
            <p:ph type="title"/>
          </p:nvPr>
        </p:nvSpPr>
        <p:spPr/>
        <p:txBody>
          <a:bodyPr/>
          <a:lstStyle/>
          <a:p>
            <a:r>
              <a:rPr lang="en-US" dirty="0"/>
              <a:t>EKG:</a:t>
            </a:r>
          </a:p>
        </p:txBody>
      </p:sp>
      <p:pic>
        <p:nvPicPr>
          <p:cNvPr id="5" name="Picture 4" descr="A picture containing text, document&#10;&#10;Description automatically generated">
            <a:extLst>
              <a:ext uri="{FF2B5EF4-FFF2-40B4-BE49-F238E27FC236}">
                <a16:creationId xmlns:a16="http://schemas.microsoft.com/office/drawing/2014/main" id="{EB3FD063-50CF-DA0B-0E68-7F6246C7672D}"/>
              </a:ext>
            </a:extLst>
          </p:cNvPr>
          <p:cNvPicPr>
            <a:picLocks noChangeAspect="1"/>
          </p:cNvPicPr>
          <p:nvPr/>
        </p:nvPicPr>
        <p:blipFill>
          <a:blip r:embed="rId2"/>
          <a:stretch>
            <a:fillRect/>
          </a:stretch>
        </p:blipFill>
        <p:spPr>
          <a:xfrm>
            <a:off x="465360" y="358544"/>
            <a:ext cx="10888440" cy="6134331"/>
          </a:xfrm>
          <a:prstGeom prst="rect">
            <a:avLst/>
          </a:prstGeom>
        </p:spPr>
      </p:pic>
    </p:spTree>
    <p:extLst>
      <p:ext uri="{BB962C8B-B14F-4D97-AF65-F5344CB8AC3E}">
        <p14:creationId xmlns:p14="http://schemas.microsoft.com/office/powerpoint/2010/main" val="15569559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3C0B9-8206-3D87-1B96-049FA0CE5B4D}"/>
              </a:ext>
            </a:extLst>
          </p:cNvPr>
          <p:cNvSpPr>
            <a:spLocks noGrp="1"/>
          </p:cNvSpPr>
          <p:nvPr>
            <p:ph type="title"/>
          </p:nvPr>
        </p:nvSpPr>
        <p:spPr>
          <a:xfrm>
            <a:off x="3403917" y="158413"/>
            <a:ext cx="6586491" cy="1286160"/>
          </a:xfrm>
        </p:spPr>
        <p:txBody>
          <a:bodyPr anchor="b">
            <a:normAutofit/>
          </a:bodyPr>
          <a:lstStyle/>
          <a:p>
            <a:r>
              <a:rPr lang="en-US" dirty="0"/>
              <a:t>Let’s look at a case</a:t>
            </a:r>
          </a:p>
        </p:txBody>
      </p:sp>
      <p:pic>
        <p:nvPicPr>
          <p:cNvPr id="8" name="Content Placeholder 7" descr="A picture containing indoor&#10;&#10;Description automatically generated">
            <a:extLst>
              <a:ext uri="{FF2B5EF4-FFF2-40B4-BE49-F238E27FC236}">
                <a16:creationId xmlns:a16="http://schemas.microsoft.com/office/drawing/2014/main" id="{7E728F56-3F7B-1B24-728C-2C821846EBED}"/>
              </a:ext>
            </a:extLst>
          </p:cNvPr>
          <p:cNvPicPr>
            <a:picLocks noGrp="1" noChangeAspect="1"/>
          </p:cNvPicPr>
          <p:nvPr>
            <p:ph idx="1"/>
          </p:nvPr>
        </p:nvPicPr>
        <p:blipFill>
          <a:blip r:embed="rId2"/>
          <a:stretch>
            <a:fillRect/>
          </a:stretch>
        </p:blipFill>
        <p:spPr>
          <a:xfrm>
            <a:off x="1279844" y="1600542"/>
            <a:ext cx="2879820" cy="4351338"/>
          </a:xfrm>
        </p:spPr>
      </p:pic>
      <p:sp>
        <p:nvSpPr>
          <p:cNvPr id="10" name="TextBox 9">
            <a:extLst>
              <a:ext uri="{FF2B5EF4-FFF2-40B4-BE49-F238E27FC236}">
                <a16:creationId xmlns:a16="http://schemas.microsoft.com/office/drawing/2014/main" id="{5120ED97-A525-F195-069F-BBA2F8A8346E}"/>
              </a:ext>
            </a:extLst>
          </p:cNvPr>
          <p:cNvSpPr txBox="1"/>
          <p:nvPr/>
        </p:nvSpPr>
        <p:spPr>
          <a:xfrm>
            <a:off x="4159664" y="2363188"/>
            <a:ext cx="8032336" cy="4093428"/>
          </a:xfrm>
          <a:prstGeom prst="rect">
            <a:avLst/>
          </a:prstGeom>
          <a:noFill/>
        </p:spPr>
        <p:txBody>
          <a:bodyPr wrap="square" rtlCol="0">
            <a:spAutoFit/>
          </a:bodyPr>
          <a:lstStyle/>
          <a:p>
            <a:r>
              <a:rPr lang="en-US" sz="2600" dirty="0"/>
              <a:t>You appropriately refer the patient for an echocardiogram which returns normal.  The patient is asking what this new diagnosis means for them?  What is the treatment? </a:t>
            </a:r>
          </a:p>
          <a:p>
            <a:endParaRPr lang="en-US" sz="2600" dirty="0"/>
          </a:p>
          <a:p>
            <a:r>
              <a:rPr lang="en-US" sz="2600" dirty="0"/>
              <a:t>You discuss whether anticoagulation would be beneficial, given his stroke risk.  But the patient states that he is concerned about taking these given his lifestyle.  He does not want to stop participating in extreme sports.  </a:t>
            </a:r>
          </a:p>
          <a:p>
            <a:endParaRPr lang="en-US" sz="2600" dirty="0"/>
          </a:p>
          <a:p>
            <a:r>
              <a:rPr lang="en-US" sz="2600" dirty="0"/>
              <a:t>“What would happen if I didn’t take the blood thinners!?”</a:t>
            </a:r>
          </a:p>
        </p:txBody>
      </p:sp>
    </p:spTree>
    <p:extLst>
      <p:ext uri="{BB962C8B-B14F-4D97-AF65-F5344CB8AC3E}">
        <p14:creationId xmlns:p14="http://schemas.microsoft.com/office/powerpoint/2010/main" val="34758926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Icon&#10;&#10;Description automatically generated">
            <a:extLst>
              <a:ext uri="{FF2B5EF4-FFF2-40B4-BE49-F238E27FC236}">
                <a16:creationId xmlns:a16="http://schemas.microsoft.com/office/drawing/2014/main" id="{9CC300DD-F406-7740-B0A0-8B42EDED0B72}"/>
              </a:ext>
            </a:extLst>
          </p:cNvPr>
          <p:cNvPicPr>
            <a:picLocks noChangeAspect="1"/>
          </p:cNvPicPr>
          <p:nvPr/>
        </p:nvPicPr>
        <p:blipFill>
          <a:blip r:embed="rId2"/>
          <a:stretch>
            <a:fillRect/>
          </a:stretch>
        </p:blipFill>
        <p:spPr>
          <a:xfrm>
            <a:off x="1214511" y="463550"/>
            <a:ext cx="3657600" cy="5930900"/>
          </a:xfrm>
          <a:prstGeom prst="rect">
            <a:avLst/>
          </a:prstGeom>
        </p:spPr>
      </p:pic>
      <p:pic>
        <p:nvPicPr>
          <p:cNvPr id="7" name="Picture 6">
            <a:extLst>
              <a:ext uri="{FF2B5EF4-FFF2-40B4-BE49-F238E27FC236}">
                <a16:creationId xmlns:a16="http://schemas.microsoft.com/office/drawing/2014/main" id="{6E998140-24A3-B7A9-EC8D-CFE4E98CD00B}"/>
              </a:ext>
            </a:extLst>
          </p:cNvPr>
          <p:cNvPicPr>
            <a:picLocks noChangeAspect="1"/>
          </p:cNvPicPr>
          <p:nvPr/>
        </p:nvPicPr>
        <p:blipFill>
          <a:blip r:embed="rId3"/>
          <a:stretch>
            <a:fillRect/>
          </a:stretch>
        </p:blipFill>
        <p:spPr>
          <a:xfrm>
            <a:off x="5861929" y="661183"/>
            <a:ext cx="5730633" cy="4748528"/>
          </a:xfrm>
          <a:prstGeom prst="rect">
            <a:avLst/>
          </a:prstGeom>
        </p:spPr>
      </p:pic>
    </p:spTree>
    <p:extLst>
      <p:ext uri="{BB962C8B-B14F-4D97-AF65-F5344CB8AC3E}">
        <p14:creationId xmlns:p14="http://schemas.microsoft.com/office/powerpoint/2010/main" val="23891040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6CCB57-39D6-06FD-0679-0035FD787CD7}"/>
              </a:ext>
            </a:extLst>
          </p:cNvPr>
          <p:cNvSpPr>
            <a:spLocks noGrp="1"/>
          </p:cNvSpPr>
          <p:nvPr>
            <p:ph type="title"/>
          </p:nvPr>
        </p:nvSpPr>
        <p:spPr>
          <a:xfrm>
            <a:off x="4965430" y="629268"/>
            <a:ext cx="6586491" cy="1286160"/>
          </a:xfrm>
        </p:spPr>
        <p:txBody>
          <a:bodyPr anchor="b">
            <a:normAutofit/>
          </a:bodyPr>
          <a:lstStyle/>
          <a:p>
            <a:r>
              <a:rPr lang="en-US" dirty="0"/>
              <a:t>So… what is the first step? </a:t>
            </a:r>
          </a:p>
        </p:txBody>
      </p:sp>
      <p:pic>
        <p:nvPicPr>
          <p:cNvPr id="5" name="Picture 4" descr="Worm's eye view of the feet of a person running on the road">
            <a:extLst>
              <a:ext uri="{FF2B5EF4-FFF2-40B4-BE49-F238E27FC236}">
                <a16:creationId xmlns:a16="http://schemas.microsoft.com/office/drawing/2014/main" id="{D87A88BB-70DA-3052-0461-8CA3C5949970}"/>
              </a:ext>
            </a:extLst>
          </p:cNvPr>
          <p:cNvPicPr>
            <a:picLocks noChangeAspect="1"/>
          </p:cNvPicPr>
          <p:nvPr/>
        </p:nvPicPr>
        <p:blipFill rotWithShape="1">
          <a:blip r:embed="rId2"/>
          <a:srcRect l="46741" r="10168"/>
          <a:stretch/>
        </p:blipFill>
        <p:spPr>
          <a:xfrm>
            <a:off x="20" y="10"/>
            <a:ext cx="4635571" cy="6857990"/>
          </a:xfrm>
          <a:prstGeom prst="rect">
            <a:avLst/>
          </a:prstGeom>
          <a:effectLst/>
        </p:spPr>
      </p:pic>
      <p:cxnSp>
        <p:nvCxnSpPr>
          <p:cNvPr id="9" name="Straight Connector 8">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87E4F7"/>
            </a:solidFill>
          </a:ln>
        </p:spPr>
        <p:style>
          <a:lnRef idx="1">
            <a:schemeClr val="accent1"/>
          </a:lnRef>
          <a:fillRef idx="0">
            <a:schemeClr val="accent1"/>
          </a:fillRef>
          <a:effectRef idx="0">
            <a:schemeClr val="accent1"/>
          </a:effectRef>
          <a:fontRef idx="minor">
            <a:schemeClr val="tx1"/>
          </a:fontRef>
        </p:style>
      </p:cxnSp>
      <p:pic>
        <p:nvPicPr>
          <p:cNvPr id="7" name="Picture 6" descr="Diagram&#10;&#10;Description automatically generated">
            <a:extLst>
              <a:ext uri="{FF2B5EF4-FFF2-40B4-BE49-F238E27FC236}">
                <a16:creationId xmlns:a16="http://schemas.microsoft.com/office/drawing/2014/main" id="{AF19B6F6-A4A0-28C0-084D-0D0324EEE63D}"/>
              </a:ext>
            </a:extLst>
          </p:cNvPr>
          <p:cNvPicPr>
            <a:picLocks noChangeAspect="1"/>
          </p:cNvPicPr>
          <p:nvPr/>
        </p:nvPicPr>
        <p:blipFill>
          <a:blip r:embed="rId3"/>
          <a:stretch>
            <a:fillRect/>
          </a:stretch>
        </p:blipFill>
        <p:spPr>
          <a:xfrm>
            <a:off x="5922837" y="2314807"/>
            <a:ext cx="4671676" cy="4297941"/>
          </a:xfrm>
          <a:prstGeom prst="rect">
            <a:avLst/>
          </a:prstGeom>
        </p:spPr>
      </p:pic>
    </p:spTree>
    <p:extLst>
      <p:ext uri="{BB962C8B-B14F-4D97-AF65-F5344CB8AC3E}">
        <p14:creationId xmlns:p14="http://schemas.microsoft.com/office/powerpoint/2010/main" val="1448795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1" name="Group 10">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2"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13"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txBody>
            <a:bodyPr/>
            <a:lstStyle/>
            <a:p>
              <a:endParaRPr lang="en-US"/>
            </a:p>
          </p:txBody>
        </p:sp>
        <p:sp>
          <p:nvSpPr>
            <p:cNvPr id="14"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txBody>
            <a:bodyPr/>
            <a:lstStyle/>
            <a:p>
              <a:endParaRPr lang="en-US"/>
            </a:p>
          </p:txBody>
        </p:sp>
        <p:sp>
          <p:nvSpPr>
            <p:cNvPr id="15"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16"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17"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txBody>
            <a:bodyPr/>
            <a:lstStyle/>
            <a:p>
              <a:endParaRPr lang="en-US"/>
            </a:p>
          </p:txBody>
        </p:sp>
      </p:grpSp>
      <p:sp>
        <p:nvSpPr>
          <p:cNvPr id="2" name="Title 1">
            <a:extLst>
              <a:ext uri="{FF2B5EF4-FFF2-40B4-BE49-F238E27FC236}">
                <a16:creationId xmlns:a16="http://schemas.microsoft.com/office/drawing/2014/main" id="{5440700A-8D40-73D8-7ECF-3B233C169E78}"/>
              </a:ext>
            </a:extLst>
          </p:cNvPr>
          <p:cNvSpPr>
            <a:spLocks noGrp="1"/>
          </p:cNvSpPr>
          <p:nvPr>
            <p:ph type="title"/>
          </p:nvPr>
        </p:nvSpPr>
        <p:spPr>
          <a:xfrm>
            <a:off x="535020" y="685800"/>
            <a:ext cx="2780271" cy="5105400"/>
          </a:xfrm>
        </p:spPr>
        <p:txBody>
          <a:bodyPr>
            <a:normAutofit/>
          </a:bodyPr>
          <a:lstStyle/>
          <a:p>
            <a:r>
              <a:rPr lang="en-US" sz="4800" b="1" dirty="0">
                <a:solidFill>
                  <a:srgbClr val="FFFFFF"/>
                </a:solidFill>
              </a:rPr>
              <a:t>Step one: what is the question?</a:t>
            </a:r>
          </a:p>
        </p:txBody>
      </p:sp>
      <p:graphicFrame>
        <p:nvGraphicFramePr>
          <p:cNvPr id="5" name="Content Placeholder 2">
            <a:extLst>
              <a:ext uri="{FF2B5EF4-FFF2-40B4-BE49-F238E27FC236}">
                <a16:creationId xmlns:a16="http://schemas.microsoft.com/office/drawing/2014/main" id="{A4FD363F-7FE7-C9B8-ADDB-01520EDBCF3F}"/>
              </a:ext>
            </a:extLst>
          </p:cNvPr>
          <p:cNvGraphicFramePr>
            <a:graphicFrameLocks noGrp="1"/>
          </p:cNvGraphicFramePr>
          <p:nvPr>
            <p:ph idx="1"/>
            <p:extLst>
              <p:ext uri="{D42A27DB-BD31-4B8C-83A1-F6EECF244321}">
                <p14:modId xmlns:p14="http://schemas.microsoft.com/office/powerpoint/2010/main" val="459442638"/>
              </p:ext>
            </p:extLst>
          </p:nvPr>
        </p:nvGraphicFramePr>
        <p:xfrm>
          <a:off x="5010150" y="685800"/>
          <a:ext cx="6492875"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005336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1" name="Group 10">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2"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13"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txBody>
            <a:bodyPr/>
            <a:lstStyle/>
            <a:p>
              <a:endParaRPr lang="en-US"/>
            </a:p>
          </p:txBody>
        </p:sp>
        <p:sp>
          <p:nvSpPr>
            <p:cNvPr id="14"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txBody>
            <a:bodyPr/>
            <a:lstStyle/>
            <a:p>
              <a:endParaRPr lang="en-US"/>
            </a:p>
          </p:txBody>
        </p:sp>
        <p:sp>
          <p:nvSpPr>
            <p:cNvPr id="15"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16"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17"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txBody>
            <a:bodyPr/>
            <a:lstStyle/>
            <a:p>
              <a:endParaRPr lang="en-US"/>
            </a:p>
          </p:txBody>
        </p:sp>
      </p:grpSp>
      <p:sp>
        <p:nvSpPr>
          <p:cNvPr id="2" name="Title 1">
            <a:extLst>
              <a:ext uri="{FF2B5EF4-FFF2-40B4-BE49-F238E27FC236}">
                <a16:creationId xmlns:a16="http://schemas.microsoft.com/office/drawing/2014/main" id="{5440700A-8D40-73D8-7ECF-3B233C169E78}"/>
              </a:ext>
            </a:extLst>
          </p:cNvPr>
          <p:cNvSpPr>
            <a:spLocks noGrp="1"/>
          </p:cNvSpPr>
          <p:nvPr>
            <p:ph type="title"/>
          </p:nvPr>
        </p:nvSpPr>
        <p:spPr>
          <a:xfrm>
            <a:off x="535020" y="685800"/>
            <a:ext cx="2780271" cy="5105400"/>
          </a:xfrm>
        </p:spPr>
        <p:txBody>
          <a:bodyPr>
            <a:normAutofit/>
          </a:bodyPr>
          <a:lstStyle/>
          <a:p>
            <a:r>
              <a:rPr lang="en-US" sz="4800" b="1" dirty="0">
                <a:solidFill>
                  <a:srgbClr val="FFFFFF"/>
                </a:solidFill>
              </a:rPr>
              <a:t>Step one: what is the question?</a:t>
            </a:r>
          </a:p>
        </p:txBody>
      </p:sp>
      <p:graphicFrame>
        <p:nvGraphicFramePr>
          <p:cNvPr id="5" name="Content Placeholder 2">
            <a:extLst>
              <a:ext uri="{FF2B5EF4-FFF2-40B4-BE49-F238E27FC236}">
                <a16:creationId xmlns:a16="http://schemas.microsoft.com/office/drawing/2014/main" id="{A4FD363F-7FE7-C9B8-ADDB-01520EDBCF3F}"/>
              </a:ext>
            </a:extLst>
          </p:cNvPr>
          <p:cNvGraphicFramePr>
            <a:graphicFrameLocks noGrp="1"/>
          </p:cNvGraphicFramePr>
          <p:nvPr>
            <p:ph idx="1"/>
            <p:extLst>
              <p:ext uri="{D42A27DB-BD31-4B8C-83A1-F6EECF244321}">
                <p14:modId xmlns:p14="http://schemas.microsoft.com/office/powerpoint/2010/main" val="2835172759"/>
              </p:ext>
            </p:extLst>
          </p:nvPr>
        </p:nvGraphicFramePr>
        <p:xfrm>
          <a:off x="5010150" y="685800"/>
          <a:ext cx="6492875"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4" name="Straight Connector 3">
            <a:extLst>
              <a:ext uri="{FF2B5EF4-FFF2-40B4-BE49-F238E27FC236}">
                <a16:creationId xmlns:a16="http://schemas.microsoft.com/office/drawing/2014/main" id="{AC11DA3F-6E63-59AD-8DEB-B87D2FC5FC59}"/>
              </a:ext>
            </a:extLst>
          </p:cNvPr>
          <p:cNvCxnSpPr>
            <a:cxnSpLocks/>
          </p:cNvCxnSpPr>
          <p:nvPr/>
        </p:nvCxnSpPr>
        <p:spPr>
          <a:xfrm flipH="1">
            <a:off x="5486400" y="5120640"/>
            <a:ext cx="1885071"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43146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1" name="Group 10">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2"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13"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txBody>
            <a:bodyPr/>
            <a:lstStyle/>
            <a:p>
              <a:endParaRPr lang="en-US"/>
            </a:p>
          </p:txBody>
        </p:sp>
        <p:sp>
          <p:nvSpPr>
            <p:cNvPr id="14"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txBody>
            <a:bodyPr/>
            <a:lstStyle/>
            <a:p>
              <a:endParaRPr lang="en-US"/>
            </a:p>
          </p:txBody>
        </p:sp>
        <p:sp>
          <p:nvSpPr>
            <p:cNvPr id="15"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16"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17"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txBody>
            <a:bodyPr/>
            <a:lstStyle/>
            <a:p>
              <a:endParaRPr lang="en-US"/>
            </a:p>
          </p:txBody>
        </p:sp>
      </p:grpSp>
      <p:sp>
        <p:nvSpPr>
          <p:cNvPr id="2" name="Title 1">
            <a:extLst>
              <a:ext uri="{FF2B5EF4-FFF2-40B4-BE49-F238E27FC236}">
                <a16:creationId xmlns:a16="http://schemas.microsoft.com/office/drawing/2014/main" id="{5440700A-8D40-73D8-7ECF-3B233C169E78}"/>
              </a:ext>
            </a:extLst>
          </p:cNvPr>
          <p:cNvSpPr>
            <a:spLocks noGrp="1"/>
          </p:cNvSpPr>
          <p:nvPr>
            <p:ph type="title"/>
          </p:nvPr>
        </p:nvSpPr>
        <p:spPr>
          <a:xfrm>
            <a:off x="535020" y="685800"/>
            <a:ext cx="2780271" cy="5105400"/>
          </a:xfrm>
        </p:spPr>
        <p:txBody>
          <a:bodyPr>
            <a:normAutofit/>
          </a:bodyPr>
          <a:lstStyle/>
          <a:p>
            <a:r>
              <a:rPr lang="en-US" sz="4800" b="1" dirty="0">
                <a:solidFill>
                  <a:srgbClr val="FFFFFF"/>
                </a:solidFill>
              </a:rPr>
              <a:t>Step one: what is the question?</a:t>
            </a:r>
          </a:p>
        </p:txBody>
      </p:sp>
      <p:graphicFrame>
        <p:nvGraphicFramePr>
          <p:cNvPr id="5" name="Content Placeholder 2">
            <a:extLst>
              <a:ext uri="{FF2B5EF4-FFF2-40B4-BE49-F238E27FC236}">
                <a16:creationId xmlns:a16="http://schemas.microsoft.com/office/drawing/2014/main" id="{A4FD363F-7FE7-C9B8-ADDB-01520EDBCF3F}"/>
              </a:ext>
            </a:extLst>
          </p:cNvPr>
          <p:cNvGraphicFramePr>
            <a:graphicFrameLocks noGrp="1"/>
          </p:cNvGraphicFramePr>
          <p:nvPr>
            <p:ph idx="1"/>
            <p:extLst>
              <p:ext uri="{D42A27DB-BD31-4B8C-83A1-F6EECF244321}">
                <p14:modId xmlns:p14="http://schemas.microsoft.com/office/powerpoint/2010/main" val="115491626"/>
              </p:ext>
            </p:extLst>
          </p:nvPr>
        </p:nvGraphicFramePr>
        <p:xfrm>
          <a:off x="5010150" y="685800"/>
          <a:ext cx="6492875"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7493290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BD37D-9C0A-5897-FFD6-E9B101686EE8}"/>
              </a:ext>
            </a:extLst>
          </p:cNvPr>
          <p:cNvSpPr>
            <a:spLocks noGrp="1"/>
          </p:cNvSpPr>
          <p:nvPr>
            <p:ph type="title"/>
          </p:nvPr>
        </p:nvSpPr>
        <p:spPr/>
        <p:txBody>
          <a:bodyPr/>
          <a:lstStyle/>
          <a:p>
            <a:r>
              <a:rPr lang="en-US" dirty="0"/>
              <a:t>Step 2, where should I start looking?</a:t>
            </a:r>
          </a:p>
        </p:txBody>
      </p:sp>
      <p:pic>
        <p:nvPicPr>
          <p:cNvPr id="4" name="Picture 3" descr="Diagram&#10;&#10;Description automatically generated">
            <a:extLst>
              <a:ext uri="{FF2B5EF4-FFF2-40B4-BE49-F238E27FC236}">
                <a16:creationId xmlns:a16="http://schemas.microsoft.com/office/drawing/2014/main" id="{7A9EF212-1B88-9E38-ECA7-0C63E422635C}"/>
              </a:ext>
            </a:extLst>
          </p:cNvPr>
          <p:cNvPicPr>
            <a:picLocks noChangeAspect="1"/>
          </p:cNvPicPr>
          <p:nvPr/>
        </p:nvPicPr>
        <p:blipFill>
          <a:blip r:embed="rId2"/>
          <a:stretch>
            <a:fillRect/>
          </a:stretch>
        </p:blipFill>
        <p:spPr>
          <a:xfrm>
            <a:off x="838200" y="1428136"/>
            <a:ext cx="9749329" cy="5429864"/>
          </a:xfrm>
          <a:prstGeom prst="rect">
            <a:avLst/>
          </a:prstGeom>
        </p:spPr>
      </p:pic>
    </p:spTree>
    <p:extLst>
      <p:ext uri="{BB962C8B-B14F-4D97-AF65-F5344CB8AC3E}">
        <p14:creationId xmlns:p14="http://schemas.microsoft.com/office/powerpoint/2010/main" val="809505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96882" y="280374"/>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2A74931-E640-BD3D-2781-6E0C98147F28}"/>
              </a:ext>
            </a:extLst>
          </p:cNvPr>
          <p:cNvSpPr>
            <a:spLocks noGrp="1"/>
          </p:cNvSpPr>
          <p:nvPr>
            <p:ph type="title"/>
          </p:nvPr>
        </p:nvSpPr>
        <p:spPr>
          <a:xfrm>
            <a:off x="546351" y="433545"/>
            <a:ext cx="11139854" cy="930447"/>
          </a:xfrm>
        </p:spPr>
        <p:txBody>
          <a:bodyPr vert="horz" lIns="91440" tIns="45720" rIns="91440" bIns="45720" rtlCol="0" anchor="b">
            <a:normAutofit/>
          </a:bodyPr>
          <a:lstStyle/>
          <a:p>
            <a:pPr algn="ctr"/>
            <a:r>
              <a:rPr lang="en-US" sz="5400" dirty="0">
                <a:solidFill>
                  <a:srgbClr val="FFFFFF"/>
                </a:solidFill>
              </a:rPr>
              <a:t>Look for clinical EBM guidelines:</a:t>
            </a:r>
          </a:p>
        </p:txBody>
      </p:sp>
      <p:cxnSp>
        <p:nvCxnSpPr>
          <p:cNvPr id="14" name="Straight Connector 13">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30078" y="1522292"/>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B146403-F3D6-484B-B2ED-97F9565D03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116278" y="2596836"/>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10" name="Picture 9" descr="Graphical user interface, text, application, email&#10;&#10;Description automatically generated">
            <a:extLst>
              <a:ext uri="{FF2B5EF4-FFF2-40B4-BE49-F238E27FC236}">
                <a16:creationId xmlns:a16="http://schemas.microsoft.com/office/drawing/2014/main" id="{DEE578C7-0238-3C29-4CAD-F53A17B9E332}"/>
              </a:ext>
            </a:extLst>
          </p:cNvPr>
          <p:cNvPicPr>
            <a:picLocks noChangeAspect="1"/>
          </p:cNvPicPr>
          <p:nvPr/>
        </p:nvPicPr>
        <p:blipFill>
          <a:blip r:embed="rId2"/>
          <a:stretch>
            <a:fillRect/>
          </a:stretch>
        </p:blipFill>
        <p:spPr>
          <a:xfrm>
            <a:off x="546350" y="2281558"/>
            <a:ext cx="9891875" cy="3965529"/>
          </a:xfrm>
          <a:prstGeom prst="rect">
            <a:avLst/>
          </a:prstGeom>
        </p:spPr>
      </p:pic>
      <p:pic>
        <p:nvPicPr>
          <p:cNvPr id="17" name="Picture 16" descr="Graphical user interface, text, application&#10;&#10;Description automatically generated">
            <a:extLst>
              <a:ext uri="{FF2B5EF4-FFF2-40B4-BE49-F238E27FC236}">
                <a16:creationId xmlns:a16="http://schemas.microsoft.com/office/drawing/2014/main" id="{ECB35CB2-17F4-510F-4FD0-98D8F75001C6}"/>
              </a:ext>
            </a:extLst>
          </p:cNvPr>
          <p:cNvPicPr>
            <a:picLocks noChangeAspect="1"/>
          </p:cNvPicPr>
          <p:nvPr/>
        </p:nvPicPr>
        <p:blipFill>
          <a:blip r:embed="rId3"/>
          <a:stretch>
            <a:fillRect/>
          </a:stretch>
        </p:blipFill>
        <p:spPr>
          <a:xfrm>
            <a:off x="546351" y="2327993"/>
            <a:ext cx="9891874" cy="3936994"/>
          </a:xfrm>
          <a:prstGeom prst="rect">
            <a:avLst/>
          </a:prstGeom>
        </p:spPr>
      </p:pic>
      <p:pic>
        <p:nvPicPr>
          <p:cNvPr id="19" name="Picture 18" descr="Graphical user interface, text, application, email&#10;&#10;Description automatically generated">
            <a:extLst>
              <a:ext uri="{FF2B5EF4-FFF2-40B4-BE49-F238E27FC236}">
                <a16:creationId xmlns:a16="http://schemas.microsoft.com/office/drawing/2014/main" id="{A5530549-04D2-30AB-1F11-BE6EF2CFC636}"/>
              </a:ext>
            </a:extLst>
          </p:cNvPr>
          <p:cNvPicPr>
            <a:picLocks noChangeAspect="1"/>
          </p:cNvPicPr>
          <p:nvPr/>
        </p:nvPicPr>
        <p:blipFill>
          <a:blip r:embed="rId4"/>
          <a:stretch>
            <a:fillRect/>
          </a:stretch>
        </p:blipFill>
        <p:spPr>
          <a:xfrm>
            <a:off x="646402" y="2124630"/>
            <a:ext cx="9309826" cy="4517636"/>
          </a:xfrm>
          <a:prstGeom prst="rect">
            <a:avLst/>
          </a:prstGeom>
        </p:spPr>
      </p:pic>
      <p:pic>
        <p:nvPicPr>
          <p:cNvPr id="21" name="Picture 20" descr="Graphical user interface, text, application&#10;&#10;Description automatically generated">
            <a:extLst>
              <a:ext uri="{FF2B5EF4-FFF2-40B4-BE49-F238E27FC236}">
                <a16:creationId xmlns:a16="http://schemas.microsoft.com/office/drawing/2014/main" id="{27C64B5B-F58C-BEA7-AC45-059336B482E5}"/>
              </a:ext>
            </a:extLst>
          </p:cNvPr>
          <p:cNvPicPr>
            <a:picLocks noChangeAspect="1"/>
          </p:cNvPicPr>
          <p:nvPr/>
        </p:nvPicPr>
        <p:blipFill>
          <a:blip r:embed="rId5"/>
          <a:stretch>
            <a:fillRect/>
          </a:stretch>
        </p:blipFill>
        <p:spPr>
          <a:xfrm>
            <a:off x="650330" y="2189252"/>
            <a:ext cx="10245622" cy="4472768"/>
          </a:xfrm>
          <a:prstGeom prst="rect">
            <a:avLst/>
          </a:prstGeom>
        </p:spPr>
      </p:pic>
    </p:spTree>
    <p:extLst>
      <p:ext uri="{BB962C8B-B14F-4D97-AF65-F5344CB8AC3E}">
        <p14:creationId xmlns:p14="http://schemas.microsoft.com/office/powerpoint/2010/main" val="317874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96882" y="280374"/>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2A74931-E640-BD3D-2781-6E0C98147F28}"/>
              </a:ext>
            </a:extLst>
          </p:cNvPr>
          <p:cNvSpPr>
            <a:spLocks noGrp="1"/>
          </p:cNvSpPr>
          <p:nvPr>
            <p:ph type="title"/>
          </p:nvPr>
        </p:nvSpPr>
        <p:spPr>
          <a:xfrm>
            <a:off x="546351" y="433545"/>
            <a:ext cx="11139854" cy="930447"/>
          </a:xfrm>
        </p:spPr>
        <p:txBody>
          <a:bodyPr vert="horz" lIns="91440" tIns="45720" rIns="91440" bIns="45720" rtlCol="0" anchor="b">
            <a:normAutofit fontScale="90000"/>
          </a:bodyPr>
          <a:lstStyle/>
          <a:p>
            <a:pPr algn="ctr"/>
            <a:r>
              <a:rPr lang="en-US" sz="5400" dirty="0">
                <a:solidFill>
                  <a:srgbClr val="FFFFFF"/>
                </a:solidFill>
              </a:rPr>
              <a:t>Look for clinical EBM decision making tools:</a:t>
            </a:r>
          </a:p>
        </p:txBody>
      </p:sp>
      <p:cxnSp>
        <p:nvCxnSpPr>
          <p:cNvPr id="14" name="Straight Connector 13">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30078" y="1522292"/>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B146403-F3D6-484B-B2ED-97F9565D03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116278" y="2596836"/>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6" name="Picture 5" descr="Shape&#10;&#10;Description automatically generated">
            <a:extLst>
              <a:ext uri="{FF2B5EF4-FFF2-40B4-BE49-F238E27FC236}">
                <a16:creationId xmlns:a16="http://schemas.microsoft.com/office/drawing/2014/main" id="{0F7E82E4-1503-F6F1-70A8-EE0533234946}"/>
              </a:ext>
            </a:extLst>
          </p:cNvPr>
          <p:cNvPicPr>
            <a:picLocks noChangeAspect="1"/>
          </p:cNvPicPr>
          <p:nvPr/>
        </p:nvPicPr>
        <p:blipFill>
          <a:blip r:embed="rId2"/>
          <a:stretch>
            <a:fillRect/>
          </a:stretch>
        </p:blipFill>
        <p:spPr>
          <a:xfrm>
            <a:off x="665480" y="2596836"/>
            <a:ext cx="3911600" cy="736600"/>
          </a:xfrm>
          <a:prstGeom prst="rect">
            <a:avLst/>
          </a:prstGeom>
        </p:spPr>
      </p:pic>
      <p:pic>
        <p:nvPicPr>
          <p:cNvPr id="9" name="Picture 8" descr="Graphical user interface, chart&#10;&#10;Description automatically generated">
            <a:extLst>
              <a:ext uri="{FF2B5EF4-FFF2-40B4-BE49-F238E27FC236}">
                <a16:creationId xmlns:a16="http://schemas.microsoft.com/office/drawing/2014/main" id="{B4FC8DE6-6877-525A-25D7-AF7496CEC5D8}"/>
              </a:ext>
            </a:extLst>
          </p:cNvPr>
          <p:cNvPicPr>
            <a:picLocks noChangeAspect="1"/>
          </p:cNvPicPr>
          <p:nvPr/>
        </p:nvPicPr>
        <p:blipFill>
          <a:blip r:embed="rId3"/>
          <a:stretch>
            <a:fillRect/>
          </a:stretch>
        </p:blipFill>
        <p:spPr>
          <a:xfrm>
            <a:off x="5695030" y="2277802"/>
            <a:ext cx="6155404" cy="4436238"/>
          </a:xfrm>
          <a:prstGeom prst="rect">
            <a:avLst/>
          </a:prstGeom>
        </p:spPr>
      </p:pic>
      <p:pic>
        <p:nvPicPr>
          <p:cNvPr id="15" name="Picture 14" descr="Graphical user interface, application, table&#10;&#10;Description automatically generated">
            <a:extLst>
              <a:ext uri="{FF2B5EF4-FFF2-40B4-BE49-F238E27FC236}">
                <a16:creationId xmlns:a16="http://schemas.microsoft.com/office/drawing/2014/main" id="{DF6AEA12-0DE2-586D-9216-B8605F7E227B}"/>
              </a:ext>
            </a:extLst>
          </p:cNvPr>
          <p:cNvPicPr>
            <a:picLocks noChangeAspect="1"/>
          </p:cNvPicPr>
          <p:nvPr/>
        </p:nvPicPr>
        <p:blipFill>
          <a:blip r:embed="rId4"/>
          <a:stretch>
            <a:fillRect/>
          </a:stretch>
        </p:blipFill>
        <p:spPr>
          <a:xfrm>
            <a:off x="173632" y="3524565"/>
            <a:ext cx="5310774" cy="1844256"/>
          </a:xfrm>
          <a:prstGeom prst="rect">
            <a:avLst/>
          </a:prstGeom>
        </p:spPr>
      </p:pic>
    </p:spTree>
    <p:extLst>
      <p:ext uri="{BB962C8B-B14F-4D97-AF65-F5344CB8AC3E}">
        <p14:creationId xmlns:p14="http://schemas.microsoft.com/office/powerpoint/2010/main" val="2302769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96882" y="280374"/>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2A74931-E640-BD3D-2781-6E0C98147F28}"/>
              </a:ext>
            </a:extLst>
          </p:cNvPr>
          <p:cNvSpPr>
            <a:spLocks noGrp="1"/>
          </p:cNvSpPr>
          <p:nvPr>
            <p:ph type="title"/>
          </p:nvPr>
        </p:nvSpPr>
        <p:spPr>
          <a:xfrm>
            <a:off x="546351" y="433545"/>
            <a:ext cx="11139854" cy="930447"/>
          </a:xfrm>
        </p:spPr>
        <p:txBody>
          <a:bodyPr vert="horz" lIns="91440" tIns="45720" rIns="91440" bIns="45720" rtlCol="0" anchor="b">
            <a:normAutofit fontScale="90000"/>
          </a:bodyPr>
          <a:lstStyle/>
          <a:p>
            <a:pPr algn="ctr"/>
            <a:r>
              <a:rPr lang="en-US" sz="5400" dirty="0">
                <a:solidFill>
                  <a:srgbClr val="FFFFFF"/>
                </a:solidFill>
              </a:rPr>
              <a:t>Look for clinical EBM decision making tools:</a:t>
            </a:r>
          </a:p>
        </p:txBody>
      </p:sp>
      <p:cxnSp>
        <p:nvCxnSpPr>
          <p:cNvPr id="14" name="Straight Connector 13">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30078" y="1522292"/>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B146403-F3D6-484B-B2ED-97F9565D03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116278" y="2596836"/>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4" name="Picture 3" descr="Graphical user interface, text&#10;&#10;Description automatically generated with medium confidence">
            <a:extLst>
              <a:ext uri="{FF2B5EF4-FFF2-40B4-BE49-F238E27FC236}">
                <a16:creationId xmlns:a16="http://schemas.microsoft.com/office/drawing/2014/main" id="{B7C2E5FB-77AA-7A26-4218-819E7219828B}"/>
              </a:ext>
            </a:extLst>
          </p:cNvPr>
          <p:cNvPicPr>
            <a:picLocks noChangeAspect="1"/>
          </p:cNvPicPr>
          <p:nvPr/>
        </p:nvPicPr>
        <p:blipFill>
          <a:blip r:embed="rId2"/>
          <a:stretch>
            <a:fillRect/>
          </a:stretch>
        </p:blipFill>
        <p:spPr>
          <a:xfrm>
            <a:off x="603805" y="2447820"/>
            <a:ext cx="11024945" cy="4129806"/>
          </a:xfrm>
          <a:prstGeom prst="rect">
            <a:avLst/>
          </a:prstGeom>
        </p:spPr>
      </p:pic>
    </p:spTree>
    <p:extLst>
      <p:ext uri="{BB962C8B-B14F-4D97-AF65-F5344CB8AC3E}">
        <p14:creationId xmlns:p14="http://schemas.microsoft.com/office/powerpoint/2010/main" val="295483275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34669F-A788-2256-4987-B4DA8B91628A}"/>
              </a:ext>
            </a:extLst>
          </p:cNvPr>
          <p:cNvSpPr>
            <a:spLocks noGrp="1"/>
          </p:cNvSpPr>
          <p:nvPr>
            <p:ph type="title"/>
          </p:nvPr>
        </p:nvSpPr>
        <p:spPr/>
        <p:txBody>
          <a:bodyPr/>
          <a:lstStyle/>
          <a:p>
            <a:r>
              <a:rPr lang="en-US" dirty="0"/>
              <a:t>Where do these scoring systems come from??</a:t>
            </a:r>
          </a:p>
        </p:txBody>
      </p:sp>
      <p:sp>
        <p:nvSpPr>
          <p:cNvPr id="3" name="Content Placeholder 2">
            <a:extLst>
              <a:ext uri="{FF2B5EF4-FFF2-40B4-BE49-F238E27FC236}">
                <a16:creationId xmlns:a16="http://schemas.microsoft.com/office/drawing/2014/main" id="{1C98F167-2D52-772B-D940-C4E72724DE19}"/>
              </a:ext>
            </a:extLst>
          </p:cNvPr>
          <p:cNvSpPr>
            <a:spLocks noGrp="1"/>
          </p:cNvSpPr>
          <p:nvPr>
            <p:ph idx="1"/>
          </p:nvPr>
        </p:nvSpPr>
        <p:spPr/>
        <p:txBody>
          <a:bodyPr/>
          <a:lstStyle/>
          <a:p>
            <a:r>
              <a:rPr lang="en-US" dirty="0"/>
              <a:t>Prognostic studies!</a:t>
            </a:r>
          </a:p>
        </p:txBody>
      </p:sp>
    </p:spTree>
    <p:extLst>
      <p:ext uri="{BB962C8B-B14F-4D97-AF65-F5344CB8AC3E}">
        <p14:creationId xmlns:p14="http://schemas.microsoft.com/office/powerpoint/2010/main" val="1884030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151F2-D7F3-24AB-EA78-25781F639D57}"/>
              </a:ext>
            </a:extLst>
          </p:cNvPr>
          <p:cNvSpPr>
            <a:spLocks noGrp="1"/>
          </p:cNvSpPr>
          <p:nvPr>
            <p:ph type="title"/>
          </p:nvPr>
        </p:nvSpPr>
        <p:spPr/>
        <p:txBody>
          <a:bodyPr/>
          <a:lstStyle/>
          <a:p>
            <a:r>
              <a:rPr lang="en-US" dirty="0"/>
              <a:t>What makes a good prognosis study?</a:t>
            </a:r>
          </a:p>
        </p:txBody>
      </p:sp>
      <p:pic>
        <p:nvPicPr>
          <p:cNvPr id="7" name="Picture 6" descr="A picture containing text, tableware, plate, dishware&#10;&#10;Description automatically generated">
            <a:extLst>
              <a:ext uri="{FF2B5EF4-FFF2-40B4-BE49-F238E27FC236}">
                <a16:creationId xmlns:a16="http://schemas.microsoft.com/office/drawing/2014/main" id="{5EA96495-C121-F6D6-CB5D-3EF8EEE7373C}"/>
              </a:ext>
            </a:extLst>
          </p:cNvPr>
          <p:cNvPicPr>
            <a:picLocks noChangeAspect="1"/>
          </p:cNvPicPr>
          <p:nvPr/>
        </p:nvPicPr>
        <p:blipFill>
          <a:blip r:embed="rId2"/>
          <a:stretch>
            <a:fillRect/>
          </a:stretch>
        </p:blipFill>
        <p:spPr>
          <a:xfrm>
            <a:off x="838200" y="1550011"/>
            <a:ext cx="3804138" cy="3179770"/>
          </a:xfrm>
          <a:prstGeom prst="rect">
            <a:avLst/>
          </a:prstGeom>
        </p:spPr>
      </p:pic>
      <p:pic>
        <p:nvPicPr>
          <p:cNvPr id="9" name="Picture 8" descr="A group of people&#10;&#10;Description automatically generated with medium confidence">
            <a:extLst>
              <a:ext uri="{FF2B5EF4-FFF2-40B4-BE49-F238E27FC236}">
                <a16:creationId xmlns:a16="http://schemas.microsoft.com/office/drawing/2014/main" id="{6A1E4876-D672-C1EC-CA5F-723D31D8C56B}"/>
              </a:ext>
            </a:extLst>
          </p:cNvPr>
          <p:cNvPicPr>
            <a:picLocks noChangeAspect="1"/>
          </p:cNvPicPr>
          <p:nvPr/>
        </p:nvPicPr>
        <p:blipFill>
          <a:blip r:embed="rId3"/>
          <a:stretch>
            <a:fillRect/>
          </a:stretch>
        </p:blipFill>
        <p:spPr>
          <a:xfrm>
            <a:off x="6392594" y="1550010"/>
            <a:ext cx="4533891" cy="3039093"/>
          </a:xfrm>
          <a:prstGeom prst="rect">
            <a:avLst/>
          </a:prstGeom>
        </p:spPr>
      </p:pic>
      <p:pic>
        <p:nvPicPr>
          <p:cNvPr id="11" name="Picture 10" descr="A picture containing melon&#10;&#10;Description automatically generated">
            <a:extLst>
              <a:ext uri="{FF2B5EF4-FFF2-40B4-BE49-F238E27FC236}">
                <a16:creationId xmlns:a16="http://schemas.microsoft.com/office/drawing/2014/main" id="{4097E463-6C6E-7F2E-0A94-0480DF41B84A}"/>
              </a:ext>
            </a:extLst>
          </p:cNvPr>
          <p:cNvPicPr>
            <a:picLocks noChangeAspect="1"/>
          </p:cNvPicPr>
          <p:nvPr/>
        </p:nvPicPr>
        <p:blipFill>
          <a:blip r:embed="rId4"/>
          <a:stretch>
            <a:fillRect/>
          </a:stretch>
        </p:blipFill>
        <p:spPr>
          <a:xfrm>
            <a:off x="3532461" y="2012897"/>
            <a:ext cx="4533891" cy="4459039"/>
          </a:xfrm>
          <a:prstGeom prst="rect">
            <a:avLst/>
          </a:prstGeom>
        </p:spPr>
      </p:pic>
    </p:spTree>
    <p:extLst>
      <p:ext uri="{BB962C8B-B14F-4D97-AF65-F5344CB8AC3E}">
        <p14:creationId xmlns:p14="http://schemas.microsoft.com/office/powerpoint/2010/main" val="9282638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151F2-D7F3-24AB-EA78-25781F639D57}"/>
              </a:ext>
            </a:extLst>
          </p:cNvPr>
          <p:cNvSpPr>
            <a:spLocks noGrp="1"/>
          </p:cNvSpPr>
          <p:nvPr>
            <p:ph type="title"/>
          </p:nvPr>
        </p:nvSpPr>
        <p:spPr/>
        <p:txBody>
          <a:bodyPr/>
          <a:lstStyle/>
          <a:p>
            <a:r>
              <a:rPr lang="en-US" dirty="0"/>
              <a:t>What makes a good prognosis study?</a:t>
            </a:r>
          </a:p>
        </p:txBody>
      </p:sp>
      <p:sp>
        <p:nvSpPr>
          <p:cNvPr id="3" name="Content Placeholder 2">
            <a:extLst>
              <a:ext uri="{FF2B5EF4-FFF2-40B4-BE49-F238E27FC236}">
                <a16:creationId xmlns:a16="http://schemas.microsoft.com/office/drawing/2014/main" id="{678AFD39-7ECE-1337-2AB9-CA59CD662189}"/>
              </a:ext>
            </a:extLst>
          </p:cNvPr>
          <p:cNvSpPr>
            <a:spLocks noGrp="1"/>
          </p:cNvSpPr>
          <p:nvPr>
            <p:ph idx="1"/>
          </p:nvPr>
        </p:nvSpPr>
        <p:spPr>
          <a:xfrm>
            <a:off x="838200" y="1825625"/>
            <a:ext cx="7996311" cy="4351338"/>
          </a:xfrm>
        </p:spPr>
        <p:txBody>
          <a:bodyPr>
            <a:normAutofit/>
          </a:bodyPr>
          <a:lstStyle/>
          <a:p>
            <a:r>
              <a:rPr lang="en-US" b="1" i="0" dirty="0">
                <a:solidFill>
                  <a:srgbClr val="333333"/>
                </a:solidFill>
                <a:effectLst/>
                <a:latin typeface="Source Sans Pro" panose="020B0503030403020204" pitchFamily="34" charset="0"/>
              </a:rPr>
              <a:t>Was the Sample of Patients in a Study Representative?</a:t>
            </a:r>
          </a:p>
          <a:p>
            <a:pPr marL="0" indent="0">
              <a:buNone/>
            </a:pPr>
            <a:endParaRPr lang="en-US" dirty="0"/>
          </a:p>
          <a:p>
            <a:pPr marL="0" indent="0">
              <a:buNone/>
            </a:pPr>
            <a:endParaRPr lang="en-US" dirty="0"/>
          </a:p>
          <a:p>
            <a:r>
              <a:rPr lang="en-US" b="1" i="0" dirty="0">
                <a:solidFill>
                  <a:srgbClr val="333333"/>
                </a:solidFill>
                <a:effectLst/>
                <a:latin typeface="Source Sans Pro" panose="020B0503030403020204" pitchFamily="34" charset="0"/>
              </a:rPr>
              <a:t>Was Study </a:t>
            </a:r>
            <a:r>
              <a:rPr lang="en-US" b="1" dirty="0">
                <a:solidFill>
                  <a:srgbClr val="333333"/>
                </a:solidFill>
                <a:latin typeface="Source Sans Pro" panose="020B0503030403020204" pitchFamily="34" charset="0"/>
              </a:rPr>
              <a:t>f</a:t>
            </a:r>
            <a:r>
              <a:rPr lang="en-US" b="1" i="0" dirty="0">
                <a:solidFill>
                  <a:srgbClr val="333333"/>
                </a:solidFill>
                <a:effectLst/>
                <a:latin typeface="Source Sans Pro" panose="020B0503030403020204" pitchFamily="34" charset="0"/>
              </a:rPr>
              <a:t>ollow up Sufficiently Complete?</a:t>
            </a:r>
          </a:p>
          <a:p>
            <a:pPr marL="0" indent="0">
              <a:buNone/>
            </a:pPr>
            <a:endParaRPr lang="en-US" b="1" i="0" dirty="0">
              <a:solidFill>
                <a:srgbClr val="333333"/>
              </a:solidFill>
              <a:effectLst/>
              <a:latin typeface="Source Sans Pro" panose="020B0503030403020204" pitchFamily="34" charset="0"/>
            </a:endParaRPr>
          </a:p>
          <a:p>
            <a:r>
              <a:rPr lang="en-US" b="1" i="0" dirty="0">
                <a:solidFill>
                  <a:srgbClr val="333333"/>
                </a:solidFill>
                <a:effectLst/>
                <a:latin typeface="Source Sans Pro" panose="020B0503030403020204" pitchFamily="34" charset="0"/>
              </a:rPr>
              <a:t>Were Study Outcome Criteria Objective and patient centered?</a:t>
            </a:r>
          </a:p>
          <a:p>
            <a:endParaRPr lang="en-US" b="1" i="0" dirty="0">
              <a:solidFill>
                <a:srgbClr val="333333"/>
              </a:solidFill>
              <a:effectLst/>
              <a:latin typeface="Source Sans Pro" panose="020B0503030403020204" pitchFamily="34" charset="0"/>
            </a:endParaRPr>
          </a:p>
          <a:p>
            <a:endParaRPr lang="en-US" dirty="0"/>
          </a:p>
        </p:txBody>
      </p:sp>
      <p:pic>
        <p:nvPicPr>
          <p:cNvPr id="4" name="Picture 3" descr="A group of people&#10;&#10;Description automatically generated with medium confidence">
            <a:extLst>
              <a:ext uri="{FF2B5EF4-FFF2-40B4-BE49-F238E27FC236}">
                <a16:creationId xmlns:a16="http://schemas.microsoft.com/office/drawing/2014/main" id="{8362D06C-DD14-476E-85E5-146B668370D3}"/>
              </a:ext>
            </a:extLst>
          </p:cNvPr>
          <p:cNvPicPr>
            <a:picLocks noChangeAspect="1"/>
          </p:cNvPicPr>
          <p:nvPr/>
        </p:nvPicPr>
        <p:blipFill>
          <a:blip r:embed="rId2"/>
          <a:stretch>
            <a:fillRect/>
          </a:stretch>
        </p:blipFill>
        <p:spPr>
          <a:xfrm>
            <a:off x="7231966" y="1448972"/>
            <a:ext cx="2648889" cy="1528134"/>
          </a:xfrm>
          <a:prstGeom prst="rect">
            <a:avLst/>
          </a:prstGeom>
        </p:spPr>
      </p:pic>
      <p:pic>
        <p:nvPicPr>
          <p:cNvPr id="5" name="Picture 4" descr="A picture containing melon&#10;&#10;Description automatically generated">
            <a:extLst>
              <a:ext uri="{FF2B5EF4-FFF2-40B4-BE49-F238E27FC236}">
                <a16:creationId xmlns:a16="http://schemas.microsoft.com/office/drawing/2014/main" id="{B809C2FF-D4A0-D632-D4B1-5B7275035BB4}"/>
              </a:ext>
            </a:extLst>
          </p:cNvPr>
          <p:cNvPicPr>
            <a:picLocks noChangeAspect="1"/>
          </p:cNvPicPr>
          <p:nvPr/>
        </p:nvPicPr>
        <p:blipFill>
          <a:blip r:embed="rId3"/>
          <a:stretch>
            <a:fillRect/>
          </a:stretch>
        </p:blipFill>
        <p:spPr>
          <a:xfrm>
            <a:off x="7935649" y="5299787"/>
            <a:ext cx="1428848" cy="1405258"/>
          </a:xfrm>
          <a:prstGeom prst="rect">
            <a:avLst/>
          </a:prstGeom>
        </p:spPr>
      </p:pic>
      <p:pic>
        <p:nvPicPr>
          <p:cNvPr id="6" name="Picture 5" descr="A picture containing text, tableware, plate, dishware&#10;&#10;Description automatically generated">
            <a:extLst>
              <a:ext uri="{FF2B5EF4-FFF2-40B4-BE49-F238E27FC236}">
                <a16:creationId xmlns:a16="http://schemas.microsoft.com/office/drawing/2014/main" id="{80E10277-394E-F696-EBA7-4AA110FB5BDC}"/>
              </a:ext>
            </a:extLst>
          </p:cNvPr>
          <p:cNvPicPr>
            <a:picLocks noChangeAspect="1"/>
          </p:cNvPicPr>
          <p:nvPr/>
        </p:nvPicPr>
        <p:blipFill>
          <a:blip r:embed="rId4"/>
          <a:stretch>
            <a:fillRect/>
          </a:stretch>
        </p:blipFill>
        <p:spPr>
          <a:xfrm>
            <a:off x="8655408" y="3112043"/>
            <a:ext cx="2509911" cy="2097963"/>
          </a:xfrm>
          <a:prstGeom prst="rect">
            <a:avLst/>
          </a:prstGeom>
        </p:spPr>
      </p:pic>
    </p:spTree>
    <p:extLst>
      <p:ext uri="{BB962C8B-B14F-4D97-AF65-F5344CB8AC3E}">
        <p14:creationId xmlns:p14="http://schemas.microsoft.com/office/powerpoint/2010/main" val="2561619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8B2A2C-9E9B-9DD4-449A-A79A740AA0F2}"/>
              </a:ext>
            </a:extLst>
          </p:cNvPr>
          <p:cNvSpPr>
            <a:spLocks noGrp="1"/>
          </p:cNvSpPr>
          <p:nvPr>
            <p:ph type="title"/>
          </p:nvPr>
        </p:nvSpPr>
        <p:spPr/>
        <p:txBody>
          <a:bodyPr/>
          <a:lstStyle/>
          <a:p>
            <a:endParaRPr lang="en-US" dirty="0"/>
          </a:p>
        </p:txBody>
      </p:sp>
      <p:pic>
        <p:nvPicPr>
          <p:cNvPr id="5" name="Content Placeholder 4" descr="Graphical user interface, text, application, email&#10;&#10;Description automatically generated">
            <a:extLst>
              <a:ext uri="{FF2B5EF4-FFF2-40B4-BE49-F238E27FC236}">
                <a16:creationId xmlns:a16="http://schemas.microsoft.com/office/drawing/2014/main" id="{E97C8D6E-C56B-7C8D-1272-8D5FA29E68F7}"/>
              </a:ext>
            </a:extLst>
          </p:cNvPr>
          <p:cNvPicPr>
            <a:picLocks noGrp="1" noChangeAspect="1"/>
          </p:cNvPicPr>
          <p:nvPr>
            <p:ph idx="1"/>
          </p:nvPr>
        </p:nvPicPr>
        <p:blipFill>
          <a:blip r:embed="rId2"/>
          <a:stretch>
            <a:fillRect/>
          </a:stretch>
        </p:blipFill>
        <p:spPr>
          <a:xfrm>
            <a:off x="1094462" y="1825625"/>
            <a:ext cx="10003075" cy="4351338"/>
          </a:xfrm>
        </p:spPr>
      </p:pic>
    </p:spTree>
    <p:extLst>
      <p:ext uri="{BB962C8B-B14F-4D97-AF65-F5344CB8AC3E}">
        <p14:creationId xmlns:p14="http://schemas.microsoft.com/office/powerpoint/2010/main" val="413578984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83D6F-9A3A-AFA1-5914-C959C0D6A79F}"/>
              </a:ext>
            </a:extLst>
          </p:cNvPr>
          <p:cNvSpPr>
            <a:spLocks noGrp="1"/>
          </p:cNvSpPr>
          <p:nvPr>
            <p:ph type="title"/>
          </p:nvPr>
        </p:nvSpPr>
        <p:spPr/>
        <p:txBody>
          <a:bodyPr/>
          <a:lstStyle/>
          <a:p>
            <a:endParaRPr lang="en-US"/>
          </a:p>
        </p:txBody>
      </p:sp>
      <p:pic>
        <p:nvPicPr>
          <p:cNvPr id="9" name="Picture 8" descr="A picture containing text&#10;&#10;Description automatically generated">
            <a:extLst>
              <a:ext uri="{FF2B5EF4-FFF2-40B4-BE49-F238E27FC236}">
                <a16:creationId xmlns:a16="http://schemas.microsoft.com/office/drawing/2014/main" id="{363A3FF2-261A-67FC-04DB-B7CFC8D91B65}"/>
              </a:ext>
            </a:extLst>
          </p:cNvPr>
          <p:cNvPicPr>
            <a:picLocks noChangeAspect="1"/>
          </p:cNvPicPr>
          <p:nvPr/>
        </p:nvPicPr>
        <p:blipFill>
          <a:blip r:embed="rId2"/>
          <a:stretch>
            <a:fillRect/>
          </a:stretch>
        </p:blipFill>
        <p:spPr>
          <a:xfrm>
            <a:off x="270918" y="548641"/>
            <a:ext cx="11650164" cy="2048054"/>
          </a:xfrm>
          <a:prstGeom prst="rect">
            <a:avLst/>
          </a:prstGeom>
        </p:spPr>
      </p:pic>
    </p:spTree>
    <p:extLst>
      <p:ext uri="{BB962C8B-B14F-4D97-AF65-F5344CB8AC3E}">
        <p14:creationId xmlns:p14="http://schemas.microsoft.com/office/powerpoint/2010/main" val="98293125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6D4E8-D95A-981B-7FB6-1BC986E36320}"/>
              </a:ext>
            </a:extLst>
          </p:cNvPr>
          <p:cNvSpPr>
            <a:spLocks noGrp="1"/>
          </p:cNvSpPr>
          <p:nvPr>
            <p:ph type="title"/>
          </p:nvPr>
        </p:nvSpPr>
        <p:spPr/>
        <p:txBody>
          <a:bodyPr/>
          <a:lstStyle/>
          <a:p>
            <a:r>
              <a:rPr lang="en-US" dirty="0"/>
              <a:t>So what did they do?</a:t>
            </a:r>
          </a:p>
        </p:txBody>
      </p:sp>
      <p:sp>
        <p:nvSpPr>
          <p:cNvPr id="3" name="Content Placeholder 2">
            <a:extLst>
              <a:ext uri="{FF2B5EF4-FFF2-40B4-BE49-F238E27FC236}">
                <a16:creationId xmlns:a16="http://schemas.microsoft.com/office/drawing/2014/main" id="{5D68F68C-6735-86EF-CE60-48A69544DA83}"/>
              </a:ext>
            </a:extLst>
          </p:cNvPr>
          <p:cNvSpPr>
            <a:spLocks noGrp="1"/>
          </p:cNvSpPr>
          <p:nvPr>
            <p:ph idx="1"/>
          </p:nvPr>
        </p:nvSpPr>
        <p:spPr/>
        <p:txBody>
          <a:bodyPr/>
          <a:lstStyle/>
          <a:p>
            <a:r>
              <a:rPr lang="en-US" dirty="0"/>
              <a:t>Enrolled 180,000 patients with new diagnosis of </a:t>
            </a:r>
            <a:r>
              <a:rPr lang="en-US" dirty="0" err="1"/>
              <a:t>Afib</a:t>
            </a:r>
            <a:endParaRPr lang="en-US" dirty="0"/>
          </a:p>
          <a:p>
            <a:r>
              <a:rPr lang="en-US" dirty="0"/>
              <a:t>Looked at the COHORT of patients that did not take OAC</a:t>
            </a:r>
          </a:p>
          <a:p>
            <a:r>
              <a:rPr lang="en-US" dirty="0"/>
              <a:t>Recorded suspected </a:t>
            </a:r>
            <a:r>
              <a:rPr lang="en-US" b="1" i="1" dirty="0"/>
              <a:t>prognostic factors </a:t>
            </a:r>
          </a:p>
          <a:p>
            <a:r>
              <a:rPr lang="en-US" dirty="0"/>
              <a:t>Followed them over time</a:t>
            </a:r>
          </a:p>
          <a:p>
            <a:r>
              <a:rPr lang="en-US" dirty="0"/>
              <a:t>Found out which ones were related</a:t>
            </a:r>
          </a:p>
          <a:p>
            <a:r>
              <a:rPr lang="en-US" dirty="0"/>
              <a:t>Performed multivariate regression analysis to determine independent prognostic factors as predictors </a:t>
            </a:r>
          </a:p>
        </p:txBody>
      </p:sp>
    </p:spTree>
    <p:extLst>
      <p:ext uri="{BB962C8B-B14F-4D97-AF65-F5344CB8AC3E}">
        <p14:creationId xmlns:p14="http://schemas.microsoft.com/office/powerpoint/2010/main" val="329276178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151F2-D7F3-24AB-EA78-25781F639D57}"/>
              </a:ext>
            </a:extLst>
          </p:cNvPr>
          <p:cNvSpPr>
            <a:spLocks noGrp="1"/>
          </p:cNvSpPr>
          <p:nvPr>
            <p:ph type="title"/>
          </p:nvPr>
        </p:nvSpPr>
        <p:spPr/>
        <p:txBody>
          <a:bodyPr/>
          <a:lstStyle/>
          <a:p>
            <a:r>
              <a:rPr lang="en-US" dirty="0"/>
              <a:t>What makes a good prognosis study?</a:t>
            </a:r>
          </a:p>
        </p:txBody>
      </p:sp>
      <p:sp>
        <p:nvSpPr>
          <p:cNvPr id="3" name="Content Placeholder 2">
            <a:extLst>
              <a:ext uri="{FF2B5EF4-FFF2-40B4-BE49-F238E27FC236}">
                <a16:creationId xmlns:a16="http://schemas.microsoft.com/office/drawing/2014/main" id="{678AFD39-7ECE-1337-2AB9-CA59CD662189}"/>
              </a:ext>
            </a:extLst>
          </p:cNvPr>
          <p:cNvSpPr>
            <a:spLocks noGrp="1"/>
          </p:cNvSpPr>
          <p:nvPr>
            <p:ph idx="1"/>
          </p:nvPr>
        </p:nvSpPr>
        <p:spPr>
          <a:xfrm>
            <a:off x="838200" y="1825625"/>
            <a:ext cx="7996311" cy="4351338"/>
          </a:xfrm>
        </p:spPr>
        <p:txBody>
          <a:bodyPr>
            <a:normAutofit/>
          </a:bodyPr>
          <a:lstStyle/>
          <a:p>
            <a:r>
              <a:rPr lang="en-US" b="1" i="0" dirty="0">
                <a:solidFill>
                  <a:srgbClr val="333333"/>
                </a:solidFill>
                <a:effectLst/>
                <a:latin typeface="Source Sans Pro" panose="020B0503030403020204" pitchFamily="34" charset="0"/>
              </a:rPr>
              <a:t>Was the Sample of Patients in a Study Representative?</a:t>
            </a:r>
          </a:p>
          <a:p>
            <a:endParaRPr lang="en-US" dirty="0"/>
          </a:p>
          <a:p>
            <a:pPr marL="0" indent="0">
              <a:buNone/>
            </a:pPr>
            <a:endParaRPr lang="en-US" b="1" i="0" dirty="0">
              <a:solidFill>
                <a:srgbClr val="333333"/>
              </a:solidFill>
              <a:effectLst/>
              <a:latin typeface="Source Sans Pro" panose="020B0503030403020204" pitchFamily="34" charset="0"/>
            </a:endParaRPr>
          </a:p>
          <a:p>
            <a:endParaRPr lang="en-US" dirty="0"/>
          </a:p>
          <a:p>
            <a:r>
              <a:rPr lang="en-US" b="1" i="0" dirty="0">
                <a:solidFill>
                  <a:srgbClr val="333333"/>
                </a:solidFill>
                <a:effectLst/>
                <a:latin typeface="Source Sans Pro" panose="020B0503030403020204" pitchFamily="34" charset="0"/>
              </a:rPr>
              <a:t>Was Study </a:t>
            </a:r>
            <a:r>
              <a:rPr lang="en-US" b="1" dirty="0">
                <a:solidFill>
                  <a:srgbClr val="333333"/>
                </a:solidFill>
                <a:latin typeface="Source Sans Pro" panose="020B0503030403020204" pitchFamily="34" charset="0"/>
              </a:rPr>
              <a:t>f</a:t>
            </a:r>
            <a:r>
              <a:rPr lang="en-US" b="1" i="0" dirty="0">
                <a:solidFill>
                  <a:srgbClr val="333333"/>
                </a:solidFill>
                <a:effectLst/>
                <a:latin typeface="Source Sans Pro" panose="020B0503030403020204" pitchFamily="34" charset="0"/>
              </a:rPr>
              <a:t>ollow up Sufficiently Complete?</a:t>
            </a:r>
          </a:p>
          <a:p>
            <a:pPr marL="0" indent="0">
              <a:buNone/>
            </a:pPr>
            <a:endParaRPr lang="en-US" b="1" i="0" dirty="0">
              <a:solidFill>
                <a:srgbClr val="333333"/>
              </a:solidFill>
              <a:effectLst/>
              <a:latin typeface="Source Sans Pro" panose="020B0503030403020204" pitchFamily="34" charset="0"/>
            </a:endParaRPr>
          </a:p>
          <a:p>
            <a:r>
              <a:rPr lang="en-US" b="1" i="0" dirty="0">
                <a:solidFill>
                  <a:srgbClr val="333333"/>
                </a:solidFill>
                <a:effectLst/>
                <a:latin typeface="Source Sans Pro" panose="020B0503030403020204" pitchFamily="34" charset="0"/>
              </a:rPr>
              <a:t>Were Study Outcome Criteria Objective and patient centered?</a:t>
            </a:r>
          </a:p>
          <a:p>
            <a:endParaRPr lang="en-US" b="1" i="0" dirty="0">
              <a:solidFill>
                <a:srgbClr val="333333"/>
              </a:solidFill>
              <a:effectLst/>
              <a:latin typeface="Source Sans Pro" panose="020B0503030403020204" pitchFamily="34" charset="0"/>
            </a:endParaRPr>
          </a:p>
          <a:p>
            <a:endParaRPr lang="en-US" dirty="0"/>
          </a:p>
        </p:txBody>
      </p:sp>
      <p:pic>
        <p:nvPicPr>
          <p:cNvPr id="4" name="Picture 3" descr="A group of people&#10;&#10;Description automatically generated with medium confidence">
            <a:extLst>
              <a:ext uri="{FF2B5EF4-FFF2-40B4-BE49-F238E27FC236}">
                <a16:creationId xmlns:a16="http://schemas.microsoft.com/office/drawing/2014/main" id="{8362D06C-DD14-476E-85E5-146B668370D3}"/>
              </a:ext>
            </a:extLst>
          </p:cNvPr>
          <p:cNvPicPr>
            <a:picLocks noChangeAspect="1"/>
          </p:cNvPicPr>
          <p:nvPr/>
        </p:nvPicPr>
        <p:blipFill>
          <a:blip r:embed="rId2"/>
          <a:stretch>
            <a:fillRect/>
          </a:stretch>
        </p:blipFill>
        <p:spPr>
          <a:xfrm>
            <a:off x="7231966" y="1448972"/>
            <a:ext cx="2648889" cy="1528134"/>
          </a:xfrm>
          <a:prstGeom prst="rect">
            <a:avLst/>
          </a:prstGeom>
        </p:spPr>
      </p:pic>
      <p:pic>
        <p:nvPicPr>
          <p:cNvPr id="5" name="Picture 4" descr="A picture containing melon&#10;&#10;Description automatically generated">
            <a:extLst>
              <a:ext uri="{FF2B5EF4-FFF2-40B4-BE49-F238E27FC236}">
                <a16:creationId xmlns:a16="http://schemas.microsoft.com/office/drawing/2014/main" id="{B809C2FF-D4A0-D632-D4B1-5B7275035BB4}"/>
              </a:ext>
            </a:extLst>
          </p:cNvPr>
          <p:cNvPicPr>
            <a:picLocks noChangeAspect="1"/>
          </p:cNvPicPr>
          <p:nvPr/>
        </p:nvPicPr>
        <p:blipFill>
          <a:blip r:embed="rId3"/>
          <a:stretch>
            <a:fillRect/>
          </a:stretch>
        </p:blipFill>
        <p:spPr>
          <a:xfrm>
            <a:off x="7935649" y="5299787"/>
            <a:ext cx="1428848" cy="1405258"/>
          </a:xfrm>
          <a:prstGeom prst="rect">
            <a:avLst/>
          </a:prstGeom>
        </p:spPr>
      </p:pic>
      <p:pic>
        <p:nvPicPr>
          <p:cNvPr id="6" name="Picture 5" descr="A picture containing text, tableware, plate, dishware&#10;&#10;Description automatically generated">
            <a:extLst>
              <a:ext uri="{FF2B5EF4-FFF2-40B4-BE49-F238E27FC236}">
                <a16:creationId xmlns:a16="http://schemas.microsoft.com/office/drawing/2014/main" id="{80E10277-394E-F696-EBA7-4AA110FB5BDC}"/>
              </a:ext>
            </a:extLst>
          </p:cNvPr>
          <p:cNvPicPr>
            <a:picLocks noChangeAspect="1"/>
          </p:cNvPicPr>
          <p:nvPr/>
        </p:nvPicPr>
        <p:blipFill>
          <a:blip r:embed="rId4"/>
          <a:stretch>
            <a:fillRect/>
          </a:stretch>
        </p:blipFill>
        <p:spPr>
          <a:xfrm>
            <a:off x="8655408" y="3112043"/>
            <a:ext cx="2509911" cy="2097963"/>
          </a:xfrm>
          <a:prstGeom prst="rect">
            <a:avLst/>
          </a:prstGeom>
        </p:spPr>
      </p:pic>
    </p:spTree>
    <p:extLst>
      <p:ext uri="{BB962C8B-B14F-4D97-AF65-F5344CB8AC3E}">
        <p14:creationId xmlns:p14="http://schemas.microsoft.com/office/powerpoint/2010/main" val="30309134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AE38D-69B6-803E-1F58-109462956F5D}"/>
              </a:ext>
            </a:extLst>
          </p:cNvPr>
          <p:cNvSpPr>
            <a:spLocks noGrp="1"/>
          </p:cNvSpPr>
          <p:nvPr>
            <p:ph type="title"/>
          </p:nvPr>
        </p:nvSpPr>
        <p:spPr/>
        <p:txBody>
          <a:bodyPr/>
          <a:lstStyle/>
          <a:p>
            <a:endParaRPr lang="en-US"/>
          </a:p>
        </p:txBody>
      </p:sp>
      <p:pic>
        <p:nvPicPr>
          <p:cNvPr id="6" name="Content Placeholder 5" descr="Table&#10;&#10;Description automatically generated">
            <a:extLst>
              <a:ext uri="{FF2B5EF4-FFF2-40B4-BE49-F238E27FC236}">
                <a16:creationId xmlns:a16="http://schemas.microsoft.com/office/drawing/2014/main" id="{EAA5D426-90BC-EE11-BEAF-DAC13A848423}"/>
              </a:ext>
            </a:extLst>
          </p:cNvPr>
          <p:cNvPicPr>
            <a:picLocks noGrp="1" noChangeAspect="1"/>
          </p:cNvPicPr>
          <p:nvPr>
            <p:ph idx="1"/>
          </p:nvPr>
        </p:nvPicPr>
        <p:blipFill>
          <a:blip r:embed="rId2"/>
          <a:stretch>
            <a:fillRect/>
          </a:stretch>
        </p:blipFill>
        <p:spPr>
          <a:xfrm>
            <a:off x="2332379" y="39775"/>
            <a:ext cx="7527242" cy="6818225"/>
          </a:xfrm>
        </p:spPr>
      </p:pic>
      <p:sp>
        <p:nvSpPr>
          <p:cNvPr id="8" name="TextBox 7">
            <a:extLst>
              <a:ext uri="{FF2B5EF4-FFF2-40B4-BE49-F238E27FC236}">
                <a16:creationId xmlns:a16="http://schemas.microsoft.com/office/drawing/2014/main" id="{A10DBD2B-994E-FAE3-2D69-6A87B5933A25}"/>
              </a:ext>
            </a:extLst>
          </p:cNvPr>
          <p:cNvSpPr txBox="1"/>
          <p:nvPr/>
        </p:nvSpPr>
        <p:spPr>
          <a:xfrm>
            <a:off x="137159" y="2263113"/>
            <a:ext cx="1930792" cy="1200329"/>
          </a:xfrm>
          <a:prstGeom prst="rect">
            <a:avLst/>
          </a:prstGeom>
          <a:noFill/>
        </p:spPr>
        <p:txBody>
          <a:bodyPr wrap="square">
            <a:spAutoFit/>
          </a:bodyPr>
          <a:lstStyle/>
          <a:p>
            <a:r>
              <a:rPr lang="en-US" b="1" i="0" dirty="0">
                <a:solidFill>
                  <a:srgbClr val="333333"/>
                </a:solidFill>
                <a:effectLst/>
                <a:latin typeface="Source Sans Pro" panose="020B0503030403020204" pitchFamily="34" charset="0"/>
              </a:rPr>
              <a:t>Was the Sample of Patients in the Study Representative?</a:t>
            </a:r>
          </a:p>
        </p:txBody>
      </p:sp>
    </p:spTree>
    <p:extLst>
      <p:ext uri="{BB962C8B-B14F-4D97-AF65-F5344CB8AC3E}">
        <p14:creationId xmlns:p14="http://schemas.microsoft.com/office/powerpoint/2010/main" val="376284805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151F2-D7F3-24AB-EA78-25781F639D57}"/>
              </a:ext>
            </a:extLst>
          </p:cNvPr>
          <p:cNvSpPr>
            <a:spLocks noGrp="1"/>
          </p:cNvSpPr>
          <p:nvPr>
            <p:ph type="title"/>
          </p:nvPr>
        </p:nvSpPr>
        <p:spPr/>
        <p:txBody>
          <a:bodyPr/>
          <a:lstStyle/>
          <a:p>
            <a:r>
              <a:rPr lang="en-US" dirty="0"/>
              <a:t>What makes a good prognosis study?</a:t>
            </a:r>
          </a:p>
        </p:txBody>
      </p:sp>
      <p:sp>
        <p:nvSpPr>
          <p:cNvPr id="3" name="Content Placeholder 2">
            <a:extLst>
              <a:ext uri="{FF2B5EF4-FFF2-40B4-BE49-F238E27FC236}">
                <a16:creationId xmlns:a16="http://schemas.microsoft.com/office/drawing/2014/main" id="{678AFD39-7ECE-1337-2AB9-CA59CD662189}"/>
              </a:ext>
            </a:extLst>
          </p:cNvPr>
          <p:cNvSpPr>
            <a:spLocks noGrp="1"/>
          </p:cNvSpPr>
          <p:nvPr>
            <p:ph idx="1"/>
          </p:nvPr>
        </p:nvSpPr>
        <p:spPr>
          <a:xfrm>
            <a:off x="838200" y="1825625"/>
            <a:ext cx="7996311" cy="4351338"/>
          </a:xfrm>
        </p:spPr>
        <p:txBody>
          <a:bodyPr>
            <a:normAutofit/>
          </a:bodyPr>
          <a:lstStyle/>
          <a:p>
            <a:r>
              <a:rPr lang="en-US" b="1" i="0" dirty="0">
                <a:solidFill>
                  <a:srgbClr val="333333"/>
                </a:solidFill>
                <a:effectLst/>
                <a:latin typeface="Source Sans Pro" panose="020B0503030403020204" pitchFamily="34" charset="0"/>
              </a:rPr>
              <a:t>Was the Sample of Patients in a Study Representative?</a:t>
            </a:r>
          </a:p>
          <a:p>
            <a:endParaRPr lang="en-US" dirty="0"/>
          </a:p>
          <a:p>
            <a:pPr marL="0" indent="0">
              <a:buNone/>
            </a:pPr>
            <a:endParaRPr lang="en-US" dirty="0"/>
          </a:p>
          <a:p>
            <a:r>
              <a:rPr lang="en-US" b="1" i="0" dirty="0">
                <a:solidFill>
                  <a:srgbClr val="333333"/>
                </a:solidFill>
                <a:effectLst/>
                <a:latin typeface="Source Sans Pro" panose="020B0503030403020204" pitchFamily="34" charset="0"/>
              </a:rPr>
              <a:t>Was Study </a:t>
            </a:r>
            <a:r>
              <a:rPr lang="en-US" b="1" dirty="0">
                <a:solidFill>
                  <a:srgbClr val="333333"/>
                </a:solidFill>
                <a:latin typeface="Source Sans Pro" panose="020B0503030403020204" pitchFamily="34" charset="0"/>
              </a:rPr>
              <a:t>f</a:t>
            </a:r>
            <a:r>
              <a:rPr lang="en-US" b="1" i="0" dirty="0">
                <a:solidFill>
                  <a:srgbClr val="333333"/>
                </a:solidFill>
                <a:effectLst/>
                <a:latin typeface="Source Sans Pro" panose="020B0503030403020204" pitchFamily="34" charset="0"/>
              </a:rPr>
              <a:t>ollow up Sufficiently Complete?</a:t>
            </a:r>
          </a:p>
          <a:p>
            <a:pPr marL="0" indent="0">
              <a:buNone/>
            </a:pPr>
            <a:endParaRPr lang="en-US" b="1" i="0" dirty="0">
              <a:solidFill>
                <a:srgbClr val="333333"/>
              </a:solidFill>
              <a:effectLst/>
              <a:latin typeface="Source Sans Pro" panose="020B0503030403020204" pitchFamily="34" charset="0"/>
            </a:endParaRPr>
          </a:p>
          <a:p>
            <a:r>
              <a:rPr lang="en-US" b="1" i="0" dirty="0">
                <a:solidFill>
                  <a:srgbClr val="333333"/>
                </a:solidFill>
                <a:effectLst/>
                <a:latin typeface="Source Sans Pro" panose="020B0503030403020204" pitchFamily="34" charset="0"/>
              </a:rPr>
              <a:t>Were Study Outcome Criteria Objective and patient centered?</a:t>
            </a:r>
          </a:p>
          <a:p>
            <a:endParaRPr lang="en-US" b="1" i="0" dirty="0">
              <a:solidFill>
                <a:srgbClr val="333333"/>
              </a:solidFill>
              <a:effectLst/>
              <a:latin typeface="Source Sans Pro" panose="020B0503030403020204" pitchFamily="34" charset="0"/>
            </a:endParaRPr>
          </a:p>
          <a:p>
            <a:endParaRPr lang="en-US" dirty="0"/>
          </a:p>
        </p:txBody>
      </p:sp>
      <p:pic>
        <p:nvPicPr>
          <p:cNvPr id="4" name="Picture 3" descr="A group of people&#10;&#10;Description automatically generated with medium confidence">
            <a:extLst>
              <a:ext uri="{FF2B5EF4-FFF2-40B4-BE49-F238E27FC236}">
                <a16:creationId xmlns:a16="http://schemas.microsoft.com/office/drawing/2014/main" id="{8362D06C-DD14-476E-85E5-146B668370D3}"/>
              </a:ext>
            </a:extLst>
          </p:cNvPr>
          <p:cNvPicPr>
            <a:picLocks noChangeAspect="1"/>
          </p:cNvPicPr>
          <p:nvPr/>
        </p:nvPicPr>
        <p:blipFill>
          <a:blip r:embed="rId2"/>
          <a:stretch>
            <a:fillRect/>
          </a:stretch>
        </p:blipFill>
        <p:spPr>
          <a:xfrm>
            <a:off x="7231966" y="1448972"/>
            <a:ext cx="2648889" cy="1528134"/>
          </a:xfrm>
          <a:prstGeom prst="rect">
            <a:avLst/>
          </a:prstGeom>
        </p:spPr>
      </p:pic>
      <p:pic>
        <p:nvPicPr>
          <p:cNvPr id="5" name="Picture 4" descr="A picture containing melon&#10;&#10;Description automatically generated">
            <a:extLst>
              <a:ext uri="{FF2B5EF4-FFF2-40B4-BE49-F238E27FC236}">
                <a16:creationId xmlns:a16="http://schemas.microsoft.com/office/drawing/2014/main" id="{B809C2FF-D4A0-D632-D4B1-5B7275035BB4}"/>
              </a:ext>
            </a:extLst>
          </p:cNvPr>
          <p:cNvPicPr>
            <a:picLocks noChangeAspect="1"/>
          </p:cNvPicPr>
          <p:nvPr/>
        </p:nvPicPr>
        <p:blipFill>
          <a:blip r:embed="rId3"/>
          <a:stretch>
            <a:fillRect/>
          </a:stretch>
        </p:blipFill>
        <p:spPr>
          <a:xfrm>
            <a:off x="7935649" y="5166157"/>
            <a:ext cx="1428848" cy="1405258"/>
          </a:xfrm>
          <a:prstGeom prst="rect">
            <a:avLst/>
          </a:prstGeom>
        </p:spPr>
      </p:pic>
      <p:pic>
        <p:nvPicPr>
          <p:cNvPr id="6" name="Picture 5" descr="A picture containing text, tableware, plate, dishware&#10;&#10;Description automatically generated">
            <a:extLst>
              <a:ext uri="{FF2B5EF4-FFF2-40B4-BE49-F238E27FC236}">
                <a16:creationId xmlns:a16="http://schemas.microsoft.com/office/drawing/2014/main" id="{80E10277-394E-F696-EBA7-4AA110FB5BDC}"/>
              </a:ext>
            </a:extLst>
          </p:cNvPr>
          <p:cNvPicPr>
            <a:picLocks noChangeAspect="1"/>
          </p:cNvPicPr>
          <p:nvPr/>
        </p:nvPicPr>
        <p:blipFill>
          <a:blip r:embed="rId4"/>
          <a:stretch>
            <a:fillRect/>
          </a:stretch>
        </p:blipFill>
        <p:spPr>
          <a:xfrm>
            <a:off x="8650073" y="2918996"/>
            <a:ext cx="2509911" cy="2097963"/>
          </a:xfrm>
          <a:prstGeom prst="rect">
            <a:avLst/>
          </a:prstGeom>
        </p:spPr>
      </p:pic>
      <p:pic>
        <p:nvPicPr>
          <p:cNvPr id="7" name="Picture 6" descr="Icon&#10;&#10;Description automatically generated">
            <a:extLst>
              <a:ext uri="{FF2B5EF4-FFF2-40B4-BE49-F238E27FC236}">
                <a16:creationId xmlns:a16="http://schemas.microsoft.com/office/drawing/2014/main" id="{560592C7-3909-787D-A559-5741F5C91E7F}"/>
              </a:ext>
            </a:extLst>
          </p:cNvPr>
          <p:cNvPicPr>
            <a:picLocks noChangeAspect="1"/>
          </p:cNvPicPr>
          <p:nvPr/>
        </p:nvPicPr>
        <p:blipFill>
          <a:blip r:embed="rId5"/>
          <a:stretch>
            <a:fillRect/>
          </a:stretch>
        </p:blipFill>
        <p:spPr>
          <a:xfrm>
            <a:off x="9825444" y="5805863"/>
            <a:ext cx="412749" cy="412749"/>
          </a:xfrm>
          <a:prstGeom prst="rect">
            <a:avLst/>
          </a:prstGeom>
        </p:spPr>
      </p:pic>
      <p:pic>
        <p:nvPicPr>
          <p:cNvPr id="8" name="Picture 7" descr="Icon&#10;&#10;Description automatically generated">
            <a:extLst>
              <a:ext uri="{FF2B5EF4-FFF2-40B4-BE49-F238E27FC236}">
                <a16:creationId xmlns:a16="http://schemas.microsoft.com/office/drawing/2014/main" id="{8384BD8E-D901-2E4D-4C78-1ED84EF4B284}"/>
              </a:ext>
            </a:extLst>
          </p:cNvPr>
          <p:cNvPicPr>
            <a:picLocks noChangeAspect="1"/>
          </p:cNvPicPr>
          <p:nvPr/>
        </p:nvPicPr>
        <p:blipFill>
          <a:blip r:embed="rId5"/>
          <a:stretch>
            <a:fillRect/>
          </a:stretch>
        </p:blipFill>
        <p:spPr>
          <a:xfrm>
            <a:off x="8102933" y="4358956"/>
            <a:ext cx="412749" cy="412749"/>
          </a:xfrm>
          <a:prstGeom prst="rect">
            <a:avLst/>
          </a:prstGeom>
        </p:spPr>
      </p:pic>
      <p:pic>
        <p:nvPicPr>
          <p:cNvPr id="9" name="Picture 8" descr="A picture containing shape&#10;&#10;Description automatically generated">
            <a:extLst>
              <a:ext uri="{FF2B5EF4-FFF2-40B4-BE49-F238E27FC236}">
                <a16:creationId xmlns:a16="http://schemas.microsoft.com/office/drawing/2014/main" id="{FDB33BBF-ABA2-672F-2CB3-27D54FFAD4C8}"/>
              </a:ext>
            </a:extLst>
          </p:cNvPr>
          <p:cNvPicPr>
            <a:picLocks noChangeAspect="1"/>
          </p:cNvPicPr>
          <p:nvPr/>
        </p:nvPicPr>
        <p:blipFill>
          <a:blip r:embed="rId6"/>
          <a:stretch>
            <a:fillRect/>
          </a:stretch>
        </p:blipFill>
        <p:spPr>
          <a:xfrm>
            <a:off x="10210330" y="1867427"/>
            <a:ext cx="703797" cy="466470"/>
          </a:xfrm>
          <a:prstGeom prst="rect">
            <a:avLst/>
          </a:prstGeom>
        </p:spPr>
      </p:pic>
    </p:spTree>
    <p:extLst>
      <p:ext uri="{BB962C8B-B14F-4D97-AF65-F5344CB8AC3E}">
        <p14:creationId xmlns:p14="http://schemas.microsoft.com/office/powerpoint/2010/main" val="435943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1B341-8728-4857-35A2-5AB2192463CF}"/>
              </a:ext>
            </a:extLst>
          </p:cNvPr>
          <p:cNvSpPr>
            <a:spLocks noGrp="1"/>
          </p:cNvSpPr>
          <p:nvPr>
            <p:ph type="title"/>
          </p:nvPr>
        </p:nvSpPr>
        <p:spPr/>
        <p:txBody>
          <a:bodyPr/>
          <a:lstStyle/>
          <a:p>
            <a:r>
              <a:rPr lang="en-US" dirty="0"/>
              <a:t>How do observational studies report findings?</a:t>
            </a:r>
          </a:p>
        </p:txBody>
      </p:sp>
      <p:sp>
        <p:nvSpPr>
          <p:cNvPr id="3" name="Content Placeholder 2">
            <a:extLst>
              <a:ext uri="{FF2B5EF4-FFF2-40B4-BE49-F238E27FC236}">
                <a16:creationId xmlns:a16="http://schemas.microsoft.com/office/drawing/2014/main" id="{BA0CAC92-20C2-BC6C-7C6E-9B23DEECC2BE}"/>
              </a:ext>
            </a:extLst>
          </p:cNvPr>
          <p:cNvSpPr>
            <a:spLocks noGrp="1"/>
          </p:cNvSpPr>
          <p:nvPr>
            <p:ph idx="1"/>
          </p:nvPr>
        </p:nvSpPr>
        <p:spPr/>
        <p:txBody>
          <a:bodyPr>
            <a:normAutofit lnSpcReduction="10000"/>
          </a:bodyPr>
          <a:lstStyle/>
          <a:p>
            <a:r>
              <a:rPr lang="en-US" dirty="0"/>
              <a:t>Odds vs Risk</a:t>
            </a:r>
          </a:p>
          <a:p>
            <a:pPr lvl="1"/>
            <a:r>
              <a:rPr lang="en-US" dirty="0"/>
              <a:t>This is very confusing, and often mis-stated in summaries of studies, or from clinicians to patients </a:t>
            </a:r>
          </a:p>
          <a:p>
            <a:pPr marL="457200" lvl="1" indent="0">
              <a:buNone/>
            </a:pPr>
            <a:endParaRPr lang="en-US" dirty="0"/>
          </a:p>
          <a:p>
            <a:pPr lvl="1"/>
            <a:r>
              <a:rPr lang="en-US" dirty="0"/>
              <a:t>RISK</a:t>
            </a:r>
          </a:p>
          <a:p>
            <a:pPr lvl="2"/>
            <a:r>
              <a:rPr lang="en-US" dirty="0"/>
              <a:t>Simply put is a probability </a:t>
            </a:r>
          </a:p>
          <a:p>
            <a:pPr lvl="2"/>
            <a:r>
              <a:rPr lang="en-US" dirty="0"/>
              <a:t>The probability of something happening, compared to all the outcomes. </a:t>
            </a:r>
          </a:p>
          <a:p>
            <a:pPr lvl="2"/>
            <a:r>
              <a:rPr lang="en-US" dirty="0"/>
              <a:t>Best for looking at multiple outcomes </a:t>
            </a:r>
          </a:p>
          <a:p>
            <a:pPr lvl="2"/>
            <a:endParaRPr lang="en-US" dirty="0"/>
          </a:p>
          <a:p>
            <a:pPr lvl="1"/>
            <a:r>
              <a:rPr lang="en-US" dirty="0"/>
              <a:t>ODDS</a:t>
            </a:r>
          </a:p>
          <a:p>
            <a:pPr lvl="2"/>
            <a:r>
              <a:rPr lang="en-US" dirty="0"/>
              <a:t>A ratio of occurring vs not occurring </a:t>
            </a:r>
          </a:p>
          <a:p>
            <a:pPr lvl="2"/>
            <a:r>
              <a:rPr lang="en-US" dirty="0"/>
              <a:t>Best for looking at binary outcomes </a:t>
            </a:r>
          </a:p>
          <a:p>
            <a:pPr marL="914400" lvl="2" indent="0">
              <a:buNone/>
            </a:pPr>
            <a:endParaRPr lang="en-US" dirty="0"/>
          </a:p>
        </p:txBody>
      </p:sp>
      <p:sp>
        <p:nvSpPr>
          <p:cNvPr id="6" name="Right Arrow 5">
            <a:extLst>
              <a:ext uri="{FF2B5EF4-FFF2-40B4-BE49-F238E27FC236}">
                <a16:creationId xmlns:a16="http://schemas.microsoft.com/office/drawing/2014/main" id="{478D1D13-96A0-3879-9A20-900C02256053}"/>
              </a:ext>
            </a:extLst>
          </p:cNvPr>
          <p:cNvSpPr/>
          <p:nvPr/>
        </p:nvSpPr>
        <p:spPr>
          <a:xfrm>
            <a:off x="6923313" y="4153395"/>
            <a:ext cx="1935678" cy="51063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D303AFFD-DE00-546D-BEE9-AFC5E4D995FD}"/>
              </a:ext>
            </a:extLst>
          </p:cNvPr>
          <p:cNvSpPr txBox="1"/>
          <p:nvPr/>
        </p:nvSpPr>
        <p:spPr>
          <a:xfrm>
            <a:off x="8858991" y="4224048"/>
            <a:ext cx="1354473" cy="369332"/>
          </a:xfrm>
          <a:prstGeom prst="rect">
            <a:avLst/>
          </a:prstGeom>
          <a:noFill/>
        </p:spPr>
        <p:txBody>
          <a:bodyPr wrap="none" rtlCol="0">
            <a:spAutoFit/>
          </a:bodyPr>
          <a:lstStyle/>
          <a:p>
            <a:r>
              <a:rPr lang="en-US" dirty="0"/>
              <a:t>Relative Risk</a:t>
            </a:r>
          </a:p>
        </p:txBody>
      </p:sp>
      <p:sp>
        <p:nvSpPr>
          <p:cNvPr id="8" name="Right Arrow 7">
            <a:extLst>
              <a:ext uri="{FF2B5EF4-FFF2-40B4-BE49-F238E27FC236}">
                <a16:creationId xmlns:a16="http://schemas.microsoft.com/office/drawing/2014/main" id="{EE8EE12B-42E3-F701-4519-BF5E5605DFC8}"/>
              </a:ext>
            </a:extLst>
          </p:cNvPr>
          <p:cNvSpPr/>
          <p:nvPr/>
        </p:nvSpPr>
        <p:spPr>
          <a:xfrm>
            <a:off x="6923313" y="5576455"/>
            <a:ext cx="1935678" cy="51063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C4CFCD01-5276-EBEB-8B79-A1DA44DD6DDD}"/>
              </a:ext>
            </a:extLst>
          </p:cNvPr>
          <p:cNvSpPr txBox="1"/>
          <p:nvPr/>
        </p:nvSpPr>
        <p:spPr>
          <a:xfrm>
            <a:off x="8858990" y="5658292"/>
            <a:ext cx="1208472" cy="369332"/>
          </a:xfrm>
          <a:prstGeom prst="rect">
            <a:avLst/>
          </a:prstGeom>
          <a:noFill/>
        </p:spPr>
        <p:txBody>
          <a:bodyPr wrap="none" rtlCol="0">
            <a:spAutoFit/>
          </a:bodyPr>
          <a:lstStyle/>
          <a:p>
            <a:r>
              <a:rPr lang="en-US" dirty="0"/>
              <a:t>Odds Ratio</a:t>
            </a:r>
          </a:p>
        </p:txBody>
      </p:sp>
    </p:spTree>
    <p:extLst>
      <p:ext uri="{BB962C8B-B14F-4D97-AF65-F5344CB8AC3E}">
        <p14:creationId xmlns:p14="http://schemas.microsoft.com/office/powerpoint/2010/main" val="395584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animBg="1"/>
      <p:bldP spid="9"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FD609-0D62-ABDF-394F-0E637E10D5E7}"/>
              </a:ext>
            </a:extLst>
          </p:cNvPr>
          <p:cNvSpPr>
            <a:spLocks noGrp="1"/>
          </p:cNvSpPr>
          <p:nvPr>
            <p:ph type="title"/>
          </p:nvPr>
        </p:nvSpPr>
        <p:spPr/>
        <p:txBody>
          <a:bodyPr/>
          <a:lstStyle/>
          <a:p>
            <a:endParaRPr lang="en-US"/>
          </a:p>
        </p:txBody>
      </p:sp>
      <p:pic>
        <p:nvPicPr>
          <p:cNvPr id="5" name="Content Placeholder 4" descr="Chart&#10;&#10;Description automatically generated">
            <a:extLst>
              <a:ext uri="{FF2B5EF4-FFF2-40B4-BE49-F238E27FC236}">
                <a16:creationId xmlns:a16="http://schemas.microsoft.com/office/drawing/2014/main" id="{45AB40E4-09C1-F970-690B-D3525624EAEE}"/>
              </a:ext>
            </a:extLst>
          </p:cNvPr>
          <p:cNvPicPr>
            <a:picLocks noGrp="1" noChangeAspect="1"/>
          </p:cNvPicPr>
          <p:nvPr>
            <p:ph idx="1"/>
          </p:nvPr>
        </p:nvPicPr>
        <p:blipFill>
          <a:blip r:embed="rId2"/>
          <a:stretch>
            <a:fillRect/>
          </a:stretch>
        </p:blipFill>
        <p:spPr>
          <a:xfrm>
            <a:off x="153509" y="365125"/>
            <a:ext cx="12038491" cy="6257744"/>
          </a:xfrm>
        </p:spPr>
      </p:pic>
    </p:spTree>
    <p:extLst>
      <p:ext uri="{BB962C8B-B14F-4D97-AF65-F5344CB8AC3E}">
        <p14:creationId xmlns:p14="http://schemas.microsoft.com/office/powerpoint/2010/main" val="342370813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FD609-0D62-ABDF-394F-0E637E10D5E7}"/>
              </a:ext>
            </a:extLst>
          </p:cNvPr>
          <p:cNvSpPr>
            <a:spLocks noGrp="1"/>
          </p:cNvSpPr>
          <p:nvPr>
            <p:ph type="title"/>
          </p:nvPr>
        </p:nvSpPr>
        <p:spPr/>
        <p:txBody>
          <a:bodyPr/>
          <a:lstStyle/>
          <a:p>
            <a:endParaRPr lang="en-US"/>
          </a:p>
        </p:txBody>
      </p:sp>
      <p:pic>
        <p:nvPicPr>
          <p:cNvPr id="7" name="Content Placeholder 6" descr="Chart&#10;&#10;Description automatically generated">
            <a:extLst>
              <a:ext uri="{FF2B5EF4-FFF2-40B4-BE49-F238E27FC236}">
                <a16:creationId xmlns:a16="http://schemas.microsoft.com/office/drawing/2014/main" id="{07147FB7-6C2A-929F-6844-26846B370C40}"/>
              </a:ext>
            </a:extLst>
          </p:cNvPr>
          <p:cNvPicPr>
            <a:picLocks noGrp="1" noChangeAspect="1"/>
          </p:cNvPicPr>
          <p:nvPr>
            <p:ph idx="1"/>
          </p:nvPr>
        </p:nvPicPr>
        <p:blipFill>
          <a:blip r:embed="rId2"/>
          <a:stretch>
            <a:fillRect/>
          </a:stretch>
        </p:blipFill>
        <p:spPr>
          <a:xfrm>
            <a:off x="504600" y="182880"/>
            <a:ext cx="11182800" cy="6085524"/>
          </a:xfrm>
        </p:spPr>
      </p:pic>
    </p:spTree>
    <p:extLst>
      <p:ext uri="{BB962C8B-B14F-4D97-AF65-F5344CB8AC3E}">
        <p14:creationId xmlns:p14="http://schemas.microsoft.com/office/powerpoint/2010/main" val="377748042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2C4E8-4D75-BD92-988D-7118F13D42DF}"/>
              </a:ext>
            </a:extLst>
          </p:cNvPr>
          <p:cNvSpPr>
            <a:spLocks noGrp="1"/>
          </p:cNvSpPr>
          <p:nvPr>
            <p:ph type="title"/>
          </p:nvPr>
        </p:nvSpPr>
        <p:spPr/>
        <p:txBody>
          <a:bodyPr/>
          <a:lstStyle/>
          <a:p>
            <a:endParaRPr lang="en-US"/>
          </a:p>
        </p:txBody>
      </p:sp>
      <p:pic>
        <p:nvPicPr>
          <p:cNvPr id="5" name="Content Placeholder 4" descr="Chart, pie chart&#10;&#10;Description automatically generated">
            <a:extLst>
              <a:ext uri="{FF2B5EF4-FFF2-40B4-BE49-F238E27FC236}">
                <a16:creationId xmlns:a16="http://schemas.microsoft.com/office/drawing/2014/main" id="{8B458C52-020C-DDA0-7117-042B6B607D99}"/>
              </a:ext>
            </a:extLst>
          </p:cNvPr>
          <p:cNvPicPr>
            <a:picLocks noGrp="1" noChangeAspect="1"/>
          </p:cNvPicPr>
          <p:nvPr>
            <p:ph idx="1"/>
          </p:nvPr>
        </p:nvPicPr>
        <p:blipFill>
          <a:blip r:embed="rId2"/>
          <a:stretch>
            <a:fillRect/>
          </a:stretch>
        </p:blipFill>
        <p:spPr>
          <a:xfrm>
            <a:off x="118004" y="365125"/>
            <a:ext cx="11955992" cy="5682978"/>
          </a:xfrm>
        </p:spPr>
      </p:pic>
    </p:spTree>
    <p:extLst>
      <p:ext uri="{BB962C8B-B14F-4D97-AF65-F5344CB8AC3E}">
        <p14:creationId xmlns:p14="http://schemas.microsoft.com/office/powerpoint/2010/main" val="400022357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C27B39-DC67-D298-166E-8797E366CB7E}"/>
              </a:ext>
            </a:extLst>
          </p:cNvPr>
          <p:cNvSpPr>
            <a:spLocks noGrp="1"/>
          </p:cNvSpPr>
          <p:nvPr>
            <p:ph type="title"/>
          </p:nvPr>
        </p:nvSpPr>
        <p:spPr/>
        <p:txBody>
          <a:bodyPr/>
          <a:lstStyle/>
          <a:p>
            <a:r>
              <a:rPr lang="en-US" dirty="0"/>
              <a:t>Lets use an example:  RISK </a:t>
            </a:r>
          </a:p>
        </p:txBody>
      </p:sp>
      <p:sp>
        <p:nvSpPr>
          <p:cNvPr id="7" name="Shape 2">
            <a:extLst>
              <a:ext uri="{FF2B5EF4-FFF2-40B4-BE49-F238E27FC236}">
                <a16:creationId xmlns:a16="http://schemas.microsoft.com/office/drawing/2014/main" id="{B69EBD53-74F3-5C33-0C2B-50DCC83D0C4F}"/>
              </a:ext>
            </a:extLst>
          </p:cNvPr>
          <p:cNvSpPr/>
          <p:nvPr/>
        </p:nvSpPr>
        <p:spPr>
          <a:xfrm>
            <a:off x="960120" y="1769899"/>
            <a:ext cx="9601200" cy="539496"/>
          </a:xfrm>
          <a:prstGeom prst="rect">
            <a:avLst/>
          </a:prstGeom>
          <a:solidFill>
            <a:srgbClr val="17324D"/>
          </a:solidFill>
          <a:ln w="10160">
            <a:solidFill>
              <a:srgbClr val="17324D"/>
            </a:solidFill>
            <a:prstDash val="solid"/>
          </a:ln>
        </p:spPr>
        <p:txBody>
          <a:bodyPr/>
          <a:lstStyle/>
          <a:p>
            <a:endParaRPr lang="en-US"/>
          </a:p>
        </p:txBody>
      </p:sp>
      <p:sp>
        <p:nvSpPr>
          <p:cNvPr id="8" name="Text 3">
            <a:extLst>
              <a:ext uri="{FF2B5EF4-FFF2-40B4-BE49-F238E27FC236}">
                <a16:creationId xmlns:a16="http://schemas.microsoft.com/office/drawing/2014/main" id="{E830A0B5-DF3A-EB2C-DE08-1E712216EFFE}"/>
              </a:ext>
            </a:extLst>
          </p:cNvPr>
          <p:cNvSpPr/>
          <p:nvPr/>
        </p:nvSpPr>
        <p:spPr>
          <a:xfrm>
            <a:off x="1161288" y="1879627"/>
            <a:ext cx="2560320" cy="274320"/>
          </a:xfrm>
          <a:prstGeom prst="rect">
            <a:avLst/>
          </a:prstGeom>
          <a:noFill/>
          <a:ln/>
        </p:spPr>
        <p:txBody>
          <a:bodyPr wrap="square" lIns="0" tIns="0" rIns="0" bIns="0" rtlCol="0" anchor="ctr">
            <a:normAutofit/>
          </a:bodyPr>
          <a:lstStyle/>
          <a:p>
            <a:pPr marL="0" indent="0" algn="l">
              <a:buNone/>
            </a:pPr>
            <a:r>
              <a:rPr lang="en-US" sz="1600" b="1" dirty="0">
                <a:solidFill>
                  <a:srgbClr val="FFFFFF"/>
                </a:solidFill>
                <a:latin typeface="Aptos" pitchFamily="34" charset="0"/>
                <a:ea typeface="Aptos" pitchFamily="34" charset="-122"/>
                <a:cs typeface="Aptos" pitchFamily="34" charset="-120"/>
              </a:rPr>
              <a:t>Group</a:t>
            </a:r>
            <a:endParaRPr lang="en-US" sz="1600" dirty="0"/>
          </a:p>
        </p:txBody>
      </p:sp>
      <p:sp>
        <p:nvSpPr>
          <p:cNvPr id="9" name="Text 4">
            <a:extLst>
              <a:ext uri="{FF2B5EF4-FFF2-40B4-BE49-F238E27FC236}">
                <a16:creationId xmlns:a16="http://schemas.microsoft.com/office/drawing/2014/main" id="{39AFCF20-6635-2311-8F3B-A238A39E4A1B}"/>
              </a:ext>
            </a:extLst>
          </p:cNvPr>
          <p:cNvSpPr/>
          <p:nvPr/>
        </p:nvSpPr>
        <p:spPr>
          <a:xfrm>
            <a:off x="3886200" y="1879627"/>
            <a:ext cx="3337560" cy="274320"/>
          </a:xfrm>
          <a:prstGeom prst="rect">
            <a:avLst/>
          </a:prstGeom>
          <a:noFill/>
          <a:ln/>
        </p:spPr>
        <p:txBody>
          <a:bodyPr wrap="square" lIns="0" tIns="0" rIns="0" bIns="0" rtlCol="0" anchor="ctr">
            <a:normAutofit/>
          </a:bodyPr>
          <a:lstStyle/>
          <a:p>
            <a:pPr marL="0" indent="0" algn="ctr">
              <a:buNone/>
            </a:pPr>
            <a:r>
              <a:rPr lang="en-US" sz="1600" b="1" dirty="0">
                <a:solidFill>
                  <a:srgbClr val="FFFFFF"/>
                </a:solidFill>
                <a:latin typeface="Aptos" pitchFamily="34" charset="0"/>
                <a:ea typeface="Aptos" pitchFamily="34" charset="-122"/>
                <a:cs typeface="Aptos" pitchFamily="34" charset="-120"/>
              </a:rPr>
              <a:t>Lung disease</a:t>
            </a:r>
            <a:endParaRPr lang="en-US" sz="1600" dirty="0"/>
          </a:p>
        </p:txBody>
      </p:sp>
      <p:sp>
        <p:nvSpPr>
          <p:cNvPr id="10" name="Text 5">
            <a:extLst>
              <a:ext uri="{FF2B5EF4-FFF2-40B4-BE49-F238E27FC236}">
                <a16:creationId xmlns:a16="http://schemas.microsoft.com/office/drawing/2014/main" id="{F95DABE7-804D-D767-DAEC-F8AC79FD2E65}"/>
              </a:ext>
            </a:extLst>
          </p:cNvPr>
          <p:cNvSpPr/>
          <p:nvPr/>
        </p:nvSpPr>
        <p:spPr>
          <a:xfrm>
            <a:off x="7223760" y="1879627"/>
            <a:ext cx="3337560" cy="274320"/>
          </a:xfrm>
          <a:prstGeom prst="rect">
            <a:avLst/>
          </a:prstGeom>
          <a:noFill/>
          <a:ln/>
        </p:spPr>
        <p:txBody>
          <a:bodyPr wrap="square" lIns="0" tIns="0" rIns="0" bIns="0" rtlCol="0" anchor="ctr">
            <a:normAutofit/>
          </a:bodyPr>
          <a:lstStyle/>
          <a:p>
            <a:pPr marL="0" indent="0" algn="ctr">
              <a:buNone/>
            </a:pPr>
            <a:r>
              <a:rPr lang="en-US" sz="1600" b="1" dirty="0">
                <a:solidFill>
                  <a:srgbClr val="FFFFFF"/>
                </a:solidFill>
                <a:latin typeface="Aptos" pitchFamily="34" charset="0"/>
                <a:ea typeface="Aptos" pitchFamily="34" charset="-122"/>
                <a:cs typeface="Aptos" pitchFamily="34" charset="-120"/>
              </a:rPr>
              <a:t>No disease</a:t>
            </a:r>
            <a:endParaRPr lang="en-US" sz="1600" dirty="0"/>
          </a:p>
        </p:txBody>
      </p:sp>
      <p:sp>
        <p:nvSpPr>
          <p:cNvPr id="11" name="Shape 6">
            <a:extLst>
              <a:ext uri="{FF2B5EF4-FFF2-40B4-BE49-F238E27FC236}">
                <a16:creationId xmlns:a16="http://schemas.microsoft.com/office/drawing/2014/main" id="{19CCECBF-166C-00BA-E7EC-B47473C7B6AE}"/>
              </a:ext>
            </a:extLst>
          </p:cNvPr>
          <p:cNvSpPr/>
          <p:nvPr/>
        </p:nvSpPr>
        <p:spPr>
          <a:xfrm>
            <a:off x="960120" y="2309395"/>
            <a:ext cx="9601200" cy="539496"/>
          </a:xfrm>
          <a:prstGeom prst="rect">
            <a:avLst/>
          </a:prstGeom>
          <a:solidFill>
            <a:srgbClr val="F1F6F9"/>
          </a:solidFill>
          <a:ln w="10160">
            <a:solidFill>
              <a:srgbClr val="D6E0E7"/>
            </a:solidFill>
            <a:prstDash val="solid"/>
          </a:ln>
        </p:spPr>
        <p:txBody>
          <a:bodyPr/>
          <a:lstStyle/>
          <a:p>
            <a:endParaRPr lang="en-US"/>
          </a:p>
        </p:txBody>
      </p:sp>
      <p:sp>
        <p:nvSpPr>
          <p:cNvPr id="12" name="Text 7">
            <a:extLst>
              <a:ext uri="{FF2B5EF4-FFF2-40B4-BE49-F238E27FC236}">
                <a16:creationId xmlns:a16="http://schemas.microsoft.com/office/drawing/2014/main" id="{08CBBE4D-40CE-A078-3BA4-2B78F243E911}"/>
              </a:ext>
            </a:extLst>
          </p:cNvPr>
          <p:cNvSpPr/>
          <p:nvPr/>
        </p:nvSpPr>
        <p:spPr>
          <a:xfrm>
            <a:off x="1161288" y="2428267"/>
            <a:ext cx="2560320" cy="274320"/>
          </a:xfrm>
          <a:prstGeom prst="rect">
            <a:avLst/>
          </a:prstGeom>
          <a:noFill/>
          <a:ln/>
        </p:spPr>
        <p:txBody>
          <a:bodyPr wrap="square" lIns="0" tIns="0" rIns="0" bIns="0" rtlCol="0" anchor="ctr">
            <a:normAutofit/>
          </a:bodyPr>
          <a:lstStyle/>
          <a:p>
            <a:pPr marL="0" indent="0" algn="l">
              <a:buNone/>
            </a:pPr>
            <a:r>
              <a:rPr lang="en-US" sz="1700" b="1" dirty="0">
                <a:solidFill>
                  <a:srgbClr val="17324D"/>
                </a:solidFill>
                <a:latin typeface="Aptos" pitchFamily="34" charset="0"/>
                <a:ea typeface="Aptos" pitchFamily="34" charset="-122"/>
                <a:cs typeface="Aptos" pitchFamily="34" charset="-120"/>
              </a:rPr>
              <a:t>Smokers</a:t>
            </a:r>
            <a:endParaRPr lang="en-US" sz="1700" dirty="0"/>
          </a:p>
        </p:txBody>
      </p:sp>
      <p:sp>
        <p:nvSpPr>
          <p:cNvPr id="13" name="Text 8">
            <a:extLst>
              <a:ext uri="{FF2B5EF4-FFF2-40B4-BE49-F238E27FC236}">
                <a16:creationId xmlns:a16="http://schemas.microsoft.com/office/drawing/2014/main" id="{88D43FA4-84EE-0C5D-3E40-5A4BC2F4A7B1}"/>
              </a:ext>
            </a:extLst>
          </p:cNvPr>
          <p:cNvSpPr/>
          <p:nvPr/>
        </p:nvSpPr>
        <p:spPr>
          <a:xfrm>
            <a:off x="3886200" y="2428267"/>
            <a:ext cx="3337560" cy="274320"/>
          </a:xfrm>
          <a:prstGeom prst="rect">
            <a:avLst/>
          </a:prstGeom>
          <a:noFill/>
          <a:ln/>
        </p:spPr>
        <p:txBody>
          <a:bodyPr wrap="square" lIns="0" tIns="0" rIns="0" bIns="0" rtlCol="0" anchor="ctr">
            <a:normAutofit/>
          </a:bodyPr>
          <a:lstStyle/>
          <a:p>
            <a:pPr marL="0" indent="0" algn="ctr">
              <a:buNone/>
            </a:pPr>
            <a:r>
              <a:rPr lang="en-US" sz="1700" dirty="0">
                <a:solidFill>
                  <a:srgbClr val="17324D"/>
                </a:solidFill>
                <a:latin typeface="Aptos" pitchFamily="34" charset="0"/>
                <a:ea typeface="Aptos" pitchFamily="34" charset="-122"/>
                <a:cs typeface="Aptos" pitchFamily="34" charset="-120"/>
              </a:rPr>
              <a:t>40</a:t>
            </a:r>
            <a:endParaRPr lang="en-US" sz="1700" dirty="0"/>
          </a:p>
        </p:txBody>
      </p:sp>
      <p:sp>
        <p:nvSpPr>
          <p:cNvPr id="14" name="Text 9">
            <a:extLst>
              <a:ext uri="{FF2B5EF4-FFF2-40B4-BE49-F238E27FC236}">
                <a16:creationId xmlns:a16="http://schemas.microsoft.com/office/drawing/2014/main" id="{4FECF4C6-2B58-2FD1-1F25-92499DCE85C0}"/>
              </a:ext>
            </a:extLst>
          </p:cNvPr>
          <p:cNvSpPr/>
          <p:nvPr/>
        </p:nvSpPr>
        <p:spPr>
          <a:xfrm>
            <a:off x="7223760" y="2428267"/>
            <a:ext cx="3337560" cy="274320"/>
          </a:xfrm>
          <a:prstGeom prst="rect">
            <a:avLst/>
          </a:prstGeom>
          <a:noFill/>
          <a:ln/>
        </p:spPr>
        <p:txBody>
          <a:bodyPr wrap="square" lIns="0" tIns="0" rIns="0" bIns="0" rtlCol="0" anchor="ctr">
            <a:normAutofit/>
          </a:bodyPr>
          <a:lstStyle/>
          <a:p>
            <a:pPr marL="0" indent="0" algn="ctr">
              <a:buNone/>
            </a:pPr>
            <a:r>
              <a:rPr lang="en-US" sz="1700" dirty="0">
                <a:solidFill>
                  <a:srgbClr val="17324D"/>
                </a:solidFill>
                <a:latin typeface="Aptos" pitchFamily="34" charset="0"/>
                <a:ea typeface="Aptos" pitchFamily="34" charset="-122"/>
                <a:cs typeface="Aptos" pitchFamily="34" charset="-120"/>
              </a:rPr>
              <a:t>60</a:t>
            </a:r>
            <a:endParaRPr lang="en-US" sz="1700" dirty="0"/>
          </a:p>
        </p:txBody>
      </p:sp>
      <p:sp>
        <p:nvSpPr>
          <p:cNvPr id="15" name="Shape 10">
            <a:extLst>
              <a:ext uri="{FF2B5EF4-FFF2-40B4-BE49-F238E27FC236}">
                <a16:creationId xmlns:a16="http://schemas.microsoft.com/office/drawing/2014/main" id="{065E4F49-23A4-7FE6-DF16-1690E2BA917E}"/>
              </a:ext>
            </a:extLst>
          </p:cNvPr>
          <p:cNvSpPr/>
          <p:nvPr/>
        </p:nvSpPr>
        <p:spPr>
          <a:xfrm>
            <a:off x="960120" y="2848891"/>
            <a:ext cx="9601200" cy="539496"/>
          </a:xfrm>
          <a:prstGeom prst="rect">
            <a:avLst/>
          </a:prstGeom>
          <a:solidFill>
            <a:srgbClr val="FFFFFF"/>
          </a:solidFill>
          <a:ln w="10160">
            <a:solidFill>
              <a:srgbClr val="D6E0E7"/>
            </a:solidFill>
            <a:prstDash val="solid"/>
          </a:ln>
        </p:spPr>
        <p:txBody>
          <a:bodyPr/>
          <a:lstStyle/>
          <a:p>
            <a:endParaRPr lang="en-US"/>
          </a:p>
        </p:txBody>
      </p:sp>
      <p:sp>
        <p:nvSpPr>
          <p:cNvPr id="16" name="Text 11">
            <a:extLst>
              <a:ext uri="{FF2B5EF4-FFF2-40B4-BE49-F238E27FC236}">
                <a16:creationId xmlns:a16="http://schemas.microsoft.com/office/drawing/2014/main" id="{5A0B4EF8-D19B-D6A2-F223-59E84BEEE854}"/>
              </a:ext>
            </a:extLst>
          </p:cNvPr>
          <p:cNvSpPr/>
          <p:nvPr/>
        </p:nvSpPr>
        <p:spPr>
          <a:xfrm>
            <a:off x="1161288" y="2967763"/>
            <a:ext cx="2560320" cy="274320"/>
          </a:xfrm>
          <a:prstGeom prst="rect">
            <a:avLst/>
          </a:prstGeom>
          <a:noFill/>
          <a:ln/>
        </p:spPr>
        <p:txBody>
          <a:bodyPr wrap="square" lIns="0" tIns="0" rIns="0" bIns="0" rtlCol="0" anchor="ctr">
            <a:normAutofit/>
          </a:bodyPr>
          <a:lstStyle/>
          <a:p>
            <a:pPr marL="0" indent="0" algn="l">
              <a:buNone/>
            </a:pPr>
            <a:r>
              <a:rPr lang="en-US" sz="1700" b="1" dirty="0">
                <a:solidFill>
                  <a:srgbClr val="17324D"/>
                </a:solidFill>
                <a:latin typeface="Aptos" pitchFamily="34" charset="0"/>
                <a:ea typeface="Aptos" pitchFamily="34" charset="-122"/>
                <a:cs typeface="Aptos" pitchFamily="34" charset="-120"/>
              </a:rPr>
              <a:t>Nonsmokers</a:t>
            </a:r>
            <a:endParaRPr lang="en-US" sz="1700" dirty="0"/>
          </a:p>
        </p:txBody>
      </p:sp>
      <p:sp>
        <p:nvSpPr>
          <p:cNvPr id="17" name="Text 12">
            <a:extLst>
              <a:ext uri="{FF2B5EF4-FFF2-40B4-BE49-F238E27FC236}">
                <a16:creationId xmlns:a16="http://schemas.microsoft.com/office/drawing/2014/main" id="{652D268C-5EF4-B743-D6A6-2BA92D5D9030}"/>
              </a:ext>
            </a:extLst>
          </p:cNvPr>
          <p:cNvSpPr/>
          <p:nvPr/>
        </p:nvSpPr>
        <p:spPr>
          <a:xfrm>
            <a:off x="3886200" y="2967763"/>
            <a:ext cx="3337560" cy="274320"/>
          </a:xfrm>
          <a:prstGeom prst="rect">
            <a:avLst/>
          </a:prstGeom>
          <a:noFill/>
          <a:ln/>
        </p:spPr>
        <p:txBody>
          <a:bodyPr wrap="square" lIns="0" tIns="0" rIns="0" bIns="0" rtlCol="0" anchor="ctr">
            <a:normAutofit/>
          </a:bodyPr>
          <a:lstStyle/>
          <a:p>
            <a:pPr marL="0" indent="0" algn="ctr">
              <a:buNone/>
            </a:pPr>
            <a:r>
              <a:rPr lang="en-US" sz="1700" dirty="0">
                <a:solidFill>
                  <a:srgbClr val="17324D"/>
                </a:solidFill>
                <a:latin typeface="Aptos" pitchFamily="34" charset="0"/>
                <a:ea typeface="Aptos" pitchFamily="34" charset="-122"/>
                <a:cs typeface="Aptos" pitchFamily="34" charset="-120"/>
              </a:rPr>
              <a:t>20</a:t>
            </a:r>
            <a:endParaRPr lang="en-US" sz="1700" dirty="0"/>
          </a:p>
        </p:txBody>
      </p:sp>
      <p:sp>
        <p:nvSpPr>
          <p:cNvPr id="18" name="Text 13">
            <a:extLst>
              <a:ext uri="{FF2B5EF4-FFF2-40B4-BE49-F238E27FC236}">
                <a16:creationId xmlns:a16="http://schemas.microsoft.com/office/drawing/2014/main" id="{3BA82E26-0223-10BC-17EB-711942E9C32E}"/>
              </a:ext>
            </a:extLst>
          </p:cNvPr>
          <p:cNvSpPr/>
          <p:nvPr/>
        </p:nvSpPr>
        <p:spPr>
          <a:xfrm>
            <a:off x="7223760" y="2967763"/>
            <a:ext cx="3337560" cy="274320"/>
          </a:xfrm>
          <a:prstGeom prst="rect">
            <a:avLst/>
          </a:prstGeom>
          <a:noFill/>
          <a:ln/>
        </p:spPr>
        <p:txBody>
          <a:bodyPr wrap="square" lIns="0" tIns="0" rIns="0" bIns="0" rtlCol="0" anchor="ctr">
            <a:normAutofit/>
          </a:bodyPr>
          <a:lstStyle/>
          <a:p>
            <a:pPr marL="0" indent="0" algn="ctr">
              <a:buNone/>
            </a:pPr>
            <a:r>
              <a:rPr lang="en-US" sz="1700" dirty="0">
                <a:solidFill>
                  <a:srgbClr val="17324D"/>
                </a:solidFill>
                <a:latin typeface="Aptos" pitchFamily="34" charset="0"/>
                <a:ea typeface="Aptos" pitchFamily="34" charset="-122"/>
                <a:cs typeface="Aptos" pitchFamily="34" charset="-120"/>
              </a:rPr>
              <a:t>80</a:t>
            </a:r>
            <a:endParaRPr lang="en-US" sz="1700" dirty="0"/>
          </a:p>
        </p:txBody>
      </p:sp>
      <p:sp>
        <p:nvSpPr>
          <p:cNvPr id="19" name="TextBox 18">
            <a:extLst>
              <a:ext uri="{FF2B5EF4-FFF2-40B4-BE49-F238E27FC236}">
                <a16:creationId xmlns:a16="http://schemas.microsoft.com/office/drawing/2014/main" id="{6675E8A3-5769-70DC-C707-5018D62A0F9E}"/>
              </a:ext>
            </a:extLst>
          </p:cNvPr>
          <p:cNvSpPr txBox="1"/>
          <p:nvPr/>
        </p:nvSpPr>
        <p:spPr>
          <a:xfrm>
            <a:off x="960120" y="3480293"/>
            <a:ext cx="7710893" cy="369332"/>
          </a:xfrm>
          <a:prstGeom prst="rect">
            <a:avLst/>
          </a:prstGeom>
          <a:noFill/>
        </p:spPr>
        <p:txBody>
          <a:bodyPr wrap="none" rtlCol="0">
            <a:spAutoFit/>
          </a:bodyPr>
          <a:lstStyle/>
          <a:p>
            <a:r>
              <a:rPr lang="en-US" dirty="0"/>
              <a:t>What is the risk of developing lung disease, if you are a smoker vs not a smoker? </a:t>
            </a:r>
          </a:p>
        </p:txBody>
      </p:sp>
      <p:sp>
        <p:nvSpPr>
          <p:cNvPr id="20" name="TextBox 19">
            <a:extLst>
              <a:ext uri="{FF2B5EF4-FFF2-40B4-BE49-F238E27FC236}">
                <a16:creationId xmlns:a16="http://schemas.microsoft.com/office/drawing/2014/main" id="{BF1750DA-57BA-D1BE-211B-ACA2F493D879}"/>
              </a:ext>
            </a:extLst>
          </p:cNvPr>
          <p:cNvSpPr txBox="1"/>
          <p:nvPr/>
        </p:nvSpPr>
        <p:spPr>
          <a:xfrm>
            <a:off x="960120" y="4321542"/>
            <a:ext cx="8552728" cy="923330"/>
          </a:xfrm>
          <a:prstGeom prst="rect">
            <a:avLst/>
          </a:prstGeom>
          <a:noFill/>
        </p:spPr>
        <p:txBody>
          <a:bodyPr wrap="square" rtlCol="0">
            <a:spAutoFit/>
          </a:bodyPr>
          <a:lstStyle/>
          <a:p>
            <a:r>
              <a:rPr lang="en-US" dirty="0"/>
              <a:t>Smoker: 40/100 = 40%</a:t>
            </a:r>
          </a:p>
          <a:p>
            <a:r>
              <a:rPr lang="en-US" dirty="0"/>
              <a:t>Non Smoker 20/100 = 20%</a:t>
            </a:r>
          </a:p>
          <a:p>
            <a:endParaRPr lang="en-US" dirty="0"/>
          </a:p>
        </p:txBody>
      </p:sp>
    </p:spTree>
    <p:extLst>
      <p:ext uri="{BB962C8B-B14F-4D97-AF65-F5344CB8AC3E}">
        <p14:creationId xmlns:p14="http://schemas.microsoft.com/office/powerpoint/2010/main" val="1475459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501F8E-85FE-BD33-1A43-7E5A6E4B0C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293626-AB01-2FD5-E214-CF5D4BC66338}"/>
              </a:ext>
            </a:extLst>
          </p:cNvPr>
          <p:cNvSpPr>
            <a:spLocks noGrp="1"/>
          </p:cNvSpPr>
          <p:nvPr>
            <p:ph type="title"/>
          </p:nvPr>
        </p:nvSpPr>
        <p:spPr/>
        <p:txBody>
          <a:bodyPr/>
          <a:lstStyle/>
          <a:p>
            <a:r>
              <a:rPr lang="en-US" dirty="0"/>
              <a:t>Lets use an example:  RELATIVE RISK </a:t>
            </a:r>
          </a:p>
        </p:txBody>
      </p:sp>
      <p:sp>
        <p:nvSpPr>
          <p:cNvPr id="7" name="Shape 2">
            <a:extLst>
              <a:ext uri="{FF2B5EF4-FFF2-40B4-BE49-F238E27FC236}">
                <a16:creationId xmlns:a16="http://schemas.microsoft.com/office/drawing/2014/main" id="{B223C9FD-DD41-0043-CD43-2E621E31B9B7}"/>
              </a:ext>
            </a:extLst>
          </p:cNvPr>
          <p:cNvSpPr/>
          <p:nvPr/>
        </p:nvSpPr>
        <p:spPr>
          <a:xfrm>
            <a:off x="960120" y="1769899"/>
            <a:ext cx="9601200" cy="539496"/>
          </a:xfrm>
          <a:prstGeom prst="rect">
            <a:avLst/>
          </a:prstGeom>
          <a:solidFill>
            <a:srgbClr val="17324D"/>
          </a:solidFill>
          <a:ln w="10160">
            <a:solidFill>
              <a:srgbClr val="17324D"/>
            </a:solidFill>
            <a:prstDash val="solid"/>
          </a:ln>
        </p:spPr>
        <p:txBody>
          <a:bodyPr/>
          <a:lstStyle/>
          <a:p>
            <a:endParaRPr lang="en-US"/>
          </a:p>
        </p:txBody>
      </p:sp>
      <p:sp>
        <p:nvSpPr>
          <p:cNvPr id="8" name="Text 3">
            <a:extLst>
              <a:ext uri="{FF2B5EF4-FFF2-40B4-BE49-F238E27FC236}">
                <a16:creationId xmlns:a16="http://schemas.microsoft.com/office/drawing/2014/main" id="{5C0B48FB-5DFF-34E7-97A8-757B6D9C5EA3}"/>
              </a:ext>
            </a:extLst>
          </p:cNvPr>
          <p:cNvSpPr/>
          <p:nvPr/>
        </p:nvSpPr>
        <p:spPr>
          <a:xfrm>
            <a:off x="1161288" y="1879627"/>
            <a:ext cx="2560320" cy="274320"/>
          </a:xfrm>
          <a:prstGeom prst="rect">
            <a:avLst/>
          </a:prstGeom>
          <a:noFill/>
          <a:ln/>
        </p:spPr>
        <p:txBody>
          <a:bodyPr wrap="square" lIns="0" tIns="0" rIns="0" bIns="0" rtlCol="0" anchor="ctr">
            <a:normAutofit/>
          </a:bodyPr>
          <a:lstStyle/>
          <a:p>
            <a:pPr marL="0" indent="0" algn="l">
              <a:buNone/>
            </a:pPr>
            <a:r>
              <a:rPr lang="en-US" sz="1600" b="1" dirty="0">
                <a:solidFill>
                  <a:srgbClr val="FFFFFF"/>
                </a:solidFill>
                <a:latin typeface="Aptos" pitchFamily="34" charset="0"/>
                <a:ea typeface="Aptos" pitchFamily="34" charset="-122"/>
                <a:cs typeface="Aptos" pitchFamily="34" charset="-120"/>
              </a:rPr>
              <a:t>Group</a:t>
            </a:r>
            <a:endParaRPr lang="en-US" sz="1600" dirty="0"/>
          </a:p>
        </p:txBody>
      </p:sp>
      <p:sp>
        <p:nvSpPr>
          <p:cNvPr id="9" name="Text 4">
            <a:extLst>
              <a:ext uri="{FF2B5EF4-FFF2-40B4-BE49-F238E27FC236}">
                <a16:creationId xmlns:a16="http://schemas.microsoft.com/office/drawing/2014/main" id="{7E4E001F-CF4E-68A7-97B5-CED1298623AB}"/>
              </a:ext>
            </a:extLst>
          </p:cNvPr>
          <p:cNvSpPr/>
          <p:nvPr/>
        </p:nvSpPr>
        <p:spPr>
          <a:xfrm>
            <a:off x="3886200" y="1879627"/>
            <a:ext cx="3337560" cy="274320"/>
          </a:xfrm>
          <a:prstGeom prst="rect">
            <a:avLst/>
          </a:prstGeom>
          <a:noFill/>
          <a:ln/>
        </p:spPr>
        <p:txBody>
          <a:bodyPr wrap="square" lIns="0" tIns="0" rIns="0" bIns="0" rtlCol="0" anchor="ctr">
            <a:normAutofit/>
          </a:bodyPr>
          <a:lstStyle/>
          <a:p>
            <a:pPr marL="0" indent="0" algn="ctr">
              <a:buNone/>
            </a:pPr>
            <a:r>
              <a:rPr lang="en-US" sz="1600" b="1" dirty="0">
                <a:solidFill>
                  <a:srgbClr val="FFFFFF"/>
                </a:solidFill>
                <a:latin typeface="Aptos" pitchFamily="34" charset="0"/>
                <a:ea typeface="Aptos" pitchFamily="34" charset="-122"/>
                <a:cs typeface="Aptos" pitchFamily="34" charset="-120"/>
              </a:rPr>
              <a:t>Lung disease</a:t>
            </a:r>
            <a:endParaRPr lang="en-US" sz="1600" dirty="0"/>
          </a:p>
        </p:txBody>
      </p:sp>
      <p:sp>
        <p:nvSpPr>
          <p:cNvPr id="10" name="Text 5">
            <a:extLst>
              <a:ext uri="{FF2B5EF4-FFF2-40B4-BE49-F238E27FC236}">
                <a16:creationId xmlns:a16="http://schemas.microsoft.com/office/drawing/2014/main" id="{816FBCDC-6051-62B0-2C08-A332EB192F29}"/>
              </a:ext>
            </a:extLst>
          </p:cNvPr>
          <p:cNvSpPr/>
          <p:nvPr/>
        </p:nvSpPr>
        <p:spPr>
          <a:xfrm>
            <a:off x="7223760" y="1879627"/>
            <a:ext cx="3337560" cy="274320"/>
          </a:xfrm>
          <a:prstGeom prst="rect">
            <a:avLst/>
          </a:prstGeom>
          <a:noFill/>
          <a:ln/>
        </p:spPr>
        <p:txBody>
          <a:bodyPr wrap="square" lIns="0" tIns="0" rIns="0" bIns="0" rtlCol="0" anchor="ctr">
            <a:normAutofit/>
          </a:bodyPr>
          <a:lstStyle/>
          <a:p>
            <a:pPr marL="0" indent="0" algn="ctr">
              <a:buNone/>
            </a:pPr>
            <a:r>
              <a:rPr lang="en-US" sz="1600" b="1" dirty="0">
                <a:solidFill>
                  <a:srgbClr val="FFFFFF"/>
                </a:solidFill>
                <a:latin typeface="Aptos" pitchFamily="34" charset="0"/>
                <a:ea typeface="Aptos" pitchFamily="34" charset="-122"/>
                <a:cs typeface="Aptos" pitchFamily="34" charset="-120"/>
              </a:rPr>
              <a:t>No disease</a:t>
            </a:r>
            <a:endParaRPr lang="en-US" sz="1600" dirty="0"/>
          </a:p>
        </p:txBody>
      </p:sp>
      <p:sp>
        <p:nvSpPr>
          <p:cNvPr id="11" name="Shape 6">
            <a:extLst>
              <a:ext uri="{FF2B5EF4-FFF2-40B4-BE49-F238E27FC236}">
                <a16:creationId xmlns:a16="http://schemas.microsoft.com/office/drawing/2014/main" id="{F07BB3A8-22FA-E90D-9E07-A1E7CC628F64}"/>
              </a:ext>
            </a:extLst>
          </p:cNvPr>
          <p:cNvSpPr/>
          <p:nvPr/>
        </p:nvSpPr>
        <p:spPr>
          <a:xfrm>
            <a:off x="960120" y="2309395"/>
            <a:ext cx="9601200" cy="539496"/>
          </a:xfrm>
          <a:prstGeom prst="rect">
            <a:avLst/>
          </a:prstGeom>
          <a:solidFill>
            <a:srgbClr val="F1F6F9"/>
          </a:solidFill>
          <a:ln w="10160">
            <a:solidFill>
              <a:srgbClr val="D6E0E7"/>
            </a:solidFill>
            <a:prstDash val="solid"/>
          </a:ln>
        </p:spPr>
        <p:txBody>
          <a:bodyPr/>
          <a:lstStyle/>
          <a:p>
            <a:endParaRPr lang="en-US"/>
          </a:p>
        </p:txBody>
      </p:sp>
      <p:sp>
        <p:nvSpPr>
          <p:cNvPr id="12" name="Text 7">
            <a:extLst>
              <a:ext uri="{FF2B5EF4-FFF2-40B4-BE49-F238E27FC236}">
                <a16:creationId xmlns:a16="http://schemas.microsoft.com/office/drawing/2014/main" id="{C2953173-6CEB-F776-5FA4-6C8D675CED83}"/>
              </a:ext>
            </a:extLst>
          </p:cNvPr>
          <p:cNvSpPr/>
          <p:nvPr/>
        </p:nvSpPr>
        <p:spPr>
          <a:xfrm>
            <a:off x="1161288" y="2428267"/>
            <a:ext cx="2560320" cy="274320"/>
          </a:xfrm>
          <a:prstGeom prst="rect">
            <a:avLst/>
          </a:prstGeom>
          <a:noFill/>
          <a:ln/>
        </p:spPr>
        <p:txBody>
          <a:bodyPr wrap="square" lIns="0" tIns="0" rIns="0" bIns="0" rtlCol="0" anchor="ctr">
            <a:normAutofit/>
          </a:bodyPr>
          <a:lstStyle/>
          <a:p>
            <a:pPr marL="0" indent="0" algn="l">
              <a:buNone/>
            </a:pPr>
            <a:r>
              <a:rPr lang="en-US" sz="1700" b="1" dirty="0">
                <a:solidFill>
                  <a:srgbClr val="17324D"/>
                </a:solidFill>
                <a:latin typeface="Aptos" pitchFamily="34" charset="0"/>
                <a:ea typeface="Aptos" pitchFamily="34" charset="-122"/>
                <a:cs typeface="Aptos" pitchFamily="34" charset="-120"/>
              </a:rPr>
              <a:t>Smokers</a:t>
            </a:r>
            <a:endParaRPr lang="en-US" sz="1700" dirty="0"/>
          </a:p>
        </p:txBody>
      </p:sp>
      <p:sp>
        <p:nvSpPr>
          <p:cNvPr id="13" name="Text 8">
            <a:extLst>
              <a:ext uri="{FF2B5EF4-FFF2-40B4-BE49-F238E27FC236}">
                <a16:creationId xmlns:a16="http://schemas.microsoft.com/office/drawing/2014/main" id="{B115CC3F-DB9D-57C0-4ACC-AD194947A75D}"/>
              </a:ext>
            </a:extLst>
          </p:cNvPr>
          <p:cNvSpPr/>
          <p:nvPr/>
        </p:nvSpPr>
        <p:spPr>
          <a:xfrm>
            <a:off x="3886200" y="2428267"/>
            <a:ext cx="3337560" cy="274320"/>
          </a:xfrm>
          <a:prstGeom prst="rect">
            <a:avLst/>
          </a:prstGeom>
          <a:noFill/>
          <a:ln/>
        </p:spPr>
        <p:txBody>
          <a:bodyPr wrap="square" lIns="0" tIns="0" rIns="0" bIns="0" rtlCol="0" anchor="ctr">
            <a:normAutofit/>
          </a:bodyPr>
          <a:lstStyle/>
          <a:p>
            <a:pPr marL="0" indent="0" algn="ctr">
              <a:buNone/>
            </a:pPr>
            <a:r>
              <a:rPr lang="en-US" sz="1700" dirty="0">
                <a:solidFill>
                  <a:srgbClr val="17324D"/>
                </a:solidFill>
                <a:latin typeface="Aptos" pitchFamily="34" charset="0"/>
                <a:ea typeface="Aptos" pitchFamily="34" charset="-122"/>
                <a:cs typeface="Aptos" pitchFamily="34" charset="-120"/>
              </a:rPr>
              <a:t>40</a:t>
            </a:r>
            <a:endParaRPr lang="en-US" sz="1700" dirty="0"/>
          </a:p>
        </p:txBody>
      </p:sp>
      <p:sp>
        <p:nvSpPr>
          <p:cNvPr id="14" name="Text 9">
            <a:extLst>
              <a:ext uri="{FF2B5EF4-FFF2-40B4-BE49-F238E27FC236}">
                <a16:creationId xmlns:a16="http://schemas.microsoft.com/office/drawing/2014/main" id="{A3C93DF7-55AC-6F8E-EE3B-F943E04B5765}"/>
              </a:ext>
            </a:extLst>
          </p:cNvPr>
          <p:cNvSpPr/>
          <p:nvPr/>
        </p:nvSpPr>
        <p:spPr>
          <a:xfrm>
            <a:off x="7223760" y="2428267"/>
            <a:ext cx="3337560" cy="274320"/>
          </a:xfrm>
          <a:prstGeom prst="rect">
            <a:avLst/>
          </a:prstGeom>
          <a:noFill/>
          <a:ln/>
        </p:spPr>
        <p:txBody>
          <a:bodyPr wrap="square" lIns="0" tIns="0" rIns="0" bIns="0" rtlCol="0" anchor="ctr">
            <a:normAutofit/>
          </a:bodyPr>
          <a:lstStyle/>
          <a:p>
            <a:pPr marL="0" indent="0" algn="ctr">
              <a:buNone/>
            </a:pPr>
            <a:r>
              <a:rPr lang="en-US" sz="1700" dirty="0">
                <a:solidFill>
                  <a:srgbClr val="17324D"/>
                </a:solidFill>
                <a:latin typeface="Aptos" pitchFamily="34" charset="0"/>
                <a:ea typeface="Aptos" pitchFamily="34" charset="-122"/>
                <a:cs typeface="Aptos" pitchFamily="34" charset="-120"/>
              </a:rPr>
              <a:t>60</a:t>
            </a:r>
            <a:endParaRPr lang="en-US" sz="1700" dirty="0"/>
          </a:p>
        </p:txBody>
      </p:sp>
      <p:sp>
        <p:nvSpPr>
          <p:cNvPr id="15" name="Shape 10">
            <a:extLst>
              <a:ext uri="{FF2B5EF4-FFF2-40B4-BE49-F238E27FC236}">
                <a16:creationId xmlns:a16="http://schemas.microsoft.com/office/drawing/2014/main" id="{F879F89A-54E9-67B4-7C8A-1B47DAB365C8}"/>
              </a:ext>
            </a:extLst>
          </p:cNvPr>
          <p:cNvSpPr/>
          <p:nvPr/>
        </p:nvSpPr>
        <p:spPr>
          <a:xfrm>
            <a:off x="960120" y="2848891"/>
            <a:ext cx="9601200" cy="539496"/>
          </a:xfrm>
          <a:prstGeom prst="rect">
            <a:avLst/>
          </a:prstGeom>
          <a:solidFill>
            <a:srgbClr val="FFFFFF"/>
          </a:solidFill>
          <a:ln w="10160">
            <a:solidFill>
              <a:srgbClr val="D6E0E7"/>
            </a:solidFill>
            <a:prstDash val="solid"/>
          </a:ln>
        </p:spPr>
        <p:txBody>
          <a:bodyPr/>
          <a:lstStyle/>
          <a:p>
            <a:endParaRPr lang="en-US"/>
          </a:p>
        </p:txBody>
      </p:sp>
      <p:sp>
        <p:nvSpPr>
          <p:cNvPr id="16" name="Text 11">
            <a:extLst>
              <a:ext uri="{FF2B5EF4-FFF2-40B4-BE49-F238E27FC236}">
                <a16:creationId xmlns:a16="http://schemas.microsoft.com/office/drawing/2014/main" id="{0CCFE6B3-4CC4-25C1-409F-65B282A40F2F}"/>
              </a:ext>
            </a:extLst>
          </p:cNvPr>
          <p:cNvSpPr/>
          <p:nvPr/>
        </p:nvSpPr>
        <p:spPr>
          <a:xfrm>
            <a:off x="1161288" y="2967763"/>
            <a:ext cx="2560320" cy="274320"/>
          </a:xfrm>
          <a:prstGeom prst="rect">
            <a:avLst/>
          </a:prstGeom>
          <a:noFill/>
          <a:ln/>
        </p:spPr>
        <p:txBody>
          <a:bodyPr wrap="square" lIns="0" tIns="0" rIns="0" bIns="0" rtlCol="0" anchor="ctr">
            <a:normAutofit/>
          </a:bodyPr>
          <a:lstStyle/>
          <a:p>
            <a:pPr marL="0" indent="0" algn="l">
              <a:buNone/>
            </a:pPr>
            <a:r>
              <a:rPr lang="en-US" sz="1700" b="1" dirty="0">
                <a:solidFill>
                  <a:srgbClr val="17324D"/>
                </a:solidFill>
                <a:latin typeface="Aptos" pitchFamily="34" charset="0"/>
                <a:ea typeface="Aptos" pitchFamily="34" charset="-122"/>
                <a:cs typeface="Aptos" pitchFamily="34" charset="-120"/>
              </a:rPr>
              <a:t>Nonsmokers</a:t>
            </a:r>
            <a:endParaRPr lang="en-US" sz="1700" dirty="0"/>
          </a:p>
        </p:txBody>
      </p:sp>
      <p:sp>
        <p:nvSpPr>
          <p:cNvPr id="17" name="Text 12">
            <a:extLst>
              <a:ext uri="{FF2B5EF4-FFF2-40B4-BE49-F238E27FC236}">
                <a16:creationId xmlns:a16="http://schemas.microsoft.com/office/drawing/2014/main" id="{9E4A100D-BA44-E081-6EB6-462361AAF7F1}"/>
              </a:ext>
            </a:extLst>
          </p:cNvPr>
          <p:cNvSpPr/>
          <p:nvPr/>
        </p:nvSpPr>
        <p:spPr>
          <a:xfrm>
            <a:off x="3886200" y="2967763"/>
            <a:ext cx="3337560" cy="274320"/>
          </a:xfrm>
          <a:prstGeom prst="rect">
            <a:avLst/>
          </a:prstGeom>
          <a:noFill/>
          <a:ln/>
        </p:spPr>
        <p:txBody>
          <a:bodyPr wrap="square" lIns="0" tIns="0" rIns="0" bIns="0" rtlCol="0" anchor="ctr">
            <a:normAutofit/>
          </a:bodyPr>
          <a:lstStyle/>
          <a:p>
            <a:pPr marL="0" indent="0" algn="ctr">
              <a:buNone/>
            </a:pPr>
            <a:r>
              <a:rPr lang="en-US" sz="1700" dirty="0">
                <a:solidFill>
                  <a:srgbClr val="17324D"/>
                </a:solidFill>
                <a:latin typeface="Aptos" pitchFamily="34" charset="0"/>
                <a:ea typeface="Aptos" pitchFamily="34" charset="-122"/>
                <a:cs typeface="Aptos" pitchFamily="34" charset="-120"/>
              </a:rPr>
              <a:t>20</a:t>
            </a:r>
            <a:endParaRPr lang="en-US" sz="1700" dirty="0"/>
          </a:p>
        </p:txBody>
      </p:sp>
      <p:sp>
        <p:nvSpPr>
          <p:cNvPr id="18" name="Text 13">
            <a:extLst>
              <a:ext uri="{FF2B5EF4-FFF2-40B4-BE49-F238E27FC236}">
                <a16:creationId xmlns:a16="http://schemas.microsoft.com/office/drawing/2014/main" id="{4CDD1E00-2712-D28C-3600-7B4238B0B20E}"/>
              </a:ext>
            </a:extLst>
          </p:cNvPr>
          <p:cNvSpPr/>
          <p:nvPr/>
        </p:nvSpPr>
        <p:spPr>
          <a:xfrm>
            <a:off x="7223760" y="2967763"/>
            <a:ext cx="3337560" cy="274320"/>
          </a:xfrm>
          <a:prstGeom prst="rect">
            <a:avLst/>
          </a:prstGeom>
          <a:noFill/>
          <a:ln/>
        </p:spPr>
        <p:txBody>
          <a:bodyPr wrap="square" lIns="0" tIns="0" rIns="0" bIns="0" rtlCol="0" anchor="ctr">
            <a:normAutofit/>
          </a:bodyPr>
          <a:lstStyle/>
          <a:p>
            <a:pPr marL="0" indent="0" algn="ctr">
              <a:buNone/>
            </a:pPr>
            <a:r>
              <a:rPr lang="en-US" sz="1700" dirty="0">
                <a:solidFill>
                  <a:srgbClr val="17324D"/>
                </a:solidFill>
                <a:latin typeface="Aptos" pitchFamily="34" charset="0"/>
                <a:ea typeface="Aptos" pitchFamily="34" charset="-122"/>
                <a:cs typeface="Aptos" pitchFamily="34" charset="-120"/>
              </a:rPr>
              <a:t>80</a:t>
            </a:r>
            <a:endParaRPr lang="en-US" sz="1700" dirty="0"/>
          </a:p>
        </p:txBody>
      </p:sp>
      <p:sp>
        <p:nvSpPr>
          <p:cNvPr id="19" name="TextBox 18">
            <a:extLst>
              <a:ext uri="{FF2B5EF4-FFF2-40B4-BE49-F238E27FC236}">
                <a16:creationId xmlns:a16="http://schemas.microsoft.com/office/drawing/2014/main" id="{FB48B785-231E-198D-5824-B022130AFDE8}"/>
              </a:ext>
            </a:extLst>
          </p:cNvPr>
          <p:cNvSpPr txBox="1"/>
          <p:nvPr/>
        </p:nvSpPr>
        <p:spPr>
          <a:xfrm>
            <a:off x="960120" y="3480293"/>
            <a:ext cx="7710893" cy="369332"/>
          </a:xfrm>
          <a:prstGeom prst="rect">
            <a:avLst/>
          </a:prstGeom>
          <a:noFill/>
        </p:spPr>
        <p:txBody>
          <a:bodyPr wrap="none" rtlCol="0">
            <a:spAutoFit/>
          </a:bodyPr>
          <a:lstStyle/>
          <a:p>
            <a:r>
              <a:rPr lang="en-US" dirty="0"/>
              <a:t>What is the risk of developing lung disease, if you are a smoker vs not a smoker? </a:t>
            </a:r>
          </a:p>
        </p:txBody>
      </p:sp>
      <p:sp>
        <p:nvSpPr>
          <p:cNvPr id="20" name="TextBox 19">
            <a:extLst>
              <a:ext uri="{FF2B5EF4-FFF2-40B4-BE49-F238E27FC236}">
                <a16:creationId xmlns:a16="http://schemas.microsoft.com/office/drawing/2014/main" id="{0F257C01-BAAE-54B6-FEF6-99662EEF98C9}"/>
              </a:ext>
            </a:extLst>
          </p:cNvPr>
          <p:cNvSpPr txBox="1"/>
          <p:nvPr/>
        </p:nvSpPr>
        <p:spPr>
          <a:xfrm>
            <a:off x="960120" y="4060285"/>
            <a:ext cx="8552728" cy="923330"/>
          </a:xfrm>
          <a:prstGeom prst="rect">
            <a:avLst/>
          </a:prstGeom>
          <a:noFill/>
        </p:spPr>
        <p:txBody>
          <a:bodyPr wrap="square" rtlCol="0">
            <a:spAutoFit/>
          </a:bodyPr>
          <a:lstStyle/>
          <a:p>
            <a:r>
              <a:rPr lang="en-US" dirty="0"/>
              <a:t>Smoker: 40/100 = 40%</a:t>
            </a:r>
          </a:p>
          <a:p>
            <a:r>
              <a:rPr lang="en-US" dirty="0"/>
              <a:t>Non Smoker 20/100 = 20%</a:t>
            </a:r>
          </a:p>
          <a:p>
            <a:endParaRPr lang="en-US" dirty="0"/>
          </a:p>
        </p:txBody>
      </p:sp>
      <p:sp>
        <p:nvSpPr>
          <p:cNvPr id="3" name="TextBox 2">
            <a:extLst>
              <a:ext uri="{FF2B5EF4-FFF2-40B4-BE49-F238E27FC236}">
                <a16:creationId xmlns:a16="http://schemas.microsoft.com/office/drawing/2014/main" id="{9083A057-1879-4283-B1E8-7EE6E181EA45}"/>
              </a:ext>
            </a:extLst>
          </p:cNvPr>
          <p:cNvSpPr txBox="1"/>
          <p:nvPr/>
        </p:nvSpPr>
        <p:spPr>
          <a:xfrm>
            <a:off x="960120" y="4983615"/>
            <a:ext cx="8456930" cy="369332"/>
          </a:xfrm>
          <a:prstGeom prst="rect">
            <a:avLst/>
          </a:prstGeom>
          <a:noFill/>
        </p:spPr>
        <p:txBody>
          <a:bodyPr wrap="none" rtlCol="0">
            <a:spAutoFit/>
          </a:bodyPr>
          <a:lstStyle/>
          <a:p>
            <a:r>
              <a:rPr lang="en-US" dirty="0"/>
              <a:t>What is the relative risk of developing lung disease, if you are a smoker vs not a smoker? </a:t>
            </a:r>
          </a:p>
        </p:txBody>
      </p:sp>
      <p:sp>
        <p:nvSpPr>
          <p:cNvPr id="4" name="TextBox 3">
            <a:extLst>
              <a:ext uri="{FF2B5EF4-FFF2-40B4-BE49-F238E27FC236}">
                <a16:creationId xmlns:a16="http://schemas.microsoft.com/office/drawing/2014/main" id="{23E71B5C-F132-2264-6B66-058EF056DE25}"/>
              </a:ext>
            </a:extLst>
          </p:cNvPr>
          <p:cNvSpPr txBox="1"/>
          <p:nvPr/>
        </p:nvSpPr>
        <p:spPr>
          <a:xfrm>
            <a:off x="912221" y="5655513"/>
            <a:ext cx="8552728" cy="1200329"/>
          </a:xfrm>
          <a:prstGeom prst="rect">
            <a:avLst/>
          </a:prstGeom>
          <a:noFill/>
        </p:spPr>
        <p:txBody>
          <a:bodyPr wrap="square" rtlCol="0">
            <a:spAutoFit/>
          </a:bodyPr>
          <a:lstStyle/>
          <a:p>
            <a:r>
              <a:rPr lang="en-US" dirty="0"/>
              <a:t>RR 	= Risk in exposed group / Risk in non exposed group</a:t>
            </a:r>
          </a:p>
          <a:p>
            <a:r>
              <a:rPr lang="en-US" dirty="0"/>
              <a:t>      	= 40% / 20 % </a:t>
            </a:r>
          </a:p>
          <a:p>
            <a:r>
              <a:rPr lang="en-US" dirty="0"/>
              <a:t>  	= 2.0 	</a:t>
            </a:r>
          </a:p>
          <a:p>
            <a:endParaRPr lang="en-US" dirty="0"/>
          </a:p>
        </p:txBody>
      </p:sp>
      <p:sp>
        <p:nvSpPr>
          <p:cNvPr id="6" name="TextBox 5">
            <a:extLst>
              <a:ext uri="{FF2B5EF4-FFF2-40B4-BE49-F238E27FC236}">
                <a16:creationId xmlns:a16="http://schemas.microsoft.com/office/drawing/2014/main" id="{026773F8-ECB8-8390-DB96-B519EFF488D2}"/>
              </a:ext>
            </a:extLst>
          </p:cNvPr>
          <p:cNvSpPr txBox="1"/>
          <p:nvPr/>
        </p:nvSpPr>
        <p:spPr>
          <a:xfrm>
            <a:off x="4815566" y="6088174"/>
            <a:ext cx="6096000" cy="369332"/>
          </a:xfrm>
          <a:prstGeom prst="rect">
            <a:avLst/>
          </a:prstGeom>
          <a:noFill/>
        </p:spPr>
        <p:txBody>
          <a:bodyPr wrap="square">
            <a:spAutoFit/>
          </a:bodyPr>
          <a:lstStyle/>
          <a:p>
            <a:r>
              <a:rPr lang="en-US" dirty="0"/>
              <a:t>"Smokers have twice the risk of developing lung disease."</a:t>
            </a:r>
          </a:p>
        </p:txBody>
      </p:sp>
    </p:spTree>
    <p:extLst>
      <p:ext uri="{BB962C8B-B14F-4D97-AF65-F5344CB8AC3E}">
        <p14:creationId xmlns:p14="http://schemas.microsoft.com/office/powerpoint/2010/main" val="1338471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8DA9A7-75EE-579A-B197-FB7FFB03F4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7AE235-9BBD-0F5A-0E91-FF0B6BC40F4F}"/>
              </a:ext>
            </a:extLst>
          </p:cNvPr>
          <p:cNvSpPr>
            <a:spLocks noGrp="1"/>
          </p:cNvSpPr>
          <p:nvPr>
            <p:ph type="title"/>
          </p:nvPr>
        </p:nvSpPr>
        <p:spPr/>
        <p:txBody>
          <a:bodyPr/>
          <a:lstStyle/>
          <a:p>
            <a:r>
              <a:rPr lang="en-US" dirty="0"/>
              <a:t>Lets use an example:  ODDS </a:t>
            </a:r>
          </a:p>
        </p:txBody>
      </p:sp>
      <p:sp>
        <p:nvSpPr>
          <p:cNvPr id="7" name="Shape 2">
            <a:extLst>
              <a:ext uri="{FF2B5EF4-FFF2-40B4-BE49-F238E27FC236}">
                <a16:creationId xmlns:a16="http://schemas.microsoft.com/office/drawing/2014/main" id="{488C36EB-1BF4-D71F-698E-27ECAC04F227}"/>
              </a:ext>
            </a:extLst>
          </p:cNvPr>
          <p:cNvSpPr/>
          <p:nvPr/>
        </p:nvSpPr>
        <p:spPr>
          <a:xfrm>
            <a:off x="960120" y="1769899"/>
            <a:ext cx="9601200" cy="539496"/>
          </a:xfrm>
          <a:prstGeom prst="rect">
            <a:avLst/>
          </a:prstGeom>
          <a:solidFill>
            <a:srgbClr val="17324D"/>
          </a:solidFill>
          <a:ln w="10160">
            <a:solidFill>
              <a:srgbClr val="17324D"/>
            </a:solidFill>
            <a:prstDash val="solid"/>
          </a:ln>
        </p:spPr>
        <p:txBody>
          <a:bodyPr/>
          <a:lstStyle/>
          <a:p>
            <a:endParaRPr lang="en-US"/>
          </a:p>
        </p:txBody>
      </p:sp>
      <p:sp>
        <p:nvSpPr>
          <p:cNvPr id="8" name="Text 3">
            <a:extLst>
              <a:ext uri="{FF2B5EF4-FFF2-40B4-BE49-F238E27FC236}">
                <a16:creationId xmlns:a16="http://schemas.microsoft.com/office/drawing/2014/main" id="{07B1268B-57B3-F17A-5F9E-CC6502C65CD6}"/>
              </a:ext>
            </a:extLst>
          </p:cNvPr>
          <p:cNvSpPr/>
          <p:nvPr/>
        </p:nvSpPr>
        <p:spPr>
          <a:xfrm>
            <a:off x="1161288" y="1879627"/>
            <a:ext cx="2560320" cy="274320"/>
          </a:xfrm>
          <a:prstGeom prst="rect">
            <a:avLst/>
          </a:prstGeom>
          <a:noFill/>
          <a:ln/>
        </p:spPr>
        <p:txBody>
          <a:bodyPr wrap="square" lIns="0" tIns="0" rIns="0" bIns="0" rtlCol="0" anchor="ctr">
            <a:normAutofit/>
          </a:bodyPr>
          <a:lstStyle/>
          <a:p>
            <a:pPr marL="0" indent="0" algn="l">
              <a:buNone/>
            </a:pPr>
            <a:r>
              <a:rPr lang="en-US" sz="1600" b="1" dirty="0">
                <a:solidFill>
                  <a:srgbClr val="FFFFFF"/>
                </a:solidFill>
                <a:latin typeface="Aptos" pitchFamily="34" charset="0"/>
                <a:ea typeface="Aptos" pitchFamily="34" charset="-122"/>
                <a:cs typeface="Aptos" pitchFamily="34" charset="-120"/>
              </a:rPr>
              <a:t>Group</a:t>
            </a:r>
            <a:endParaRPr lang="en-US" sz="1600" dirty="0"/>
          </a:p>
        </p:txBody>
      </p:sp>
      <p:sp>
        <p:nvSpPr>
          <p:cNvPr id="9" name="Text 4">
            <a:extLst>
              <a:ext uri="{FF2B5EF4-FFF2-40B4-BE49-F238E27FC236}">
                <a16:creationId xmlns:a16="http://schemas.microsoft.com/office/drawing/2014/main" id="{3C3E24DC-D2E9-3164-F8FA-9748AE89CADE}"/>
              </a:ext>
            </a:extLst>
          </p:cNvPr>
          <p:cNvSpPr/>
          <p:nvPr/>
        </p:nvSpPr>
        <p:spPr>
          <a:xfrm>
            <a:off x="3886200" y="1879627"/>
            <a:ext cx="3337560" cy="274320"/>
          </a:xfrm>
          <a:prstGeom prst="rect">
            <a:avLst/>
          </a:prstGeom>
          <a:noFill/>
          <a:ln/>
        </p:spPr>
        <p:txBody>
          <a:bodyPr wrap="square" lIns="0" tIns="0" rIns="0" bIns="0" rtlCol="0" anchor="ctr">
            <a:normAutofit/>
          </a:bodyPr>
          <a:lstStyle/>
          <a:p>
            <a:pPr marL="0" indent="0" algn="ctr">
              <a:buNone/>
            </a:pPr>
            <a:r>
              <a:rPr lang="en-US" sz="1600" b="1" dirty="0">
                <a:solidFill>
                  <a:srgbClr val="FFFFFF"/>
                </a:solidFill>
                <a:latin typeface="Aptos" pitchFamily="34" charset="0"/>
                <a:ea typeface="Aptos" pitchFamily="34" charset="-122"/>
                <a:cs typeface="Aptos" pitchFamily="34" charset="-120"/>
              </a:rPr>
              <a:t>Lung disease</a:t>
            </a:r>
            <a:endParaRPr lang="en-US" sz="1600" dirty="0"/>
          </a:p>
        </p:txBody>
      </p:sp>
      <p:sp>
        <p:nvSpPr>
          <p:cNvPr id="10" name="Text 5">
            <a:extLst>
              <a:ext uri="{FF2B5EF4-FFF2-40B4-BE49-F238E27FC236}">
                <a16:creationId xmlns:a16="http://schemas.microsoft.com/office/drawing/2014/main" id="{211C7BA0-BA59-0A7A-DD0B-5D3D5A8E4D8C}"/>
              </a:ext>
            </a:extLst>
          </p:cNvPr>
          <p:cNvSpPr/>
          <p:nvPr/>
        </p:nvSpPr>
        <p:spPr>
          <a:xfrm>
            <a:off x="7223760" y="1879627"/>
            <a:ext cx="3337560" cy="274320"/>
          </a:xfrm>
          <a:prstGeom prst="rect">
            <a:avLst/>
          </a:prstGeom>
          <a:noFill/>
          <a:ln/>
        </p:spPr>
        <p:txBody>
          <a:bodyPr wrap="square" lIns="0" tIns="0" rIns="0" bIns="0" rtlCol="0" anchor="ctr">
            <a:normAutofit/>
          </a:bodyPr>
          <a:lstStyle/>
          <a:p>
            <a:pPr marL="0" indent="0" algn="ctr">
              <a:buNone/>
            </a:pPr>
            <a:r>
              <a:rPr lang="en-US" sz="1600" b="1" dirty="0">
                <a:solidFill>
                  <a:srgbClr val="FFFFFF"/>
                </a:solidFill>
                <a:latin typeface="Aptos" pitchFamily="34" charset="0"/>
                <a:ea typeface="Aptos" pitchFamily="34" charset="-122"/>
                <a:cs typeface="Aptos" pitchFamily="34" charset="-120"/>
              </a:rPr>
              <a:t>No disease</a:t>
            </a:r>
            <a:endParaRPr lang="en-US" sz="1600" dirty="0"/>
          </a:p>
        </p:txBody>
      </p:sp>
      <p:sp>
        <p:nvSpPr>
          <p:cNvPr id="11" name="Shape 6">
            <a:extLst>
              <a:ext uri="{FF2B5EF4-FFF2-40B4-BE49-F238E27FC236}">
                <a16:creationId xmlns:a16="http://schemas.microsoft.com/office/drawing/2014/main" id="{3879DEE5-7D1E-6F1B-CFF6-D323BD6D432B}"/>
              </a:ext>
            </a:extLst>
          </p:cNvPr>
          <p:cNvSpPr/>
          <p:nvPr/>
        </p:nvSpPr>
        <p:spPr>
          <a:xfrm>
            <a:off x="960120" y="2309395"/>
            <a:ext cx="9601200" cy="539496"/>
          </a:xfrm>
          <a:prstGeom prst="rect">
            <a:avLst/>
          </a:prstGeom>
          <a:solidFill>
            <a:srgbClr val="F1F6F9"/>
          </a:solidFill>
          <a:ln w="10160">
            <a:solidFill>
              <a:srgbClr val="D6E0E7"/>
            </a:solidFill>
            <a:prstDash val="solid"/>
          </a:ln>
        </p:spPr>
        <p:txBody>
          <a:bodyPr/>
          <a:lstStyle/>
          <a:p>
            <a:endParaRPr lang="en-US"/>
          </a:p>
        </p:txBody>
      </p:sp>
      <p:sp>
        <p:nvSpPr>
          <p:cNvPr id="12" name="Text 7">
            <a:extLst>
              <a:ext uri="{FF2B5EF4-FFF2-40B4-BE49-F238E27FC236}">
                <a16:creationId xmlns:a16="http://schemas.microsoft.com/office/drawing/2014/main" id="{F506707E-1559-EBF5-2589-5D9FF69BD5F0}"/>
              </a:ext>
            </a:extLst>
          </p:cNvPr>
          <p:cNvSpPr/>
          <p:nvPr/>
        </p:nvSpPr>
        <p:spPr>
          <a:xfrm>
            <a:off x="1161288" y="2428267"/>
            <a:ext cx="2560320" cy="274320"/>
          </a:xfrm>
          <a:prstGeom prst="rect">
            <a:avLst/>
          </a:prstGeom>
          <a:noFill/>
          <a:ln/>
        </p:spPr>
        <p:txBody>
          <a:bodyPr wrap="square" lIns="0" tIns="0" rIns="0" bIns="0" rtlCol="0" anchor="ctr">
            <a:normAutofit/>
          </a:bodyPr>
          <a:lstStyle/>
          <a:p>
            <a:pPr marL="0" indent="0" algn="l">
              <a:buNone/>
            </a:pPr>
            <a:r>
              <a:rPr lang="en-US" sz="1700" b="1" dirty="0">
                <a:solidFill>
                  <a:srgbClr val="17324D"/>
                </a:solidFill>
                <a:latin typeface="Aptos" pitchFamily="34" charset="0"/>
                <a:ea typeface="Aptos" pitchFamily="34" charset="-122"/>
                <a:cs typeface="Aptos" pitchFamily="34" charset="-120"/>
              </a:rPr>
              <a:t>Smokers</a:t>
            </a:r>
            <a:endParaRPr lang="en-US" sz="1700" dirty="0"/>
          </a:p>
        </p:txBody>
      </p:sp>
      <p:sp>
        <p:nvSpPr>
          <p:cNvPr id="13" name="Text 8">
            <a:extLst>
              <a:ext uri="{FF2B5EF4-FFF2-40B4-BE49-F238E27FC236}">
                <a16:creationId xmlns:a16="http://schemas.microsoft.com/office/drawing/2014/main" id="{59B111AB-1C7B-CCD0-051A-864123D12D77}"/>
              </a:ext>
            </a:extLst>
          </p:cNvPr>
          <p:cNvSpPr/>
          <p:nvPr/>
        </p:nvSpPr>
        <p:spPr>
          <a:xfrm>
            <a:off x="3886200" y="2428267"/>
            <a:ext cx="3337560" cy="274320"/>
          </a:xfrm>
          <a:prstGeom prst="rect">
            <a:avLst/>
          </a:prstGeom>
          <a:noFill/>
          <a:ln/>
        </p:spPr>
        <p:txBody>
          <a:bodyPr wrap="square" lIns="0" tIns="0" rIns="0" bIns="0" rtlCol="0" anchor="ctr">
            <a:normAutofit/>
          </a:bodyPr>
          <a:lstStyle/>
          <a:p>
            <a:pPr marL="0" indent="0" algn="ctr">
              <a:buNone/>
            </a:pPr>
            <a:r>
              <a:rPr lang="en-US" sz="1700" dirty="0">
                <a:solidFill>
                  <a:srgbClr val="17324D"/>
                </a:solidFill>
                <a:latin typeface="Aptos" pitchFamily="34" charset="0"/>
                <a:ea typeface="Aptos" pitchFamily="34" charset="-122"/>
                <a:cs typeface="Aptos" pitchFamily="34" charset="-120"/>
              </a:rPr>
              <a:t>40</a:t>
            </a:r>
            <a:endParaRPr lang="en-US" sz="1700" dirty="0"/>
          </a:p>
        </p:txBody>
      </p:sp>
      <p:sp>
        <p:nvSpPr>
          <p:cNvPr id="14" name="Text 9">
            <a:extLst>
              <a:ext uri="{FF2B5EF4-FFF2-40B4-BE49-F238E27FC236}">
                <a16:creationId xmlns:a16="http://schemas.microsoft.com/office/drawing/2014/main" id="{05552124-FAC1-9C96-CB29-C878FA6823B8}"/>
              </a:ext>
            </a:extLst>
          </p:cNvPr>
          <p:cNvSpPr/>
          <p:nvPr/>
        </p:nvSpPr>
        <p:spPr>
          <a:xfrm>
            <a:off x="7223760" y="2428267"/>
            <a:ext cx="3337560" cy="274320"/>
          </a:xfrm>
          <a:prstGeom prst="rect">
            <a:avLst/>
          </a:prstGeom>
          <a:noFill/>
          <a:ln/>
        </p:spPr>
        <p:txBody>
          <a:bodyPr wrap="square" lIns="0" tIns="0" rIns="0" bIns="0" rtlCol="0" anchor="ctr">
            <a:normAutofit/>
          </a:bodyPr>
          <a:lstStyle/>
          <a:p>
            <a:pPr marL="0" indent="0" algn="ctr">
              <a:buNone/>
            </a:pPr>
            <a:r>
              <a:rPr lang="en-US" sz="1700" dirty="0">
                <a:solidFill>
                  <a:srgbClr val="17324D"/>
                </a:solidFill>
                <a:latin typeface="Aptos" pitchFamily="34" charset="0"/>
                <a:ea typeface="Aptos" pitchFamily="34" charset="-122"/>
                <a:cs typeface="Aptos" pitchFamily="34" charset="-120"/>
              </a:rPr>
              <a:t>60</a:t>
            </a:r>
            <a:endParaRPr lang="en-US" sz="1700" dirty="0"/>
          </a:p>
        </p:txBody>
      </p:sp>
      <p:sp>
        <p:nvSpPr>
          <p:cNvPr id="15" name="Shape 10">
            <a:extLst>
              <a:ext uri="{FF2B5EF4-FFF2-40B4-BE49-F238E27FC236}">
                <a16:creationId xmlns:a16="http://schemas.microsoft.com/office/drawing/2014/main" id="{DDA2B6A8-5647-9871-9034-375DFACB9C18}"/>
              </a:ext>
            </a:extLst>
          </p:cNvPr>
          <p:cNvSpPr/>
          <p:nvPr/>
        </p:nvSpPr>
        <p:spPr>
          <a:xfrm>
            <a:off x="960120" y="2848891"/>
            <a:ext cx="9601200" cy="539496"/>
          </a:xfrm>
          <a:prstGeom prst="rect">
            <a:avLst/>
          </a:prstGeom>
          <a:solidFill>
            <a:srgbClr val="FFFFFF"/>
          </a:solidFill>
          <a:ln w="10160">
            <a:solidFill>
              <a:srgbClr val="D6E0E7"/>
            </a:solidFill>
            <a:prstDash val="solid"/>
          </a:ln>
        </p:spPr>
        <p:txBody>
          <a:bodyPr/>
          <a:lstStyle/>
          <a:p>
            <a:endParaRPr lang="en-US"/>
          </a:p>
        </p:txBody>
      </p:sp>
      <p:sp>
        <p:nvSpPr>
          <p:cNvPr id="16" name="Text 11">
            <a:extLst>
              <a:ext uri="{FF2B5EF4-FFF2-40B4-BE49-F238E27FC236}">
                <a16:creationId xmlns:a16="http://schemas.microsoft.com/office/drawing/2014/main" id="{B3835DA7-4982-B9D2-5DB2-5D6E13CD5E9E}"/>
              </a:ext>
            </a:extLst>
          </p:cNvPr>
          <p:cNvSpPr/>
          <p:nvPr/>
        </p:nvSpPr>
        <p:spPr>
          <a:xfrm>
            <a:off x="1161288" y="2967763"/>
            <a:ext cx="2560320" cy="274320"/>
          </a:xfrm>
          <a:prstGeom prst="rect">
            <a:avLst/>
          </a:prstGeom>
          <a:noFill/>
          <a:ln/>
        </p:spPr>
        <p:txBody>
          <a:bodyPr wrap="square" lIns="0" tIns="0" rIns="0" bIns="0" rtlCol="0" anchor="ctr">
            <a:normAutofit/>
          </a:bodyPr>
          <a:lstStyle/>
          <a:p>
            <a:pPr marL="0" indent="0" algn="l">
              <a:buNone/>
            </a:pPr>
            <a:r>
              <a:rPr lang="en-US" sz="1700" b="1" dirty="0">
                <a:solidFill>
                  <a:srgbClr val="17324D"/>
                </a:solidFill>
                <a:latin typeface="Aptos" pitchFamily="34" charset="0"/>
                <a:ea typeface="Aptos" pitchFamily="34" charset="-122"/>
                <a:cs typeface="Aptos" pitchFamily="34" charset="-120"/>
              </a:rPr>
              <a:t>Nonsmokers</a:t>
            </a:r>
            <a:endParaRPr lang="en-US" sz="1700" dirty="0"/>
          </a:p>
        </p:txBody>
      </p:sp>
      <p:sp>
        <p:nvSpPr>
          <p:cNvPr id="17" name="Text 12">
            <a:extLst>
              <a:ext uri="{FF2B5EF4-FFF2-40B4-BE49-F238E27FC236}">
                <a16:creationId xmlns:a16="http://schemas.microsoft.com/office/drawing/2014/main" id="{7C6E0A86-ADFF-9C51-3119-0F2CC36F7F6E}"/>
              </a:ext>
            </a:extLst>
          </p:cNvPr>
          <p:cNvSpPr/>
          <p:nvPr/>
        </p:nvSpPr>
        <p:spPr>
          <a:xfrm>
            <a:off x="3886200" y="2967763"/>
            <a:ext cx="3337560" cy="274320"/>
          </a:xfrm>
          <a:prstGeom prst="rect">
            <a:avLst/>
          </a:prstGeom>
          <a:noFill/>
          <a:ln/>
        </p:spPr>
        <p:txBody>
          <a:bodyPr wrap="square" lIns="0" tIns="0" rIns="0" bIns="0" rtlCol="0" anchor="ctr">
            <a:normAutofit/>
          </a:bodyPr>
          <a:lstStyle/>
          <a:p>
            <a:pPr marL="0" indent="0" algn="ctr">
              <a:buNone/>
            </a:pPr>
            <a:r>
              <a:rPr lang="en-US" sz="1700" dirty="0">
                <a:solidFill>
                  <a:srgbClr val="17324D"/>
                </a:solidFill>
                <a:latin typeface="Aptos" pitchFamily="34" charset="0"/>
                <a:ea typeface="Aptos" pitchFamily="34" charset="-122"/>
                <a:cs typeface="Aptos" pitchFamily="34" charset="-120"/>
              </a:rPr>
              <a:t>20</a:t>
            </a:r>
            <a:endParaRPr lang="en-US" sz="1700" dirty="0"/>
          </a:p>
        </p:txBody>
      </p:sp>
      <p:sp>
        <p:nvSpPr>
          <p:cNvPr id="18" name="Text 13">
            <a:extLst>
              <a:ext uri="{FF2B5EF4-FFF2-40B4-BE49-F238E27FC236}">
                <a16:creationId xmlns:a16="http://schemas.microsoft.com/office/drawing/2014/main" id="{A7C44F1A-C782-9454-0129-6C9653B5F506}"/>
              </a:ext>
            </a:extLst>
          </p:cNvPr>
          <p:cNvSpPr/>
          <p:nvPr/>
        </p:nvSpPr>
        <p:spPr>
          <a:xfrm>
            <a:off x="7223760" y="2967763"/>
            <a:ext cx="3337560" cy="274320"/>
          </a:xfrm>
          <a:prstGeom prst="rect">
            <a:avLst/>
          </a:prstGeom>
          <a:noFill/>
          <a:ln/>
        </p:spPr>
        <p:txBody>
          <a:bodyPr wrap="square" lIns="0" tIns="0" rIns="0" bIns="0" rtlCol="0" anchor="ctr">
            <a:normAutofit/>
          </a:bodyPr>
          <a:lstStyle/>
          <a:p>
            <a:pPr marL="0" indent="0" algn="ctr">
              <a:buNone/>
            </a:pPr>
            <a:r>
              <a:rPr lang="en-US" sz="1700" dirty="0">
                <a:solidFill>
                  <a:srgbClr val="17324D"/>
                </a:solidFill>
                <a:latin typeface="Aptos" pitchFamily="34" charset="0"/>
                <a:ea typeface="Aptos" pitchFamily="34" charset="-122"/>
                <a:cs typeface="Aptos" pitchFamily="34" charset="-120"/>
              </a:rPr>
              <a:t>80</a:t>
            </a:r>
            <a:endParaRPr lang="en-US" sz="1700" dirty="0"/>
          </a:p>
        </p:txBody>
      </p:sp>
      <p:sp>
        <p:nvSpPr>
          <p:cNvPr id="19" name="TextBox 18">
            <a:extLst>
              <a:ext uri="{FF2B5EF4-FFF2-40B4-BE49-F238E27FC236}">
                <a16:creationId xmlns:a16="http://schemas.microsoft.com/office/drawing/2014/main" id="{A63832C6-A454-0B3C-2C5D-0AF8FD20B801}"/>
              </a:ext>
            </a:extLst>
          </p:cNvPr>
          <p:cNvSpPr txBox="1"/>
          <p:nvPr/>
        </p:nvSpPr>
        <p:spPr>
          <a:xfrm>
            <a:off x="960120" y="3480293"/>
            <a:ext cx="7884018" cy="369332"/>
          </a:xfrm>
          <a:prstGeom prst="rect">
            <a:avLst/>
          </a:prstGeom>
          <a:noFill/>
        </p:spPr>
        <p:txBody>
          <a:bodyPr wrap="none" rtlCol="0">
            <a:spAutoFit/>
          </a:bodyPr>
          <a:lstStyle/>
          <a:p>
            <a:r>
              <a:rPr lang="en-US" dirty="0"/>
              <a:t>What is the odds of developing lung disease, if you are a smoker vs not a smoker? </a:t>
            </a:r>
          </a:p>
        </p:txBody>
      </p:sp>
      <p:sp>
        <p:nvSpPr>
          <p:cNvPr id="20" name="TextBox 19">
            <a:extLst>
              <a:ext uri="{FF2B5EF4-FFF2-40B4-BE49-F238E27FC236}">
                <a16:creationId xmlns:a16="http://schemas.microsoft.com/office/drawing/2014/main" id="{A4B69B50-7764-B468-7B42-98FECB80D6A2}"/>
              </a:ext>
            </a:extLst>
          </p:cNvPr>
          <p:cNvSpPr txBox="1"/>
          <p:nvPr/>
        </p:nvSpPr>
        <p:spPr>
          <a:xfrm>
            <a:off x="960120" y="4060285"/>
            <a:ext cx="8552728" cy="923330"/>
          </a:xfrm>
          <a:prstGeom prst="rect">
            <a:avLst/>
          </a:prstGeom>
          <a:noFill/>
        </p:spPr>
        <p:txBody>
          <a:bodyPr wrap="square" rtlCol="0">
            <a:spAutoFit/>
          </a:bodyPr>
          <a:lstStyle/>
          <a:p>
            <a:r>
              <a:rPr lang="en-US" dirty="0"/>
              <a:t>Smoker: 40:60 = 0.67 (2:3)</a:t>
            </a:r>
          </a:p>
          <a:p>
            <a:r>
              <a:rPr lang="en-US" dirty="0"/>
              <a:t>Non Smoker 20:80 = 0.25 (1:4) </a:t>
            </a:r>
          </a:p>
          <a:p>
            <a:endParaRPr lang="en-US" dirty="0"/>
          </a:p>
        </p:txBody>
      </p:sp>
    </p:spTree>
    <p:extLst>
      <p:ext uri="{BB962C8B-B14F-4D97-AF65-F5344CB8AC3E}">
        <p14:creationId xmlns:p14="http://schemas.microsoft.com/office/powerpoint/2010/main" val="87937015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126CFC-9D11-82FE-2C91-659467D616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352299-5208-787E-FBF3-C6D0E9567258}"/>
              </a:ext>
            </a:extLst>
          </p:cNvPr>
          <p:cNvSpPr>
            <a:spLocks noGrp="1"/>
          </p:cNvSpPr>
          <p:nvPr>
            <p:ph type="title"/>
          </p:nvPr>
        </p:nvSpPr>
        <p:spPr/>
        <p:txBody>
          <a:bodyPr/>
          <a:lstStyle/>
          <a:p>
            <a:r>
              <a:rPr lang="en-US" dirty="0"/>
              <a:t>Lets use an example:  ODDS RATIO</a:t>
            </a:r>
          </a:p>
        </p:txBody>
      </p:sp>
      <p:sp>
        <p:nvSpPr>
          <p:cNvPr id="7" name="Shape 2">
            <a:extLst>
              <a:ext uri="{FF2B5EF4-FFF2-40B4-BE49-F238E27FC236}">
                <a16:creationId xmlns:a16="http://schemas.microsoft.com/office/drawing/2014/main" id="{F2D25D21-4B2F-5D36-67B1-6DCE015AF9FF}"/>
              </a:ext>
            </a:extLst>
          </p:cNvPr>
          <p:cNvSpPr/>
          <p:nvPr/>
        </p:nvSpPr>
        <p:spPr>
          <a:xfrm>
            <a:off x="960120" y="1769899"/>
            <a:ext cx="9601200" cy="539496"/>
          </a:xfrm>
          <a:prstGeom prst="rect">
            <a:avLst/>
          </a:prstGeom>
          <a:solidFill>
            <a:srgbClr val="17324D"/>
          </a:solidFill>
          <a:ln w="10160">
            <a:solidFill>
              <a:srgbClr val="17324D"/>
            </a:solidFill>
            <a:prstDash val="solid"/>
          </a:ln>
        </p:spPr>
        <p:txBody>
          <a:bodyPr/>
          <a:lstStyle/>
          <a:p>
            <a:endParaRPr lang="en-US"/>
          </a:p>
        </p:txBody>
      </p:sp>
      <p:sp>
        <p:nvSpPr>
          <p:cNvPr id="8" name="Text 3">
            <a:extLst>
              <a:ext uri="{FF2B5EF4-FFF2-40B4-BE49-F238E27FC236}">
                <a16:creationId xmlns:a16="http://schemas.microsoft.com/office/drawing/2014/main" id="{518EB6A3-F342-2BF0-5FDE-7A6FD0767231}"/>
              </a:ext>
            </a:extLst>
          </p:cNvPr>
          <p:cNvSpPr/>
          <p:nvPr/>
        </p:nvSpPr>
        <p:spPr>
          <a:xfrm>
            <a:off x="1161288" y="1879627"/>
            <a:ext cx="2560320" cy="274320"/>
          </a:xfrm>
          <a:prstGeom prst="rect">
            <a:avLst/>
          </a:prstGeom>
          <a:noFill/>
          <a:ln/>
        </p:spPr>
        <p:txBody>
          <a:bodyPr wrap="square" lIns="0" tIns="0" rIns="0" bIns="0" rtlCol="0" anchor="ctr">
            <a:normAutofit/>
          </a:bodyPr>
          <a:lstStyle/>
          <a:p>
            <a:pPr marL="0" indent="0" algn="l">
              <a:buNone/>
            </a:pPr>
            <a:r>
              <a:rPr lang="en-US" sz="1600" b="1" dirty="0">
                <a:solidFill>
                  <a:srgbClr val="FFFFFF"/>
                </a:solidFill>
                <a:latin typeface="Aptos" pitchFamily="34" charset="0"/>
                <a:ea typeface="Aptos" pitchFamily="34" charset="-122"/>
                <a:cs typeface="Aptos" pitchFamily="34" charset="-120"/>
              </a:rPr>
              <a:t>Group</a:t>
            </a:r>
            <a:endParaRPr lang="en-US" sz="1600" dirty="0"/>
          </a:p>
        </p:txBody>
      </p:sp>
      <p:sp>
        <p:nvSpPr>
          <p:cNvPr id="9" name="Text 4">
            <a:extLst>
              <a:ext uri="{FF2B5EF4-FFF2-40B4-BE49-F238E27FC236}">
                <a16:creationId xmlns:a16="http://schemas.microsoft.com/office/drawing/2014/main" id="{80A68EBD-92C1-34C6-F62A-9AE7C2D0DCCA}"/>
              </a:ext>
            </a:extLst>
          </p:cNvPr>
          <p:cNvSpPr/>
          <p:nvPr/>
        </p:nvSpPr>
        <p:spPr>
          <a:xfrm>
            <a:off x="3886200" y="1879627"/>
            <a:ext cx="3337560" cy="274320"/>
          </a:xfrm>
          <a:prstGeom prst="rect">
            <a:avLst/>
          </a:prstGeom>
          <a:noFill/>
          <a:ln/>
        </p:spPr>
        <p:txBody>
          <a:bodyPr wrap="square" lIns="0" tIns="0" rIns="0" bIns="0" rtlCol="0" anchor="ctr">
            <a:normAutofit/>
          </a:bodyPr>
          <a:lstStyle/>
          <a:p>
            <a:pPr marL="0" indent="0" algn="ctr">
              <a:buNone/>
            </a:pPr>
            <a:r>
              <a:rPr lang="en-US" sz="1600" b="1" dirty="0">
                <a:solidFill>
                  <a:srgbClr val="FFFFFF"/>
                </a:solidFill>
                <a:latin typeface="Aptos" pitchFamily="34" charset="0"/>
                <a:ea typeface="Aptos" pitchFamily="34" charset="-122"/>
                <a:cs typeface="Aptos" pitchFamily="34" charset="-120"/>
              </a:rPr>
              <a:t>Lung disease</a:t>
            </a:r>
            <a:endParaRPr lang="en-US" sz="1600" dirty="0"/>
          </a:p>
        </p:txBody>
      </p:sp>
      <p:sp>
        <p:nvSpPr>
          <p:cNvPr id="10" name="Text 5">
            <a:extLst>
              <a:ext uri="{FF2B5EF4-FFF2-40B4-BE49-F238E27FC236}">
                <a16:creationId xmlns:a16="http://schemas.microsoft.com/office/drawing/2014/main" id="{5F6D527F-73A9-AE35-EE80-032C214C7D91}"/>
              </a:ext>
            </a:extLst>
          </p:cNvPr>
          <p:cNvSpPr/>
          <p:nvPr/>
        </p:nvSpPr>
        <p:spPr>
          <a:xfrm>
            <a:off x="7223760" y="1879627"/>
            <a:ext cx="3337560" cy="274320"/>
          </a:xfrm>
          <a:prstGeom prst="rect">
            <a:avLst/>
          </a:prstGeom>
          <a:noFill/>
          <a:ln/>
        </p:spPr>
        <p:txBody>
          <a:bodyPr wrap="square" lIns="0" tIns="0" rIns="0" bIns="0" rtlCol="0" anchor="ctr">
            <a:normAutofit/>
          </a:bodyPr>
          <a:lstStyle/>
          <a:p>
            <a:pPr marL="0" indent="0" algn="ctr">
              <a:buNone/>
            </a:pPr>
            <a:r>
              <a:rPr lang="en-US" sz="1600" b="1" dirty="0">
                <a:solidFill>
                  <a:srgbClr val="FFFFFF"/>
                </a:solidFill>
                <a:latin typeface="Aptos" pitchFamily="34" charset="0"/>
                <a:ea typeface="Aptos" pitchFamily="34" charset="-122"/>
                <a:cs typeface="Aptos" pitchFamily="34" charset="-120"/>
              </a:rPr>
              <a:t>No disease</a:t>
            </a:r>
            <a:endParaRPr lang="en-US" sz="1600" dirty="0"/>
          </a:p>
        </p:txBody>
      </p:sp>
      <p:sp>
        <p:nvSpPr>
          <p:cNvPr id="11" name="Shape 6">
            <a:extLst>
              <a:ext uri="{FF2B5EF4-FFF2-40B4-BE49-F238E27FC236}">
                <a16:creationId xmlns:a16="http://schemas.microsoft.com/office/drawing/2014/main" id="{2382C160-A4DC-6A20-45F2-2E96681ADC16}"/>
              </a:ext>
            </a:extLst>
          </p:cNvPr>
          <p:cNvSpPr/>
          <p:nvPr/>
        </p:nvSpPr>
        <p:spPr>
          <a:xfrm>
            <a:off x="960120" y="2309395"/>
            <a:ext cx="9601200" cy="539496"/>
          </a:xfrm>
          <a:prstGeom prst="rect">
            <a:avLst/>
          </a:prstGeom>
          <a:solidFill>
            <a:srgbClr val="F1F6F9"/>
          </a:solidFill>
          <a:ln w="10160">
            <a:solidFill>
              <a:srgbClr val="D6E0E7"/>
            </a:solidFill>
            <a:prstDash val="solid"/>
          </a:ln>
        </p:spPr>
        <p:txBody>
          <a:bodyPr/>
          <a:lstStyle/>
          <a:p>
            <a:endParaRPr lang="en-US"/>
          </a:p>
        </p:txBody>
      </p:sp>
      <p:sp>
        <p:nvSpPr>
          <p:cNvPr id="12" name="Text 7">
            <a:extLst>
              <a:ext uri="{FF2B5EF4-FFF2-40B4-BE49-F238E27FC236}">
                <a16:creationId xmlns:a16="http://schemas.microsoft.com/office/drawing/2014/main" id="{3F72EF45-6104-E25E-B9EC-A7B587B8FECB}"/>
              </a:ext>
            </a:extLst>
          </p:cNvPr>
          <p:cNvSpPr/>
          <p:nvPr/>
        </p:nvSpPr>
        <p:spPr>
          <a:xfrm>
            <a:off x="1161288" y="2428267"/>
            <a:ext cx="2560320" cy="274320"/>
          </a:xfrm>
          <a:prstGeom prst="rect">
            <a:avLst/>
          </a:prstGeom>
          <a:noFill/>
          <a:ln/>
        </p:spPr>
        <p:txBody>
          <a:bodyPr wrap="square" lIns="0" tIns="0" rIns="0" bIns="0" rtlCol="0" anchor="ctr">
            <a:normAutofit/>
          </a:bodyPr>
          <a:lstStyle/>
          <a:p>
            <a:pPr marL="0" indent="0" algn="l">
              <a:buNone/>
            </a:pPr>
            <a:r>
              <a:rPr lang="en-US" sz="1700" b="1" dirty="0">
                <a:solidFill>
                  <a:srgbClr val="17324D"/>
                </a:solidFill>
                <a:latin typeface="Aptos" pitchFamily="34" charset="0"/>
                <a:ea typeface="Aptos" pitchFamily="34" charset="-122"/>
                <a:cs typeface="Aptos" pitchFamily="34" charset="-120"/>
              </a:rPr>
              <a:t>Smokers</a:t>
            </a:r>
            <a:endParaRPr lang="en-US" sz="1700" dirty="0"/>
          </a:p>
        </p:txBody>
      </p:sp>
      <p:sp>
        <p:nvSpPr>
          <p:cNvPr id="13" name="Text 8">
            <a:extLst>
              <a:ext uri="{FF2B5EF4-FFF2-40B4-BE49-F238E27FC236}">
                <a16:creationId xmlns:a16="http://schemas.microsoft.com/office/drawing/2014/main" id="{F0899058-A4F3-D696-9B9B-6111688454B9}"/>
              </a:ext>
            </a:extLst>
          </p:cNvPr>
          <p:cNvSpPr/>
          <p:nvPr/>
        </p:nvSpPr>
        <p:spPr>
          <a:xfrm>
            <a:off x="3886200" y="2428267"/>
            <a:ext cx="3337560" cy="274320"/>
          </a:xfrm>
          <a:prstGeom prst="rect">
            <a:avLst/>
          </a:prstGeom>
          <a:noFill/>
          <a:ln/>
        </p:spPr>
        <p:txBody>
          <a:bodyPr wrap="square" lIns="0" tIns="0" rIns="0" bIns="0" rtlCol="0" anchor="ctr">
            <a:normAutofit/>
          </a:bodyPr>
          <a:lstStyle/>
          <a:p>
            <a:pPr marL="0" indent="0" algn="ctr">
              <a:buNone/>
            </a:pPr>
            <a:r>
              <a:rPr lang="en-US" sz="1700" dirty="0">
                <a:solidFill>
                  <a:srgbClr val="17324D"/>
                </a:solidFill>
                <a:latin typeface="Aptos" pitchFamily="34" charset="0"/>
                <a:ea typeface="Aptos" pitchFamily="34" charset="-122"/>
                <a:cs typeface="Aptos" pitchFamily="34" charset="-120"/>
              </a:rPr>
              <a:t>40</a:t>
            </a:r>
            <a:endParaRPr lang="en-US" sz="1700" dirty="0"/>
          </a:p>
        </p:txBody>
      </p:sp>
      <p:sp>
        <p:nvSpPr>
          <p:cNvPr id="14" name="Text 9">
            <a:extLst>
              <a:ext uri="{FF2B5EF4-FFF2-40B4-BE49-F238E27FC236}">
                <a16:creationId xmlns:a16="http://schemas.microsoft.com/office/drawing/2014/main" id="{1E992AC0-18B8-FB61-328D-FBDCFC76777A}"/>
              </a:ext>
            </a:extLst>
          </p:cNvPr>
          <p:cNvSpPr/>
          <p:nvPr/>
        </p:nvSpPr>
        <p:spPr>
          <a:xfrm>
            <a:off x="7223760" y="2428267"/>
            <a:ext cx="3337560" cy="274320"/>
          </a:xfrm>
          <a:prstGeom prst="rect">
            <a:avLst/>
          </a:prstGeom>
          <a:noFill/>
          <a:ln/>
        </p:spPr>
        <p:txBody>
          <a:bodyPr wrap="square" lIns="0" tIns="0" rIns="0" bIns="0" rtlCol="0" anchor="ctr">
            <a:normAutofit/>
          </a:bodyPr>
          <a:lstStyle/>
          <a:p>
            <a:pPr marL="0" indent="0" algn="ctr">
              <a:buNone/>
            </a:pPr>
            <a:r>
              <a:rPr lang="en-US" sz="1700" dirty="0">
                <a:solidFill>
                  <a:srgbClr val="17324D"/>
                </a:solidFill>
                <a:latin typeface="Aptos" pitchFamily="34" charset="0"/>
                <a:ea typeface="Aptos" pitchFamily="34" charset="-122"/>
                <a:cs typeface="Aptos" pitchFamily="34" charset="-120"/>
              </a:rPr>
              <a:t>60</a:t>
            </a:r>
            <a:endParaRPr lang="en-US" sz="1700" dirty="0"/>
          </a:p>
        </p:txBody>
      </p:sp>
      <p:sp>
        <p:nvSpPr>
          <p:cNvPr id="15" name="Shape 10">
            <a:extLst>
              <a:ext uri="{FF2B5EF4-FFF2-40B4-BE49-F238E27FC236}">
                <a16:creationId xmlns:a16="http://schemas.microsoft.com/office/drawing/2014/main" id="{9551FCD8-AACF-69B3-552F-BD3B259898AE}"/>
              </a:ext>
            </a:extLst>
          </p:cNvPr>
          <p:cNvSpPr/>
          <p:nvPr/>
        </p:nvSpPr>
        <p:spPr>
          <a:xfrm>
            <a:off x="960120" y="2848891"/>
            <a:ext cx="9601200" cy="539496"/>
          </a:xfrm>
          <a:prstGeom prst="rect">
            <a:avLst/>
          </a:prstGeom>
          <a:solidFill>
            <a:srgbClr val="FFFFFF"/>
          </a:solidFill>
          <a:ln w="10160">
            <a:solidFill>
              <a:srgbClr val="D6E0E7"/>
            </a:solidFill>
            <a:prstDash val="solid"/>
          </a:ln>
        </p:spPr>
        <p:txBody>
          <a:bodyPr/>
          <a:lstStyle/>
          <a:p>
            <a:endParaRPr lang="en-US"/>
          </a:p>
        </p:txBody>
      </p:sp>
      <p:sp>
        <p:nvSpPr>
          <p:cNvPr id="16" name="Text 11">
            <a:extLst>
              <a:ext uri="{FF2B5EF4-FFF2-40B4-BE49-F238E27FC236}">
                <a16:creationId xmlns:a16="http://schemas.microsoft.com/office/drawing/2014/main" id="{9CAC3E99-368A-A9E4-FE0F-0DE8CEDE5184}"/>
              </a:ext>
            </a:extLst>
          </p:cNvPr>
          <p:cNvSpPr/>
          <p:nvPr/>
        </p:nvSpPr>
        <p:spPr>
          <a:xfrm>
            <a:off x="1161288" y="2967763"/>
            <a:ext cx="2560320" cy="274320"/>
          </a:xfrm>
          <a:prstGeom prst="rect">
            <a:avLst/>
          </a:prstGeom>
          <a:noFill/>
          <a:ln/>
        </p:spPr>
        <p:txBody>
          <a:bodyPr wrap="square" lIns="0" tIns="0" rIns="0" bIns="0" rtlCol="0" anchor="ctr">
            <a:normAutofit/>
          </a:bodyPr>
          <a:lstStyle/>
          <a:p>
            <a:pPr marL="0" indent="0" algn="l">
              <a:buNone/>
            </a:pPr>
            <a:r>
              <a:rPr lang="en-US" sz="1700" b="1" dirty="0">
                <a:solidFill>
                  <a:srgbClr val="17324D"/>
                </a:solidFill>
                <a:latin typeface="Aptos" pitchFamily="34" charset="0"/>
                <a:ea typeface="Aptos" pitchFamily="34" charset="-122"/>
                <a:cs typeface="Aptos" pitchFamily="34" charset="-120"/>
              </a:rPr>
              <a:t>Nonsmokers</a:t>
            </a:r>
            <a:endParaRPr lang="en-US" sz="1700" dirty="0"/>
          </a:p>
        </p:txBody>
      </p:sp>
      <p:sp>
        <p:nvSpPr>
          <p:cNvPr id="17" name="Text 12">
            <a:extLst>
              <a:ext uri="{FF2B5EF4-FFF2-40B4-BE49-F238E27FC236}">
                <a16:creationId xmlns:a16="http://schemas.microsoft.com/office/drawing/2014/main" id="{F6966EEF-2639-C1CE-5694-59400240520D}"/>
              </a:ext>
            </a:extLst>
          </p:cNvPr>
          <p:cNvSpPr/>
          <p:nvPr/>
        </p:nvSpPr>
        <p:spPr>
          <a:xfrm>
            <a:off x="3886200" y="2967763"/>
            <a:ext cx="3337560" cy="274320"/>
          </a:xfrm>
          <a:prstGeom prst="rect">
            <a:avLst/>
          </a:prstGeom>
          <a:noFill/>
          <a:ln/>
        </p:spPr>
        <p:txBody>
          <a:bodyPr wrap="square" lIns="0" tIns="0" rIns="0" bIns="0" rtlCol="0" anchor="ctr">
            <a:normAutofit/>
          </a:bodyPr>
          <a:lstStyle/>
          <a:p>
            <a:pPr marL="0" indent="0" algn="ctr">
              <a:buNone/>
            </a:pPr>
            <a:r>
              <a:rPr lang="en-US" sz="1700" dirty="0">
                <a:solidFill>
                  <a:srgbClr val="17324D"/>
                </a:solidFill>
                <a:latin typeface="Aptos" pitchFamily="34" charset="0"/>
                <a:ea typeface="Aptos" pitchFamily="34" charset="-122"/>
                <a:cs typeface="Aptos" pitchFamily="34" charset="-120"/>
              </a:rPr>
              <a:t>20</a:t>
            </a:r>
            <a:endParaRPr lang="en-US" sz="1700" dirty="0"/>
          </a:p>
        </p:txBody>
      </p:sp>
      <p:sp>
        <p:nvSpPr>
          <p:cNvPr id="18" name="Text 13">
            <a:extLst>
              <a:ext uri="{FF2B5EF4-FFF2-40B4-BE49-F238E27FC236}">
                <a16:creationId xmlns:a16="http://schemas.microsoft.com/office/drawing/2014/main" id="{168DBFE3-FE67-C0CB-148F-8984FBFCF650}"/>
              </a:ext>
            </a:extLst>
          </p:cNvPr>
          <p:cNvSpPr/>
          <p:nvPr/>
        </p:nvSpPr>
        <p:spPr>
          <a:xfrm>
            <a:off x="7223760" y="2967763"/>
            <a:ext cx="3337560" cy="274320"/>
          </a:xfrm>
          <a:prstGeom prst="rect">
            <a:avLst/>
          </a:prstGeom>
          <a:noFill/>
          <a:ln/>
        </p:spPr>
        <p:txBody>
          <a:bodyPr wrap="square" lIns="0" tIns="0" rIns="0" bIns="0" rtlCol="0" anchor="ctr">
            <a:normAutofit/>
          </a:bodyPr>
          <a:lstStyle/>
          <a:p>
            <a:pPr marL="0" indent="0" algn="ctr">
              <a:buNone/>
            </a:pPr>
            <a:r>
              <a:rPr lang="en-US" sz="1700" dirty="0">
                <a:solidFill>
                  <a:srgbClr val="17324D"/>
                </a:solidFill>
                <a:latin typeface="Aptos" pitchFamily="34" charset="0"/>
                <a:ea typeface="Aptos" pitchFamily="34" charset="-122"/>
                <a:cs typeface="Aptos" pitchFamily="34" charset="-120"/>
              </a:rPr>
              <a:t>80</a:t>
            </a:r>
            <a:endParaRPr lang="en-US" sz="1700" dirty="0"/>
          </a:p>
        </p:txBody>
      </p:sp>
      <p:sp>
        <p:nvSpPr>
          <p:cNvPr id="19" name="TextBox 18">
            <a:extLst>
              <a:ext uri="{FF2B5EF4-FFF2-40B4-BE49-F238E27FC236}">
                <a16:creationId xmlns:a16="http://schemas.microsoft.com/office/drawing/2014/main" id="{92B3EFB9-10C3-42A4-9D3B-B9BB7156A3F0}"/>
              </a:ext>
            </a:extLst>
          </p:cNvPr>
          <p:cNvSpPr txBox="1"/>
          <p:nvPr/>
        </p:nvSpPr>
        <p:spPr>
          <a:xfrm>
            <a:off x="960120" y="3480293"/>
            <a:ext cx="7884018" cy="369332"/>
          </a:xfrm>
          <a:prstGeom prst="rect">
            <a:avLst/>
          </a:prstGeom>
          <a:noFill/>
        </p:spPr>
        <p:txBody>
          <a:bodyPr wrap="none" rtlCol="0">
            <a:spAutoFit/>
          </a:bodyPr>
          <a:lstStyle/>
          <a:p>
            <a:r>
              <a:rPr lang="en-US" dirty="0"/>
              <a:t>What is the odds of developing lung disease, if you are a smoker vs not a smoker? </a:t>
            </a:r>
          </a:p>
        </p:txBody>
      </p:sp>
      <p:sp>
        <p:nvSpPr>
          <p:cNvPr id="20" name="TextBox 19">
            <a:extLst>
              <a:ext uri="{FF2B5EF4-FFF2-40B4-BE49-F238E27FC236}">
                <a16:creationId xmlns:a16="http://schemas.microsoft.com/office/drawing/2014/main" id="{82342045-D00D-DDB0-AC1E-B87E4C1AEA7B}"/>
              </a:ext>
            </a:extLst>
          </p:cNvPr>
          <p:cNvSpPr txBox="1"/>
          <p:nvPr/>
        </p:nvSpPr>
        <p:spPr>
          <a:xfrm>
            <a:off x="960120" y="4060285"/>
            <a:ext cx="8552728" cy="923330"/>
          </a:xfrm>
          <a:prstGeom prst="rect">
            <a:avLst/>
          </a:prstGeom>
          <a:noFill/>
        </p:spPr>
        <p:txBody>
          <a:bodyPr wrap="square" rtlCol="0">
            <a:spAutoFit/>
          </a:bodyPr>
          <a:lstStyle/>
          <a:p>
            <a:r>
              <a:rPr lang="en-US" dirty="0"/>
              <a:t>Smoker: 40:60 = 0.67</a:t>
            </a:r>
          </a:p>
          <a:p>
            <a:r>
              <a:rPr lang="en-US" dirty="0"/>
              <a:t>Non Smoker 20:80 = 0.25</a:t>
            </a:r>
          </a:p>
          <a:p>
            <a:endParaRPr lang="en-US" dirty="0"/>
          </a:p>
        </p:txBody>
      </p:sp>
      <p:sp>
        <p:nvSpPr>
          <p:cNvPr id="3" name="TextBox 2">
            <a:extLst>
              <a:ext uri="{FF2B5EF4-FFF2-40B4-BE49-F238E27FC236}">
                <a16:creationId xmlns:a16="http://schemas.microsoft.com/office/drawing/2014/main" id="{D421D8EE-16AF-D34A-EA04-E8728EC3FEC1}"/>
              </a:ext>
            </a:extLst>
          </p:cNvPr>
          <p:cNvSpPr txBox="1"/>
          <p:nvPr/>
        </p:nvSpPr>
        <p:spPr>
          <a:xfrm>
            <a:off x="960120" y="4983615"/>
            <a:ext cx="8441413" cy="369332"/>
          </a:xfrm>
          <a:prstGeom prst="rect">
            <a:avLst/>
          </a:prstGeom>
          <a:noFill/>
        </p:spPr>
        <p:txBody>
          <a:bodyPr wrap="none" rtlCol="0">
            <a:spAutoFit/>
          </a:bodyPr>
          <a:lstStyle/>
          <a:p>
            <a:r>
              <a:rPr lang="en-US" dirty="0"/>
              <a:t>What is the odds ratio of developing lung disease, if you are a smoker vs not a smoker? </a:t>
            </a:r>
          </a:p>
        </p:txBody>
      </p:sp>
      <p:sp>
        <p:nvSpPr>
          <p:cNvPr id="4" name="TextBox 3">
            <a:extLst>
              <a:ext uri="{FF2B5EF4-FFF2-40B4-BE49-F238E27FC236}">
                <a16:creationId xmlns:a16="http://schemas.microsoft.com/office/drawing/2014/main" id="{74F04201-7D43-7CE4-89E3-4C9E5FDAB459}"/>
              </a:ext>
            </a:extLst>
          </p:cNvPr>
          <p:cNvSpPr txBox="1"/>
          <p:nvPr/>
        </p:nvSpPr>
        <p:spPr>
          <a:xfrm>
            <a:off x="912221" y="5655513"/>
            <a:ext cx="8552728" cy="1200329"/>
          </a:xfrm>
          <a:prstGeom prst="rect">
            <a:avLst/>
          </a:prstGeom>
          <a:noFill/>
        </p:spPr>
        <p:txBody>
          <a:bodyPr wrap="square" rtlCol="0">
            <a:spAutoFit/>
          </a:bodyPr>
          <a:lstStyle/>
          <a:p>
            <a:r>
              <a:rPr lang="en-US" dirty="0"/>
              <a:t>OR	= odds in exposed group / odds in the unexposed group</a:t>
            </a:r>
          </a:p>
          <a:p>
            <a:r>
              <a:rPr lang="en-US" dirty="0"/>
              <a:t>	= (40/60) / (20/80) </a:t>
            </a:r>
          </a:p>
          <a:p>
            <a:r>
              <a:rPr lang="en-US" dirty="0"/>
              <a:t>  	= 2.67	</a:t>
            </a:r>
          </a:p>
          <a:p>
            <a:endParaRPr lang="en-US" dirty="0"/>
          </a:p>
        </p:txBody>
      </p:sp>
    </p:spTree>
    <p:extLst>
      <p:ext uri="{BB962C8B-B14F-4D97-AF65-F5344CB8AC3E}">
        <p14:creationId xmlns:p14="http://schemas.microsoft.com/office/powerpoint/2010/main" val="26260741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94360" y="329184"/>
            <a:ext cx="11064240" cy="457200"/>
          </a:xfrm>
          <a:prstGeom prst="rect">
            <a:avLst/>
          </a:prstGeom>
          <a:noFill/>
          <a:ln/>
        </p:spPr>
        <p:txBody>
          <a:bodyPr wrap="square" lIns="0" tIns="0" rIns="0" bIns="0" rtlCol="0" anchor="ctr">
            <a:normAutofit/>
          </a:bodyPr>
          <a:lstStyle/>
          <a:p>
            <a:pPr marL="0" indent="0" algn="l">
              <a:buNone/>
            </a:pPr>
            <a:r>
              <a:rPr lang="en-US" sz="2800" b="1" dirty="0">
                <a:solidFill>
                  <a:srgbClr val="17324D"/>
                </a:solidFill>
                <a:latin typeface="Aptos" pitchFamily="34" charset="0"/>
                <a:ea typeface="Aptos" pitchFamily="34" charset="-122"/>
                <a:cs typeface="Aptos" pitchFamily="34" charset="-120"/>
              </a:rPr>
              <a:t>Comparing the Two Groups</a:t>
            </a:r>
            <a:endParaRPr lang="en-US" sz="2800" dirty="0"/>
          </a:p>
        </p:txBody>
      </p:sp>
      <p:sp>
        <p:nvSpPr>
          <p:cNvPr id="3" name="Text 1"/>
          <p:cNvSpPr/>
          <p:nvPr/>
        </p:nvSpPr>
        <p:spPr>
          <a:xfrm>
            <a:off x="612648" y="932688"/>
            <a:ext cx="10972800" cy="292608"/>
          </a:xfrm>
          <a:prstGeom prst="rect">
            <a:avLst/>
          </a:prstGeom>
          <a:noFill/>
          <a:ln/>
        </p:spPr>
        <p:txBody>
          <a:bodyPr wrap="square" lIns="0" tIns="0" rIns="0" bIns="0" rtlCol="0" anchor="ctr">
            <a:normAutofit/>
          </a:bodyPr>
          <a:lstStyle/>
          <a:p>
            <a:pPr marL="0" indent="0" algn="l">
              <a:buNone/>
            </a:pPr>
            <a:r>
              <a:rPr lang="en-US" sz="1500" dirty="0">
                <a:solidFill>
                  <a:srgbClr val="526273"/>
                </a:solidFill>
                <a:latin typeface="Aptos" pitchFamily="34" charset="0"/>
                <a:ea typeface="Aptos" pitchFamily="34" charset="-122"/>
                <a:cs typeface="Aptos" pitchFamily="34" charset="-120"/>
              </a:rPr>
              <a:t>Example: 200 patients followed for development of lung disease</a:t>
            </a:r>
            <a:endParaRPr lang="en-US" sz="1500" dirty="0"/>
          </a:p>
        </p:txBody>
      </p:sp>
      <p:sp>
        <p:nvSpPr>
          <p:cNvPr id="4" name="Shape 2"/>
          <p:cNvSpPr/>
          <p:nvPr/>
        </p:nvSpPr>
        <p:spPr>
          <a:xfrm>
            <a:off x="960120" y="1389888"/>
            <a:ext cx="9601200" cy="539496"/>
          </a:xfrm>
          <a:prstGeom prst="rect">
            <a:avLst/>
          </a:prstGeom>
          <a:solidFill>
            <a:srgbClr val="17324D"/>
          </a:solidFill>
          <a:ln w="10160">
            <a:solidFill>
              <a:srgbClr val="17324D"/>
            </a:solidFill>
            <a:prstDash val="solid"/>
          </a:ln>
        </p:spPr>
        <p:txBody>
          <a:bodyPr/>
          <a:lstStyle/>
          <a:p>
            <a:endParaRPr lang="en-US"/>
          </a:p>
        </p:txBody>
      </p:sp>
      <p:sp>
        <p:nvSpPr>
          <p:cNvPr id="5" name="Text 3"/>
          <p:cNvSpPr/>
          <p:nvPr/>
        </p:nvSpPr>
        <p:spPr>
          <a:xfrm>
            <a:off x="1161288" y="1499616"/>
            <a:ext cx="2560320" cy="274320"/>
          </a:xfrm>
          <a:prstGeom prst="rect">
            <a:avLst/>
          </a:prstGeom>
          <a:noFill/>
          <a:ln/>
        </p:spPr>
        <p:txBody>
          <a:bodyPr wrap="square" lIns="0" tIns="0" rIns="0" bIns="0" rtlCol="0" anchor="ctr">
            <a:normAutofit/>
          </a:bodyPr>
          <a:lstStyle/>
          <a:p>
            <a:pPr marL="0" indent="0" algn="l">
              <a:buNone/>
            </a:pPr>
            <a:r>
              <a:rPr lang="en-US" sz="1600" b="1" dirty="0">
                <a:solidFill>
                  <a:srgbClr val="FFFFFF"/>
                </a:solidFill>
                <a:latin typeface="Aptos" pitchFamily="34" charset="0"/>
                <a:ea typeface="Aptos" pitchFamily="34" charset="-122"/>
                <a:cs typeface="Aptos" pitchFamily="34" charset="-120"/>
              </a:rPr>
              <a:t>Group</a:t>
            </a:r>
            <a:endParaRPr lang="en-US" sz="1600" dirty="0"/>
          </a:p>
        </p:txBody>
      </p:sp>
      <p:sp>
        <p:nvSpPr>
          <p:cNvPr id="6" name="Text 4"/>
          <p:cNvSpPr/>
          <p:nvPr/>
        </p:nvSpPr>
        <p:spPr>
          <a:xfrm>
            <a:off x="3886200" y="1499616"/>
            <a:ext cx="3337560" cy="274320"/>
          </a:xfrm>
          <a:prstGeom prst="rect">
            <a:avLst/>
          </a:prstGeom>
          <a:noFill/>
          <a:ln/>
        </p:spPr>
        <p:txBody>
          <a:bodyPr wrap="square" lIns="0" tIns="0" rIns="0" bIns="0" rtlCol="0" anchor="ctr">
            <a:normAutofit/>
          </a:bodyPr>
          <a:lstStyle/>
          <a:p>
            <a:pPr marL="0" indent="0" algn="ctr">
              <a:buNone/>
            </a:pPr>
            <a:r>
              <a:rPr lang="en-US" sz="1600" b="1" dirty="0">
                <a:solidFill>
                  <a:srgbClr val="FFFFFF"/>
                </a:solidFill>
                <a:latin typeface="Aptos" pitchFamily="34" charset="0"/>
                <a:ea typeface="Aptos" pitchFamily="34" charset="-122"/>
                <a:cs typeface="Aptos" pitchFamily="34" charset="-120"/>
              </a:rPr>
              <a:t>Lung disease</a:t>
            </a:r>
            <a:endParaRPr lang="en-US" sz="1600" dirty="0"/>
          </a:p>
        </p:txBody>
      </p:sp>
      <p:sp>
        <p:nvSpPr>
          <p:cNvPr id="7" name="Text 5"/>
          <p:cNvSpPr/>
          <p:nvPr/>
        </p:nvSpPr>
        <p:spPr>
          <a:xfrm>
            <a:off x="7223760" y="1499616"/>
            <a:ext cx="3337560" cy="274320"/>
          </a:xfrm>
          <a:prstGeom prst="rect">
            <a:avLst/>
          </a:prstGeom>
          <a:noFill/>
          <a:ln/>
        </p:spPr>
        <p:txBody>
          <a:bodyPr wrap="square" lIns="0" tIns="0" rIns="0" bIns="0" rtlCol="0" anchor="ctr">
            <a:normAutofit/>
          </a:bodyPr>
          <a:lstStyle/>
          <a:p>
            <a:pPr marL="0" indent="0" algn="ctr">
              <a:buNone/>
            </a:pPr>
            <a:r>
              <a:rPr lang="en-US" sz="1600" b="1" dirty="0">
                <a:solidFill>
                  <a:srgbClr val="FFFFFF"/>
                </a:solidFill>
                <a:latin typeface="Aptos" pitchFamily="34" charset="0"/>
                <a:ea typeface="Aptos" pitchFamily="34" charset="-122"/>
                <a:cs typeface="Aptos" pitchFamily="34" charset="-120"/>
              </a:rPr>
              <a:t>No disease</a:t>
            </a:r>
            <a:endParaRPr lang="en-US" sz="1600" dirty="0"/>
          </a:p>
        </p:txBody>
      </p:sp>
      <p:sp>
        <p:nvSpPr>
          <p:cNvPr id="8" name="Shape 6"/>
          <p:cNvSpPr/>
          <p:nvPr/>
        </p:nvSpPr>
        <p:spPr>
          <a:xfrm>
            <a:off x="960120" y="1929384"/>
            <a:ext cx="9601200" cy="539496"/>
          </a:xfrm>
          <a:prstGeom prst="rect">
            <a:avLst/>
          </a:prstGeom>
          <a:solidFill>
            <a:srgbClr val="F1F6F9"/>
          </a:solidFill>
          <a:ln w="10160">
            <a:solidFill>
              <a:srgbClr val="D6E0E7"/>
            </a:solidFill>
            <a:prstDash val="solid"/>
          </a:ln>
        </p:spPr>
        <p:txBody>
          <a:bodyPr/>
          <a:lstStyle/>
          <a:p>
            <a:endParaRPr lang="en-US"/>
          </a:p>
        </p:txBody>
      </p:sp>
      <p:sp>
        <p:nvSpPr>
          <p:cNvPr id="9" name="Text 7"/>
          <p:cNvSpPr/>
          <p:nvPr/>
        </p:nvSpPr>
        <p:spPr>
          <a:xfrm>
            <a:off x="1161288" y="2048256"/>
            <a:ext cx="2560320" cy="274320"/>
          </a:xfrm>
          <a:prstGeom prst="rect">
            <a:avLst/>
          </a:prstGeom>
          <a:noFill/>
          <a:ln/>
        </p:spPr>
        <p:txBody>
          <a:bodyPr wrap="square" lIns="0" tIns="0" rIns="0" bIns="0" rtlCol="0" anchor="ctr">
            <a:normAutofit/>
          </a:bodyPr>
          <a:lstStyle/>
          <a:p>
            <a:pPr marL="0" indent="0" algn="l">
              <a:buNone/>
            </a:pPr>
            <a:r>
              <a:rPr lang="en-US" sz="1700" b="1" dirty="0">
                <a:solidFill>
                  <a:srgbClr val="17324D"/>
                </a:solidFill>
                <a:latin typeface="Aptos" pitchFamily="34" charset="0"/>
                <a:ea typeface="Aptos" pitchFamily="34" charset="-122"/>
                <a:cs typeface="Aptos" pitchFamily="34" charset="-120"/>
              </a:rPr>
              <a:t>Smokers</a:t>
            </a:r>
            <a:endParaRPr lang="en-US" sz="1700" dirty="0"/>
          </a:p>
        </p:txBody>
      </p:sp>
      <p:sp>
        <p:nvSpPr>
          <p:cNvPr id="10" name="Text 8"/>
          <p:cNvSpPr/>
          <p:nvPr/>
        </p:nvSpPr>
        <p:spPr>
          <a:xfrm>
            <a:off x="3886200" y="2048256"/>
            <a:ext cx="3337560" cy="274320"/>
          </a:xfrm>
          <a:prstGeom prst="rect">
            <a:avLst/>
          </a:prstGeom>
          <a:noFill/>
          <a:ln/>
        </p:spPr>
        <p:txBody>
          <a:bodyPr wrap="square" lIns="0" tIns="0" rIns="0" bIns="0" rtlCol="0" anchor="ctr">
            <a:normAutofit/>
          </a:bodyPr>
          <a:lstStyle/>
          <a:p>
            <a:pPr marL="0" indent="0" algn="ctr">
              <a:buNone/>
            </a:pPr>
            <a:r>
              <a:rPr lang="en-US" sz="1700" dirty="0">
                <a:solidFill>
                  <a:srgbClr val="17324D"/>
                </a:solidFill>
                <a:latin typeface="Aptos" pitchFamily="34" charset="0"/>
                <a:ea typeface="Aptos" pitchFamily="34" charset="-122"/>
                <a:cs typeface="Aptos" pitchFamily="34" charset="-120"/>
              </a:rPr>
              <a:t>40</a:t>
            </a:r>
            <a:endParaRPr lang="en-US" sz="1700" dirty="0"/>
          </a:p>
        </p:txBody>
      </p:sp>
      <p:sp>
        <p:nvSpPr>
          <p:cNvPr id="11" name="Text 9"/>
          <p:cNvSpPr/>
          <p:nvPr/>
        </p:nvSpPr>
        <p:spPr>
          <a:xfrm>
            <a:off x="7223760" y="2048256"/>
            <a:ext cx="3337560" cy="274320"/>
          </a:xfrm>
          <a:prstGeom prst="rect">
            <a:avLst/>
          </a:prstGeom>
          <a:noFill/>
          <a:ln/>
        </p:spPr>
        <p:txBody>
          <a:bodyPr wrap="square" lIns="0" tIns="0" rIns="0" bIns="0" rtlCol="0" anchor="ctr">
            <a:normAutofit/>
          </a:bodyPr>
          <a:lstStyle/>
          <a:p>
            <a:pPr marL="0" indent="0" algn="ctr">
              <a:buNone/>
            </a:pPr>
            <a:r>
              <a:rPr lang="en-US" sz="1700" dirty="0">
                <a:solidFill>
                  <a:srgbClr val="17324D"/>
                </a:solidFill>
                <a:latin typeface="Aptos" pitchFamily="34" charset="0"/>
                <a:ea typeface="Aptos" pitchFamily="34" charset="-122"/>
                <a:cs typeface="Aptos" pitchFamily="34" charset="-120"/>
              </a:rPr>
              <a:t>60</a:t>
            </a:r>
            <a:endParaRPr lang="en-US" sz="1700" dirty="0"/>
          </a:p>
        </p:txBody>
      </p:sp>
      <p:sp>
        <p:nvSpPr>
          <p:cNvPr id="12" name="Shape 10"/>
          <p:cNvSpPr/>
          <p:nvPr/>
        </p:nvSpPr>
        <p:spPr>
          <a:xfrm>
            <a:off x="960120" y="2468880"/>
            <a:ext cx="9601200" cy="539496"/>
          </a:xfrm>
          <a:prstGeom prst="rect">
            <a:avLst/>
          </a:prstGeom>
          <a:solidFill>
            <a:srgbClr val="FFFFFF"/>
          </a:solidFill>
          <a:ln w="10160">
            <a:solidFill>
              <a:srgbClr val="D6E0E7"/>
            </a:solidFill>
            <a:prstDash val="solid"/>
          </a:ln>
        </p:spPr>
        <p:txBody>
          <a:bodyPr/>
          <a:lstStyle/>
          <a:p>
            <a:endParaRPr lang="en-US"/>
          </a:p>
        </p:txBody>
      </p:sp>
      <p:sp>
        <p:nvSpPr>
          <p:cNvPr id="13" name="Text 11"/>
          <p:cNvSpPr/>
          <p:nvPr/>
        </p:nvSpPr>
        <p:spPr>
          <a:xfrm>
            <a:off x="1161288" y="2587752"/>
            <a:ext cx="2560320" cy="274320"/>
          </a:xfrm>
          <a:prstGeom prst="rect">
            <a:avLst/>
          </a:prstGeom>
          <a:noFill/>
          <a:ln/>
        </p:spPr>
        <p:txBody>
          <a:bodyPr wrap="square" lIns="0" tIns="0" rIns="0" bIns="0" rtlCol="0" anchor="ctr">
            <a:normAutofit/>
          </a:bodyPr>
          <a:lstStyle/>
          <a:p>
            <a:pPr marL="0" indent="0" algn="l">
              <a:buNone/>
            </a:pPr>
            <a:r>
              <a:rPr lang="en-US" sz="1700" b="1" dirty="0">
                <a:solidFill>
                  <a:srgbClr val="17324D"/>
                </a:solidFill>
                <a:latin typeface="Aptos" pitchFamily="34" charset="0"/>
                <a:ea typeface="Aptos" pitchFamily="34" charset="-122"/>
                <a:cs typeface="Aptos" pitchFamily="34" charset="-120"/>
              </a:rPr>
              <a:t>Nonsmokers</a:t>
            </a:r>
            <a:endParaRPr lang="en-US" sz="1700" dirty="0"/>
          </a:p>
        </p:txBody>
      </p:sp>
      <p:sp>
        <p:nvSpPr>
          <p:cNvPr id="14" name="Text 12"/>
          <p:cNvSpPr/>
          <p:nvPr/>
        </p:nvSpPr>
        <p:spPr>
          <a:xfrm>
            <a:off x="3886200" y="2587752"/>
            <a:ext cx="3337560" cy="274320"/>
          </a:xfrm>
          <a:prstGeom prst="rect">
            <a:avLst/>
          </a:prstGeom>
          <a:noFill/>
          <a:ln/>
        </p:spPr>
        <p:txBody>
          <a:bodyPr wrap="square" lIns="0" tIns="0" rIns="0" bIns="0" rtlCol="0" anchor="ctr">
            <a:normAutofit/>
          </a:bodyPr>
          <a:lstStyle/>
          <a:p>
            <a:pPr marL="0" indent="0" algn="ctr">
              <a:buNone/>
            </a:pPr>
            <a:r>
              <a:rPr lang="en-US" sz="1700" dirty="0">
                <a:solidFill>
                  <a:srgbClr val="17324D"/>
                </a:solidFill>
                <a:latin typeface="Aptos" pitchFamily="34" charset="0"/>
                <a:ea typeface="Aptos" pitchFamily="34" charset="-122"/>
                <a:cs typeface="Aptos" pitchFamily="34" charset="-120"/>
              </a:rPr>
              <a:t>20</a:t>
            </a:r>
            <a:endParaRPr lang="en-US" sz="1700" dirty="0"/>
          </a:p>
        </p:txBody>
      </p:sp>
      <p:sp>
        <p:nvSpPr>
          <p:cNvPr id="15" name="Text 13"/>
          <p:cNvSpPr/>
          <p:nvPr/>
        </p:nvSpPr>
        <p:spPr>
          <a:xfrm>
            <a:off x="7223760" y="2587752"/>
            <a:ext cx="3337560" cy="274320"/>
          </a:xfrm>
          <a:prstGeom prst="rect">
            <a:avLst/>
          </a:prstGeom>
          <a:noFill/>
          <a:ln/>
        </p:spPr>
        <p:txBody>
          <a:bodyPr wrap="square" lIns="0" tIns="0" rIns="0" bIns="0" rtlCol="0" anchor="ctr">
            <a:normAutofit/>
          </a:bodyPr>
          <a:lstStyle/>
          <a:p>
            <a:pPr marL="0" indent="0" algn="ctr">
              <a:buNone/>
            </a:pPr>
            <a:r>
              <a:rPr lang="en-US" sz="1700" dirty="0">
                <a:solidFill>
                  <a:srgbClr val="17324D"/>
                </a:solidFill>
                <a:latin typeface="Aptos" pitchFamily="34" charset="0"/>
                <a:ea typeface="Aptos" pitchFamily="34" charset="-122"/>
                <a:cs typeface="Aptos" pitchFamily="34" charset="-120"/>
              </a:rPr>
              <a:t>80</a:t>
            </a:r>
            <a:endParaRPr lang="en-US" sz="1700" dirty="0"/>
          </a:p>
        </p:txBody>
      </p:sp>
      <p:sp>
        <p:nvSpPr>
          <p:cNvPr id="16" name="Shape 14"/>
          <p:cNvSpPr/>
          <p:nvPr/>
        </p:nvSpPr>
        <p:spPr>
          <a:xfrm>
            <a:off x="749808" y="3319272"/>
            <a:ext cx="5212080" cy="1234440"/>
          </a:xfrm>
          <a:prstGeom prst="rect">
            <a:avLst/>
          </a:prstGeom>
          <a:solidFill>
            <a:srgbClr val="EAF3F8"/>
          </a:solidFill>
          <a:ln w="10160">
            <a:solidFill>
              <a:srgbClr val="EAF3F8"/>
            </a:solidFill>
            <a:prstDash val="solid"/>
          </a:ln>
        </p:spPr>
        <p:txBody>
          <a:bodyPr/>
          <a:lstStyle/>
          <a:p>
            <a:endParaRPr lang="en-US"/>
          </a:p>
        </p:txBody>
      </p:sp>
      <p:sp>
        <p:nvSpPr>
          <p:cNvPr id="17" name="Shape 15"/>
          <p:cNvSpPr/>
          <p:nvPr/>
        </p:nvSpPr>
        <p:spPr>
          <a:xfrm>
            <a:off x="6227064" y="3319272"/>
            <a:ext cx="5212080" cy="1234440"/>
          </a:xfrm>
          <a:prstGeom prst="rect">
            <a:avLst/>
          </a:prstGeom>
          <a:solidFill>
            <a:srgbClr val="EAF3F8"/>
          </a:solidFill>
          <a:ln w="10160">
            <a:solidFill>
              <a:srgbClr val="EAF3F8"/>
            </a:solidFill>
            <a:prstDash val="solid"/>
          </a:ln>
        </p:spPr>
        <p:txBody>
          <a:bodyPr/>
          <a:lstStyle/>
          <a:p>
            <a:endParaRPr lang="en-US"/>
          </a:p>
        </p:txBody>
      </p:sp>
      <p:sp>
        <p:nvSpPr>
          <p:cNvPr id="18" name="Text 16"/>
          <p:cNvSpPr/>
          <p:nvPr/>
        </p:nvSpPr>
        <p:spPr>
          <a:xfrm>
            <a:off x="987552" y="3493008"/>
            <a:ext cx="4754880" cy="310896"/>
          </a:xfrm>
          <a:prstGeom prst="rect">
            <a:avLst/>
          </a:prstGeom>
          <a:noFill/>
          <a:ln/>
        </p:spPr>
        <p:txBody>
          <a:bodyPr wrap="square" lIns="0" tIns="0" rIns="0" bIns="0" rtlCol="0" anchor="ctr">
            <a:normAutofit/>
          </a:bodyPr>
          <a:lstStyle/>
          <a:p>
            <a:pPr marL="0" indent="0" algn="l">
              <a:buNone/>
            </a:pPr>
            <a:r>
              <a:rPr lang="en-US" sz="1700" b="1" dirty="0">
                <a:solidFill>
                  <a:srgbClr val="176B9A"/>
                </a:solidFill>
                <a:latin typeface="Aptos" pitchFamily="34" charset="0"/>
                <a:ea typeface="Aptos" pitchFamily="34" charset="-122"/>
                <a:cs typeface="Aptos" pitchFamily="34" charset="-120"/>
              </a:rPr>
              <a:t>RISK = Events / All patients</a:t>
            </a:r>
            <a:endParaRPr lang="en-US" sz="1700" dirty="0"/>
          </a:p>
        </p:txBody>
      </p:sp>
      <p:sp>
        <p:nvSpPr>
          <p:cNvPr id="19" name="Text 17"/>
          <p:cNvSpPr/>
          <p:nvPr/>
        </p:nvSpPr>
        <p:spPr>
          <a:xfrm>
            <a:off x="987552" y="3904488"/>
            <a:ext cx="4663440" cy="228600"/>
          </a:xfrm>
          <a:prstGeom prst="rect">
            <a:avLst/>
          </a:prstGeom>
          <a:noFill/>
          <a:ln/>
        </p:spPr>
        <p:txBody>
          <a:bodyPr wrap="square" lIns="0" tIns="0" rIns="0" bIns="0" rtlCol="0" anchor="ctr">
            <a:normAutofit/>
          </a:bodyPr>
          <a:lstStyle/>
          <a:p>
            <a:pPr marL="0" indent="0" algn="l">
              <a:buNone/>
            </a:pPr>
            <a:r>
              <a:rPr lang="en-US" sz="1500" dirty="0">
                <a:solidFill>
                  <a:srgbClr val="17324D"/>
                </a:solidFill>
                <a:latin typeface="Aptos" pitchFamily="34" charset="0"/>
                <a:ea typeface="Aptos" pitchFamily="34" charset="-122"/>
                <a:cs typeface="Aptos" pitchFamily="34" charset="-120"/>
              </a:rPr>
              <a:t>Smokers: 40/100 = 40%</a:t>
            </a:r>
            <a:endParaRPr lang="en-US" sz="1500" dirty="0"/>
          </a:p>
        </p:txBody>
      </p:sp>
      <p:sp>
        <p:nvSpPr>
          <p:cNvPr id="20" name="Text 18"/>
          <p:cNvSpPr/>
          <p:nvPr/>
        </p:nvSpPr>
        <p:spPr>
          <a:xfrm>
            <a:off x="987552" y="4215384"/>
            <a:ext cx="4663440" cy="228600"/>
          </a:xfrm>
          <a:prstGeom prst="rect">
            <a:avLst/>
          </a:prstGeom>
          <a:noFill/>
          <a:ln/>
        </p:spPr>
        <p:txBody>
          <a:bodyPr wrap="square" lIns="0" tIns="0" rIns="0" bIns="0" rtlCol="0" anchor="ctr">
            <a:normAutofit/>
          </a:bodyPr>
          <a:lstStyle/>
          <a:p>
            <a:pPr marL="0" indent="0" algn="l">
              <a:buNone/>
            </a:pPr>
            <a:r>
              <a:rPr lang="en-US" sz="1500" dirty="0">
                <a:solidFill>
                  <a:srgbClr val="17324D"/>
                </a:solidFill>
                <a:latin typeface="Aptos" pitchFamily="34" charset="0"/>
                <a:ea typeface="Aptos" pitchFamily="34" charset="-122"/>
                <a:cs typeface="Aptos" pitchFamily="34" charset="-120"/>
              </a:rPr>
              <a:t>Nonsmokers: 20/100 = 20%</a:t>
            </a:r>
            <a:endParaRPr lang="en-US" sz="1500" dirty="0"/>
          </a:p>
        </p:txBody>
      </p:sp>
      <p:sp>
        <p:nvSpPr>
          <p:cNvPr id="21" name="Text 19"/>
          <p:cNvSpPr/>
          <p:nvPr/>
        </p:nvSpPr>
        <p:spPr>
          <a:xfrm>
            <a:off x="6473952" y="3493008"/>
            <a:ext cx="4709160" cy="310896"/>
          </a:xfrm>
          <a:prstGeom prst="rect">
            <a:avLst/>
          </a:prstGeom>
          <a:noFill/>
          <a:ln/>
        </p:spPr>
        <p:txBody>
          <a:bodyPr wrap="square" lIns="0" tIns="0" rIns="0" bIns="0" rtlCol="0" anchor="ctr">
            <a:normAutofit/>
          </a:bodyPr>
          <a:lstStyle/>
          <a:p>
            <a:pPr marL="0" indent="0" algn="l">
              <a:buNone/>
            </a:pPr>
            <a:r>
              <a:rPr lang="en-US" sz="1700" b="1" dirty="0">
                <a:solidFill>
                  <a:srgbClr val="176B9A"/>
                </a:solidFill>
                <a:latin typeface="Aptos" pitchFamily="34" charset="0"/>
                <a:ea typeface="Aptos" pitchFamily="34" charset="-122"/>
                <a:cs typeface="Aptos" pitchFamily="34" charset="-120"/>
              </a:rPr>
              <a:t>ODDS = Events / Non-events</a:t>
            </a:r>
            <a:endParaRPr lang="en-US" sz="1700" dirty="0"/>
          </a:p>
        </p:txBody>
      </p:sp>
      <p:sp>
        <p:nvSpPr>
          <p:cNvPr id="22" name="Text 20"/>
          <p:cNvSpPr/>
          <p:nvPr/>
        </p:nvSpPr>
        <p:spPr>
          <a:xfrm>
            <a:off x="6473952" y="3904488"/>
            <a:ext cx="4663440" cy="228600"/>
          </a:xfrm>
          <a:prstGeom prst="rect">
            <a:avLst/>
          </a:prstGeom>
          <a:noFill/>
          <a:ln/>
        </p:spPr>
        <p:txBody>
          <a:bodyPr wrap="square" lIns="0" tIns="0" rIns="0" bIns="0" rtlCol="0" anchor="ctr">
            <a:normAutofit/>
          </a:bodyPr>
          <a:lstStyle/>
          <a:p>
            <a:pPr marL="0" indent="0" algn="l">
              <a:buNone/>
            </a:pPr>
            <a:r>
              <a:rPr lang="en-US" sz="1500" dirty="0">
                <a:solidFill>
                  <a:srgbClr val="17324D"/>
                </a:solidFill>
                <a:latin typeface="Aptos" pitchFamily="34" charset="0"/>
                <a:ea typeface="Aptos" pitchFamily="34" charset="-122"/>
                <a:cs typeface="Aptos" pitchFamily="34" charset="-120"/>
              </a:rPr>
              <a:t>Smokers: 40/60 = 0.67</a:t>
            </a:r>
            <a:endParaRPr lang="en-US" sz="1500" dirty="0"/>
          </a:p>
        </p:txBody>
      </p:sp>
      <p:sp>
        <p:nvSpPr>
          <p:cNvPr id="23" name="Text 21"/>
          <p:cNvSpPr/>
          <p:nvPr/>
        </p:nvSpPr>
        <p:spPr>
          <a:xfrm>
            <a:off x="6473952" y="4215384"/>
            <a:ext cx="4663440" cy="228600"/>
          </a:xfrm>
          <a:prstGeom prst="rect">
            <a:avLst/>
          </a:prstGeom>
          <a:noFill/>
          <a:ln/>
        </p:spPr>
        <p:txBody>
          <a:bodyPr wrap="square" lIns="0" tIns="0" rIns="0" bIns="0" rtlCol="0" anchor="ctr">
            <a:normAutofit/>
          </a:bodyPr>
          <a:lstStyle/>
          <a:p>
            <a:pPr marL="0" indent="0" algn="l">
              <a:buNone/>
            </a:pPr>
            <a:r>
              <a:rPr lang="en-US" sz="1500" dirty="0">
                <a:solidFill>
                  <a:srgbClr val="17324D"/>
                </a:solidFill>
                <a:latin typeface="Aptos" pitchFamily="34" charset="0"/>
                <a:ea typeface="Aptos" pitchFamily="34" charset="-122"/>
                <a:cs typeface="Aptos" pitchFamily="34" charset="-120"/>
              </a:rPr>
              <a:t>Nonsmokers: 20/80 = 0.25</a:t>
            </a:r>
            <a:endParaRPr lang="en-US" sz="1500" dirty="0"/>
          </a:p>
        </p:txBody>
      </p:sp>
      <p:sp>
        <p:nvSpPr>
          <p:cNvPr id="24" name="Shape 22"/>
          <p:cNvSpPr/>
          <p:nvPr/>
        </p:nvSpPr>
        <p:spPr>
          <a:xfrm>
            <a:off x="749808" y="4892040"/>
            <a:ext cx="10698480" cy="0"/>
          </a:xfrm>
          <a:prstGeom prst="line">
            <a:avLst/>
          </a:prstGeom>
          <a:noFill/>
          <a:ln w="19050">
            <a:solidFill>
              <a:srgbClr val="D6E0E7"/>
            </a:solidFill>
            <a:prstDash val="solid"/>
          </a:ln>
        </p:spPr>
        <p:txBody>
          <a:bodyPr/>
          <a:lstStyle/>
          <a:p>
            <a:endParaRPr lang="en-US"/>
          </a:p>
        </p:txBody>
      </p:sp>
      <p:sp>
        <p:nvSpPr>
          <p:cNvPr id="25" name="Text 23"/>
          <p:cNvSpPr/>
          <p:nvPr/>
        </p:nvSpPr>
        <p:spPr>
          <a:xfrm>
            <a:off x="1051560" y="5166360"/>
            <a:ext cx="4297680" cy="274320"/>
          </a:xfrm>
          <a:prstGeom prst="rect">
            <a:avLst/>
          </a:prstGeom>
          <a:noFill/>
          <a:ln/>
        </p:spPr>
        <p:txBody>
          <a:bodyPr wrap="square" lIns="0" tIns="0" rIns="0" bIns="0" rtlCol="0" anchor="ctr">
            <a:normAutofit/>
          </a:bodyPr>
          <a:lstStyle/>
          <a:p>
            <a:pPr marL="0" indent="0" algn="l">
              <a:buNone/>
            </a:pPr>
            <a:r>
              <a:rPr lang="en-US" sz="1500" b="1" dirty="0">
                <a:solidFill>
                  <a:srgbClr val="526273"/>
                </a:solidFill>
                <a:latin typeface="Aptos" pitchFamily="34" charset="0"/>
                <a:ea typeface="Aptos" pitchFamily="34" charset="-122"/>
                <a:cs typeface="Aptos" pitchFamily="34" charset="-120"/>
              </a:rPr>
              <a:t>RELATIVE RISK (RR)</a:t>
            </a:r>
            <a:endParaRPr lang="en-US" sz="1500" dirty="0"/>
          </a:p>
        </p:txBody>
      </p:sp>
      <p:sp>
        <p:nvSpPr>
          <p:cNvPr id="26" name="Text 24"/>
          <p:cNvSpPr/>
          <p:nvPr/>
        </p:nvSpPr>
        <p:spPr>
          <a:xfrm>
            <a:off x="1051560" y="5513832"/>
            <a:ext cx="1280160" cy="566928"/>
          </a:xfrm>
          <a:prstGeom prst="rect">
            <a:avLst/>
          </a:prstGeom>
          <a:noFill/>
          <a:ln/>
        </p:spPr>
        <p:txBody>
          <a:bodyPr wrap="square" lIns="0" tIns="0" rIns="0" bIns="0" rtlCol="0" anchor="ctr">
            <a:normAutofit/>
          </a:bodyPr>
          <a:lstStyle/>
          <a:p>
            <a:pPr marL="0" indent="0" algn="l">
              <a:buNone/>
            </a:pPr>
            <a:r>
              <a:rPr lang="en-US" sz="3500" b="1" dirty="0">
                <a:solidFill>
                  <a:srgbClr val="17745D"/>
                </a:solidFill>
                <a:latin typeface="Aptos" pitchFamily="34" charset="0"/>
                <a:ea typeface="Aptos" pitchFamily="34" charset="-122"/>
                <a:cs typeface="Aptos" pitchFamily="34" charset="-120"/>
              </a:rPr>
              <a:t>2.0</a:t>
            </a:r>
            <a:endParaRPr lang="en-US" sz="3500" dirty="0"/>
          </a:p>
        </p:txBody>
      </p:sp>
      <p:sp>
        <p:nvSpPr>
          <p:cNvPr id="27" name="Text 25"/>
          <p:cNvSpPr/>
          <p:nvPr/>
        </p:nvSpPr>
        <p:spPr>
          <a:xfrm>
            <a:off x="2514600" y="5623560"/>
            <a:ext cx="3200400" cy="329184"/>
          </a:xfrm>
          <a:prstGeom prst="rect">
            <a:avLst/>
          </a:prstGeom>
          <a:noFill/>
          <a:ln/>
        </p:spPr>
        <p:txBody>
          <a:bodyPr wrap="square" lIns="0" tIns="0" rIns="0" bIns="0" rtlCol="0" anchor="ctr">
            <a:normAutofit/>
          </a:bodyPr>
          <a:lstStyle/>
          <a:p>
            <a:pPr marL="0" indent="0" algn="l">
              <a:buNone/>
            </a:pPr>
            <a:r>
              <a:rPr lang="en-US" sz="1400" dirty="0">
                <a:solidFill>
                  <a:srgbClr val="17324D"/>
                </a:solidFill>
                <a:latin typeface="Aptos" pitchFamily="34" charset="0"/>
                <a:ea typeface="Aptos" pitchFamily="34" charset="-122"/>
                <a:cs typeface="Aptos" pitchFamily="34" charset="-120"/>
              </a:rPr>
              <a:t>Twice the probability of disease</a:t>
            </a:r>
            <a:endParaRPr lang="en-US" sz="1400" dirty="0"/>
          </a:p>
        </p:txBody>
      </p:sp>
      <p:sp>
        <p:nvSpPr>
          <p:cNvPr id="28" name="Text 26"/>
          <p:cNvSpPr/>
          <p:nvPr/>
        </p:nvSpPr>
        <p:spPr>
          <a:xfrm>
            <a:off x="6428232" y="5166360"/>
            <a:ext cx="4297680" cy="274320"/>
          </a:xfrm>
          <a:prstGeom prst="rect">
            <a:avLst/>
          </a:prstGeom>
          <a:noFill/>
          <a:ln/>
        </p:spPr>
        <p:txBody>
          <a:bodyPr wrap="square" lIns="0" tIns="0" rIns="0" bIns="0" rtlCol="0" anchor="ctr">
            <a:normAutofit/>
          </a:bodyPr>
          <a:lstStyle/>
          <a:p>
            <a:pPr marL="0" indent="0" algn="l">
              <a:buNone/>
            </a:pPr>
            <a:r>
              <a:rPr lang="en-US" sz="1500" b="1" dirty="0">
                <a:solidFill>
                  <a:srgbClr val="526273"/>
                </a:solidFill>
                <a:latin typeface="Aptos" pitchFamily="34" charset="0"/>
                <a:ea typeface="Aptos" pitchFamily="34" charset="-122"/>
                <a:cs typeface="Aptos" pitchFamily="34" charset="-120"/>
              </a:rPr>
              <a:t>ODDS RATIO (OR)</a:t>
            </a:r>
            <a:endParaRPr lang="en-US" sz="1500" dirty="0"/>
          </a:p>
        </p:txBody>
      </p:sp>
      <p:sp>
        <p:nvSpPr>
          <p:cNvPr id="29" name="Text 27"/>
          <p:cNvSpPr/>
          <p:nvPr/>
        </p:nvSpPr>
        <p:spPr>
          <a:xfrm>
            <a:off x="6428232" y="5513832"/>
            <a:ext cx="1508760" cy="566928"/>
          </a:xfrm>
          <a:prstGeom prst="rect">
            <a:avLst/>
          </a:prstGeom>
          <a:noFill/>
          <a:ln/>
        </p:spPr>
        <p:txBody>
          <a:bodyPr wrap="square" lIns="0" tIns="0" rIns="0" bIns="0" rtlCol="0" anchor="ctr">
            <a:normAutofit/>
          </a:bodyPr>
          <a:lstStyle/>
          <a:p>
            <a:pPr marL="0" indent="0" algn="l">
              <a:buNone/>
            </a:pPr>
            <a:r>
              <a:rPr lang="en-US" sz="3500" b="1" dirty="0">
                <a:solidFill>
                  <a:srgbClr val="176B9A"/>
                </a:solidFill>
                <a:latin typeface="Aptos" pitchFamily="34" charset="0"/>
                <a:ea typeface="Aptos" pitchFamily="34" charset="-122"/>
                <a:cs typeface="Aptos" pitchFamily="34" charset="-120"/>
              </a:rPr>
              <a:t>2.67</a:t>
            </a:r>
            <a:endParaRPr lang="en-US" sz="3500" dirty="0"/>
          </a:p>
        </p:txBody>
      </p:sp>
      <p:sp>
        <p:nvSpPr>
          <p:cNvPr id="30" name="Text 28"/>
          <p:cNvSpPr/>
          <p:nvPr/>
        </p:nvSpPr>
        <p:spPr>
          <a:xfrm>
            <a:off x="8092440" y="5623560"/>
            <a:ext cx="3337560" cy="329184"/>
          </a:xfrm>
          <a:prstGeom prst="rect">
            <a:avLst/>
          </a:prstGeom>
          <a:noFill/>
          <a:ln/>
        </p:spPr>
        <p:txBody>
          <a:bodyPr wrap="square" lIns="0" tIns="0" rIns="0" bIns="0" rtlCol="0" anchor="ctr">
            <a:normAutofit/>
          </a:bodyPr>
          <a:lstStyle/>
          <a:p>
            <a:pPr marL="0" indent="0" algn="l">
              <a:buNone/>
            </a:pPr>
            <a:r>
              <a:rPr lang="en-US" sz="1400" dirty="0">
                <a:solidFill>
                  <a:srgbClr val="17324D"/>
                </a:solidFill>
                <a:latin typeface="Aptos" pitchFamily="34" charset="0"/>
                <a:ea typeface="Aptos" pitchFamily="34" charset="-122"/>
                <a:cs typeface="Aptos" pitchFamily="34" charset="-120"/>
              </a:rPr>
              <a:t>2.67 times the odds of disease</a:t>
            </a:r>
            <a:endParaRPr lang="en-US" sz="1400"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C07D6-8F7A-C7E9-79BE-B5DF18DD97E6}"/>
              </a:ext>
            </a:extLst>
          </p:cNvPr>
          <p:cNvSpPr>
            <a:spLocks noGrp="1"/>
          </p:cNvSpPr>
          <p:nvPr>
            <p:ph type="title"/>
          </p:nvPr>
        </p:nvSpPr>
        <p:spPr/>
        <p:txBody>
          <a:bodyPr/>
          <a:lstStyle/>
          <a:p>
            <a:r>
              <a:rPr lang="en-US" dirty="0"/>
              <a:t>Which one makes more sense to you?</a:t>
            </a:r>
          </a:p>
        </p:txBody>
      </p:sp>
      <p:sp>
        <p:nvSpPr>
          <p:cNvPr id="3" name="Content Placeholder 2">
            <a:extLst>
              <a:ext uri="{FF2B5EF4-FFF2-40B4-BE49-F238E27FC236}">
                <a16:creationId xmlns:a16="http://schemas.microsoft.com/office/drawing/2014/main" id="{CB182286-D423-AC1A-F4E6-74AFAA7A4F16}"/>
              </a:ext>
            </a:extLst>
          </p:cNvPr>
          <p:cNvSpPr>
            <a:spLocks noGrp="1"/>
          </p:cNvSpPr>
          <p:nvPr>
            <p:ph idx="1"/>
          </p:nvPr>
        </p:nvSpPr>
        <p:spPr>
          <a:xfrm>
            <a:off x="838200" y="3682134"/>
            <a:ext cx="10515600" cy="4351338"/>
          </a:xfrm>
        </p:spPr>
        <p:txBody>
          <a:bodyPr>
            <a:normAutofit/>
          </a:bodyPr>
          <a:lstStyle/>
          <a:p>
            <a:r>
              <a:rPr lang="en-US" dirty="0"/>
              <a:t>So why even have odds ratios?</a:t>
            </a:r>
          </a:p>
          <a:p>
            <a:pPr lvl="1"/>
            <a:r>
              <a:rPr lang="en-US" dirty="0"/>
              <a:t>Case control studies </a:t>
            </a:r>
          </a:p>
          <a:p>
            <a:pPr lvl="1"/>
            <a:r>
              <a:rPr lang="en-US" dirty="0"/>
              <a:t>Logistic Regression </a:t>
            </a:r>
          </a:p>
          <a:p>
            <a:pPr lvl="1"/>
            <a:endParaRPr lang="en-US" dirty="0"/>
          </a:p>
        </p:txBody>
      </p:sp>
      <p:pic>
        <p:nvPicPr>
          <p:cNvPr id="5" name="Picture 4">
            <a:extLst>
              <a:ext uri="{FF2B5EF4-FFF2-40B4-BE49-F238E27FC236}">
                <a16:creationId xmlns:a16="http://schemas.microsoft.com/office/drawing/2014/main" id="{829F18DB-4F28-8E02-48A7-5304391E3A82}"/>
              </a:ext>
            </a:extLst>
          </p:cNvPr>
          <p:cNvPicPr>
            <a:picLocks noChangeAspect="1"/>
          </p:cNvPicPr>
          <p:nvPr/>
        </p:nvPicPr>
        <p:blipFill>
          <a:blip r:embed="rId3"/>
          <a:stretch>
            <a:fillRect/>
          </a:stretch>
        </p:blipFill>
        <p:spPr>
          <a:xfrm>
            <a:off x="1647784" y="1563997"/>
            <a:ext cx="7772400" cy="1137636"/>
          </a:xfrm>
          <a:prstGeom prst="rect">
            <a:avLst/>
          </a:prstGeom>
        </p:spPr>
      </p:pic>
    </p:spTree>
    <p:extLst>
      <p:ext uri="{BB962C8B-B14F-4D97-AF65-F5344CB8AC3E}">
        <p14:creationId xmlns:p14="http://schemas.microsoft.com/office/powerpoint/2010/main" val="398544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4311B-18D2-7147-8F17-E1E4B65F4F26}"/>
              </a:ext>
            </a:extLst>
          </p:cNvPr>
          <p:cNvSpPr>
            <a:spLocks noGrp="1"/>
          </p:cNvSpPr>
          <p:nvPr>
            <p:ph type="title"/>
          </p:nvPr>
        </p:nvSpPr>
        <p:spPr/>
        <p:txBody>
          <a:bodyPr/>
          <a:lstStyle/>
          <a:p>
            <a:r>
              <a:rPr lang="en-US" dirty="0"/>
              <a:t>But wait</a:t>
            </a:r>
          </a:p>
        </p:txBody>
      </p:sp>
      <p:pic>
        <p:nvPicPr>
          <p:cNvPr id="4" name="Content Placeholder 3" descr="Clock PPT Templates - Free PPT Backgrounds">
            <a:extLst>
              <a:ext uri="{FF2B5EF4-FFF2-40B4-BE49-F238E27FC236}">
                <a16:creationId xmlns:a16="http://schemas.microsoft.com/office/drawing/2014/main" id="{977F7643-34DE-30BC-F9AE-ECC607E6F379}"/>
              </a:ext>
            </a:extLst>
          </p:cNvPr>
          <p:cNvPicPr>
            <a:picLocks noGrp="1" noChangeAspect="1"/>
          </p:cNvPicPr>
          <p:nvPr>
            <p:ph idx="1"/>
          </p:nvPr>
        </p:nvPicPr>
        <p:blipFill>
          <a:blip r:embed="rId2"/>
          <a:stretch>
            <a:fillRect/>
          </a:stretch>
        </p:blipFill>
        <p:spPr>
          <a:xfrm>
            <a:off x="3195108" y="1825625"/>
            <a:ext cx="5801784" cy="4351338"/>
          </a:xfrm>
          <a:prstGeom prst="rect">
            <a:avLst/>
          </a:prstGeom>
        </p:spPr>
      </p:pic>
    </p:spTree>
    <p:extLst>
      <p:ext uri="{BB962C8B-B14F-4D97-AF65-F5344CB8AC3E}">
        <p14:creationId xmlns:p14="http://schemas.microsoft.com/office/powerpoint/2010/main" val="35311904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94360" y="310896"/>
            <a:ext cx="10972800" cy="502920"/>
          </a:xfrm>
          <a:prstGeom prst="rect">
            <a:avLst/>
          </a:prstGeom>
          <a:noFill/>
          <a:ln/>
        </p:spPr>
        <p:txBody>
          <a:bodyPr wrap="square" lIns="0" tIns="0" rIns="0" bIns="0" rtlCol="0" anchor="ctr"/>
          <a:lstStyle/>
          <a:p>
            <a:pPr marL="0" indent="0">
              <a:buNone/>
            </a:pPr>
            <a:r>
              <a:rPr lang="en-US" sz="2700" b="1" dirty="0">
                <a:solidFill>
                  <a:srgbClr val="17324D"/>
                </a:solidFill>
                <a:latin typeface="Aptos Display" pitchFamily="34" charset="0"/>
                <a:ea typeface="Aptos Display" pitchFamily="34" charset="-122"/>
                <a:cs typeface="Aptos Display" pitchFamily="34" charset="-120"/>
              </a:rPr>
              <a:t> WHEN an event occurs matters</a:t>
            </a:r>
            <a:endParaRPr lang="en-US" sz="2700" dirty="0"/>
          </a:p>
        </p:txBody>
      </p:sp>
      <p:sp>
        <p:nvSpPr>
          <p:cNvPr id="3" name="Text 1"/>
          <p:cNvSpPr/>
          <p:nvPr/>
        </p:nvSpPr>
        <p:spPr>
          <a:xfrm>
            <a:off x="621792" y="923544"/>
            <a:ext cx="10698480" cy="274320"/>
          </a:xfrm>
          <a:prstGeom prst="rect">
            <a:avLst/>
          </a:prstGeom>
          <a:noFill/>
          <a:ln/>
        </p:spPr>
        <p:txBody>
          <a:bodyPr wrap="square" lIns="0" tIns="0" rIns="0" bIns="0" rtlCol="0" anchor="ctr"/>
          <a:lstStyle/>
          <a:p>
            <a:pPr marL="0" indent="0">
              <a:buNone/>
            </a:pPr>
            <a:r>
              <a:rPr lang="en-US" sz="1400" dirty="0">
                <a:solidFill>
                  <a:srgbClr val="657385"/>
                </a:solidFill>
              </a:rPr>
              <a:t>Same smoking study • 10 years of follow-up</a:t>
            </a:r>
            <a:endParaRPr lang="en-US" sz="1400" dirty="0"/>
          </a:p>
        </p:txBody>
      </p:sp>
      <p:graphicFrame>
        <p:nvGraphicFramePr>
          <p:cNvPr id="4" name="Chart 0"/>
          <p:cNvGraphicFramePr/>
          <p:nvPr/>
        </p:nvGraphicFramePr>
        <p:xfrm>
          <a:off x="731520" y="1353312"/>
          <a:ext cx="10698480" cy="3429000"/>
        </p:xfrm>
        <a:graphic>
          <a:graphicData uri="http://schemas.openxmlformats.org/drawingml/2006/chart">
            <c:chart xmlns:c="http://schemas.openxmlformats.org/drawingml/2006/chart" xmlns:r="http://schemas.openxmlformats.org/officeDocument/2006/relationships" r:id="rId3"/>
          </a:graphicData>
        </a:graphic>
      </p:graphicFrame>
      <p:sp>
        <p:nvSpPr>
          <p:cNvPr id="5" name="Shape 2"/>
          <p:cNvSpPr/>
          <p:nvPr/>
        </p:nvSpPr>
        <p:spPr>
          <a:xfrm>
            <a:off x="731520" y="5074920"/>
            <a:ext cx="5212080" cy="914400"/>
          </a:xfrm>
          <a:prstGeom prst="roundRect">
            <a:avLst>
              <a:gd name="adj" fmla="val 12000"/>
            </a:avLst>
          </a:prstGeom>
          <a:solidFill>
            <a:srgbClr val="F1F5F9"/>
          </a:solidFill>
          <a:ln w="12700">
            <a:solidFill>
              <a:srgbClr val="E5EAF0"/>
            </a:solidFill>
            <a:prstDash val="solid"/>
          </a:ln>
        </p:spPr>
        <p:txBody>
          <a:bodyPr/>
          <a:lstStyle/>
          <a:p>
            <a:endParaRPr lang="en-US"/>
          </a:p>
        </p:txBody>
      </p:sp>
      <p:sp>
        <p:nvSpPr>
          <p:cNvPr id="6" name="Text 3"/>
          <p:cNvSpPr/>
          <p:nvPr/>
        </p:nvSpPr>
        <p:spPr>
          <a:xfrm>
            <a:off x="950976" y="5202936"/>
            <a:ext cx="1920240" cy="219456"/>
          </a:xfrm>
          <a:prstGeom prst="rect">
            <a:avLst/>
          </a:prstGeom>
          <a:noFill/>
          <a:ln/>
        </p:spPr>
        <p:txBody>
          <a:bodyPr wrap="square" lIns="0" tIns="0" rIns="0" bIns="0" rtlCol="0" anchor="ctr"/>
          <a:lstStyle/>
          <a:p>
            <a:pPr marL="0" indent="0">
              <a:buNone/>
            </a:pPr>
            <a:r>
              <a:rPr lang="en-US" sz="1100" b="1" dirty="0">
                <a:solidFill>
                  <a:srgbClr val="657385"/>
                </a:solidFill>
              </a:rPr>
              <a:t>AT 10 YEARS</a:t>
            </a:r>
            <a:endParaRPr lang="en-US" sz="1100" dirty="0"/>
          </a:p>
        </p:txBody>
      </p:sp>
      <p:sp>
        <p:nvSpPr>
          <p:cNvPr id="7" name="Text 4"/>
          <p:cNvSpPr/>
          <p:nvPr/>
        </p:nvSpPr>
        <p:spPr>
          <a:xfrm>
            <a:off x="950976" y="5468112"/>
            <a:ext cx="1920240" cy="310896"/>
          </a:xfrm>
          <a:prstGeom prst="rect">
            <a:avLst/>
          </a:prstGeom>
          <a:noFill/>
          <a:ln/>
        </p:spPr>
        <p:txBody>
          <a:bodyPr wrap="square" lIns="0" tIns="0" rIns="0" bIns="0" rtlCol="0" anchor="ctr"/>
          <a:lstStyle/>
          <a:p>
            <a:pPr marL="0" indent="0">
              <a:buNone/>
            </a:pPr>
            <a:r>
              <a:rPr lang="en-US" sz="2200" b="1" dirty="0">
                <a:solidFill>
                  <a:srgbClr val="17324D"/>
                </a:solidFill>
              </a:rPr>
              <a:t>RR = 2.0</a:t>
            </a:r>
            <a:endParaRPr lang="en-US" sz="2200" dirty="0"/>
          </a:p>
        </p:txBody>
      </p:sp>
      <p:sp>
        <p:nvSpPr>
          <p:cNvPr id="8" name="Text 5"/>
          <p:cNvSpPr/>
          <p:nvPr/>
        </p:nvSpPr>
        <p:spPr>
          <a:xfrm>
            <a:off x="2770632" y="5513832"/>
            <a:ext cx="2926080" cy="228600"/>
          </a:xfrm>
          <a:prstGeom prst="rect">
            <a:avLst/>
          </a:prstGeom>
          <a:noFill/>
          <a:ln/>
        </p:spPr>
        <p:txBody>
          <a:bodyPr wrap="square" lIns="0" tIns="0" rIns="0" bIns="0" rtlCol="0" anchor="ctr"/>
          <a:lstStyle/>
          <a:p>
            <a:pPr marL="0" indent="0">
              <a:buNone/>
            </a:pPr>
            <a:r>
              <a:rPr lang="en-US" sz="1200" dirty="0">
                <a:solidFill>
                  <a:srgbClr val="17324D"/>
                </a:solidFill>
              </a:rPr>
              <a:t>40% vs 20% developed disease</a:t>
            </a:r>
            <a:endParaRPr lang="en-US" sz="1200" dirty="0"/>
          </a:p>
        </p:txBody>
      </p:sp>
      <p:sp>
        <p:nvSpPr>
          <p:cNvPr id="9" name="Shape 6"/>
          <p:cNvSpPr/>
          <p:nvPr/>
        </p:nvSpPr>
        <p:spPr>
          <a:xfrm>
            <a:off x="6153912" y="5074920"/>
            <a:ext cx="5212080" cy="914400"/>
          </a:xfrm>
          <a:prstGeom prst="roundRect">
            <a:avLst>
              <a:gd name="adj" fmla="val 12000"/>
            </a:avLst>
          </a:prstGeom>
          <a:solidFill>
            <a:srgbClr val="F1F5F9"/>
          </a:solidFill>
          <a:ln w="12700">
            <a:solidFill>
              <a:srgbClr val="E5EAF0"/>
            </a:solidFill>
            <a:prstDash val="solid"/>
          </a:ln>
        </p:spPr>
        <p:txBody>
          <a:bodyPr/>
          <a:lstStyle/>
          <a:p>
            <a:endParaRPr lang="en-US"/>
          </a:p>
        </p:txBody>
      </p:sp>
      <p:sp>
        <p:nvSpPr>
          <p:cNvPr id="10" name="Text 7"/>
          <p:cNvSpPr/>
          <p:nvPr/>
        </p:nvSpPr>
        <p:spPr>
          <a:xfrm>
            <a:off x="6382512" y="5202936"/>
            <a:ext cx="3200400" cy="219456"/>
          </a:xfrm>
          <a:prstGeom prst="rect">
            <a:avLst/>
          </a:prstGeom>
          <a:noFill/>
          <a:ln/>
        </p:spPr>
        <p:txBody>
          <a:bodyPr wrap="square" lIns="0" tIns="0" rIns="0" bIns="0" rtlCol="0" anchor="ctr"/>
          <a:lstStyle/>
          <a:p>
            <a:pPr marL="0" indent="0">
              <a:buNone/>
            </a:pPr>
            <a:r>
              <a:rPr lang="en-US" sz="1100" b="1" dirty="0">
                <a:solidFill>
                  <a:srgbClr val="657385"/>
                </a:solidFill>
              </a:rPr>
              <a:t>DURING FOLLOW-UP</a:t>
            </a:r>
            <a:endParaRPr lang="en-US" sz="1100" dirty="0"/>
          </a:p>
        </p:txBody>
      </p:sp>
      <p:sp>
        <p:nvSpPr>
          <p:cNvPr id="11" name="Text 8"/>
          <p:cNvSpPr/>
          <p:nvPr/>
        </p:nvSpPr>
        <p:spPr>
          <a:xfrm>
            <a:off x="6382512" y="5468112"/>
            <a:ext cx="2651760" cy="310896"/>
          </a:xfrm>
          <a:prstGeom prst="rect">
            <a:avLst/>
          </a:prstGeom>
          <a:noFill/>
          <a:ln/>
        </p:spPr>
        <p:txBody>
          <a:bodyPr wrap="square" lIns="0" tIns="0" rIns="0" bIns="0" rtlCol="0" anchor="ctr"/>
          <a:lstStyle/>
          <a:p>
            <a:pPr marL="0" indent="0">
              <a:buNone/>
            </a:pPr>
            <a:r>
              <a:rPr lang="en-US" sz="1900" b="1" dirty="0">
                <a:solidFill>
                  <a:srgbClr val="17324D"/>
                </a:solidFill>
              </a:rPr>
              <a:t>Hazard ratio (HR)</a:t>
            </a:r>
            <a:endParaRPr lang="en-US" sz="1900" dirty="0"/>
          </a:p>
        </p:txBody>
      </p:sp>
      <p:sp>
        <p:nvSpPr>
          <p:cNvPr id="12" name="Text 9"/>
          <p:cNvSpPr/>
          <p:nvPr/>
        </p:nvSpPr>
        <p:spPr>
          <a:xfrm>
            <a:off x="8823960" y="5495544"/>
            <a:ext cx="2331720" cy="320040"/>
          </a:xfrm>
          <a:prstGeom prst="rect">
            <a:avLst/>
          </a:prstGeom>
          <a:noFill/>
          <a:ln/>
        </p:spPr>
        <p:txBody>
          <a:bodyPr wrap="square" lIns="0" tIns="0" rIns="0" bIns="0" rtlCol="0" anchor="ctr"/>
          <a:lstStyle/>
          <a:p>
            <a:pPr marL="0" indent="0">
              <a:buNone/>
            </a:pPr>
            <a:r>
              <a:rPr lang="en-US" sz="1100" dirty="0">
                <a:solidFill>
                  <a:srgbClr val="17324D"/>
                </a:solidFill>
              </a:rPr>
              <a:t>Compares instantaneous event rates</a:t>
            </a:r>
            <a:endParaRPr lang="en-US" sz="1100" dirty="0"/>
          </a:p>
        </p:txBody>
      </p:sp>
      <p:sp>
        <p:nvSpPr>
          <p:cNvPr id="13" name="Text 10"/>
          <p:cNvSpPr/>
          <p:nvPr/>
        </p:nvSpPr>
        <p:spPr>
          <a:xfrm>
            <a:off x="777240" y="6172200"/>
            <a:ext cx="10789920" cy="274320"/>
          </a:xfrm>
          <a:prstGeom prst="rect">
            <a:avLst/>
          </a:prstGeom>
          <a:noFill/>
          <a:ln/>
        </p:spPr>
        <p:txBody>
          <a:bodyPr wrap="square" lIns="0" tIns="0" rIns="0" bIns="0" rtlCol="0" anchor="ctr"/>
          <a:lstStyle/>
          <a:p>
            <a:pPr marL="0" indent="0">
              <a:buNone/>
            </a:pPr>
            <a:r>
              <a:rPr lang="en-US" sz="1700" b="1" dirty="0">
                <a:solidFill>
                  <a:srgbClr val="17324D"/>
                </a:solidFill>
              </a:rPr>
              <a:t>HR incorporates when events occur—not just whether they occur.</a:t>
            </a:r>
            <a:endParaRPr lang="en-US" sz="1700"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F17A470-3E3C-095A-F65B-CC3FCACA16B1}"/>
              </a:ext>
            </a:extLst>
          </p:cNvPr>
          <p:cNvPicPr>
            <a:picLocks noChangeAspect="1"/>
          </p:cNvPicPr>
          <p:nvPr/>
        </p:nvPicPr>
        <p:blipFill>
          <a:blip r:embed="rId2"/>
          <a:stretch>
            <a:fillRect/>
          </a:stretch>
        </p:blipFill>
        <p:spPr>
          <a:xfrm>
            <a:off x="950191" y="2011219"/>
            <a:ext cx="5664200" cy="1117600"/>
          </a:xfrm>
          <a:prstGeom prst="rect">
            <a:avLst/>
          </a:prstGeom>
        </p:spPr>
      </p:pic>
      <p:sp>
        <p:nvSpPr>
          <p:cNvPr id="4" name="Title 1">
            <a:extLst>
              <a:ext uri="{FF2B5EF4-FFF2-40B4-BE49-F238E27FC236}">
                <a16:creationId xmlns:a16="http://schemas.microsoft.com/office/drawing/2014/main" id="{41A3EC29-9097-D344-693B-DDF8CB7EC7F8}"/>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Hazard Ratio – now adds in time </a:t>
            </a:r>
          </a:p>
        </p:txBody>
      </p:sp>
      <p:sp>
        <p:nvSpPr>
          <p:cNvPr id="6" name="TextBox 5">
            <a:extLst>
              <a:ext uri="{FF2B5EF4-FFF2-40B4-BE49-F238E27FC236}">
                <a16:creationId xmlns:a16="http://schemas.microsoft.com/office/drawing/2014/main" id="{3033E8D7-8A01-DCA3-F0F2-ED410CF4DAD1}"/>
              </a:ext>
            </a:extLst>
          </p:cNvPr>
          <p:cNvSpPr txBox="1"/>
          <p:nvPr/>
        </p:nvSpPr>
        <p:spPr>
          <a:xfrm>
            <a:off x="950191" y="3639326"/>
            <a:ext cx="8561944" cy="923330"/>
          </a:xfrm>
          <a:prstGeom prst="rect">
            <a:avLst/>
          </a:prstGeom>
          <a:noFill/>
        </p:spPr>
        <p:txBody>
          <a:bodyPr wrap="square">
            <a:spAutoFit/>
          </a:bodyPr>
          <a:lstStyle/>
          <a:p>
            <a:r>
              <a:rPr lang="en-US" dirty="0"/>
              <a:t>Researchers follow patients and record when each event occurs. At each event time, they compare who experienced the event with everyone who was still at risk. Cox regression combines those comparisons to estimate a hazard ratio</a:t>
            </a:r>
          </a:p>
        </p:txBody>
      </p:sp>
    </p:spTree>
    <p:extLst>
      <p:ext uri="{BB962C8B-B14F-4D97-AF65-F5344CB8AC3E}">
        <p14:creationId xmlns:p14="http://schemas.microsoft.com/office/powerpoint/2010/main" val="214950098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10E8E-5194-7C8F-811C-832293E1D1A3}"/>
              </a:ext>
            </a:extLst>
          </p:cNvPr>
          <p:cNvSpPr>
            <a:spLocks noGrp="1"/>
          </p:cNvSpPr>
          <p:nvPr>
            <p:ph type="title"/>
          </p:nvPr>
        </p:nvSpPr>
        <p:spPr/>
        <p:txBody>
          <a:bodyPr/>
          <a:lstStyle/>
          <a:p>
            <a:r>
              <a:rPr lang="en-US" dirty="0"/>
              <a:t>HR vs OR</a:t>
            </a:r>
          </a:p>
        </p:txBody>
      </p:sp>
      <p:sp>
        <p:nvSpPr>
          <p:cNvPr id="3" name="Content Placeholder 2">
            <a:extLst>
              <a:ext uri="{FF2B5EF4-FFF2-40B4-BE49-F238E27FC236}">
                <a16:creationId xmlns:a16="http://schemas.microsoft.com/office/drawing/2014/main" id="{91DC5E14-2BF1-813B-12F6-04BD6760E69E}"/>
              </a:ext>
            </a:extLst>
          </p:cNvPr>
          <p:cNvSpPr>
            <a:spLocks noGrp="1"/>
          </p:cNvSpPr>
          <p:nvPr>
            <p:ph idx="1"/>
          </p:nvPr>
        </p:nvSpPr>
        <p:spPr/>
        <p:txBody>
          <a:bodyPr/>
          <a:lstStyle/>
          <a:p>
            <a:r>
              <a:rPr lang="en-US" dirty="0"/>
              <a:t>HR – “At what rate does the event occur”</a:t>
            </a:r>
          </a:p>
          <a:p>
            <a:r>
              <a:rPr lang="en-US" dirty="0"/>
              <a:t>OR – “How likely is the event to occur at all”</a:t>
            </a:r>
          </a:p>
          <a:p>
            <a:endParaRPr lang="en-US" dirty="0"/>
          </a:p>
          <a:p>
            <a:r>
              <a:rPr lang="en-US" dirty="0"/>
              <a:t>A higher HR, indicates a quicker rate of event.  Not just whether it occurred or not. </a:t>
            </a:r>
          </a:p>
        </p:txBody>
      </p:sp>
    </p:spTree>
    <p:extLst>
      <p:ext uri="{BB962C8B-B14F-4D97-AF65-F5344CB8AC3E}">
        <p14:creationId xmlns:p14="http://schemas.microsoft.com/office/powerpoint/2010/main" val="258213856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411480"/>
            <a:ext cx="10972800" cy="594360"/>
          </a:xfrm>
          <a:prstGeom prst="rect">
            <a:avLst/>
          </a:prstGeom>
          <a:noFill/>
        </p:spPr>
        <p:txBody>
          <a:bodyPr wrap="square">
            <a:spAutoFit/>
          </a:bodyPr>
          <a:lstStyle/>
          <a:p>
            <a:pPr>
              <a:defRPr sz="3200" b="1">
                <a:solidFill>
                  <a:srgbClr val="172D46"/>
                </a:solidFill>
                <a:latin typeface="Aptos"/>
              </a:defRPr>
            </a:pPr>
            <a:r>
              <a:t>RR vs. OR vs. HR</a:t>
            </a:r>
          </a:p>
        </p:txBody>
      </p:sp>
      <p:sp>
        <p:nvSpPr>
          <p:cNvPr id="3" name="TextBox 2"/>
          <p:cNvSpPr txBox="1"/>
          <p:nvPr/>
        </p:nvSpPr>
        <p:spPr>
          <a:xfrm>
            <a:off x="713232" y="1051560"/>
            <a:ext cx="10058400" cy="411480"/>
          </a:xfrm>
          <a:prstGeom prst="rect">
            <a:avLst/>
          </a:prstGeom>
          <a:noFill/>
        </p:spPr>
        <p:txBody>
          <a:bodyPr wrap="square">
            <a:spAutoFit/>
          </a:bodyPr>
          <a:lstStyle/>
          <a:p>
            <a:pPr>
              <a:defRPr sz="1700" b="0">
                <a:solidFill>
                  <a:srgbClr val="536371"/>
                </a:solidFill>
                <a:latin typeface="Aptos"/>
              </a:defRPr>
            </a:pPr>
            <a:r>
              <a:t>Three ways to compare outcomes between groups</a:t>
            </a:r>
          </a:p>
        </p:txBody>
      </p:sp>
      <p:sp>
        <p:nvSpPr>
          <p:cNvPr id="4" name="Rounded Rectangle 3"/>
          <p:cNvSpPr/>
          <p:nvPr/>
        </p:nvSpPr>
        <p:spPr>
          <a:xfrm>
            <a:off x="731520" y="1691640"/>
            <a:ext cx="10744200" cy="978408"/>
          </a:xfrm>
          <a:prstGeom prst="roundRect">
            <a:avLst/>
          </a:prstGeom>
          <a:solidFill>
            <a:srgbClr val="F2F7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932688" y="1828800"/>
            <a:ext cx="941832" cy="694944"/>
          </a:xfrm>
          <a:prstGeom prst="roundRect">
            <a:avLst/>
          </a:prstGeom>
          <a:solidFill>
            <a:srgbClr val="137E8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400" b="1">
                <a:solidFill>
                  <a:srgbClr val="FFFFFF"/>
                </a:solidFill>
                <a:latin typeface="Aptos Display"/>
              </a:defRPr>
            </a:pPr>
            <a:r>
              <a:t>RR</a:t>
            </a:r>
          </a:p>
        </p:txBody>
      </p:sp>
      <p:sp>
        <p:nvSpPr>
          <p:cNvPr id="6" name="TextBox 5"/>
          <p:cNvSpPr txBox="1"/>
          <p:nvPr/>
        </p:nvSpPr>
        <p:spPr>
          <a:xfrm>
            <a:off x="2130552" y="1810512"/>
            <a:ext cx="2514600" cy="292608"/>
          </a:xfrm>
          <a:prstGeom prst="rect">
            <a:avLst/>
          </a:prstGeom>
          <a:noFill/>
        </p:spPr>
        <p:txBody>
          <a:bodyPr wrap="square">
            <a:spAutoFit/>
          </a:bodyPr>
          <a:lstStyle/>
          <a:p>
            <a:pPr>
              <a:defRPr sz="1200" b="1">
                <a:solidFill>
                  <a:srgbClr val="137E87"/>
                </a:solidFill>
                <a:latin typeface="Aptos"/>
              </a:defRPr>
            </a:pPr>
            <a:r>
              <a:t>RELATIVE RISK</a:t>
            </a:r>
          </a:p>
        </p:txBody>
      </p:sp>
      <p:sp>
        <p:nvSpPr>
          <p:cNvPr id="7" name="TextBox 6"/>
          <p:cNvSpPr txBox="1"/>
          <p:nvPr/>
        </p:nvSpPr>
        <p:spPr>
          <a:xfrm>
            <a:off x="2130552" y="2121408"/>
            <a:ext cx="8823960" cy="448056"/>
          </a:xfrm>
          <a:prstGeom prst="rect">
            <a:avLst/>
          </a:prstGeom>
          <a:noFill/>
        </p:spPr>
        <p:txBody>
          <a:bodyPr wrap="square">
            <a:spAutoFit/>
          </a:bodyPr>
          <a:lstStyle/>
          <a:p>
            <a:pPr>
              <a:defRPr sz="1900" b="0">
                <a:solidFill>
                  <a:srgbClr val="172D46"/>
                </a:solidFill>
                <a:latin typeface="Aptos"/>
              </a:defRPr>
            </a:pPr>
            <a:r>
              <a:t>Compares the probability of an event between groups over a specified period.</a:t>
            </a:r>
          </a:p>
        </p:txBody>
      </p:sp>
      <p:sp>
        <p:nvSpPr>
          <p:cNvPr id="8" name="Rounded Rectangle 7"/>
          <p:cNvSpPr/>
          <p:nvPr/>
        </p:nvSpPr>
        <p:spPr>
          <a:xfrm>
            <a:off x="731520" y="2825496"/>
            <a:ext cx="10744200" cy="978408"/>
          </a:xfrm>
          <a:prstGeom prst="roundRect">
            <a:avLst/>
          </a:prstGeom>
          <a:solidFill>
            <a:srgbClr val="F2F7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ounded Rectangle 8"/>
          <p:cNvSpPr/>
          <p:nvPr/>
        </p:nvSpPr>
        <p:spPr>
          <a:xfrm>
            <a:off x="932688" y="2962656"/>
            <a:ext cx="941832" cy="694944"/>
          </a:xfrm>
          <a:prstGeom prst="roundRect">
            <a:avLst/>
          </a:prstGeom>
          <a:solidFill>
            <a:srgbClr val="137E8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400" b="1">
                <a:solidFill>
                  <a:srgbClr val="FFFFFF"/>
                </a:solidFill>
                <a:latin typeface="Aptos Display"/>
              </a:defRPr>
            </a:pPr>
            <a:r>
              <a:t>OR</a:t>
            </a:r>
          </a:p>
        </p:txBody>
      </p:sp>
      <p:sp>
        <p:nvSpPr>
          <p:cNvPr id="10" name="TextBox 9"/>
          <p:cNvSpPr txBox="1"/>
          <p:nvPr/>
        </p:nvSpPr>
        <p:spPr>
          <a:xfrm>
            <a:off x="2130552" y="2944368"/>
            <a:ext cx="2514600" cy="292608"/>
          </a:xfrm>
          <a:prstGeom prst="rect">
            <a:avLst/>
          </a:prstGeom>
          <a:noFill/>
        </p:spPr>
        <p:txBody>
          <a:bodyPr wrap="square">
            <a:spAutoFit/>
          </a:bodyPr>
          <a:lstStyle/>
          <a:p>
            <a:pPr>
              <a:defRPr sz="1200" b="1">
                <a:solidFill>
                  <a:srgbClr val="137E87"/>
                </a:solidFill>
                <a:latin typeface="Aptos"/>
              </a:defRPr>
            </a:pPr>
            <a:r>
              <a:t>ODDS RATIO</a:t>
            </a:r>
          </a:p>
        </p:txBody>
      </p:sp>
      <p:sp>
        <p:nvSpPr>
          <p:cNvPr id="11" name="TextBox 10"/>
          <p:cNvSpPr txBox="1"/>
          <p:nvPr/>
        </p:nvSpPr>
        <p:spPr>
          <a:xfrm>
            <a:off x="2130552" y="3255263"/>
            <a:ext cx="8823960" cy="448056"/>
          </a:xfrm>
          <a:prstGeom prst="rect">
            <a:avLst/>
          </a:prstGeom>
          <a:noFill/>
        </p:spPr>
        <p:txBody>
          <a:bodyPr wrap="square">
            <a:spAutoFit/>
          </a:bodyPr>
          <a:lstStyle/>
          <a:p>
            <a:pPr>
              <a:defRPr sz="1900" b="0">
                <a:solidFill>
                  <a:srgbClr val="172D46"/>
                </a:solidFill>
                <a:latin typeface="Aptos"/>
              </a:defRPr>
            </a:pPr>
            <a:r>
              <a:t>Compares the odds of an event between groups.</a:t>
            </a:r>
          </a:p>
        </p:txBody>
      </p:sp>
      <p:sp>
        <p:nvSpPr>
          <p:cNvPr id="12" name="Rounded Rectangle 11"/>
          <p:cNvSpPr/>
          <p:nvPr/>
        </p:nvSpPr>
        <p:spPr>
          <a:xfrm>
            <a:off x="731520" y="3959352"/>
            <a:ext cx="10744200" cy="978408"/>
          </a:xfrm>
          <a:prstGeom prst="roundRect">
            <a:avLst/>
          </a:prstGeom>
          <a:solidFill>
            <a:srgbClr val="F2F7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ounded Rectangle 12"/>
          <p:cNvSpPr/>
          <p:nvPr/>
        </p:nvSpPr>
        <p:spPr>
          <a:xfrm>
            <a:off x="932688" y="4096512"/>
            <a:ext cx="941832" cy="694944"/>
          </a:xfrm>
          <a:prstGeom prst="roundRect">
            <a:avLst/>
          </a:prstGeom>
          <a:solidFill>
            <a:srgbClr val="137E8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400" b="1">
                <a:solidFill>
                  <a:srgbClr val="FFFFFF"/>
                </a:solidFill>
                <a:latin typeface="Aptos Display"/>
              </a:defRPr>
            </a:pPr>
            <a:r>
              <a:t>HR</a:t>
            </a:r>
          </a:p>
        </p:txBody>
      </p:sp>
      <p:sp>
        <p:nvSpPr>
          <p:cNvPr id="14" name="TextBox 13"/>
          <p:cNvSpPr txBox="1"/>
          <p:nvPr/>
        </p:nvSpPr>
        <p:spPr>
          <a:xfrm>
            <a:off x="2130552" y="4078224"/>
            <a:ext cx="2514600" cy="292608"/>
          </a:xfrm>
          <a:prstGeom prst="rect">
            <a:avLst/>
          </a:prstGeom>
          <a:noFill/>
        </p:spPr>
        <p:txBody>
          <a:bodyPr wrap="square">
            <a:spAutoFit/>
          </a:bodyPr>
          <a:lstStyle/>
          <a:p>
            <a:pPr>
              <a:defRPr sz="1200" b="1">
                <a:solidFill>
                  <a:srgbClr val="137E87"/>
                </a:solidFill>
                <a:latin typeface="Aptos"/>
              </a:defRPr>
            </a:pPr>
            <a:r>
              <a:t>HAZARD RATIO</a:t>
            </a:r>
          </a:p>
        </p:txBody>
      </p:sp>
      <p:sp>
        <p:nvSpPr>
          <p:cNvPr id="15" name="TextBox 14"/>
          <p:cNvSpPr txBox="1"/>
          <p:nvPr/>
        </p:nvSpPr>
        <p:spPr>
          <a:xfrm>
            <a:off x="2130552" y="4389120"/>
            <a:ext cx="8823960" cy="448056"/>
          </a:xfrm>
          <a:prstGeom prst="rect">
            <a:avLst/>
          </a:prstGeom>
          <a:noFill/>
        </p:spPr>
        <p:txBody>
          <a:bodyPr wrap="square">
            <a:spAutoFit/>
          </a:bodyPr>
          <a:lstStyle/>
          <a:p>
            <a:pPr>
              <a:defRPr sz="1900" b="0">
                <a:solidFill>
                  <a:srgbClr val="172D46"/>
                </a:solidFill>
                <a:latin typeface="Aptos"/>
              </a:defRPr>
            </a:pPr>
            <a:r>
              <a:t>Compares instantaneous event rates between groups over time.</a:t>
            </a:r>
          </a:p>
        </p:txBody>
      </p:sp>
      <p:sp>
        <p:nvSpPr>
          <p:cNvPr id="16" name="TextBox 15"/>
          <p:cNvSpPr txBox="1"/>
          <p:nvPr/>
        </p:nvSpPr>
        <p:spPr>
          <a:xfrm>
            <a:off x="822960" y="5294376"/>
            <a:ext cx="10881360" cy="320040"/>
          </a:xfrm>
          <a:prstGeom prst="rect">
            <a:avLst/>
          </a:prstGeom>
          <a:noFill/>
        </p:spPr>
        <p:txBody>
          <a:bodyPr wrap="square">
            <a:spAutoFit/>
          </a:bodyPr>
          <a:lstStyle/>
          <a:p>
            <a:pPr>
              <a:defRPr sz="1600" b="1">
                <a:solidFill>
                  <a:srgbClr val="172D46"/>
                </a:solidFill>
                <a:latin typeface="Aptos"/>
              </a:defRPr>
            </a:pPr>
            <a:r>
              <a:t>For all three:  1 = no difference     &gt;1 = higher relative measure     &lt;1 = lower relative measure</a:t>
            </a:r>
          </a:p>
        </p:txBody>
      </p:sp>
      <p:sp>
        <p:nvSpPr>
          <p:cNvPr id="17" name="Rectangle 16"/>
          <p:cNvSpPr/>
          <p:nvPr/>
        </p:nvSpPr>
        <p:spPr>
          <a:xfrm>
            <a:off x="731520" y="5879592"/>
            <a:ext cx="10744200" cy="50292"/>
          </a:xfrm>
          <a:prstGeom prst="rect">
            <a:avLst/>
          </a:prstGeom>
          <a:solidFill>
            <a:srgbClr val="137E8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AB8AE38D-69B6-803E-1F58-109462956F5D}"/>
              </a:ext>
            </a:extLst>
          </p:cNvPr>
          <p:cNvSpPr>
            <a:spLocks noGrp="1"/>
          </p:cNvSpPr>
          <p:nvPr>
            <p:ph type="title"/>
          </p:nvPr>
        </p:nvSpPr>
        <p:spPr>
          <a:xfrm>
            <a:off x="149130" y="2809309"/>
            <a:ext cx="2880828" cy="3071906"/>
          </a:xfrm>
        </p:spPr>
        <p:txBody>
          <a:bodyPr vert="horz" lIns="91440" tIns="45720" rIns="91440" bIns="45720" rtlCol="0" anchor="t">
            <a:normAutofit/>
          </a:bodyPr>
          <a:lstStyle/>
          <a:p>
            <a:r>
              <a:rPr lang="en-US" sz="4000" kern="1200" dirty="0">
                <a:solidFill>
                  <a:srgbClr val="FFFFFF"/>
                </a:solidFill>
                <a:latin typeface="+mj-lt"/>
                <a:ea typeface="+mj-ea"/>
                <a:cs typeface="+mj-cs"/>
              </a:rPr>
              <a:t>What are the results?</a:t>
            </a:r>
          </a:p>
        </p:txBody>
      </p:sp>
      <p:pic>
        <p:nvPicPr>
          <p:cNvPr id="6" name="Content Placeholder 5" descr="Table&#10;&#10;Description automatically generated">
            <a:extLst>
              <a:ext uri="{FF2B5EF4-FFF2-40B4-BE49-F238E27FC236}">
                <a16:creationId xmlns:a16="http://schemas.microsoft.com/office/drawing/2014/main" id="{EAA5D426-90BC-EE11-BEAF-DAC13A848423}"/>
              </a:ext>
            </a:extLst>
          </p:cNvPr>
          <p:cNvPicPr>
            <a:picLocks noGrp="1" noChangeAspect="1"/>
          </p:cNvPicPr>
          <p:nvPr>
            <p:ph idx="1"/>
          </p:nvPr>
        </p:nvPicPr>
        <p:blipFill>
          <a:blip r:embed="rId3"/>
          <a:stretch>
            <a:fillRect/>
          </a:stretch>
        </p:blipFill>
        <p:spPr>
          <a:xfrm>
            <a:off x="3850342" y="-138883"/>
            <a:ext cx="8341658" cy="7014702"/>
          </a:xfrm>
          <a:prstGeom prst="rect">
            <a:avLst/>
          </a:prstGeom>
        </p:spPr>
      </p:pic>
    </p:spTree>
    <p:extLst>
      <p:ext uri="{BB962C8B-B14F-4D97-AF65-F5344CB8AC3E}">
        <p14:creationId xmlns:p14="http://schemas.microsoft.com/office/powerpoint/2010/main" val="88337734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05CBC3C-2E5A-4839-8B9B-2E5A6ADF0F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27FF362-FC97-4BF5-949B-D4ADFA26E4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888549">
            <a:off x="-1059473" y="-1108988"/>
            <a:ext cx="7179830" cy="5226565"/>
          </a:xfrm>
          <a:custGeom>
            <a:avLst/>
            <a:gdLst>
              <a:gd name="connsiteX0" fmla="*/ 5217841 w 7179830"/>
              <a:gd name="connsiteY0" fmla="*/ 464824 h 5226565"/>
              <a:gd name="connsiteX1" fmla="*/ 5222490 w 7179830"/>
              <a:gd name="connsiteY1" fmla="*/ 464289 h 5226565"/>
              <a:gd name="connsiteX2" fmla="*/ 5216768 w 7179830"/>
              <a:gd name="connsiteY2" fmla="*/ 463394 h 5226565"/>
              <a:gd name="connsiteX3" fmla="*/ 5217841 w 7179830"/>
              <a:gd name="connsiteY3" fmla="*/ 464824 h 5226565"/>
              <a:gd name="connsiteX4" fmla="*/ 4945201 w 7179830"/>
              <a:gd name="connsiteY4" fmla="*/ 5226565 h 5226565"/>
              <a:gd name="connsiteX5" fmla="*/ 140449 w 7179830"/>
              <a:gd name="connsiteY5" fmla="*/ 2240811 h 5226565"/>
              <a:gd name="connsiteX6" fmla="*/ 232913 w 7179830"/>
              <a:gd name="connsiteY6" fmla="*/ 2052782 h 5226565"/>
              <a:gd name="connsiteX7" fmla="*/ 375714 w 7179830"/>
              <a:gd name="connsiteY7" fmla="*/ 1803205 h 5226565"/>
              <a:gd name="connsiteX8" fmla="*/ 1512756 w 7179830"/>
              <a:gd name="connsiteY8" fmla="*/ 638448 h 5226565"/>
              <a:gd name="connsiteX9" fmla="*/ 2902095 w 7179830"/>
              <a:gd name="connsiteY9" fmla="*/ 120440 h 5226565"/>
              <a:gd name="connsiteX10" fmla="*/ 2848453 w 7179830"/>
              <a:gd name="connsiteY10" fmla="*/ 125626 h 5226565"/>
              <a:gd name="connsiteX11" fmla="*/ 1837830 w 7179830"/>
              <a:gd name="connsiteY11" fmla="*/ 426203 h 5226565"/>
              <a:gd name="connsiteX12" fmla="*/ 214608 w 7179830"/>
              <a:gd name="connsiteY12" fmla="*/ 1882239 h 5226565"/>
              <a:gd name="connsiteX13" fmla="*/ 91317 w 7179830"/>
              <a:gd name="connsiteY13" fmla="*/ 2123701 h 5226565"/>
              <a:gd name="connsiteX14" fmla="*/ 64092 w 7179830"/>
              <a:gd name="connsiteY14" fmla="*/ 2193361 h 5226565"/>
              <a:gd name="connsiteX15" fmla="*/ 0 w 7179830"/>
              <a:gd name="connsiteY15" fmla="*/ 2153533 h 5226565"/>
              <a:gd name="connsiteX16" fmla="*/ 42834 w 7179830"/>
              <a:gd name="connsiteY16" fmla="*/ 2047277 h 5226565"/>
              <a:gd name="connsiteX17" fmla="*/ 923582 w 7179830"/>
              <a:gd name="connsiteY17" fmla="*/ 915600 h 5226565"/>
              <a:gd name="connsiteX18" fmla="*/ 2686989 w 7179830"/>
              <a:gd name="connsiteY18" fmla="*/ 73950 h 5226565"/>
              <a:gd name="connsiteX19" fmla="*/ 3059983 w 7179830"/>
              <a:gd name="connsiteY19" fmla="*/ 20308 h 5226565"/>
              <a:gd name="connsiteX20" fmla="*/ 3454435 w 7179830"/>
              <a:gd name="connsiteY20" fmla="*/ 1176 h 5226565"/>
              <a:gd name="connsiteX21" fmla="*/ 3923806 w 7179830"/>
              <a:gd name="connsiteY21" fmla="*/ 49990 h 5226565"/>
              <a:gd name="connsiteX22" fmla="*/ 5350874 w 7179830"/>
              <a:gd name="connsiteY22" fmla="*/ 426917 h 5226565"/>
              <a:gd name="connsiteX23" fmla="*/ 6607360 w 7179830"/>
              <a:gd name="connsiteY23" fmla="*/ 1075097 h 5226565"/>
              <a:gd name="connsiteX24" fmla="*/ 7110534 w 7179830"/>
              <a:gd name="connsiteY24" fmla="*/ 1541421 h 5226565"/>
              <a:gd name="connsiteX25" fmla="*/ 7179830 w 7179830"/>
              <a:gd name="connsiteY25" fmla="*/ 1630542 h 5226565"/>
              <a:gd name="connsiteX26" fmla="*/ 7136295 w 7179830"/>
              <a:gd name="connsiteY26" fmla="*/ 1700600 h 5226565"/>
              <a:gd name="connsiteX27" fmla="*/ 7131140 w 7179830"/>
              <a:gd name="connsiteY27" fmla="*/ 1693045 h 5226565"/>
              <a:gd name="connsiteX28" fmla="*/ 6577499 w 7179830"/>
              <a:gd name="connsiteY28" fmla="*/ 1148230 h 5226565"/>
              <a:gd name="connsiteX29" fmla="*/ 5494816 w 7179830"/>
              <a:gd name="connsiteY29" fmla="*/ 563527 h 5226565"/>
              <a:gd name="connsiteX30" fmla="*/ 5366967 w 7179830"/>
              <a:gd name="connsiteY30" fmla="*/ 514176 h 5226565"/>
              <a:gd name="connsiteX31" fmla="*/ 5244661 w 7179830"/>
              <a:gd name="connsiteY31" fmla="*/ 470725 h 5226565"/>
              <a:gd name="connsiteX32" fmla="*/ 5904822 w 7179830"/>
              <a:gd name="connsiteY32" fmla="*/ 815468 h 5226565"/>
              <a:gd name="connsiteX33" fmla="*/ 7015222 w 7179830"/>
              <a:gd name="connsiteY33" fmla="*/ 1815185 h 5226565"/>
              <a:gd name="connsiteX34" fmla="*/ 7040454 w 7179830"/>
              <a:gd name="connsiteY34" fmla="*/ 1854830 h 5226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179830" h="5226565">
                <a:moveTo>
                  <a:pt x="5217841" y="464824"/>
                </a:moveTo>
                <a:lnTo>
                  <a:pt x="5222490" y="464289"/>
                </a:lnTo>
                <a:lnTo>
                  <a:pt x="5216768" y="463394"/>
                </a:lnTo>
                <a:cubicBezTo>
                  <a:pt x="5216768" y="463394"/>
                  <a:pt x="5216768" y="464646"/>
                  <a:pt x="5217841" y="464824"/>
                </a:cubicBezTo>
                <a:close/>
                <a:moveTo>
                  <a:pt x="4945201" y="5226565"/>
                </a:moveTo>
                <a:lnTo>
                  <a:pt x="140449" y="2240811"/>
                </a:lnTo>
                <a:lnTo>
                  <a:pt x="232913" y="2052782"/>
                </a:lnTo>
                <a:cubicBezTo>
                  <a:pt x="277693" y="1968290"/>
                  <a:pt x="325201" y="1885054"/>
                  <a:pt x="375714" y="1803205"/>
                </a:cubicBezTo>
                <a:cubicBezTo>
                  <a:pt x="667528" y="1329721"/>
                  <a:pt x="1039629" y="935091"/>
                  <a:pt x="1512756" y="638448"/>
                </a:cubicBezTo>
                <a:cubicBezTo>
                  <a:pt x="1939392" y="370950"/>
                  <a:pt x="2405724" y="210560"/>
                  <a:pt x="2902095" y="120440"/>
                </a:cubicBezTo>
                <a:cubicBezTo>
                  <a:pt x="2884054" y="118134"/>
                  <a:pt x="2865727" y="119904"/>
                  <a:pt x="2848453" y="125626"/>
                </a:cubicBezTo>
                <a:cubicBezTo>
                  <a:pt x="2498704" y="175943"/>
                  <a:pt x="2158217" y="277201"/>
                  <a:pt x="1837830" y="426203"/>
                </a:cubicBezTo>
                <a:cubicBezTo>
                  <a:pt x="1147094" y="744660"/>
                  <a:pt x="593502" y="1217071"/>
                  <a:pt x="214608" y="1882239"/>
                </a:cubicBezTo>
                <a:cubicBezTo>
                  <a:pt x="169441" y="1960776"/>
                  <a:pt x="128308" y="2041369"/>
                  <a:pt x="91317" y="2123701"/>
                </a:cubicBezTo>
                <a:lnTo>
                  <a:pt x="64092" y="2193361"/>
                </a:lnTo>
                <a:lnTo>
                  <a:pt x="0" y="2153533"/>
                </a:lnTo>
                <a:lnTo>
                  <a:pt x="42834" y="2047277"/>
                </a:lnTo>
                <a:cubicBezTo>
                  <a:pt x="241792" y="1615775"/>
                  <a:pt x="541268" y="1241591"/>
                  <a:pt x="923582" y="915600"/>
                </a:cubicBezTo>
                <a:cubicBezTo>
                  <a:pt x="1435331" y="478415"/>
                  <a:pt x="2028081" y="205375"/>
                  <a:pt x="2686989" y="73950"/>
                </a:cubicBezTo>
                <a:cubicBezTo>
                  <a:pt x="2810367" y="49274"/>
                  <a:pt x="2934818" y="32466"/>
                  <a:pt x="3059983" y="20308"/>
                </a:cubicBezTo>
                <a:cubicBezTo>
                  <a:pt x="3185149" y="8148"/>
                  <a:pt x="3308706" y="2963"/>
                  <a:pt x="3454435" y="1176"/>
                </a:cubicBezTo>
                <a:cubicBezTo>
                  <a:pt x="3599805" y="-5977"/>
                  <a:pt x="3761985" y="20665"/>
                  <a:pt x="3923806" y="49990"/>
                </a:cubicBezTo>
                <a:cubicBezTo>
                  <a:pt x="4409449" y="137964"/>
                  <a:pt x="4886867" y="257228"/>
                  <a:pt x="5350874" y="426917"/>
                </a:cubicBezTo>
                <a:cubicBezTo>
                  <a:pt x="5797001" y="589991"/>
                  <a:pt x="6223101" y="792223"/>
                  <a:pt x="6607360" y="1075097"/>
                </a:cubicBezTo>
                <a:cubicBezTo>
                  <a:pt x="6794438" y="1212779"/>
                  <a:pt x="6965102" y="1365689"/>
                  <a:pt x="7110534" y="1541421"/>
                </a:cubicBezTo>
                <a:lnTo>
                  <a:pt x="7179830" y="1630542"/>
                </a:lnTo>
                <a:lnTo>
                  <a:pt x="7136295" y="1700600"/>
                </a:lnTo>
                <a:lnTo>
                  <a:pt x="7131140" y="1693045"/>
                </a:lnTo>
                <a:cubicBezTo>
                  <a:pt x="6977874" y="1483026"/>
                  <a:pt x="6788448" y="1305671"/>
                  <a:pt x="6577499" y="1148230"/>
                </a:cubicBezTo>
                <a:cubicBezTo>
                  <a:pt x="6245452" y="900401"/>
                  <a:pt x="5878538" y="716408"/>
                  <a:pt x="5494816" y="563527"/>
                </a:cubicBezTo>
                <a:cubicBezTo>
                  <a:pt x="5452491" y="546487"/>
                  <a:pt x="5409881" y="530036"/>
                  <a:pt x="5366967" y="514176"/>
                </a:cubicBezTo>
                <a:cubicBezTo>
                  <a:pt x="5326377" y="499156"/>
                  <a:pt x="5285430" y="485210"/>
                  <a:pt x="5244661" y="470725"/>
                </a:cubicBezTo>
                <a:cubicBezTo>
                  <a:pt x="5471517" y="572127"/>
                  <a:pt x="5691970" y="687263"/>
                  <a:pt x="5904822" y="815468"/>
                </a:cubicBezTo>
                <a:cubicBezTo>
                  <a:pt x="6336645" y="1080104"/>
                  <a:pt x="6718758" y="1400351"/>
                  <a:pt x="7015222" y="1815185"/>
                </a:cubicBezTo>
                <a:lnTo>
                  <a:pt x="7040454" y="1854830"/>
                </a:lnTo>
                <a:close/>
              </a:path>
            </a:pathLst>
          </a:custGeom>
          <a:solidFill>
            <a:schemeClr val="accent2"/>
          </a:solidFill>
          <a:ln w="12700"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0972ECD5-8C13-E6F8-B9A8-222C7CC1CA38}"/>
              </a:ext>
            </a:extLst>
          </p:cNvPr>
          <p:cNvSpPr>
            <a:spLocks noGrp="1"/>
          </p:cNvSpPr>
          <p:nvPr>
            <p:ph type="title"/>
          </p:nvPr>
        </p:nvSpPr>
        <p:spPr>
          <a:xfrm>
            <a:off x="841246" y="673770"/>
            <a:ext cx="3644489" cy="2414488"/>
          </a:xfrm>
        </p:spPr>
        <p:txBody>
          <a:bodyPr anchor="t">
            <a:normAutofit/>
          </a:bodyPr>
          <a:lstStyle/>
          <a:p>
            <a:r>
              <a:rPr lang="en-US" sz="4200">
                <a:solidFill>
                  <a:srgbClr val="FFFFFF"/>
                </a:solidFill>
                <a:latin typeface="Calibri" panose="020F0502020204030204" pitchFamily="34" charset="0"/>
                <a:cs typeface="Calibri" panose="020F0502020204030204" pitchFamily="34" charset="0"/>
              </a:rPr>
              <a:t>Don’t forget about confidence intervals!</a:t>
            </a:r>
          </a:p>
        </p:txBody>
      </p:sp>
      <p:sp>
        <p:nvSpPr>
          <p:cNvPr id="3" name="Content Placeholder 2">
            <a:extLst>
              <a:ext uri="{FF2B5EF4-FFF2-40B4-BE49-F238E27FC236}">
                <a16:creationId xmlns:a16="http://schemas.microsoft.com/office/drawing/2014/main" id="{824D2974-B95F-3777-B7F7-1CA09FAC5D0C}"/>
              </a:ext>
            </a:extLst>
          </p:cNvPr>
          <p:cNvSpPr>
            <a:spLocks noGrp="1"/>
          </p:cNvSpPr>
          <p:nvPr>
            <p:ph idx="1"/>
          </p:nvPr>
        </p:nvSpPr>
        <p:spPr>
          <a:xfrm>
            <a:off x="6095999" y="882315"/>
            <a:ext cx="5254754" cy="5294647"/>
          </a:xfrm>
        </p:spPr>
        <p:txBody>
          <a:bodyPr>
            <a:normAutofit/>
          </a:bodyPr>
          <a:lstStyle/>
          <a:p>
            <a:r>
              <a:rPr lang="en-US" sz="2200" b="0" i="0" dirty="0">
                <a:effectLst/>
                <a:latin typeface="Calibri" panose="020F0502020204030204" pitchFamily="34" charset="0"/>
                <a:cs typeface="Calibri" panose="020F0502020204030204" pitchFamily="34" charset="0"/>
              </a:rPr>
              <a:t>Confidence intervals are intervals in which the population statistic could lie. They are constructed based on the sample statistic and certain features of the sample that gauge how likely it is to be representative and are reported to a certain threshold. </a:t>
            </a:r>
          </a:p>
          <a:p>
            <a:pPr lvl="1"/>
            <a:r>
              <a:rPr lang="en-US" sz="2200" b="0" i="0" dirty="0">
                <a:effectLst/>
                <a:latin typeface="Calibri" panose="020F0502020204030204" pitchFamily="34" charset="0"/>
                <a:cs typeface="Calibri" panose="020F0502020204030204" pitchFamily="34" charset="0"/>
              </a:rPr>
              <a:t>A 95% confidence interval is an interval constructed such that, on average, 95% of random samples would contain the true population statistic within their 95% confidence interval</a:t>
            </a:r>
          </a:p>
          <a:p>
            <a:pPr lvl="1"/>
            <a:r>
              <a:rPr lang="en-US" sz="2200" dirty="0">
                <a:latin typeface="Calibri" panose="020F0502020204030204" pitchFamily="34" charset="0"/>
                <a:cs typeface="Calibri" panose="020F0502020204030204" pitchFamily="34" charset="0"/>
              </a:rPr>
              <a:t>If the confidence interval cross over 1 in a hazard ratio, it means that there is no statistical association between prognostic factor and the outcome</a:t>
            </a:r>
          </a:p>
          <a:p>
            <a:endParaRPr lang="en-US" sz="2200" dirty="0"/>
          </a:p>
        </p:txBody>
      </p:sp>
    </p:spTree>
    <p:extLst>
      <p:ext uri="{BB962C8B-B14F-4D97-AF65-F5344CB8AC3E}">
        <p14:creationId xmlns:p14="http://schemas.microsoft.com/office/powerpoint/2010/main" val="397761911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F2A2FBC-E453-64E9-C0A6-B358F5E1CFDB}"/>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2800" kern="1200" dirty="0">
                <a:solidFill>
                  <a:srgbClr val="FFFFFF"/>
                </a:solidFill>
                <a:latin typeface="+mj-lt"/>
                <a:ea typeface="+mj-ea"/>
                <a:cs typeface="+mj-cs"/>
              </a:rPr>
              <a:t>As you increase sample size, Confidence interval becomes </a:t>
            </a:r>
            <a:r>
              <a:rPr lang="en-US" sz="2800" kern="1200">
                <a:solidFill>
                  <a:srgbClr val="FFFFFF"/>
                </a:solidFill>
                <a:latin typeface="+mj-lt"/>
                <a:ea typeface="+mj-ea"/>
                <a:cs typeface="+mj-cs"/>
              </a:rPr>
              <a:t>smaller</a:t>
            </a:r>
            <a:r>
              <a:rPr lang="en-US" sz="2800" kern="1200" dirty="0">
                <a:solidFill>
                  <a:srgbClr val="FFFFFF"/>
                </a:solidFill>
                <a:latin typeface="+mj-lt"/>
                <a:ea typeface="+mj-ea"/>
                <a:cs typeface="+mj-cs"/>
              </a:rPr>
              <a:t> </a:t>
            </a:r>
          </a:p>
        </p:txBody>
      </p:sp>
      <p:pic>
        <p:nvPicPr>
          <p:cNvPr id="5" name="Picture 4" descr="Chart&#10;&#10;Description automatically generated">
            <a:extLst>
              <a:ext uri="{FF2B5EF4-FFF2-40B4-BE49-F238E27FC236}">
                <a16:creationId xmlns:a16="http://schemas.microsoft.com/office/drawing/2014/main" id="{A2FE5C2E-CAEF-6CFB-592C-6286CC0D204F}"/>
              </a:ext>
            </a:extLst>
          </p:cNvPr>
          <p:cNvPicPr>
            <a:picLocks noChangeAspect="1"/>
          </p:cNvPicPr>
          <p:nvPr/>
        </p:nvPicPr>
        <p:blipFill>
          <a:blip r:embed="rId2"/>
          <a:stretch>
            <a:fillRect/>
          </a:stretch>
        </p:blipFill>
        <p:spPr>
          <a:xfrm>
            <a:off x="5221243" y="643466"/>
            <a:ext cx="5892845" cy="5568739"/>
          </a:xfrm>
          <a:prstGeom prst="rect">
            <a:avLst/>
          </a:prstGeom>
        </p:spPr>
      </p:pic>
    </p:spTree>
    <p:extLst>
      <p:ext uri="{BB962C8B-B14F-4D97-AF65-F5344CB8AC3E}">
        <p14:creationId xmlns:p14="http://schemas.microsoft.com/office/powerpoint/2010/main" val="16052569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AE38D-69B6-803E-1F58-109462956F5D}"/>
              </a:ext>
            </a:extLst>
          </p:cNvPr>
          <p:cNvSpPr>
            <a:spLocks noGrp="1"/>
          </p:cNvSpPr>
          <p:nvPr>
            <p:ph type="title"/>
          </p:nvPr>
        </p:nvSpPr>
        <p:spPr/>
        <p:txBody>
          <a:bodyPr/>
          <a:lstStyle/>
          <a:p>
            <a:endParaRPr lang="en-US"/>
          </a:p>
        </p:txBody>
      </p:sp>
      <p:pic>
        <p:nvPicPr>
          <p:cNvPr id="6" name="Content Placeholder 5" descr="Table&#10;&#10;Description automatically generated">
            <a:extLst>
              <a:ext uri="{FF2B5EF4-FFF2-40B4-BE49-F238E27FC236}">
                <a16:creationId xmlns:a16="http://schemas.microsoft.com/office/drawing/2014/main" id="{EAA5D426-90BC-EE11-BEAF-DAC13A848423}"/>
              </a:ext>
            </a:extLst>
          </p:cNvPr>
          <p:cNvPicPr>
            <a:picLocks noGrp="1" noChangeAspect="1"/>
          </p:cNvPicPr>
          <p:nvPr>
            <p:ph idx="1"/>
          </p:nvPr>
        </p:nvPicPr>
        <p:blipFill>
          <a:blip r:embed="rId2"/>
          <a:stretch>
            <a:fillRect/>
          </a:stretch>
        </p:blipFill>
        <p:spPr>
          <a:xfrm>
            <a:off x="2332379" y="39775"/>
            <a:ext cx="7527242" cy="6818225"/>
          </a:xfrm>
        </p:spPr>
      </p:pic>
    </p:spTree>
    <p:extLst>
      <p:ext uri="{BB962C8B-B14F-4D97-AF65-F5344CB8AC3E}">
        <p14:creationId xmlns:p14="http://schemas.microsoft.com/office/powerpoint/2010/main" val="232303643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A992A-5CC7-FED2-2608-E0A5EEAAF3E3}"/>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658F2ECB-D57C-D1F5-2B07-14AD577B3956}"/>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4995B4DB-4BCE-E537-37C6-88EEDF2971AB}"/>
              </a:ext>
            </a:extLst>
          </p:cNvPr>
          <p:cNvPicPr>
            <a:picLocks noChangeAspect="1"/>
          </p:cNvPicPr>
          <p:nvPr/>
        </p:nvPicPr>
        <p:blipFill>
          <a:blip r:embed="rId2"/>
          <a:stretch>
            <a:fillRect/>
          </a:stretch>
        </p:blipFill>
        <p:spPr>
          <a:xfrm>
            <a:off x="1186859" y="0"/>
            <a:ext cx="9618532" cy="6858000"/>
          </a:xfrm>
          <a:prstGeom prst="rect">
            <a:avLst/>
          </a:prstGeom>
        </p:spPr>
      </p:pic>
    </p:spTree>
    <p:extLst>
      <p:ext uri="{BB962C8B-B14F-4D97-AF65-F5344CB8AC3E}">
        <p14:creationId xmlns:p14="http://schemas.microsoft.com/office/powerpoint/2010/main" val="268711632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40080" y="384048"/>
            <a:ext cx="10058400" cy="320040"/>
          </a:xfrm>
          <a:prstGeom prst="rect">
            <a:avLst/>
          </a:prstGeom>
          <a:noFill/>
        </p:spPr>
        <p:txBody>
          <a:bodyPr wrap="square">
            <a:spAutoFit/>
          </a:bodyPr>
          <a:lstStyle/>
          <a:p>
            <a:pPr>
              <a:defRPr sz="1400" b="1">
                <a:solidFill>
                  <a:srgbClr val="226FA3"/>
                </a:solidFill>
                <a:latin typeface="Aptos"/>
              </a:defRPr>
            </a:pPr>
            <a:r>
              <a:t>PROGNOSIS  /  INTERPRETING ABSOLUTE RISK</a:t>
            </a:r>
          </a:p>
        </p:txBody>
      </p:sp>
      <p:sp>
        <p:nvSpPr>
          <p:cNvPr id="3" name="TextBox 2"/>
          <p:cNvSpPr txBox="1"/>
          <p:nvPr/>
        </p:nvSpPr>
        <p:spPr>
          <a:xfrm>
            <a:off x="640080" y="868680"/>
            <a:ext cx="10972800" cy="685800"/>
          </a:xfrm>
          <a:prstGeom prst="rect">
            <a:avLst/>
          </a:prstGeom>
          <a:noFill/>
        </p:spPr>
        <p:txBody>
          <a:bodyPr wrap="square">
            <a:spAutoFit/>
          </a:bodyPr>
          <a:lstStyle/>
          <a:p>
            <a:pPr>
              <a:defRPr sz="3100" b="1">
                <a:solidFill>
                  <a:srgbClr val="172B45"/>
                </a:solidFill>
                <a:latin typeface="Aptos"/>
              </a:defRPr>
            </a:pPr>
            <a:r>
              <a:t>What Does 0.6 per 100 Person-Years Mean?</a:t>
            </a:r>
          </a:p>
        </p:txBody>
      </p:sp>
      <p:sp>
        <p:nvSpPr>
          <p:cNvPr id="4" name="Rounded Rectangle 3"/>
          <p:cNvSpPr/>
          <p:nvPr/>
        </p:nvSpPr>
        <p:spPr>
          <a:xfrm>
            <a:off x="640080" y="1691640"/>
            <a:ext cx="10927080" cy="1874519"/>
          </a:xfrm>
          <a:prstGeom prst="roundRect">
            <a:avLst/>
          </a:prstGeom>
          <a:solidFill>
            <a:srgbClr val="EFF5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051560" y="1874519"/>
            <a:ext cx="10149840" cy="594360"/>
          </a:xfrm>
          <a:prstGeom prst="rect">
            <a:avLst/>
          </a:prstGeom>
          <a:noFill/>
        </p:spPr>
        <p:txBody>
          <a:bodyPr wrap="square">
            <a:spAutoFit/>
          </a:bodyPr>
          <a:lstStyle/>
          <a:p>
            <a:pPr algn="ctr">
              <a:defRPr sz="3000" b="1">
                <a:solidFill>
                  <a:srgbClr val="172B45"/>
                </a:solidFill>
                <a:latin typeface="Aptos"/>
              </a:defRPr>
            </a:pPr>
            <a:r>
              <a:t>0.6 strokes per 100 person-years</a:t>
            </a:r>
          </a:p>
        </p:txBody>
      </p:sp>
      <p:sp>
        <p:nvSpPr>
          <p:cNvPr id="6" name="TextBox 5"/>
          <p:cNvSpPr txBox="1"/>
          <p:nvPr/>
        </p:nvSpPr>
        <p:spPr>
          <a:xfrm>
            <a:off x="5303520" y="2441448"/>
            <a:ext cx="1554480" cy="320040"/>
          </a:xfrm>
          <a:prstGeom prst="rect">
            <a:avLst/>
          </a:prstGeom>
          <a:noFill/>
        </p:spPr>
        <p:txBody>
          <a:bodyPr wrap="square">
            <a:spAutoFit/>
          </a:bodyPr>
          <a:lstStyle/>
          <a:p>
            <a:pPr algn="ctr">
              <a:defRPr sz="2400" b="1">
                <a:solidFill>
                  <a:srgbClr val="226FA3"/>
                </a:solidFill>
                <a:latin typeface="Aptos"/>
              </a:defRPr>
            </a:pPr>
            <a:r>
              <a:t>↓</a:t>
            </a:r>
          </a:p>
        </p:txBody>
      </p:sp>
      <p:sp>
        <p:nvSpPr>
          <p:cNvPr id="7" name="TextBox 6"/>
          <p:cNvSpPr txBox="1"/>
          <p:nvPr/>
        </p:nvSpPr>
        <p:spPr>
          <a:xfrm>
            <a:off x="1051560" y="2788920"/>
            <a:ext cx="10149840" cy="502920"/>
          </a:xfrm>
          <a:prstGeom prst="rect">
            <a:avLst/>
          </a:prstGeom>
          <a:noFill/>
        </p:spPr>
        <p:txBody>
          <a:bodyPr wrap="square">
            <a:spAutoFit/>
          </a:bodyPr>
          <a:lstStyle/>
          <a:p>
            <a:pPr algn="ctr">
              <a:defRPr sz="2900" b="1">
                <a:solidFill>
                  <a:srgbClr val="226FA3"/>
                </a:solidFill>
                <a:latin typeface="Aptos"/>
              </a:defRPr>
            </a:pPr>
            <a:r>
              <a:t>≈ 0.6% annual stroke risk</a:t>
            </a:r>
          </a:p>
        </p:txBody>
      </p:sp>
      <p:sp>
        <p:nvSpPr>
          <p:cNvPr id="8" name="Rounded Rectangle 7"/>
          <p:cNvSpPr/>
          <p:nvPr/>
        </p:nvSpPr>
        <p:spPr>
          <a:xfrm>
            <a:off x="640080" y="3886200"/>
            <a:ext cx="5303520" cy="1051560"/>
          </a:xfrm>
          <a:prstGeom prst="roundRect">
            <a:avLst/>
          </a:prstGeom>
          <a:solidFill>
            <a:srgbClr val="EFF5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ounded Rectangle 8"/>
          <p:cNvSpPr/>
          <p:nvPr/>
        </p:nvSpPr>
        <p:spPr>
          <a:xfrm>
            <a:off x="6172200" y="3886200"/>
            <a:ext cx="5394960" cy="1051560"/>
          </a:xfrm>
          <a:prstGeom prst="roundRect">
            <a:avLst/>
          </a:prstGeom>
          <a:solidFill>
            <a:srgbClr val="EFF5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4050791"/>
            <a:ext cx="4846320" cy="329184"/>
          </a:xfrm>
          <a:prstGeom prst="rect">
            <a:avLst/>
          </a:prstGeom>
          <a:noFill/>
        </p:spPr>
        <p:txBody>
          <a:bodyPr wrap="square">
            <a:spAutoFit/>
          </a:bodyPr>
          <a:lstStyle/>
          <a:p>
            <a:pPr>
              <a:defRPr sz="2000" b="1">
                <a:solidFill>
                  <a:srgbClr val="172B45"/>
                </a:solidFill>
                <a:latin typeface="Aptos"/>
              </a:defRPr>
            </a:pPr>
            <a:r>
              <a:t>100 patients × 1 year</a:t>
            </a:r>
          </a:p>
        </p:txBody>
      </p:sp>
      <p:sp>
        <p:nvSpPr>
          <p:cNvPr id="11" name="TextBox 10"/>
          <p:cNvSpPr txBox="1"/>
          <p:nvPr/>
        </p:nvSpPr>
        <p:spPr>
          <a:xfrm>
            <a:off x="868680" y="4462272"/>
            <a:ext cx="4846320" cy="310896"/>
          </a:xfrm>
          <a:prstGeom prst="rect">
            <a:avLst/>
          </a:prstGeom>
          <a:noFill/>
        </p:spPr>
        <p:txBody>
          <a:bodyPr wrap="square">
            <a:spAutoFit/>
          </a:bodyPr>
          <a:lstStyle/>
          <a:p>
            <a:pPr>
              <a:defRPr sz="1700" b="0">
                <a:solidFill>
                  <a:srgbClr val="586878"/>
                </a:solidFill>
                <a:latin typeface="Aptos"/>
              </a:defRPr>
            </a:pPr>
            <a:r>
              <a:t>= 100 person-years</a:t>
            </a:r>
          </a:p>
        </p:txBody>
      </p:sp>
      <p:sp>
        <p:nvSpPr>
          <p:cNvPr id="12" name="TextBox 11"/>
          <p:cNvSpPr txBox="1"/>
          <p:nvPr/>
        </p:nvSpPr>
        <p:spPr>
          <a:xfrm>
            <a:off x="6400800" y="4050791"/>
            <a:ext cx="4937760" cy="329184"/>
          </a:xfrm>
          <a:prstGeom prst="rect">
            <a:avLst/>
          </a:prstGeom>
          <a:noFill/>
        </p:spPr>
        <p:txBody>
          <a:bodyPr wrap="square">
            <a:spAutoFit/>
          </a:bodyPr>
          <a:lstStyle/>
          <a:p>
            <a:pPr>
              <a:defRPr sz="2000" b="1">
                <a:solidFill>
                  <a:srgbClr val="172B45"/>
                </a:solidFill>
                <a:latin typeface="Aptos"/>
              </a:defRPr>
            </a:pPr>
            <a:r>
              <a:t>50 patients × 2 years</a:t>
            </a:r>
          </a:p>
        </p:txBody>
      </p:sp>
      <p:sp>
        <p:nvSpPr>
          <p:cNvPr id="13" name="TextBox 12"/>
          <p:cNvSpPr txBox="1"/>
          <p:nvPr/>
        </p:nvSpPr>
        <p:spPr>
          <a:xfrm>
            <a:off x="6400800" y="4462272"/>
            <a:ext cx="4937760" cy="310896"/>
          </a:xfrm>
          <a:prstGeom prst="rect">
            <a:avLst/>
          </a:prstGeom>
          <a:noFill/>
        </p:spPr>
        <p:txBody>
          <a:bodyPr wrap="square">
            <a:spAutoFit/>
          </a:bodyPr>
          <a:lstStyle/>
          <a:p>
            <a:pPr>
              <a:defRPr sz="1700" b="0">
                <a:solidFill>
                  <a:srgbClr val="586878"/>
                </a:solidFill>
                <a:latin typeface="Aptos"/>
              </a:defRPr>
            </a:pPr>
            <a:r>
              <a:t>= 100 person-years</a:t>
            </a:r>
          </a:p>
        </p:txBody>
      </p:sp>
      <p:sp>
        <p:nvSpPr>
          <p:cNvPr id="14" name="TextBox 13"/>
          <p:cNvSpPr txBox="1"/>
          <p:nvPr/>
        </p:nvSpPr>
        <p:spPr>
          <a:xfrm>
            <a:off x="685800" y="5230368"/>
            <a:ext cx="10835640" cy="420624"/>
          </a:xfrm>
          <a:prstGeom prst="rect">
            <a:avLst/>
          </a:prstGeom>
          <a:noFill/>
        </p:spPr>
        <p:txBody>
          <a:bodyPr wrap="square">
            <a:spAutoFit/>
          </a:bodyPr>
          <a:lstStyle/>
          <a:p>
            <a:pPr>
              <a:defRPr sz="2000" b="1">
                <a:solidFill>
                  <a:srgbClr val="172B45"/>
                </a:solidFill>
                <a:latin typeface="Aptos"/>
              </a:defRPr>
            </a:pPr>
            <a:r>
              <a:t>Clinical interpretation: About 6 strokes per 1,000 patients followed for one year.</a:t>
            </a:r>
          </a:p>
        </p:txBody>
      </p:sp>
      <p:pic>
        <p:nvPicPr>
          <p:cNvPr id="17" name="Picture 16">
            <a:extLst>
              <a:ext uri="{FF2B5EF4-FFF2-40B4-BE49-F238E27FC236}">
                <a16:creationId xmlns:a16="http://schemas.microsoft.com/office/drawing/2014/main" id="{68802DD8-3A30-46CA-71D7-B39536D96029}"/>
              </a:ext>
            </a:extLst>
          </p:cNvPr>
          <p:cNvPicPr>
            <a:picLocks noChangeAspect="1"/>
          </p:cNvPicPr>
          <p:nvPr/>
        </p:nvPicPr>
        <p:blipFill>
          <a:blip r:embed="rId2"/>
          <a:stretch>
            <a:fillRect/>
          </a:stretch>
        </p:blipFill>
        <p:spPr>
          <a:xfrm>
            <a:off x="2057400" y="5587768"/>
            <a:ext cx="7772400" cy="127023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11E7BCC-AF55-13E5-6C0C-03705CA6D438}"/>
              </a:ext>
            </a:extLst>
          </p:cNvPr>
          <p:cNvSpPr>
            <a:spLocks noGrp="1"/>
          </p:cNvSpPr>
          <p:nvPr>
            <p:ph type="title"/>
          </p:nvPr>
        </p:nvSpPr>
        <p:spPr>
          <a:xfrm>
            <a:off x="5297762" y="329184"/>
            <a:ext cx="6251110" cy="1783080"/>
          </a:xfrm>
        </p:spPr>
        <p:txBody>
          <a:bodyPr anchor="b">
            <a:normAutofit/>
          </a:bodyPr>
          <a:lstStyle/>
          <a:p>
            <a:r>
              <a:rPr lang="en-US" sz="5000"/>
              <a:t>How else are prognosis statistics presented?</a:t>
            </a:r>
          </a:p>
        </p:txBody>
      </p:sp>
      <p:pic>
        <p:nvPicPr>
          <p:cNvPr id="5" name="Picture 4" descr="White stairs with a blue arrow drawn in the middle pointing upwards">
            <a:extLst>
              <a:ext uri="{FF2B5EF4-FFF2-40B4-BE49-F238E27FC236}">
                <a16:creationId xmlns:a16="http://schemas.microsoft.com/office/drawing/2014/main" id="{CBF8C116-D859-DE4D-C9A6-61C9E955AF26}"/>
              </a:ext>
            </a:extLst>
          </p:cNvPr>
          <p:cNvPicPr>
            <a:picLocks noChangeAspect="1"/>
          </p:cNvPicPr>
          <p:nvPr/>
        </p:nvPicPr>
        <p:blipFill rotWithShape="1">
          <a:blip r:embed="rId2"/>
          <a:srcRect l="7411" r="24678"/>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1"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sX0" fmla="*/ 0 w 4243589"/>
              <a:gd name="csY0" fmla="*/ 0 h 18288"/>
              <a:gd name="csX1" fmla="*/ 478919 w 4243589"/>
              <a:gd name="csY1" fmla="*/ 0 h 18288"/>
              <a:gd name="csX2" fmla="*/ 957839 w 4243589"/>
              <a:gd name="csY2" fmla="*/ 0 h 18288"/>
              <a:gd name="csX3" fmla="*/ 1521630 w 4243589"/>
              <a:gd name="csY3" fmla="*/ 0 h 18288"/>
              <a:gd name="csX4" fmla="*/ 2212729 w 4243589"/>
              <a:gd name="csY4" fmla="*/ 0 h 18288"/>
              <a:gd name="csX5" fmla="*/ 2734084 w 4243589"/>
              <a:gd name="csY5" fmla="*/ 0 h 18288"/>
              <a:gd name="csX6" fmla="*/ 3255439 w 4243589"/>
              <a:gd name="csY6" fmla="*/ 0 h 18288"/>
              <a:gd name="csX7" fmla="*/ 4243589 w 4243589"/>
              <a:gd name="csY7" fmla="*/ 0 h 18288"/>
              <a:gd name="csX8" fmla="*/ 4243589 w 4243589"/>
              <a:gd name="csY8" fmla="*/ 18288 h 18288"/>
              <a:gd name="csX9" fmla="*/ 3594926 w 4243589"/>
              <a:gd name="csY9" fmla="*/ 18288 h 18288"/>
              <a:gd name="csX10" fmla="*/ 3073571 w 4243589"/>
              <a:gd name="csY10" fmla="*/ 18288 h 18288"/>
              <a:gd name="csX11" fmla="*/ 2552216 w 4243589"/>
              <a:gd name="csY11" fmla="*/ 18288 h 18288"/>
              <a:gd name="csX12" fmla="*/ 1903553 w 4243589"/>
              <a:gd name="csY12" fmla="*/ 18288 h 18288"/>
              <a:gd name="csX13" fmla="*/ 1212454 w 4243589"/>
              <a:gd name="csY13" fmla="*/ 18288 h 18288"/>
              <a:gd name="csX14" fmla="*/ 733535 w 4243589"/>
              <a:gd name="csY14" fmla="*/ 18288 h 18288"/>
              <a:gd name="csX15" fmla="*/ 0 w 4243589"/>
              <a:gd name="csY15" fmla="*/ 18288 h 18288"/>
              <a:gd name="csX16" fmla="*/ 0 w 4243589"/>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91825A7-AEA1-BC4A-4434-581A07F2BD94}"/>
              </a:ext>
            </a:extLst>
          </p:cNvPr>
          <p:cNvSpPr>
            <a:spLocks noGrp="1"/>
          </p:cNvSpPr>
          <p:nvPr>
            <p:ph idx="1"/>
          </p:nvPr>
        </p:nvSpPr>
        <p:spPr>
          <a:xfrm>
            <a:off x="5297762" y="2706624"/>
            <a:ext cx="6251110" cy="3483864"/>
          </a:xfrm>
        </p:spPr>
        <p:txBody>
          <a:bodyPr>
            <a:normAutofit/>
          </a:bodyPr>
          <a:lstStyle/>
          <a:p>
            <a:r>
              <a:rPr lang="en-US" sz="2200" dirty="0"/>
              <a:t>The most common way is a Kaplan-Meier Curve (Survival curve) </a:t>
            </a:r>
          </a:p>
          <a:p>
            <a:r>
              <a:rPr lang="en-US" sz="2200" dirty="0"/>
              <a:t>This can be for survival to death, or survival to a major outcome (need for total joint revision, survival until a stroke, </a:t>
            </a:r>
            <a:r>
              <a:rPr lang="en-US" sz="2200" dirty="0" err="1"/>
              <a:t>etc</a:t>
            </a:r>
            <a:r>
              <a:rPr lang="en-US" sz="2200" dirty="0"/>
              <a:t>) </a:t>
            </a:r>
          </a:p>
          <a:p>
            <a:pPr marL="0" indent="0">
              <a:buNone/>
            </a:pPr>
            <a:endParaRPr lang="en-US" sz="2200" dirty="0"/>
          </a:p>
        </p:txBody>
      </p:sp>
    </p:spTree>
    <p:extLst>
      <p:ext uri="{BB962C8B-B14F-4D97-AF65-F5344CB8AC3E}">
        <p14:creationId xmlns:p14="http://schemas.microsoft.com/office/powerpoint/2010/main" val="340238757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34A83-807D-B687-1389-1C054C88D911}"/>
              </a:ext>
            </a:extLst>
          </p:cNvPr>
          <p:cNvSpPr>
            <a:spLocks noGrp="1"/>
          </p:cNvSpPr>
          <p:nvPr>
            <p:ph type="title"/>
          </p:nvPr>
        </p:nvSpPr>
        <p:spPr>
          <a:xfrm>
            <a:off x="380009" y="1540782"/>
            <a:ext cx="4037611" cy="3387477"/>
          </a:xfrm>
        </p:spPr>
        <p:txBody>
          <a:bodyPr/>
          <a:lstStyle/>
          <a:p>
            <a:r>
              <a:rPr lang="en-US" dirty="0"/>
              <a:t>Kaplan-</a:t>
            </a:r>
            <a:r>
              <a:rPr lang="en-US" dirty="0" err="1"/>
              <a:t>meier</a:t>
            </a:r>
            <a:r>
              <a:rPr lang="en-US" dirty="0"/>
              <a:t> curve</a:t>
            </a:r>
          </a:p>
        </p:txBody>
      </p:sp>
      <p:pic>
        <p:nvPicPr>
          <p:cNvPr id="5" name="Content Placeholder 4" descr="A picture containing chart&#10;&#10;Description automatically generated">
            <a:extLst>
              <a:ext uri="{FF2B5EF4-FFF2-40B4-BE49-F238E27FC236}">
                <a16:creationId xmlns:a16="http://schemas.microsoft.com/office/drawing/2014/main" id="{DACABBA8-A9D1-C366-DD71-21E8CB1A7C4B}"/>
              </a:ext>
            </a:extLst>
          </p:cNvPr>
          <p:cNvPicPr>
            <a:picLocks noGrp="1" noChangeAspect="1"/>
          </p:cNvPicPr>
          <p:nvPr>
            <p:ph idx="1"/>
          </p:nvPr>
        </p:nvPicPr>
        <p:blipFill rotWithShape="1">
          <a:blip r:embed="rId2"/>
          <a:srcRect b="20097"/>
          <a:stretch/>
        </p:blipFill>
        <p:spPr>
          <a:xfrm>
            <a:off x="4175168" y="508552"/>
            <a:ext cx="7392628" cy="6019949"/>
          </a:xfrm>
        </p:spPr>
      </p:pic>
    </p:spTree>
    <p:extLst>
      <p:ext uri="{BB962C8B-B14F-4D97-AF65-F5344CB8AC3E}">
        <p14:creationId xmlns:p14="http://schemas.microsoft.com/office/powerpoint/2010/main" val="154423545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8D40F-3965-9FD1-6A68-151D5B96CC8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47DF23F-8245-4904-F2EB-A319BA3D9004}"/>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1F63D88E-C713-C041-BBFF-4595121B247D}"/>
              </a:ext>
            </a:extLst>
          </p:cNvPr>
          <p:cNvPicPr>
            <a:picLocks noChangeAspect="1"/>
          </p:cNvPicPr>
          <p:nvPr/>
        </p:nvPicPr>
        <p:blipFill>
          <a:blip r:embed="rId2"/>
          <a:stretch>
            <a:fillRect/>
          </a:stretch>
        </p:blipFill>
        <p:spPr>
          <a:xfrm>
            <a:off x="2105890" y="365125"/>
            <a:ext cx="8222673" cy="5917898"/>
          </a:xfrm>
          <a:prstGeom prst="rect">
            <a:avLst/>
          </a:prstGeom>
        </p:spPr>
      </p:pic>
    </p:spTree>
    <p:extLst>
      <p:ext uri="{BB962C8B-B14F-4D97-AF65-F5344CB8AC3E}">
        <p14:creationId xmlns:p14="http://schemas.microsoft.com/office/powerpoint/2010/main" val="219896242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42C6F28-F90D-E610-B5A8-5720A7BFA3D3}"/>
              </a:ext>
            </a:extLst>
          </p:cNvPr>
          <p:cNvSpPr>
            <a:spLocks noGrp="1"/>
          </p:cNvSpPr>
          <p:nvPr>
            <p:ph type="title"/>
          </p:nvPr>
        </p:nvSpPr>
        <p:spPr>
          <a:xfrm>
            <a:off x="638882" y="639193"/>
            <a:ext cx="3571810" cy="3573516"/>
          </a:xfrm>
        </p:spPr>
        <p:txBody>
          <a:bodyPr vert="horz" lIns="91440" tIns="45720" rIns="91440" bIns="45720" rtlCol="0" anchor="b">
            <a:normAutofit/>
          </a:bodyPr>
          <a:lstStyle/>
          <a:p>
            <a:r>
              <a:rPr lang="en-US" sz="4600" kern="1200">
                <a:solidFill>
                  <a:schemeClr val="tx1"/>
                </a:solidFill>
                <a:latin typeface="+mj-lt"/>
                <a:ea typeface="+mj-ea"/>
                <a:cs typeface="+mj-cs"/>
              </a:rPr>
              <a:t>What about adverse events if taking the medication?</a:t>
            </a:r>
          </a:p>
        </p:txBody>
      </p:sp>
      <p:sp>
        <p:nvSpPr>
          <p:cNvPr id="12"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close up of a brain scan&#10;&#10;Description automatically generated">
            <a:extLst>
              <a:ext uri="{FF2B5EF4-FFF2-40B4-BE49-F238E27FC236}">
                <a16:creationId xmlns:a16="http://schemas.microsoft.com/office/drawing/2014/main" id="{68CAAB5B-730F-161C-1BB3-AB55097EFB4A}"/>
              </a:ext>
            </a:extLst>
          </p:cNvPr>
          <p:cNvPicPr>
            <a:picLocks noChangeAspect="1"/>
          </p:cNvPicPr>
          <p:nvPr/>
        </p:nvPicPr>
        <p:blipFill>
          <a:blip r:embed="rId2"/>
          <a:stretch>
            <a:fillRect/>
          </a:stretch>
        </p:blipFill>
        <p:spPr>
          <a:xfrm>
            <a:off x="5549900" y="639193"/>
            <a:ext cx="4521200" cy="5537200"/>
          </a:xfrm>
          <a:prstGeom prst="rect">
            <a:avLst/>
          </a:prstGeom>
        </p:spPr>
      </p:pic>
    </p:spTree>
    <p:extLst>
      <p:ext uri="{BB962C8B-B14F-4D97-AF65-F5344CB8AC3E}">
        <p14:creationId xmlns:p14="http://schemas.microsoft.com/office/powerpoint/2010/main" val="344783375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743E7-6FDB-8713-89C5-DBE4B983B44E}"/>
              </a:ext>
            </a:extLst>
          </p:cNvPr>
          <p:cNvSpPr>
            <a:spLocks noGrp="1"/>
          </p:cNvSpPr>
          <p:nvPr>
            <p:ph type="title"/>
          </p:nvPr>
        </p:nvSpPr>
        <p:spPr/>
        <p:txBody>
          <a:bodyPr/>
          <a:lstStyle/>
          <a:p>
            <a:r>
              <a:rPr lang="en-US" dirty="0"/>
              <a:t>HAS-BLED</a:t>
            </a:r>
          </a:p>
        </p:txBody>
      </p:sp>
      <p:pic>
        <p:nvPicPr>
          <p:cNvPr id="5" name="Content Placeholder 4" descr="Chart&#10;&#10;Description automatically generated">
            <a:extLst>
              <a:ext uri="{FF2B5EF4-FFF2-40B4-BE49-F238E27FC236}">
                <a16:creationId xmlns:a16="http://schemas.microsoft.com/office/drawing/2014/main" id="{F5567C23-E599-AAE7-A14E-96E54D405D29}"/>
              </a:ext>
            </a:extLst>
          </p:cNvPr>
          <p:cNvPicPr>
            <a:picLocks noGrp="1" noChangeAspect="1"/>
          </p:cNvPicPr>
          <p:nvPr>
            <p:ph idx="1"/>
          </p:nvPr>
        </p:nvPicPr>
        <p:blipFill>
          <a:blip r:embed="rId2"/>
          <a:stretch>
            <a:fillRect/>
          </a:stretch>
        </p:blipFill>
        <p:spPr>
          <a:xfrm>
            <a:off x="838200" y="1994438"/>
            <a:ext cx="4993338" cy="4351338"/>
          </a:xfrm>
        </p:spPr>
      </p:pic>
      <p:pic>
        <p:nvPicPr>
          <p:cNvPr id="7" name="Picture 6" descr="A screenshot of a computer&#10;&#10;Description automatically generated with medium confidence">
            <a:extLst>
              <a:ext uri="{FF2B5EF4-FFF2-40B4-BE49-F238E27FC236}">
                <a16:creationId xmlns:a16="http://schemas.microsoft.com/office/drawing/2014/main" id="{A88FC5AD-2C84-76C3-05B7-6D60B3D91ABC}"/>
              </a:ext>
            </a:extLst>
          </p:cNvPr>
          <p:cNvPicPr>
            <a:picLocks noChangeAspect="1"/>
          </p:cNvPicPr>
          <p:nvPr/>
        </p:nvPicPr>
        <p:blipFill>
          <a:blip r:embed="rId3"/>
          <a:stretch>
            <a:fillRect/>
          </a:stretch>
        </p:blipFill>
        <p:spPr>
          <a:xfrm>
            <a:off x="6096000" y="2422233"/>
            <a:ext cx="5523610" cy="2013533"/>
          </a:xfrm>
          <a:prstGeom prst="rect">
            <a:avLst/>
          </a:prstGeom>
        </p:spPr>
      </p:pic>
    </p:spTree>
    <p:extLst>
      <p:ext uri="{BB962C8B-B14F-4D97-AF65-F5344CB8AC3E}">
        <p14:creationId xmlns:p14="http://schemas.microsoft.com/office/powerpoint/2010/main" val="107204626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9B472-8274-5B54-719F-99EEA861E223}"/>
              </a:ext>
            </a:extLst>
          </p:cNvPr>
          <p:cNvSpPr>
            <a:spLocks noGrp="1"/>
          </p:cNvSpPr>
          <p:nvPr>
            <p:ph type="title"/>
          </p:nvPr>
        </p:nvSpPr>
        <p:spPr/>
        <p:txBody>
          <a:bodyPr/>
          <a:lstStyle/>
          <a:p>
            <a:r>
              <a:rPr lang="en-US" dirty="0"/>
              <a:t>Finally – back to treatment briefly: </a:t>
            </a:r>
          </a:p>
        </p:txBody>
      </p:sp>
      <p:sp>
        <p:nvSpPr>
          <p:cNvPr id="3" name="Content Placeholder 2">
            <a:extLst>
              <a:ext uri="{FF2B5EF4-FFF2-40B4-BE49-F238E27FC236}">
                <a16:creationId xmlns:a16="http://schemas.microsoft.com/office/drawing/2014/main" id="{B2824154-D957-9284-69A7-C79BEBC19B4A}"/>
              </a:ext>
            </a:extLst>
          </p:cNvPr>
          <p:cNvSpPr>
            <a:spLocks noGrp="1"/>
          </p:cNvSpPr>
          <p:nvPr>
            <p:ph idx="1"/>
          </p:nvPr>
        </p:nvSpPr>
        <p:spPr/>
        <p:txBody>
          <a:bodyPr>
            <a:normAutofit lnSpcReduction="10000"/>
          </a:bodyPr>
          <a:lstStyle/>
          <a:p>
            <a:r>
              <a:rPr lang="en-US" dirty="0"/>
              <a:t>How much would anticoagulation reduce that 0.6% risk, and at what cost in bleeding risk?</a:t>
            </a:r>
          </a:p>
          <a:p>
            <a:pPr lvl="1"/>
            <a:r>
              <a:rPr lang="en-US" dirty="0"/>
              <a:t>If anticoagulation decreased stroke risk by 60% (~published rate), his annual stroke incidence would decrease from</a:t>
            </a:r>
          </a:p>
          <a:p>
            <a:pPr lvl="2"/>
            <a:r>
              <a:rPr lang="en-US" dirty="0"/>
              <a:t>0.6% x 0.6 </a:t>
            </a:r>
            <a:r>
              <a:rPr lang="en-US" dirty="0">
                <a:sym typeface="Wingdings" pitchFamily="2" charset="2"/>
              </a:rPr>
              <a:t>= 0.36% </a:t>
            </a:r>
          </a:p>
          <a:p>
            <a:pPr lvl="2"/>
            <a:r>
              <a:rPr lang="en-US" dirty="0">
                <a:sym typeface="Wingdings" pitchFamily="2" charset="2"/>
              </a:rPr>
              <a:t>Final stroke risk: 0.24% </a:t>
            </a:r>
          </a:p>
          <a:p>
            <a:pPr lvl="2"/>
            <a:endParaRPr lang="en-US" dirty="0">
              <a:sym typeface="Wingdings" pitchFamily="2" charset="2"/>
            </a:endParaRPr>
          </a:p>
          <a:p>
            <a:pPr lvl="2"/>
            <a:r>
              <a:rPr lang="en-US" dirty="0">
                <a:sym typeface="Wingdings" pitchFamily="2" charset="2"/>
              </a:rPr>
              <a:t>What is the ARR?  0.36%</a:t>
            </a:r>
          </a:p>
          <a:p>
            <a:pPr lvl="2"/>
            <a:r>
              <a:rPr lang="en-US" dirty="0"/>
              <a:t>What is the NNT?   1/0.36% = 288</a:t>
            </a:r>
          </a:p>
          <a:p>
            <a:pPr lvl="1"/>
            <a:endParaRPr lang="en-US" dirty="0"/>
          </a:p>
          <a:p>
            <a:pPr lvl="1"/>
            <a:r>
              <a:rPr lang="en-US" dirty="0"/>
              <a:t>And the bleed risk: 1% </a:t>
            </a:r>
          </a:p>
          <a:p>
            <a:pPr lvl="2"/>
            <a:r>
              <a:rPr lang="en-US" dirty="0"/>
              <a:t>Significant bleed, </a:t>
            </a:r>
            <a:r>
              <a:rPr lang="en-US" dirty="0" err="1"/>
              <a:t>etc</a:t>
            </a:r>
            <a:r>
              <a:rPr lang="en-US" dirty="0"/>
              <a:t>, etc. </a:t>
            </a:r>
          </a:p>
        </p:txBody>
      </p:sp>
    </p:spTree>
    <p:extLst>
      <p:ext uri="{BB962C8B-B14F-4D97-AF65-F5344CB8AC3E}">
        <p14:creationId xmlns:p14="http://schemas.microsoft.com/office/powerpoint/2010/main" val="230404810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32D45EE4-C4F0-4F72-B1C6-39F596D138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7">
            <a:extLst>
              <a:ext uri="{FF2B5EF4-FFF2-40B4-BE49-F238E27FC236}">
                <a16:creationId xmlns:a16="http://schemas.microsoft.com/office/drawing/2014/main" id="{8C459BAD-4279-4A9D-B0C5-662C5F5ED2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3203463" y="-2060461"/>
            <a:ext cx="5649003" cy="10651671"/>
          </a:xfrm>
          <a:custGeom>
            <a:avLst/>
            <a:gdLst>
              <a:gd name="csX0" fmla="*/ 0 w 5649003"/>
              <a:gd name="csY0" fmla="*/ 5325836 h 10651671"/>
              <a:gd name="csX1" fmla="*/ 2824502 w 5649003"/>
              <a:gd name="csY1" fmla="*/ 0 h 10651671"/>
              <a:gd name="csX2" fmla="*/ 5649004 w 5649003"/>
              <a:gd name="csY2" fmla="*/ 5325836 h 10651671"/>
              <a:gd name="csX3" fmla="*/ 2824502 w 5649003"/>
              <a:gd name="csY3" fmla="*/ 10651672 h 10651671"/>
              <a:gd name="csX4" fmla="*/ 0 w 5649003"/>
              <a:gd name="csY4" fmla="*/ 5325836 h 10651671"/>
            </a:gdLst>
            <a:ahLst/>
            <a:cxnLst>
              <a:cxn ang="0">
                <a:pos x="csX0" y="csY0"/>
              </a:cxn>
              <a:cxn ang="0">
                <a:pos x="csX1" y="csY1"/>
              </a:cxn>
              <a:cxn ang="0">
                <a:pos x="csX2" y="csY2"/>
              </a:cxn>
              <a:cxn ang="0">
                <a:pos x="csX3" y="csY3"/>
              </a:cxn>
              <a:cxn ang="0">
                <a:pos x="csX4" y="csY4"/>
              </a:cxn>
            </a:cxnLst>
            <a:rect l="l" t="t" r="r" b="b"/>
            <a:pathLst>
              <a:path w="5649003" h="10651671" fill="none" extrusionOk="0">
                <a:moveTo>
                  <a:pt x="0" y="5325836"/>
                </a:moveTo>
                <a:cubicBezTo>
                  <a:pt x="186946" y="2320485"/>
                  <a:pt x="1438121" y="-52385"/>
                  <a:pt x="2824502" y="0"/>
                </a:cubicBezTo>
                <a:cubicBezTo>
                  <a:pt x="4703838" y="-43168"/>
                  <a:pt x="5583840" y="2369660"/>
                  <a:pt x="5649004" y="5325836"/>
                </a:cubicBezTo>
                <a:cubicBezTo>
                  <a:pt x="5518761" y="8289338"/>
                  <a:pt x="4285196" y="10894014"/>
                  <a:pt x="2824502" y="10651672"/>
                </a:cubicBezTo>
                <a:cubicBezTo>
                  <a:pt x="1536945" y="11016699"/>
                  <a:pt x="142947" y="8418643"/>
                  <a:pt x="0" y="5325836"/>
                </a:cubicBezTo>
                <a:close/>
              </a:path>
              <a:path w="5649003" h="10651671" stroke="0" extrusionOk="0">
                <a:moveTo>
                  <a:pt x="0" y="5325836"/>
                </a:moveTo>
                <a:cubicBezTo>
                  <a:pt x="-54350" y="2332108"/>
                  <a:pt x="1351726" y="167869"/>
                  <a:pt x="2824502" y="0"/>
                </a:cubicBezTo>
                <a:cubicBezTo>
                  <a:pt x="4182679" y="-143942"/>
                  <a:pt x="5672665" y="2549517"/>
                  <a:pt x="5649004" y="5325836"/>
                </a:cubicBezTo>
                <a:cubicBezTo>
                  <a:pt x="5518596" y="8280244"/>
                  <a:pt x="4081190" y="10622204"/>
                  <a:pt x="2824502" y="10651672"/>
                </a:cubicBezTo>
                <a:cubicBezTo>
                  <a:pt x="1216708" y="10537144"/>
                  <a:pt x="-100850" y="8264979"/>
                  <a:pt x="0" y="5325836"/>
                </a:cubicBezTo>
                <a:close/>
              </a:path>
            </a:pathLst>
          </a:custGeom>
          <a:solidFill>
            <a:schemeClr val="accent2"/>
          </a:solidFill>
          <a:ln w="57150">
            <a:solidFill>
              <a:schemeClr val="accent2"/>
            </a:solidFill>
            <a:extLst>
              <a:ext uri="{C807C97D-BFC1-408E-A445-0C87EB9F89A2}">
                <ask:lineSketchStyleProps xmlns:ask="http://schemas.microsoft.com/office/drawing/2018/sketchyshapes" sd="63743190">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9C91C54-8E0E-B900-B496-6B35ED2A2D49}"/>
              </a:ext>
            </a:extLst>
          </p:cNvPr>
          <p:cNvSpPr>
            <a:spLocks noGrp="1"/>
          </p:cNvSpPr>
          <p:nvPr>
            <p:ph type="title"/>
          </p:nvPr>
        </p:nvSpPr>
        <p:spPr>
          <a:xfrm>
            <a:off x="2066544" y="1911096"/>
            <a:ext cx="8055864" cy="2076651"/>
          </a:xfrm>
        </p:spPr>
        <p:txBody>
          <a:bodyPr vert="horz" lIns="91440" tIns="45720" rIns="91440" bIns="45720" rtlCol="0" anchor="b">
            <a:normAutofit/>
          </a:bodyPr>
          <a:lstStyle/>
          <a:p>
            <a:pPr algn="ctr"/>
            <a:r>
              <a:rPr lang="en-US" sz="6600" kern="1200">
                <a:solidFill>
                  <a:srgbClr val="FFFFFF"/>
                </a:solidFill>
                <a:latin typeface="+mj-lt"/>
                <a:ea typeface="+mj-ea"/>
                <a:cs typeface="+mj-cs"/>
              </a:rPr>
              <a:t>So what do we tell our patient?</a:t>
            </a:r>
          </a:p>
        </p:txBody>
      </p:sp>
      <p:sp>
        <p:nvSpPr>
          <p:cNvPr id="16" name="sketch line">
            <a:extLst>
              <a:ext uri="{FF2B5EF4-FFF2-40B4-BE49-F238E27FC236}">
                <a16:creationId xmlns:a16="http://schemas.microsoft.com/office/drawing/2014/main" id="{0953BC39-9D68-40BE-BF3C-5C4EB782AF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173498"/>
            <a:ext cx="4243589" cy="18288"/>
          </a:xfrm>
          <a:custGeom>
            <a:avLst/>
            <a:gdLst>
              <a:gd name="csX0" fmla="*/ 0 w 4243589"/>
              <a:gd name="csY0" fmla="*/ 0 h 18288"/>
              <a:gd name="csX1" fmla="*/ 563791 w 4243589"/>
              <a:gd name="csY1" fmla="*/ 0 h 18288"/>
              <a:gd name="csX2" fmla="*/ 1042710 w 4243589"/>
              <a:gd name="csY2" fmla="*/ 0 h 18288"/>
              <a:gd name="csX3" fmla="*/ 1564066 w 4243589"/>
              <a:gd name="csY3" fmla="*/ 0 h 18288"/>
              <a:gd name="csX4" fmla="*/ 2212729 w 4243589"/>
              <a:gd name="csY4" fmla="*/ 0 h 18288"/>
              <a:gd name="csX5" fmla="*/ 2776520 w 4243589"/>
              <a:gd name="csY5" fmla="*/ 0 h 18288"/>
              <a:gd name="csX6" fmla="*/ 3297875 w 4243589"/>
              <a:gd name="csY6" fmla="*/ 0 h 18288"/>
              <a:gd name="csX7" fmla="*/ 4243589 w 4243589"/>
              <a:gd name="csY7" fmla="*/ 0 h 18288"/>
              <a:gd name="csX8" fmla="*/ 4243589 w 4243589"/>
              <a:gd name="csY8" fmla="*/ 18288 h 18288"/>
              <a:gd name="csX9" fmla="*/ 3637362 w 4243589"/>
              <a:gd name="csY9" fmla="*/ 18288 h 18288"/>
              <a:gd name="csX10" fmla="*/ 3116007 w 4243589"/>
              <a:gd name="csY10" fmla="*/ 18288 h 18288"/>
              <a:gd name="csX11" fmla="*/ 2424908 w 4243589"/>
              <a:gd name="csY11" fmla="*/ 18288 h 18288"/>
              <a:gd name="csX12" fmla="*/ 1861117 w 4243589"/>
              <a:gd name="csY12" fmla="*/ 18288 h 18288"/>
              <a:gd name="csX13" fmla="*/ 1382198 w 4243589"/>
              <a:gd name="csY13" fmla="*/ 18288 h 18288"/>
              <a:gd name="csX14" fmla="*/ 733535 w 4243589"/>
              <a:gd name="csY14" fmla="*/ 18288 h 18288"/>
              <a:gd name="csX15" fmla="*/ 0 w 4243589"/>
              <a:gd name="csY15" fmla="*/ 18288 h 18288"/>
              <a:gd name="csX16" fmla="*/ 0 w 4243589"/>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rgbClr val="FFFFFF"/>
          </a:solidFill>
          <a:ln w="41275" cap="rnd">
            <a:solidFill>
              <a:srgbClr val="FFFFFF"/>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2628185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CAC2F7-C363-C18D-0B6F-805A98FC1A20}"/>
              </a:ext>
            </a:extLst>
          </p:cNvPr>
          <p:cNvSpPr>
            <a:spLocks noGrp="1"/>
          </p:cNvSpPr>
          <p:nvPr>
            <p:ph type="title"/>
          </p:nvPr>
        </p:nvSpPr>
        <p:spPr/>
        <p:txBody>
          <a:bodyPr/>
          <a:lstStyle/>
          <a:p>
            <a:r>
              <a:rPr lang="en-US" dirty="0"/>
              <a:t>Vote:</a:t>
            </a:r>
          </a:p>
        </p:txBody>
      </p:sp>
      <p:sp>
        <p:nvSpPr>
          <p:cNvPr id="3" name="Content Placeholder 2">
            <a:extLst>
              <a:ext uri="{FF2B5EF4-FFF2-40B4-BE49-F238E27FC236}">
                <a16:creationId xmlns:a16="http://schemas.microsoft.com/office/drawing/2014/main" id="{28B11E5D-A231-B0BE-1B78-1FA6276EE996}"/>
              </a:ext>
            </a:extLst>
          </p:cNvPr>
          <p:cNvSpPr>
            <a:spLocks noGrp="1"/>
          </p:cNvSpPr>
          <p:nvPr>
            <p:ph idx="1"/>
          </p:nvPr>
        </p:nvSpPr>
        <p:spPr>
          <a:xfrm>
            <a:off x="838200" y="1825625"/>
            <a:ext cx="3846342" cy="4351338"/>
          </a:xfrm>
        </p:spPr>
        <p:txBody>
          <a:bodyPr/>
          <a:lstStyle/>
          <a:p>
            <a:r>
              <a:rPr lang="en-US" dirty="0"/>
              <a:t>Take the blood thinner</a:t>
            </a:r>
          </a:p>
        </p:txBody>
      </p:sp>
      <p:sp>
        <p:nvSpPr>
          <p:cNvPr id="4" name="Content Placeholder 2">
            <a:extLst>
              <a:ext uri="{FF2B5EF4-FFF2-40B4-BE49-F238E27FC236}">
                <a16:creationId xmlns:a16="http://schemas.microsoft.com/office/drawing/2014/main" id="{393197CD-6E27-90A9-1134-AAAECC2B5DC2}"/>
              </a:ext>
            </a:extLst>
          </p:cNvPr>
          <p:cNvSpPr txBox="1">
            <a:spLocks/>
          </p:cNvSpPr>
          <p:nvPr/>
        </p:nvSpPr>
        <p:spPr>
          <a:xfrm>
            <a:off x="6251916" y="1825625"/>
            <a:ext cx="4917831"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Don’t take the blood thinner</a:t>
            </a:r>
          </a:p>
        </p:txBody>
      </p:sp>
      <p:sp>
        <p:nvSpPr>
          <p:cNvPr id="8" name="TextBox 7">
            <a:extLst>
              <a:ext uri="{FF2B5EF4-FFF2-40B4-BE49-F238E27FC236}">
                <a16:creationId xmlns:a16="http://schemas.microsoft.com/office/drawing/2014/main" id="{90EAD9B8-8ABE-F86D-86C3-EB6213F5D762}"/>
              </a:ext>
            </a:extLst>
          </p:cNvPr>
          <p:cNvSpPr txBox="1"/>
          <p:nvPr/>
        </p:nvSpPr>
        <p:spPr>
          <a:xfrm>
            <a:off x="838200" y="4806975"/>
            <a:ext cx="8911442" cy="646331"/>
          </a:xfrm>
          <a:prstGeom prst="rect">
            <a:avLst/>
          </a:prstGeom>
          <a:noFill/>
        </p:spPr>
        <p:txBody>
          <a:bodyPr wrap="square">
            <a:spAutoFit/>
          </a:bodyPr>
          <a:lstStyle/>
          <a:p>
            <a:r>
              <a:rPr lang="en-US" dirty="0">
                <a:hlinkClick r:id="rId2"/>
              </a:rPr>
              <a:t>https://www.polleverywhere.com/multiple_choice_polls/QQixqPe5cqchhtZrw1zj4?preview=</a:t>
            </a:r>
            <a:r>
              <a:rPr lang="en-US" dirty="0" err="1">
                <a:hlinkClick r:id="rId2"/>
              </a:rPr>
              <a:t>true&amp;controls</a:t>
            </a:r>
            <a:r>
              <a:rPr lang="en-US" dirty="0">
                <a:hlinkClick r:id="rId2"/>
              </a:rPr>
              <a:t>=none</a:t>
            </a:r>
            <a:endParaRPr lang="en-US" dirty="0"/>
          </a:p>
        </p:txBody>
      </p:sp>
      <p:pic>
        <p:nvPicPr>
          <p:cNvPr id="10" name="Picture 9" descr="A qr code on a white background&#10;&#10;Description automatically generated">
            <a:extLst>
              <a:ext uri="{FF2B5EF4-FFF2-40B4-BE49-F238E27FC236}">
                <a16:creationId xmlns:a16="http://schemas.microsoft.com/office/drawing/2014/main" id="{33FE1D4E-E529-0973-B287-21E0C6D4D889}"/>
              </a:ext>
            </a:extLst>
          </p:cNvPr>
          <p:cNvPicPr>
            <a:picLocks noChangeAspect="1"/>
          </p:cNvPicPr>
          <p:nvPr/>
        </p:nvPicPr>
        <p:blipFill>
          <a:blip r:embed="rId3"/>
          <a:stretch>
            <a:fillRect/>
          </a:stretch>
        </p:blipFill>
        <p:spPr>
          <a:xfrm>
            <a:off x="4943763" y="2730500"/>
            <a:ext cx="1473200" cy="1397000"/>
          </a:xfrm>
          <a:prstGeom prst="rect">
            <a:avLst/>
          </a:prstGeom>
        </p:spPr>
      </p:pic>
      <p:pic>
        <p:nvPicPr>
          <p:cNvPr id="12" name="Picture 11" descr="A blue and white logo&#10;&#10;Description automatically generated">
            <a:extLst>
              <a:ext uri="{FF2B5EF4-FFF2-40B4-BE49-F238E27FC236}">
                <a16:creationId xmlns:a16="http://schemas.microsoft.com/office/drawing/2014/main" id="{13BBF4A2-252A-9742-2F90-44A854A22F2B}"/>
              </a:ext>
            </a:extLst>
          </p:cNvPr>
          <p:cNvPicPr>
            <a:picLocks noChangeAspect="1"/>
          </p:cNvPicPr>
          <p:nvPr/>
        </p:nvPicPr>
        <p:blipFill>
          <a:blip r:embed="rId4"/>
          <a:stretch>
            <a:fillRect/>
          </a:stretch>
        </p:blipFill>
        <p:spPr>
          <a:xfrm>
            <a:off x="2068342" y="3000388"/>
            <a:ext cx="2616200" cy="977900"/>
          </a:xfrm>
          <a:prstGeom prst="rect">
            <a:avLst/>
          </a:prstGeom>
        </p:spPr>
      </p:pic>
    </p:spTree>
    <p:extLst>
      <p:ext uri="{BB962C8B-B14F-4D97-AF65-F5344CB8AC3E}">
        <p14:creationId xmlns:p14="http://schemas.microsoft.com/office/powerpoint/2010/main" val="10165589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A2D17E-5BC3-EACE-C2E3-76F924784F9E}"/>
              </a:ext>
            </a:extLst>
          </p:cNvPr>
          <p:cNvSpPr>
            <a:spLocks noGrp="1"/>
          </p:cNvSpPr>
          <p:nvPr>
            <p:ph type="title"/>
          </p:nvPr>
        </p:nvSpPr>
        <p:spPr/>
        <p:txBody>
          <a:bodyPr/>
          <a:lstStyle/>
          <a:p>
            <a:r>
              <a:rPr lang="en-US" dirty="0"/>
              <a:t>Shared Decision making </a:t>
            </a:r>
          </a:p>
        </p:txBody>
      </p:sp>
      <p:pic>
        <p:nvPicPr>
          <p:cNvPr id="5" name="Content Placeholder 4" descr="Graphical user interface, application&#10;&#10;Description automatically generated">
            <a:extLst>
              <a:ext uri="{FF2B5EF4-FFF2-40B4-BE49-F238E27FC236}">
                <a16:creationId xmlns:a16="http://schemas.microsoft.com/office/drawing/2014/main" id="{C5EDEB75-97F1-D6D5-3CE5-EF57F396764B}"/>
              </a:ext>
            </a:extLst>
          </p:cNvPr>
          <p:cNvPicPr>
            <a:picLocks noGrp="1" noChangeAspect="1"/>
          </p:cNvPicPr>
          <p:nvPr>
            <p:ph idx="1"/>
          </p:nvPr>
        </p:nvPicPr>
        <p:blipFill>
          <a:blip r:embed="rId2"/>
          <a:stretch>
            <a:fillRect/>
          </a:stretch>
        </p:blipFill>
        <p:spPr>
          <a:xfrm>
            <a:off x="1404814" y="1389965"/>
            <a:ext cx="9382371" cy="5229519"/>
          </a:xfrm>
        </p:spPr>
      </p:pic>
      <p:sp>
        <p:nvSpPr>
          <p:cNvPr id="4" name="Rectangle 3">
            <a:extLst>
              <a:ext uri="{FF2B5EF4-FFF2-40B4-BE49-F238E27FC236}">
                <a16:creationId xmlns:a16="http://schemas.microsoft.com/office/drawing/2014/main" id="{19D747C9-63FF-34E3-6F24-A1D1D793BCAC}"/>
              </a:ext>
            </a:extLst>
          </p:cNvPr>
          <p:cNvSpPr/>
          <p:nvPr/>
        </p:nvSpPr>
        <p:spPr>
          <a:xfrm flipV="1">
            <a:off x="4921250" y="2632646"/>
            <a:ext cx="2522538" cy="347631"/>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7" name="Picture 6" descr="A close up of a word&#10;&#10;Description automatically generated">
            <a:extLst>
              <a:ext uri="{FF2B5EF4-FFF2-40B4-BE49-F238E27FC236}">
                <a16:creationId xmlns:a16="http://schemas.microsoft.com/office/drawing/2014/main" id="{D9CC43F8-68A3-5A99-C094-F400359ED478}"/>
              </a:ext>
            </a:extLst>
          </p:cNvPr>
          <p:cNvPicPr>
            <a:picLocks noChangeAspect="1"/>
          </p:cNvPicPr>
          <p:nvPr/>
        </p:nvPicPr>
        <p:blipFill>
          <a:blip r:embed="rId3"/>
          <a:stretch>
            <a:fillRect/>
          </a:stretch>
        </p:blipFill>
        <p:spPr>
          <a:xfrm>
            <a:off x="4921249" y="3714246"/>
            <a:ext cx="2349501" cy="347630"/>
          </a:xfrm>
          <a:prstGeom prst="rect">
            <a:avLst/>
          </a:prstGeom>
        </p:spPr>
      </p:pic>
    </p:spTree>
    <p:extLst>
      <p:ext uri="{BB962C8B-B14F-4D97-AF65-F5344CB8AC3E}">
        <p14:creationId xmlns:p14="http://schemas.microsoft.com/office/powerpoint/2010/main" val="166068626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A2D17E-5BC3-EACE-C2E3-76F924784F9E}"/>
              </a:ext>
            </a:extLst>
          </p:cNvPr>
          <p:cNvSpPr>
            <a:spLocks noGrp="1"/>
          </p:cNvSpPr>
          <p:nvPr>
            <p:ph type="title"/>
          </p:nvPr>
        </p:nvSpPr>
        <p:spPr/>
        <p:txBody>
          <a:bodyPr/>
          <a:lstStyle/>
          <a:p>
            <a:r>
              <a:rPr lang="en-US" dirty="0"/>
              <a:t>Shared Decision making </a:t>
            </a:r>
          </a:p>
        </p:txBody>
      </p:sp>
      <p:sp>
        <p:nvSpPr>
          <p:cNvPr id="4" name="Content Placeholder 3">
            <a:extLst>
              <a:ext uri="{FF2B5EF4-FFF2-40B4-BE49-F238E27FC236}">
                <a16:creationId xmlns:a16="http://schemas.microsoft.com/office/drawing/2014/main" id="{78D403C6-1564-15FC-14C9-E834922E788C}"/>
              </a:ext>
            </a:extLst>
          </p:cNvPr>
          <p:cNvSpPr>
            <a:spLocks noGrp="1"/>
          </p:cNvSpPr>
          <p:nvPr>
            <p:ph idx="1"/>
          </p:nvPr>
        </p:nvSpPr>
        <p:spPr/>
        <p:txBody>
          <a:bodyPr/>
          <a:lstStyle/>
          <a:p>
            <a:pPr eaLnBrk="1" hangingPunct="1">
              <a:buFont typeface="Wingdings 3" pitchFamily="2" charset="2"/>
              <a:buChar char="}"/>
            </a:pPr>
            <a:r>
              <a:rPr lang="en-US" altLang="en-US" b="1" dirty="0">
                <a:latin typeface="Futura Md BT" panose="020B0602020204020303" pitchFamily="34" charset="-79"/>
              </a:rPr>
              <a:t>Shared decision making</a:t>
            </a:r>
            <a:r>
              <a:rPr lang="en-US" altLang="en-US" dirty="0">
                <a:latin typeface="Futura Md BT" panose="020B0602020204020303" pitchFamily="34" charset="-79"/>
              </a:rPr>
              <a:t> occurs when a health care provider and a patient work together to make a health care decision that is best for the patient. </a:t>
            </a:r>
          </a:p>
          <a:p>
            <a:pPr eaLnBrk="1" hangingPunct="1">
              <a:buFont typeface="Wingdings 3" pitchFamily="2" charset="2"/>
              <a:buChar char="}"/>
            </a:pPr>
            <a:r>
              <a:rPr lang="en-US" altLang="en-US" dirty="0">
                <a:latin typeface="Futura Md BT" panose="020B0602020204020303" pitchFamily="34" charset="-79"/>
              </a:rPr>
              <a:t>The optimal decision takes into account evidence-based information about available options, the provider’s knowledge and experience, and the patient’s values and preferences.   </a:t>
            </a:r>
          </a:p>
          <a:p>
            <a:pPr eaLnBrk="1" hangingPunct="1">
              <a:buFont typeface="Wingdings 3" pitchFamily="2" charset="2"/>
              <a:buChar char="}"/>
            </a:pPr>
            <a:r>
              <a:rPr lang="en-US" altLang="en-US" dirty="0">
                <a:latin typeface="Futura Md BT" panose="020B0602020204020303" pitchFamily="34" charset="-79"/>
              </a:rPr>
              <a:t>You will need to utilize motivational interviewing to ascertain values and preferences – most of the time</a:t>
            </a:r>
          </a:p>
          <a:p>
            <a:endParaRPr lang="en-US" dirty="0"/>
          </a:p>
        </p:txBody>
      </p:sp>
    </p:spTree>
    <p:extLst>
      <p:ext uri="{BB962C8B-B14F-4D97-AF65-F5344CB8AC3E}">
        <p14:creationId xmlns:p14="http://schemas.microsoft.com/office/powerpoint/2010/main" val="150794110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A2D17E-5BC3-EACE-C2E3-76F924784F9E}"/>
              </a:ext>
            </a:extLst>
          </p:cNvPr>
          <p:cNvSpPr>
            <a:spLocks noGrp="1"/>
          </p:cNvSpPr>
          <p:nvPr>
            <p:ph type="title"/>
          </p:nvPr>
        </p:nvSpPr>
        <p:spPr/>
        <p:txBody>
          <a:bodyPr/>
          <a:lstStyle/>
          <a:p>
            <a:r>
              <a:rPr lang="en-US" dirty="0"/>
              <a:t>Shared Decision making - What matters to your patient?  </a:t>
            </a:r>
          </a:p>
        </p:txBody>
      </p:sp>
      <p:sp>
        <p:nvSpPr>
          <p:cNvPr id="4" name="Content Placeholder 3">
            <a:extLst>
              <a:ext uri="{FF2B5EF4-FFF2-40B4-BE49-F238E27FC236}">
                <a16:creationId xmlns:a16="http://schemas.microsoft.com/office/drawing/2014/main" id="{78D403C6-1564-15FC-14C9-E834922E788C}"/>
              </a:ext>
            </a:extLst>
          </p:cNvPr>
          <p:cNvSpPr>
            <a:spLocks noGrp="1"/>
          </p:cNvSpPr>
          <p:nvPr>
            <p:ph idx="1"/>
          </p:nvPr>
        </p:nvSpPr>
        <p:spPr/>
        <p:txBody>
          <a:bodyPr/>
          <a:lstStyle/>
          <a:p>
            <a:pPr eaLnBrk="1" hangingPunct="1">
              <a:buFont typeface="Wingdings 3" pitchFamily="2" charset="2"/>
              <a:buChar char="}"/>
            </a:pPr>
            <a:r>
              <a:rPr lang="en-US" altLang="en-US" sz="2600" dirty="0">
                <a:latin typeface="Futura Md BT" panose="020B0602020204020303" pitchFamily="34" charset="-79"/>
              </a:rPr>
              <a:t>Outcomes that matter to patients may include:</a:t>
            </a:r>
          </a:p>
          <a:p>
            <a:pPr lvl="1" eaLnBrk="1" hangingPunct="1"/>
            <a:r>
              <a:rPr lang="en-US" altLang="en-US" sz="2600" dirty="0">
                <a:latin typeface="Futura Md BT" panose="020B0602020204020303" pitchFamily="34" charset="-79"/>
              </a:rPr>
              <a:t>Quality of life </a:t>
            </a:r>
          </a:p>
          <a:p>
            <a:pPr lvl="1" eaLnBrk="1" hangingPunct="1"/>
            <a:r>
              <a:rPr lang="en-US" altLang="en-US" sz="2600" dirty="0">
                <a:latin typeface="Futura Md BT" panose="020B0602020204020303" pitchFamily="34" charset="-79"/>
              </a:rPr>
              <a:t>Mobility</a:t>
            </a:r>
          </a:p>
          <a:p>
            <a:pPr lvl="1" eaLnBrk="1" hangingPunct="1"/>
            <a:r>
              <a:rPr lang="en-US" altLang="en-US" sz="2600" dirty="0">
                <a:latin typeface="Futura Md BT" panose="020B0602020204020303" pitchFamily="34" charset="-79"/>
              </a:rPr>
              <a:t>Ability to carry out certain tasks</a:t>
            </a:r>
          </a:p>
          <a:p>
            <a:pPr lvl="1" eaLnBrk="1" hangingPunct="1"/>
            <a:r>
              <a:rPr lang="en-US" altLang="en-US" sz="2600" dirty="0">
                <a:latin typeface="Futura Md BT" panose="020B0602020204020303" pitchFamily="34" charset="-79"/>
              </a:rPr>
              <a:t>Ability to focus</a:t>
            </a:r>
          </a:p>
          <a:p>
            <a:pPr lvl="1" eaLnBrk="1" hangingPunct="1"/>
            <a:r>
              <a:rPr lang="en-US" altLang="en-US" sz="2600" dirty="0">
                <a:latin typeface="Futura Md BT" panose="020B0602020204020303" pitchFamily="34" charset="-79"/>
              </a:rPr>
              <a:t>Ability to return to work</a:t>
            </a:r>
          </a:p>
          <a:p>
            <a:pPr lvl="1" eaLnBrk="1" hangingPunct="1"/>
            <a:r>
              <a:rPr lang="en-US" altLang="en-US" sz="2600" dirty="0">
                <a:latin typeface="Futura Md BT" panose="020B0602020204020303" pitchFamily="34" charset="-79"/>
              </a:rPr>
              <a:t>Side effects/risks of treatment </a:t>
            </a:r>
          </a:p>
          <a:p>
            <a:pPr lvl="1" eaLnBrk="1" hangingPunct="1"/>
            <a:r>
              <a:rPr lang="en-US" altLang="en-US" sz="2600" dirty="0">
                <a:latin typeface="Futura Md BT" panose="020B0602020204020303" pitchFamily="34" charset="-79"/>
              </a:rPr>
              <a:t>Symptoms (e.g., pain, nausea)</a:t>
            </a:r>
          </a:p>
          <a:p>
            <a:pPr lvl="1" eaLnBrk="1" hangingPunct="1"/>
            <a:r>
              <a:rPr lang="en-US" altLang="en-US" sz="2600" dirty="0">
                <a:latin typeface="Futura Md BT" panose="020B0602020204020303" pitchFamily="34" charset="-79"/>
              </a:rPr>
              <a:t>Survival </a:t>
            </a:r>
          </a:p>
          <a:p>
            <a:pPr eaLnBrk="1" hangingPunct="1">
              <a:buFont typeface="Wingdings 3" pitchFamily="2" charset="2"/>
              <a:buChar char="}"/>
            </a:pPr>
            <a:r>
              <a:rPr lang="en-US" altLang="en-US" sz="2600" dirty="0">
                <a:latin typeface="Futura Md BT" panose="020B0602020204020303" pitchFamily="34" charset="-79"/>
              </a:rPr>
              <a:t>Consider that outcomes might be different for each patient.</a:t>
            </a:r>
          </a:p>
          <a:p>
            <a:endParaRPr lang="en-US" dirty="0"/>
          </a:p>
        </p:txBody>
      </p:sp>
    </p:spTree>
    <p:extLst>
      <p:ext uri="{BB962C8B-B14F-4D97-AF65-F5344CB8AC3E}">
        <p14:creationId xmlns:p14="http://schemas.microsoft.com/office/powerpoint/2010/main" val="2264646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10">
            <a:extLst>
              <a:ext uri="{FF2B5EF4-FFF2-40B4-BE49-F238E27FC236}">
                <a16:creationId xmlns:a16="http://schemas.microsoft.com/office/drawing/2014/main" id="{6A1473A6-3F22-483E-8A30-80B9D2B145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4" name="Group 12">
            <a:extLst>
              <a:ext uri="{FF2B5EF4-FFF2-40B4-BE49-F238E27FC236}">
                <a16:creationId xmlns:a16="http://schemas.microsoft.com/office/drawing/2014/main" id="{AA1375E3-3E53-4D75-BAB7-E5929BFCB2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34368" y="563918"/>
            <a:ext cx="4119932" cy="5978614"/>
            <a:chOff x="7513372" y="803186"/>
            <a:chExt cx="4163968" cy="5978614"/>
          </a:xfrm>
        </p:grpSpPr>
        <p:sp>
          <p:nvSpPr>
            <p:cNvPr id="14" name="Freeform 6">
              <a:extLst>
                <a:ext uri="{FF2B5EF4-FFF2-40B4-BE49-F238E27FC236}">
                  <a16:creationId xmlns:a16="http://schemas.microsoft.com/office/drawing/2014/main" id="{0BBEEF67-3DDF-46CF-8CD5-EA5F0E4FB0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9586" y="1070835"/>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7">
              <a:extLst>
                <a:ext uri="{FF2B5EF4-FFF2-40B4-BE49-F238E27FC236}">
                  <a16:creationId xmlns:a16="http://schemas.microsoft.com/office/drawing/2014/main" id="{8FAC1C95-F817-487C-B8B2-CF141FBB1C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8949" y="803186"/>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Rectangle 8">
              <a:extLst>
                <a:ext uri="{FF2B5EF4-FFF2-40B4-BE49-F238E27FC236}">
                  <a16:creationId xmlns:a16="http://schemas.microsoft.com/office/drawing/2014/main" id="{C2C5363A-D941-4AA1-8D38-D7E44A1E2E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7513372" y="804101"/>
              <a:ext cx="388023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34A2D17E-5BC3-EACE-C2E3-76F924784F9E}"/>
              </a:ext>
            </a:extLst>
          </p:cNvPr>
          <p:cNvSpPr>
            <a:spLocks noGrp="1"/>
          </p:cNvSpPr>
          <p:nvPr>
            <p:ph type="title"/>
          </p:nvPr>
        </p:nvSpPr>
        <p:spPr>
          <a:xfrm>
            <a:off x="1098468" y="885651"/>
            <a:ext cx="3229803" cy="4624603"/>
          </a:xfrm>
        </p:spPr>
        <p:txBody>
          <a:bodyPr vert="horz" lIns="91440" tIns="45720" rIns="91440" bIns="45720" rtlCol="0" anchor="ctr">
            <a:normAutofit/>
          </a:bodyPr>
          <a:lstStyle/>
          <a:p>
            <a:r>
              <a:rPr lang="en-US" kern="1200">
                <a:solidFill>
                  <a:srgbClr val="FFFFFF"/>
                </a:solidFill>
                <a:latin typeface="+mj-lt"/>
                <a:ea typeface="+mj-ea"/>
                <a:cs typeface="+mj-cs"/>
              </a:rPr>
              <a:t>Shared Decision making </a:t>
            </a:r>
          </a:p>
        </p:txBody>
      </p:sp>
      <p:sp>
        <p:nvSpPr>
          <p:cNvPr id="6" name="TextBox 5">
            <a:extLst>
              <a:ext uri="{FF2B5EF4-FFF2-40B4-BE49-F238E27FC236}">
                <a16:creationId xmlns:a16="http://schemas.microsoft.com/office/drawing/2014/main" id="{5EF5DECB-5949-1255-7693-993641A268B5}"/>
              </a:ext>
            </a:extLst>
          </p:cNvPr>
          <p:cNvSpPr txBox="1"/>
          <p:nvPr/>
        </p:nvSpPr>
        <p:spPr>
          <a:xfrm>
            <a:off x="4978708" y="885651"/>
            <a:ext cx="6525220" cy="4616849"/>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altLang="en-US" sz="2400"/>
              <a:t>Sharing decision with patients:</a:t>
            </a:r>
          </a:p>
          <a:p>
            <a:pPr lvl="1" indent="-228600">
              <a:lnSpc>
                <a:spcPct val="90000"/>
              </a:lnSpc>
              <a:spcAft>
                <a:spcPts val="600"/>
              </a:spcAft>
              <a:buFont typeface="Arial" panose="020B0604020202020204" pitchFamily="34" charset="0"/>
              <a:buChar char="•"/>
            </a:pPr>
            <a:r>
              <a:rPr lang="en-US" altLang="en-US" sz="2400"/>
              <a:t>Improves patient knowledge regarding their options</a:t>
            </a:r>
          </a:p>
          <a:p>
            <a:pPr lvl="1" indent="-228600">
              <a:lnSpc>
                <a:spcPct val="90000"/>
              </a:lnSpc>
              <a:spcAft>
                <a:spcPts val="600"/>
              </a:spcAft>
              <a:buFont typeface="Arial" panose="020B0604020202020204" pitchFamily="34" charset="0"/>
              <a:buChar char="•"/>
            </a:pPr>
            <a:r>
              <a:rPr lang="en-US" altLang="en-US" sz="2400"/>
              <a:t>Reduces patients’ decisional conflict</a:t>
            </a:r>
          </a:p>
          <a:p>
            <a:pPr lvl="1" indent="-228600">
              <a:lnSpc>
                <a:spcPct val="90000"/>
              </a:lnSpc>
              <a:spcAft>
                <a:spcPts val="600"/>
              </a:spcAft>
              <a:buFont typeface="Arial" panose="020B0604020202020204" pitchFamily="34" charset="0"/>
              <a:buChar char="•"/>
            </a:pPr>
            <a:r>
              <a:rPr lang="en-US" altLang="en-US" sz="2400"/>
              <a:t>Increases patients’ active role in decision making</a:t>
            </a:r>
          </a:p>
          <a:p>
            <a:pPr lvl="1" indent="-228600">
              <a:lnSpc>
                <a:spcPct val="90000"/>
              </a:lnSpc>
              <a:spcAft>
                <a:spcPts val="600"/>
              </a:spcAft>
              <a:buFont typeface="Arial" panose="020B0604020202020204" pitchFamily="34" charset="0"/>
              <a:buChar char="•"/>
            </a:pPr>
            <a:r>
              <a:rPr lang="en-US" altLang="en-US" sz="2400"/>
              <a:t>Improves accurate risk perceptions of possible benefits and harms among patients</a:t>
            </a:r>
          </a:p>
          <a:p>
            <a:pPr lvl="1" indent="-228600">
              <a:lnSpc>
                <a:spcPct val="90000"/>
              </a:lnSpc>
              <a:spcAft>
                <a:spcPts val="600"/>
              </a:spcAft>
              <a:buFont typeface="Arial" panose="020B0604020202020204" pitchFamily="34" charset="0"/>
              <a:buChar char="•"/>
            </a:pPr>
            <a:r>
              <a:rPr lang="en-US" altLang="en-US" sz="2400"/>
              <a:t>Increases the likelihood that patients’ choices are more consistent with their informed values</a:t>
            </a:r>
          </a:p>
          <a:p>
            <a:pPr lvl="1" indent="-228600">
              <a:lnSpc>
                <a:spcPct val="90000"/>
              </a:lnSpc>
              <a:spcAft>
                <a:spcPts val="600"/>
              </a:spcAft>
              <a:buFont typeface="Arial" panose="020B0604020202020204" pitchFamily="34" charset="0"/>
              <a:buChar char="•"/>
            </a:pPr>
            <a:r>
              <a:rPr lang="en-US" altLang="en-US" sz="2400"/>
              <a:t>Enhances communication between patients and their clinicians</a:t>
            </a:r>
          </a:p>
        </p:txBody>
      </p:sp>
    </p:spTree>
    <p:extLst>
      <p:ext uri="{BB962C8B-B14F-4D97-AF65-F5344CB8AC3E}">
        <p14:creationId xmlns:p14="http://schemas.microsoft.com/office/powerpoint/2010/main" val="204725529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1">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40B8C61-BD9F-931D-B6DD-9813CF690F91}"/>
              </a:ext>
            </a:extLst>
          </p:cNvPr>
          <p:cNvSpPr>
            <a:spLocks noGrp="1"/>
          </p:cNvSpPr>
          <p:nvPr>
            <p:ph type="title"/>
          </p:nvPr>
        </p:nvSpPr>
        <p:spPr>
          <a:xfrm>
            <a:off x="5297762" y="329184"/>
            <a:ext cx="6251110" cy="1783080"/>
          </a:xfrm>
        </p:spPr>
        <p:txBody>
          <a:bodyPr vert="horz" lIns="91440" tIns="45720" rIns="91440" bIns="45720" rtlCol="0" anchor="b">
            <a:normAutofit/>
          </a:bodyPr>
          <a:lstStyle/>
          <a:p>
            <a:r>
              <a:rPr lang="en-US" sz="4200"/>
              <a:t>How about for our patient? </a:t>
            </a:r>
            <a:r>
              <a:rPr lang="en-US" altLang="en-US" sz="4200"/>
              <a:t>The SHARE Approach</a:t>
            </a:r>
            <a:endParaRPr lang="en-US" sz="4200"/>
          </a:p>
        </p:txBody>
      </p:sp>
      <p:pic>
        <p:nvPicPr>
          <p:cNvPr id="17" name="Picture 7" descr="Large skydiving group mid-air">
            <a:extLst>
              <a:ext uri="{FF2B5EF4-FFF2-40B4-BE49-F238E27FC236}">
                <a16:creationId xmlns:a16="http://schemas.microsoft.com/office/drawing/2014/main" id="{374A4584-5B21-E2C8-1705-DE962429E0D2}"/>
              </a:ext>
            </a:extLst>
          </p:cNvPr>
          <p:cNvPicPr>
            <a:picLocks noChangeAspect="1"/>
          </p:cNvPicPr>
          <p:nvPr/>
        </p:nvPicPr>
        <p:blipFill rotWithShape="1">
          <a:blip r:embed="rId2"/>
          <a:srcRect l="28003" r="26836"/>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8"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sX0" fmla="*/ 0 w 4243589"/>
              <a:gd name="csY0" fmla="*/ 0 h 18288"/>
              <a:gd name="csX1" fmla="*/ 478919 w 4243589"/>
              <a:gd name="csY1" fmla="*/ 0 h 18288"/>
              <a:gd name="csX2" fmla="*/ 957839 w 4243589"/>
              <a:gd name="csY2" fmla="*/ 0 h 18288"/>
              <a:gd name="csX3" fmla="*/ 1521630 w 4243589"/>
              <a:gd name="csY3" fmla="*/ 0 h 18288"/>
              <a:gd name="csX4" fmla="*/ 2212729 w 4243589"/>
              <a:gd name="csY4" fmla="*/ 0 h 18288"/>
              <a:gd name="csX5" fmla="*/ 2734084 w 4243589"/>
              <a:gd name="csY5" fmla="*/ 0 h 18288"/>
              <a:gd name="csX6" fmla="*/ 3255439 w 4243589"/>
              <a:gd name="csY6" fmla="*/ 0 h 18288"/>
              <a:gd name="csX7" fmla="*/ 4243589 w 4243589"/>
              <a:gd name="csY7" fmla="*/ 0 h 18288"/>
              <a:gd name="csX8" fmla="*/ 4243589 w 4243589"/>
              <a:gd name="csY8" fmla="*/ 18288 h 18288"/>
              <a:gd name="csX9" fmla="*/ 3594926 w 4243589"/>
              <a:gd name="csY9" fmla="*/ 18288 h 18288"/>
              <a:gd name="csX10" fmla="*/ 3073571 w 4243589"/>
              <a:gd name="csY10" fmla="*/ 18288 h 18288"/>
              <a:gd name="csX11" fmla="*/ 2552216 w 4243589"/>
              <a:gd name="csY11" fmla="*/ 18288 h 18288"/>
              <a:gd name="csX12" fmla="*/ 1903553 w 4243589"/>
              <a:gd name="csY12" fmla="*/ 18288 h 18288"/>
              <a:gd name="csX13" fmla="*/ 1212454 w 4243589"/>
              <a:gd name="csY13" fmla="*/ 18288 h 18288"/>
              <a:gd name="csX14" fmla="*/ 733535 w 4243589"/>
              <a:gd name="csY14" fmla="*/ 18288 h 18288"/>
              <a:gd name="csX15" fmla="*/ 0 w 4243589"/>
              <a:gd name="csY15" fmla="*/ 18288 h 18288"/>
              <a:gd name="csX16" fmla="*/ 0 w 4243589"/>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33E7345E-1A1A-1BBE-4B9D-790B894F1C79}"/>
              </a:ext>
            </a:extLst>
          </p:cNvPr>
          <p:cNvSpPr txBox="1"/>
          <p:nvPr/>
        </p:nvSpPr>
        <p:spPr>
          <a:xfrm>
            <a:off x="5297762" y="2706624"/>
            <a:ext cx="6251110" cy="3483864"/>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altLang="en-US" sz="2200" b="1"/>
              <a:t>Step 1</a:t>
            </a:r>
            <a:r>
              <a:rPr lang="en-US" altLang="en-US" sz="2200"/>
              <a:t>: </a:t>
            </a:r>
            <a:r>
              <a:rPr lang="en-US" altLang="en-US" sz="2200" b="1"/>
              <a:t>S</a:t>
            </a:r>
            <a:r>
              <a:rPr lang="en-US" altLang="en-US" sz="2200"/>
              <a:t>eek your patient’s participation</a:t>
            </a:r>
          </a:p>
          <a:p>
            <a:pPr indent="-228600">
              <a:lnSpc>
                <a:spcPct val="90000"/>
              </a:lnSpc>
              <a:spcAft>
                <a:spcPts val="600"/>
              </a:spcAft>
              <a:buFont typeface="Arial" panose="020B0604020202020204" pitchFamily="34" charset="0"/>
              <a:buChar char="•"/>
            </a:pPr>
            <a:r>
              <a:rPr lang="en-US" altLang="en-US" sz="2200" b="1"/>
              <a:t>Step 2</a:t>
            </a:r>
            <a:r>
              <a:rPr lang="en-US" altLang="en-US" sz="2200"/>
              <a:t>: </a:t>
            </a:r>
            <a:r>
              <a:rPr lang="en-US" altLang="en-US" sz="2200" b="1"/>
              <a:t>H</a:t>
            </a:r>
            <a:r>
              <a:rPr lang="en-US" altLang="en-US" sz="2200"/>
              <a:t>elp your patient explore and compare treatment options </a:t>
            </a:r>
          </a:p>
          <a:p>
            <a:pPr indent="-228600">
              <a:lnSpc>
                <a:spcPct val="90000"/>
              </a:lnSpc>
              <a:spcAft>
                <a:spcPts val="600"/>
              </a:spcAft>
              <a:buFont typeface="Arial" panose="020B0604020202020204" pitchFamily="34" charset="0"/>
              <a:buChar char="•"/>
            </a:pPr>
            <a:r>
              <a:rPr lang="en-US" altLang="en-US" sz="2200" b="1"/>
              <a:t>Step 3</a:t>
            </a:r>
            <a:r>
              <a:rPr lang="en-US" altLang="en-US" sz="2200"/>
              <a:t>: </a:t>
            </a:r>
            <a:r>
              <a:rPr lang="en-US" altLang="en-US" sz="2200" b="1"/>
              <a:t>A</a:t>
            </a:r>
            <a:r>
              <a:rPr lang="en-US" altLang="en-US" sz="2200"/>
              <a:t>ssess your patient’s values and preferences</a:t>
            </a:r>
          </a:p>
          <a:p>
            <a:pPr indent="-228600">
              <a:lnSpc>
                <a:spcPct val="90000"/>
              </a:lnSpc>
              <a:spcAft>
                <a:spcPts val="600"/>
              </a:spcAft>
              <a:buFont typeface="Arial" panose="020B0604020202020204" pitchFamily="34" charset="0"/>
              <a:buChar char="•"/>
            </a:pPr>
            <a:r>
              <a:rPr lang="en-US" altLang="en-US" sz="2200" b="1"/>
              <a:t>Step 4</a:t>
            </a:r>
            <a:r>
              <a:rPr lang="en-US" altLang="en-US" sz="2200"/>
              <a:t>: </a:t>
            </a:r>
            <a:r>
              <a:rPr lang="en-US" altLang="en-US" sz="2200" b="1"/>
              <a:t>R</a:t>
            </a:r>
            <a:r>
              <a:rPr lang="en-US" altLang="en-US" sz="2200"/>
              <a:t>each a decision with your patient</a:t>
            </a:r>
          </a:p>
          <a:p>
            <a:pPr indent="-228600">
              <a:lnSpc>
                <a:spcPct val="90000"/>
              </a:lnSpc>
              <a:spcAft>
                <a:spcPts val="600"/>
              </a:spcAft>
              <a:buFont typeface="Arial" panose="020B0604020202020204" pitchFamily="34" charset="0"/>
              <a:buChar char="•"/>
            </a:pPr>
            <a:r>
              <a:rPr lang="en-US" altLang="en-US" sz="2200" b="1"/>
              <a:t>Step 5</a:t>
            </a:r>
            <a:r>
              <a:rPr lang="en-US" altLang="en-US" sz="2200"/>
              <a:t>: </a:t>
            </a:r>
            <a:r>
              <a:rPr lang="en-US" altLang="en-US" sz="2200" b="1"/>
              <a:t>E</a:t>
            </a:r>
            <a:r>
              <a:rPr lang="en-US" altLang="en-US" sz="2200"/>
              <a:t>valuate your patient’s decision</a:t>
            </a:r>
          </a:p>
        </p:txBody>
      </p:sp>
    </p:spTree>
    <p:extLst>
      <p:ext uri="{BB962C8B-B14F-4D97-AF65-F5344CB8AC3E}">
        <p14:creationId xmlns:p14="http://schemas.microsoft.com/office/powerpoint/2010/main" val="119554562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9">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93243B6-F584-525E-C245-118B4D334E6A}"/>
              </a:ext>
            </a:extLst>
          </p:cNvPr>
          <p:cNvSpPr>
            <a:spLocks noGrp="1"/>
          </p:cNvSpPr>
          <p:nvPr>
            <p:ph type="title"/>
          </p:nvPr>
        </p:nvSpPr>
        <p:spPr>
          <a:xfrm>
            <a:off x="836679" y="723898"/>
            <a:ext cx="6002110" cy="1495425"/>
          </a:xfrm>
        </p:spPr>
        <p:txBody>
          <a:bodyPr>
            <a:normAutofit/>
          </a:bodyPr>
          <a:lstStyle/>
          <a:p>
            <a:r>
              <a:rPr lang="en-US" sz="4000"/>
              <a:t>Case conclusion</a:t>
            </a:r>
          </a:p>
        </p:txBody>
      </p:sp>
      <p:sp>
        <p:nvSpPr>
          <p:cNvPr id="3" name="Content Placeholder 2">
            <a:extLst>
              <a:ext uri="{FF2B5EF4-FFF2-40B4-BE49-F238E27FC236}">
                <a16:creationId xmlns:a16="http://schemas.microsoft.com/office/drawing/2014/main" id="{CEC03A17-7F9B-D7D8-BBC9-1AA67C018E7A}"/>
              </a:ext>
            </a:extLst>
          </p:cNvPr>
          <p:cNvSpPr>
            <a:spLocks noGrp="1"/>
          </p:cNvSpPr>
          <p:nvPr>
            <p:ph idx="1"/>
          </p:nvPr>
        </p:nvSpPr>
        <p:spPr>
          <a:xfrm>
            <a:off x="836680" y="2405067"/>
            <a:ext cx="6002110" cy="3729034"/>
          </a:xfrm>
        </p:spPr>
        <p:txBody>
          <a:bodyPr>
            <a:normAutofit/>
          </a:bodyPr>
          <a:lstStyle/>
          <a:p>
            <a:r>
              <a:rPr lang="en-US" sz="2000"/>
              <a:t>The patient decides that he is going to defer OAC for now.  He understands that as he ages, and if he develops any other comorbidities, his risk might increase for developing thromboembolism, and will re-consider at that time.  </a:t>
            </a:r>
          </a:p>
          <a:p>
            <a:r>
              <a:rPr lang="en-US" sz="2000"/>
              <a:t>You feel confident the patient made a decision that both fits with the evidence, AND aligns with his values.   </a:t>
            </a:r>
          </a:p>
          <a:p>
            <a:endParaRPr lang="en-US" sz="2000"/>
          </a:p>
          <a:p>
            <a:pPr marL="0" indent="0">
              <a:buNone/>
            </a:pPr>
            <a:endParaRPr lang="en-US" sz="2000"/>
          </a:p>
        </p:txBody>
      </p:sp>
      <p:pic>
        <p:nvPicPr>
          <p:cNvPr id="5" name="Picture 4" descr="A picture containing text, vector graphics, clipart, sign&#10;&#10;Description automatically generated">
            <a:extLst>
              <a:ext uri="{FF2B5EF4-FFF2-40B4-BE49-F238E27FC236}">
                <a16:creationId xmlns:a16="http://schemas.microsoft.com/office/drawing/2014/main" id="{35E3C98F-5A17-66D2-5F78-130B3C62A10B}"/>
              </a:ext>
            </a:extLst>
          </p:cNvPr>
          <p:cNvPicPr>
            <a:picLocks noChangeAspect="1"/>
          </p:cNvPicPr>
          <p:nvPr/>
        </p:nvPicPr>
        <p:blipFill rotWithShape="1">
          <a:blip r:embed="rId2"/>
          <a:srcRect l="5956" r="16598"/>
          <a:stretch/>
        </p:blipFill>
        <p:spPr>
          <a:xfrm>
            <a:off x="7199440" y="10"/>
            <a:ext cx="4992560" cy="6857990"/>
          </a:xfrm>
          <a:prstGeom prst="rect">
            <a:avLst/>
          </a:prstGeom>
          <a:effectLst/>
        </p:spPr>
      </p:pic>
    </p:spTree>
    <p:extLst>
      <p:ext uri="{BB962C8B-B14F-4D97-AF65-F5344CB8AC3E}">
        <p14:creationId xmlns:p14="http://schemas.microsoft.com/office/powerpoint/2010/main" val="3852408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FDE89-9891-1432-3C05-947D458989DE}"/>
              </a:ext>
            </a:extLst>
          </p:cNvPr>
          <p:cNvSpPr>
            <a:spLocks noGrp="1"/>
          </p:cNvSpPr>
          <p:nvPr>
            <p:ph type="title"/>
          </p:nvPr>
        </p:nvSpPr>
        <p:spPr/>
        <p:txBody>
          <a:bodyPr/>
          <a:lstStyle/>
          <a:p>
            <a:r>
              <a:rPr lang="en-US" dirty="0"/>
              <a:t>How do doctors actually help patients?</a:t>
            </a:r>
          </a:p>
        </p:txBody>
      </p:sp>
      <p:sp>
        <p:nvSpPr>
          <p:cNvPr id="3" name="Content Placeholder 2">
            <a:extLst>
              <a:ext uri="{FF2B5EF4-FFF2-40B4-BE49-F238E27FC236}">
                <a16:creationId xmlns:a16="http://schemas.microsoft.com/office/drawing/2014/main" id="{E07FEB29-788A-821B-49F7-BCC86D374633}"/>
              </a:ext>
            </a:extLst>
          </p:cNvPr>
          <p:cNvSpPr>
            <a:spLocks noGrp="1"/>
          </p:cNvSpPr>
          <p:nvPr>
            <p:ph idx="1"/>
          </p:nvPr>
        </p:nvSpPr>
        <p:spPr>
          <a:xfrm>
            <a:off x="571670" y="4199280"/>
            <a:ext cx="2154382" cy="442562"/>
          </a:xfrm>
        </p:spPr>
        <p:txBody>
          <a:bodyPr>
            <a:normAutofit lnSpcReduction="10000"/>
          </a:bodyPr>
          <a:lstStyle/>
          <a:p>
            <a:pPr marL="0" indent="0">
              <a:buNone/>
            </a:pPr>
            <a:r>
              <a:rPr lang="en-US" dirty="0"/>
              <a:t>Diagnosing </a:t>
            </a:r>
          </a:p>
        </p:txBody>
      </p:sp>
      <p:pic>
        <p:nvPicPr>
          <p:cNvPr id="5" name="Picture 4" descr="A picture containing person, indoor, person&#10;&#10;Description automatically generated">
            <a:extLst>
              <a:ext uri="{FF2B5EF4-FFF2-40B4-BE49-F238E27FC236}">
                <a16:creationId xmlns:a16="http://schemas.microsoft.com/office/drawing/2014/main" id="{C1C9E2F8-4BF4-0CEA-ABF2-FA89AB95AF87}"/>
              </a:ext>
            </a:extLst>
          </p:cNvPr>
          <p:cNvPicPr>
            <a:picLocks noChangeAspect="1"/>
          </p:cNvPicPr>
          <p:nvPr/>
        </p:nvPicPr>
        <p:blipFill>
          <a:blip r:embed="rId2"/>
          <a:stretch>
            <a:fillRect/>
          </a:stretch>
        </p:blipFill>
        <p:spPr>
          <a:xfrm>
            <a:off x="113382" y="1603721"/>
            <a:ext cx="3527070" cy="2309557"/>
          </a:xfrm>
          <a:prstGeom prst="rect">
            <a:avLst/>
          </a:prstGeom>
        </p:spPr>
      </p:pic>
      <p:sp>
        <p:nvSpPr>
          <p:cNvPr id="6" name="Content Placeholder 2">
            <a:extLst>
              <a:ext uri="{FF2B5EF4-FFF2-40B4-BE49-F238E27FC236}">
                <a16:creationId xmlns:a16="http://schemas.microsoft.com/office/drawing/2014/main" id="{7B2291B3-7072-8C78-DF60-197975B42F6E}"/>
              </a:ext>
            </a:extLst>
          </p:cNvPr>
          <p:cNvSpPr txBox="1">
            <a:spLocks/>
          </p:cNvSpPr>
          <p:nvPr/>
        </p:nvSpPr>
        <p:spPr>
          <a:xfrm>
            <a:off x="4751446" y="4199280"/>
            <a:ext cx="2154382" cy="442562"/>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Treating </a:t>
            </a:r>
          </a:p>
        </p:txBody>
      </p:sp>
      <p:pic>
        <p:nvPicPr>
          <p:cNvPr id="8" name="Picture 7" descr="A picture containing indoor&#10;&#10;Description automatically generated">
            <a:extLst>
              <a:ext uri="{FF2B5EF4-FFF2-40B4-BE49-F238E27FC236}">
                <a16:creationId xmlns:a16="http://schemas.microsoft.com/office/drawing/2014/main" id="{CA8E6FEC-5139-70AA-0EEA-B229CF19B1F5}"/>
              </a:ext>
            </a:extLst>
          </p:cNvPr>
          <p:cNvPicPr>
            <a:picLocks noChangeAspect="1"/>
          </p:cNvPicPr>
          <p:nvPr/>
        </p:nvPicPr>
        <p:blipFill>
          <a:blip r:embed="rId3"/>
          <a:stretch>
            <a:fillRect/>
          </a:stretch>
        </p:blipFill>
        <p:spPr>
          <a:xfrm>
            <a:off x="3948499" y="1561745"/>
            <a:ext cx="3271698" cy="2351533"/>
          </a:xfrm>
          <a:prstGeom prst="rect">
            <a:avLst/>
          </a:prstGeom>
        </p:spPr>
      </p:pic>
      <p:pic>
        <p:nvPicPr>
          <p:cNvPr id="9" name="Picture 8" descr="A person holding a magnifying glass&#10;&#10;Description automatically generated with medium confidence">
            <a:extLst>
              <a:ext uri="{FF2B5EF4-FFF2-40B4-BE49-F238E27FC236}">
                <a16:creationId xmlns:a16="http://schemas.microsoft.com/office/drawing/2014/main" id="{9FF6CE63-506E-4610-216A-57105FDFF85F}"/>
              </a:ext>
            </a:extLst>
          </p:cNvPr>
          <p:cNvPicPr>
            <a:picLocks noChangeAspect="1"/>
          </p:cNvPicPr>
          <p:nvPr/>
        </p:nvPicPr>
        <p:blipFill>
          <a:blip r:embed="rId4"/>
          <a:stretch>
            <a:fillRect/>
          </a:stretch>
        </p:blipFill>
        <p:spPr>
          <a:xfrm>
            <a:off x="7884602" y="1507087"/>
            <a:ext cx="3271698" cy="2589792"/>
          </a:xfrm>
          <a:prstGeom prst="rect">
            <a:avLst/>
          </a:prstGeom>
        </p:spPr>
      </p:pic>
      <p:sp>
        <p:nvSpPr>
          <p:cNvPr id="10" name="TextBox 9">
            <a:extLst>
              <a:ext uri="{FF2B5EF4-FFF2-40B4-BE49-F238E27FC236}">
                <a16:creationId xmlns:a16="http://schemas.microsoft.com/office/drawing/2014/main" id="{2109CC01-95F0-FA0A-D326-634D5CE9562A}"/>
              </a:ext>
            </a:extLst>
          </p:cNvPr>
          <p:cNvSpPr txBox="1"/>
          <p:nvPr/>
        </p:nvSpPr>
        <p:spPr>
          <a:xfrm>
            <a:off x="463753" y="4833116"/>
            <a:ext cx="2826328" cy="1200329"/>
          </a:xfrm>
          <a:prstGeom prst="rect">
            <a:avLst/>
          </a:prstGeom>
          <a:noFill/>
        </p:spPr>
        <p:txBody>
          <a:bodyPr wrap="square" rtlCol="0">
            <a:spAutoFit/>
          </a:bodyPr>
          <a:lstStyle/>
          <a:p>
            <a:r>
              <a:rPr lang="en-US" dirty="0"/>
              <a:t>-LR+, LR –</a:t>
            </a:r>
          </a:p>
          <a:p>
            <a:r>
              <a:rPr lang="en-US" dirty="0"/>
              <a:t>-Pre-test, post test probabilities</a:t>
            </a:r>
          </a:p>
          <a:p>
            <a:r>
              <a:rPr lang="en-US" dirty="0"/>
              <a:t>- Avoid unnecessary testing</a:t>
            </a:r>
          </a:p>
        </p:txBody>
      </p:sp>
      <p:sp>
        <p:nvSpPr>
          <p:cNvPr id="11" name="TextBox 10">
            <a:extLst>
              <a:ext uri="{FF2B5EF4-FFF2-40B4-BE49-F238E27FC236}">
                <a16:creationId xmlns:a16="http://schemas.microsoft.com/office/drawing/2014/main" id="{A8EF0762-FF18-D756-A0F1-C73BF946A8C4}"/>
              </a:ext>
            </a:extLst>
          </p:cNvPr>
          <p:cNvSpPr txBox="1"/>
          <p:nvPr/>
        </p:nvSpPr>
        <p:spPr>
          <a:xfrm>
            <a:off x="4079500" y="4750129"/>
            <a:ext cx="2826328" cy="1754326"/>
          </a:xfrm>
          <a:prstGeom prst="rect">
            <a:avLst/>
          </a:prstGeom>
          <a:noFill/>
        </p:spPr>
        <p:txBody>
          <a:bodyPr wrap="square" rtlCol="0">
            <a:spAutoFit/>
          </a:bodyPr>
          <a:lstStyle/>
          <a:p>
            <a:r>
              <a:rPr lang="en-US" dirty="0"/>
              <a:t>-RCTs</a:t>
            </a:r>
          </a:p>
          <a:p>
            <a:r>
              <a:rPr lang="en-US" dirty="0"/>
              <a:t>-Always re-evaluate with new evidence</a:t>
            </a:r>
          </a:p>
          <a:p>
            <a:r>
              <a:rPr lang="en-US" dirty="0"/>
              <a:t>-Observational trials have merit, especially when determining HARM</a:t>
            </a:r>
          </a:p>
        </p:txBody>
      </p:sp>
      <p:sp>
        <p:nvSpPr>
          <p:cNvPr id="12" name="Content Placeholder 2">
            <a:extLst>
              <a:ext uri="{FF2B5EF4-FFF2-40B4-BE49-F238E27FC236}">
                <a16:creationId xmlns:a16="http://schemas.microsoft.com/office/drawing/2014/main" id="{89391679-4735-212E-4AAF-DDF7C3C945BD}"/>
              </a:ext>
            </a:extLst>
          </p:cNvPr>
          <p:cNvSpPr txBox="1">
            <a:spLocks/>
          </p:cNvSpPr>
          <p:nvPr/>
        </p:nvSpPr>
        <p:spPr>
          <a:xfrm>
            <a:off x="8098308" y="4199280"/>
            <a:ext cx="2154382" cy="442562"/>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Prognosing?</a:t>
            </a:r>
          </a:p>
        </p:txBody>
      </p:sp>
      <p:sp>
        <p:nvSpPr>
          <p:cNvPr id="4" name="TextBox 3">
            <a:extLst>
              <a:ext uri="{FF2B5EF4-FFF2-40B4-BE49-F238E27FC236}">
                <a16:creationId xmlns:a16="http://schemas.microsoft.com/office/drawing/2014/main" id="{4B7FD787-5073-0A32-19D7-E11FA4A7F942}"/>
              </a:ext>
            </a:extLst>
          </p:cNvPr>
          <p:cNvSpPr txBox="1"/>
          <p:nvPr/>
        </p:nvSpPr>
        <p:spPr>
          <a:xfrm>
            <a:off x="7884602" y="4641842"/>
            <a:ext cx="2826328" cy="1754326"/>
          </a:xfrm>
          <a:prstGeom prst="rect">
            <a:avLst/>
          </a:prstGeom>
          <a:noFill/>
        </p:spPr>
        <p:txBody>
          <a:bodyPr wrap="square" rtlCol="0">
            <a:spAutoFit/>
          </a:bodyPr>
          <a:lstStyle/>
          <a:p>
            <a:r>
              <a:rPr lang="en-US" dirty="0"/>
              <a:t>-Don’t overlook this part</a:t>
            </a:r>
          </a:p>
          <a:p>
            <a:r>
              <a:rPr lang="en-US" dirty="0"/>
              <a:t>-Allows the patient to understand what the diagnosis and treatment mean for them </a:t>
            </a:r>
          </a:p>
          <a:p>
            <a:r>
              <a:rPr lang="en-US" dirty="0"/>
              <a:t>-Strive for SDM when able</a:t>
            </a:r>
          </a:p>
        </p:txBody>
      </p:sp>
    </p:spTree>
    <p:extLst>
      <p:ext uri="{BB962C8B-B14F-4D97-AF65-F5344CB8AC3E}">
        <p14:creationId xmlns:p14="http://schemas.microsoft.com/office/powerpoint/2010/main" val="290228457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C109C-28C6-4027-110A-13FFBAB56253}"/>
              </a:ext>
            </a:extLst>
          </p:cNvPr>
          <p:cNvSpPr>
            <a:spLocks noGrp="1"/>
          </p:cNvSpPr>
          <p:nvPr>
            <p:ph type="title"/>
          </p:nvPr>
        </p:nvSpPr>
        <p:spPr/>
        <p:txBody>
          <a:bodyPr/>
          <a:lstStyle/>
          <a:p>
            <a:r>
              <a:rPr lang="en-US" dirty="0"/>
              <a:t>Take home points</a:t>
            </a:r>
          </a:p>
        </p:txBody>
      </p:sp>
      <p:sp>
        <p:nvSpPr>
          <p:cNvPr id="3" name="Content Placeholder 2">
            <a:extLst>
              <a:ext uri="{FF2B5EF4-FFF2-40B4-BE49-F238E27FC236}">
                <a16:creationId xmlns:a16="http://schemas.microsoft.com/office/drawing/2014/main" id="{240F6190-30EE-EA67-B960-ABEF5D39D975}"/>
              </a:ext>
            </a:extLst>
          </p:cNvPr>
          <p:cNvSpPr>
            <a:spLocks noGrp="1"/>
          </p:cNvSpPr>
          <p:nvPr>
            <p:ph idx="1"/>
          </p:nvPr>
        </p:nvSpPr>
        <p:spPr/>
        <p:txBody>
          <a:bodyPr>
            <a:normAutofit fontScale="92500" lnSpcReduction="20000"/>
          </a:bodyPr>
          <a:lstStyle/>
          <a:p>
            <a:r>
              <a:rPr lang="en-US" dirty="0"/>
              <a:t>Prospective cohort studies allow for the most unbiased determination of </a:t>
            </a:r>
            <a:r>
              <a:rPr lang="en-US" b="1" i="1" dirty="0"/>
              <a:t>prognostic factors</a:t>
            </a:r>
          </a:p>
          <a:p>
            <a:r>
              <a:rPr lang="en-US" dirty="0"/>
              <a:t>Hazard ratios are interpreted similar to odds ratios (&gt;1, &lt;1 or crosses 1) but refer to an outcome happening over time (doesn’t tell you when though)</a:t>
            </a:r>
          </a:p>
          <a:p>
            <a:r>
              <a:rPr lang="en-US" dirty="0"/>
              <a:t>Helping patients understand what will happen with their disease can foster a much better, mutualistic treatment plan (think, increased adherence for one) </a:t>
            </a:r>
          </a:p>
          <a:p>
            <a:r>
              <a:rPr lang="en-US" dirty="0"/>
              <a:t>Shared decision making is your friend, we already suffer from decision fatigue, so don’t be afraid to share this load with the person it is affecting the most! </a:t>
            </a:r>
          </a:p>
          <a:p>
            <a:r>
              <a:rPr lang="en-US" dirty="0"/>
              <a:t>Our values, even though they seem rational, are not the same as everyone else</a:t>
            </a:r>
          </a:p>
        </p:txBody>
      </p:sp>
    </p:spTree>
    <p:extLst>
      <p:ext uri="{BB962C8B-B14F-4D97-AF65-F5344CB8AC3E}">
        <p14:creationId xmlns:p14="http://schemas.microsoft.com/office/powerpoint/2010/main" val="369479340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B219C-8D79-04E4-65CF-BF9D79A1C196}"/>
              </a:ext>
            </a:extLst>
          </p:cNvPr>
          <p:cNvSpPr>
            <a:spLocks noGrp="1"/>
          </p:cNvSpPr>
          <p:nvPr>
            <p:ph type="title"/>
          </p:nvPr>
        </p:nvSpPr>
        <p:spPr/>
        <p:txBody>
          <a:bodyPr/>
          <a:lstStyle/>
          <a:p>
            <a:r>
              <a:rPr lang="en-US" dirty="0"/>
              <a:t>Step 2 review type questions</a:t>
            </a:r>
          </a:p>
        </p:txBody>
      </p:sp>
      <p:sp>
        <p:nvSpPr>
          <p:cNvPr id="3" name="Content Placeholder 2">
            <a:extLst>
              <a:ext uri="{FF2B5EF4-FFF2-40B4-BE49-F238E27FC236}">
                <a16:creationId xmlns:a16="http://schemas.microsoft.com/office/drawing/2014/main" id="{53A56389-5F2D-DEF1-EF65-26477F44A683}"/>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400693265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2D48C-76FF-A984-C3FD-63394DBEEE77}"/>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E330A6F2-0480-3257-84A9-AA0B0736118B}"/>
              </a:ext>
            </a:extLst>
          </p:cNvPr>
          <p:cNvSpPr>
            <a:spLocks noGrp="1"/>
          </p:cNvSpPr>
          <p:nvPr>
            <p:ph idx="1"/>
          </p:nvPr>
        </p:nvSpPr>
        <p:spPr/>
        <p:txBody>
          <a:bodyPr/>
          <a:lstStyle/>
          <a:p>
            <a:r>
              <a:rPr lang="en-US" dirty="0"/>
              <a:t>A study finds a relative risk (RR) of 0.7 (95% CI: 0.4–1.3) for myocardial infarction with a new drug vs placebo.</a:t>
            </a:r>
            <a:br>
              <a:rPr lang="en-US" dirty="0"/>
            </a:br>
            <a:r>
              <a:rPr lang="en-US" dirty="0"/>
              <a:t>Which conclusion is most accurate?</a:t>
            </a:r>
          </a:p>
          <a:p>
            <a:endParaRPr lang="en-US" dirty="0"/>
          </a:p>
          <a:p>
            <a:r>
              <a:rPr lang="en-US" dirty="0"/>
              <a:t>A. The new drug significantly reduces MI risk</a:t>
            </a:r>
            <a:br>
              <a:rPr lang="en-US" dirty="0"/>
            </a:br>
            <a:r>
              <a:rPr lang="en-US" dirty="0"/>
              <a:t>B. The new drug significantly increases MI risk</a:t>
            </a:r>
            <a:br>
              <a:rPr lang="en-US" dirty="0"/>
            </a:br>
            <a:r>
              <a:rPr lang="en-US" dirty="0"/>
              <a:t>C. The new drug has no statistically significant effect on MI risk</a:t>
            </a:r>
            <a:br>
              <a:rPr lang="en-US" dirty="0"/>
            </a:br>
            <a:r>
              <a:rPr lang="en-US" dirty="0"/>
              <a:t>D. The study has a Type I error</a:t>
            </a:r>
          </a:p>
          <a:p>
            <a:endParaRPr lang="en-US" dirty="0"/>
          </a:p>
        </p:txBody>
      </p:sp>
    </p:spTree>
    <p:extLst>
      <p:ext uri="{BB962C8B-B14F-4D97-AF65-F5344CB8AC3E}">
        <p14:creationId xmlns:p14="http://schemas.microsoft.com/office/powerpoint/2010/main" val="239545452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3B3620-A98F-1009-455B-35F793FFB932}"/>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BA300876-EBF0-C691-D5C5-408011F1541B}"/>
              </a:ext>
            </a:extLst>
          </p:cNvPr>
          <p:cNvSpPr>
            <a:spLocks noGrp="1"/>
          </p:cNvSpPr>
          <p:nvPr>
            <p:ph idx="1"/>
          </p:nvPr>
        </p:nvSpPr>
        <p:spPr/>
        <p:txBody>
          <a:bodyPr/>
          <a:lstStyle/>
          <a:p>
            <a:r>
              <a:rPr lang="en-US" dirty="0"/>
              <a:t>A 75-year-old woman with multiple comorbidities is considering whether to undergo screening colonoscopy. What is the most appropriate physician action?</a:t>
            </a:r>
          </a:p>
          <a:p>
            <a:endParaRPr lang="en-US" dirty="0"/>
          </a:p>
          <a:p>
            <a:r>
              <a:rPr lang="en-US" dirty="0"/>
              <a:t>A. Recommend screening based on national guidelines</a:t>
            </a:r>
            <a:br>
              <a:rPr lang="en-US" dirty="0"/>
            </a:br>
            <a:r>
              <a:rPr lang="en-US" dirty="0"/>
              <a:t>B. Discuss risks and benefits in the context of her health goals</a:t>
            </a:r>
            <a:br>
              <a:rPr lang="en-US" dirty="0"/>
            </a:br>
            <a:r>
              <a:rPr lang="en-US" dirty="0"/>
              <a:t>C. Decide against screening because of age</a:t>
            </a:r>
            <a:br>
              <a:rPr lang="en-US" dirty="0"/>
            </a:br>
            <a:r>
              <a:rPr lang="en-US" dirty="0"/>
              <a:t>D. Defer the decision to family members</a:t>
            </a:r>
          </a:p>
          <a:p>
            <a:endParaRPr lang="en-US" dirty="0"/>
          </a:p>
        </p:txBody>
      </p:sp>
    </p:spTree>
    <p:extLst>
      <p:ext uri="{BB962C8B-B14F-4D97-AF65-F5344CB8AC3E}">
        <p14:creationId xmlns:p14="http://schemas.microsoft.com/office/powerpoint/2010/main" val="428730978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88627E-C8B3-A0F5-11D9-419A3B9ECC2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210D2E7-667D-9662-0F05-56E86E243FB3}"/>
              </a:ext>
            </a:extLst>
          </p:cNvPr>
          <p:cNvSpPr>
            <a:spLocks noGrp="1"/>
          </p:cNvSpPr>
          <p:nvPr>
            <p:ph idx="1"/>
          </p:nvPr>
        </p:nvSpPr>
        <p:spPr/>
        <p:txBody>
          <a:bodyPr/>
          <a:lstStyle/>
          <a:p>
            <a:r>
              <a:rPr lang="en-US" dirty="0"/>
              <a:t>In an RCT, some participants in the intervention arm fail to adhere to the protocol. Investigators analyze all participants according to the group to which they were randomized.</a:t>
            </a:r>
            <a:br>
              <a:rPr lang="en-US" dirty="0"/>
            </a:br>
            <a:r>
              <a:rPr lang="en-US" dirty="0"/>
              <a:t>This analytic approach primarily preserves which study feature?</a:t>
            </a:r>
          </a:p>
          <a:p>
            <a:endParaRPr lang="en-US" dirty="0"/>
          </a:p>
          <a:p>
            <a:r>
              <a:rPr lang="en-US" dirty="0"/>
              <a:t>A. Power</a:t>
            </a:r>
            <a:br>
              <a:rPr lang="en-US" dirty="0"/>
            </a:br>
            <a:r>
              <a:rPr lang="en-US" dirty="0"/>
              <a:t>B. External validity</a:t>
            </a:r>
            <a:br>
              <a:rPr lang="en-US" dirty="0"/>
            </a:br>
            <a:r>
              <a:rPr lang="en-US" dirty="0"/>
              <a:t>C. Randomization</a:t>
            </a:r>
            <a:br>
              <a:rPr lang="en-US" dirty="0"/>
            </a:br>
            <a:r>
              <a:rPr lang="en-US" dirty="0"/>
              <a:t>D. Blinding</a:t>
            </a:r>
          </a:p>
          <a:p>
            <a:endParaRPr lang="en-US" dirty="0"/>
          </a:p>
        </p:txBody>
      </p:sp>
    </p:spTree>
    <p:extLst>
      <p:ext uri="{BB962C8B-B14F-4D97-AF65-F5344CB8AC3E}">
        <p14:creationId xmlns:p14="http://schemas.microsoft.com/office/powerpoint/2010/main" val="415531655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AC6B81-B9BD-505B-43BE-3E68B8840F2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1DADAF3-BB9A-5CD2-2FB9-154DA1DD0F96}"/>
              </a:ext>
            </a:extLst>
          </p:cNvPr>
          <p:cNvSpPr>
            <a:spLocks noGrp="1"/>
          </p:cNvSpPr>
          <p:nvPr>
            <p:ph idx="1"/>
          </p:nvPr>
        </p:nvSpPr>
        <p:spPr/>
        <p:txBody>
          <a:bodyPr/>
          <a:lstStyle/>
          <a:p>
            <a:r>
              <a:rPr lang="en-US" dirty="0"/>
              <a:t>An RCT for a new antiplatelet drug shows an annual incidence of stroke of </a:t>
            </a:r>
            <a:r>
              <a:rPr lang="en-US" b="1" dirty="0"/>
              <a:t>10%</a:t>
            </a:r>
            <a:r>
              <a:rPr lang="en-US" dirty="0"/>
              <a:t> in the control group and </a:t>
            </a:r>
            <a:r>
              <a:rPr lang="en-US" b="1" dirty="0"/>
              <a:t>8%</a:t>
            </a:r>
            <a:r>
              <a:rPr lang="en-US" dirty="0"/>
              <a:t> in the treatment group.</a:t>
            </a:r>
            <a:br>
              <a:rPr lang="en-US" dirty="0"/>
            </a:br>
            <a:r>
              <a:rPr lang="en-US" dirty="0"/>
              <a:t>What is the </a:t>
            </a:r>
            <a:r>
              <a:rPr lang="en-US" b="1" dirty="0"/>
              <a:t>number needed to treat (NNT)</a:t>
            </a:r>
            <a:r>
              <a:rPr lang="en-US" dirty="0"/>
              <a:t> to prevent one stroke?</a:t>
            </a:r>
          </a:p>
          <a:p>
            <a:endParaRPr lang="en-US" dirty="0"/>
          </a:p>
          <a:p>
            <a:r>
              <a:rPr lang="en-US" dirty="0"/>
              <a:t>A. 10</a:t>
            </a:r>
            <a:br>
              <a:rPr lang="en-US" dirty="0"/>
            </a:br>
            <a:r>
              <a:rPr lang="en-US" dirty="0"/>
              <a:t>B. 20</a:t>
            </a:r>
            <a:br>
              <a:rPr lang="en-US" dirty="0"/>
            </a:br>
            <a:r>
              <a:rPr lang="en-US" dirty="0"/>
              <a:t>C. 25</a:t>
            </a:r>
            <a:br>
              <a:rPr lang="en-US" dirty="0"/>
            </a:br>
            <a:r>
              <a:rPr lang="en-US" dirty="0"/>
              <a:t>D. 50</a:t>
            </a:r>
          </a:p>
          <a:p>
            <a:endParaRPr lang="en-US" dirty="0"/>
          </a:p>
        </p:txBody>
      </p:sp>
    </p:spTree>
    <p:extLst>
      <p:ext uri="{BB962C8B-B14F-4D97-AF65-F5344CB8AC3E}">
        <p14:creationId xmlns:p14="http://schemas.microsoft.com/office/powerpoint/2010/main" val="8312955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B4D02-8D18-FBAB-BE4C-B6214277F7C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ADFCBF7-F652-D3C3-F2BE-6AC3C9FB3A1B}"/>
              </a:ext>
            </a:extLst>
          </p:cNvPr>
          <p:cNvSpPr>
            <a:spLocks noGrp="1"/>
          </p:cNvSpPr>
          <p:nvPr>
            <p:ph idx="1"/>
          </p:nvPr>
        </p:nvSpPr>
        <p:spPr/>
        <p:txBody>
          <a:bodyPr/>
          <a:lstStyle/>
          <a:p>
            <a:r>
              <a:rPr lang="en-US" dirty="0"/>
              <a:t>A test for myocardial infarction has 95% sensitivity but 60% specificity.</a:t>
            </a:r>
            <a:br>
              <a:rPr lang="en-US" dirty="0"/>
            </a:br>
            <a:r>
              <a:rPr lang="en-US" dirty="0"/>
              <a:t>Raising the troponin cutoff will most likely:</a:t>
            </a:r>
          </a:p>
          <a:p>
            <a:endParaRPr lang="en-US" dirty="0"/>
          </a:p>
          <a:p>
            <a:r>
              <a:rPr lang="en-US" dirty="0"/>
              <a:t>A. Increase sensitivity, decrease specificity</a:t>
            </a:r>
            <a:br>
              <a:rPr lang="en-US" dirty="0"/>
            </a:br>
            <a:r>
              <a:rPr lang="en-US" dirty="0"/>
              <a:t>B. Decrease sensitivity, increase specificity</a:t>
            </a:r>
            <a:br>
              <a:rPr lang="en-US" dirty="0"/>
            </a:br>
            <a:r>
              <a:rPr lang="en-US" dirty="0"/>
              <a:t>C. Increase both sensitivity and specificity</a:t>
            </a:r>
            <a:br>
              <a:rPr lang="en-US" dirty="0"/>
            </a:br>
            <a:r>
              <a:rPr lang="en-US" dirty="0"/>
              <a:t>D. Decrease both sensitivity and specificity</a:t>
            </a:r>
          </a:p>
          <a:p>
            <a:endParaRPr lang="en-US" dirty="0"/>
          </a:p>
        </p:txBody>
      </p:sp>
    </p:spTree>
    <p:extLst>
      <p:ext uri="{BB962C8B-B14F-4D97-AF65-F5344CB8AC3E}">
        <p14:creationId xmlns:p14="http://schemas.microsoft.com/office/powerpoint/2010/main" val="201529553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B51DFE-82BC-31FE-4891-F468D233A85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BBE236A-9208-02D0-D08F-D8D729F2C4B6}"/>
              </a:ext>
            </a:extLst>
          </p:cNvPr>
          <p:cNvSpPr>
            <a:spLocks noGrp="1"/>
          </p:cNvSpPr>
          <p:nvPr>
            <p:ph idx="1"/>
          </p:nvPr>
        </p:nvSpPr>
        <p:spPr/>
        <p:txBody>
          <a:bodyPr/>
          <a:lstStyle/>
          <a:p>
            <a:r>
              <a:rPr lang="en-US" dirty="0"/>
              <a:t>A 60-year-old man with newly diagnosed prostate cancer is considering active surveillance versus surgery.</a:t>
            </a:r>
            <a:br>
              <a:rPr lang="en-US" dirty="0"/>
            </a:br>
            <a:r>
              <a:rPr lang="en-US" dirty="0"/>
              <a:t>What is the most appropriate next step?</a:t>
            </a:r>
          </a:p>
          <a:p>
            <a:endParaRPr lang="en-US" dirty="0"/>
          </a:p>
          <a:p>
            <a:r>
              <a:rPr lang="en-US" dirty="0"/>
              <a:t>A. Recommend surgery because it improves mortality</a:t>
            </a:r>
            <a:br>
              <a:rPr lang="en-US" dirty="0"/>
            </a:br>
            <a:r>
              <a:rPr lang="en-US" dirty="0"/>
              <a:t>B. Ask the patient what outcome is most important to him</a:t>
            </a:r>
            <a:br>
              <a:rPr lang="en-US" dirty="0"/>
            </a:br>
            <a:r>
              <a:rPr lang="en-US" dirty="0"/>
              <a:t>C. Order PET scan to determine staging</a:t>
            </a:r>
            <a:br>
              <a:rPr lang="en-US" dirty="0"/>
            </a:br>
            <a:r>
              <a:rPr lang="en-US" dirty="0"/>
              <a:t>D. Defer to the patient’s family for decision-making</a:t>
            </a:r>
          </a:p>
          <a:p>
            <a:endParaRPr lang="en-US" dirty="0"/>
          </a:p>
        </p:txBody>
      </p:sp>
    </p:spTree>
    <p:extLst>
      <p:ext uri="{BB962C8B-B14F-4D97-AF65-F5344CB8AC3E}">
        <p14:creationId xmlns:p14="http://schemas.microsoft.com/office/powerpoint/2010/main" val="419423770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1A616-E749-B98F-FAB0-89F6A25EA3D1}"/>
              </a:ext>
            </a:extLst>
          </p:cNvPr>
          <p:cNvSpPr>
            <a:spLocks noGrp="1"/>
          </p:cNvSpPr>
          <p:nvPr>
            <p:ph type="title"/>
          </p:nvPr>
        </p:nvSpPr>
        <p:spPr>
          <a:xfrm>
            <a:off x="838200" y="2949098"/>
            <a:ext cx="10515600" cy="1325563"/>
          </a:xfrm>
        </p:spPr>
        <p:txBody>
          <a:bodyPr>
            <a:normAutofit fontScale="90000"/>
          </a:bodyPr>
          <a:lstStyle/>
          <a:p>
            <a:r>
              <a:rPr lang="en-US" dirty="0"/>
              <a:t>Remember 	-  take the quiz!</a:t>
            </a:r>
            <a:br>
              <a:rPr lang="en-US" dirty="0"/>
            </a:br>
            <a:br>
              <a:rPr lang="en-US" dirty="0"/>
            </a:br>
            <a:r>
              <a:rPr lang="en-US" dirty="0"/>
              <a:t>Read the primary literature! It really does make a difference</a:t>
            </a:r>
            <a:br>
              <a:rPr lang="en-US" dirty="0"/>
            </a:br>
            <a:br>
              <a:rPr lang="en-US" dirty="0"/>
            </a:br>
            <a:br>
              <a:rPr lang="en-US" dirty="0"/>
            </a:br>
            <a:r>
              <a:rPr lang="en-US" dirty="0"/>
              <a:t>Questions? Email me – </a:t>
            </a:r>
            <a:r>
              <a:rPr lang="en-US" dirty="0" err="1"/>
              <a:t>john.joyce@vcuhealth.org</a:t>
            </a:r>
            <a:r>
              <a:rPr lang="en-US" dirty="0"/>
              <a:t> </a:t>
            </a:r>
          </a:p>
        </p:txBody>
      </p:sp>
    </p:spTree>
    <p:extLst>
      <p:ext uri="{BB962C8B-B14F-4D97-AF65-F5344CB8AC3E}">
        <p14:creationId xmlns:p14="http://schemas.microsoft.com/office/powerpoint/2010/main" val="17065239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41545</TotalTime>
  <Words>3816</Words>
  <Application>Microsoft Macintosh PowerPoint</Application>
  <PresentationFormat>Widescreen</PresentationFormat>
  <Paragraphs>500</Paragraphs>
  <Slides>100</Slides>
  <Notes>5</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100</vt:i4>
      </vt:variant>
    </vt:vector>
  </HeadingPairs>
  <TitlesOfParts>
    <vt:vector size="114" baseType="lpstr">
      <vt:lpstr>aleoregular</vt:lpstr>
      <vt:lpstr>Aptos</vt:lpstr>
      <vt:lpstr>Aptos Display</vt:lpstr>
      <vt:lpstr>Arial</vt:lpstr>
      <vt:lpstr>Bradley Hand</vt:lpstr>
      <vt:lpstr>Calibri</vt:lpstr>
      <vt:lpstr>Calibri Light</vt:lpstr>
      <vt:lpstr>Futura Md BT</vt:lpstr>
      <vt:lpstr>inherit</vt:lpstr>
      <vt:lpstr>montserrat</vt:lpstr>
      <vt:lpstr>Source Sans Pro</vt:lpstr>
      <vt:lpstr>Wingdings</vt:lpstr>
      <vt:lpstr>Wingdings 3</vt:lpstr>
      <vt:lpstr>Office Theme</vt:lpstr>
      <vt:lpstr>Population Health M3</vt:lpstr>
      <vt:lpstr>Housekeeping:  </vt:lpstr>
      <vt:lpstr>Recap of what we have covered so far </vt:lpstr>
      <vt:lpstr>The Evidence Cycle</vt:lpstr>
      <vt:lpstr>The Evidence Cycle</vt:lpstr>
      <vt:lpstr>The Evidence Cycle</vt:lpstr>
      <vt:lpstr>The Evidence Cycle</vt:lpstr>
      <vt:lpstr>Goals and Objectives</vt:lpstr>
      <vt:lpstr>How do doctors actually help patients?</vt:lpstr>
      <vt:lpstr>How do doctors actually help patients?</vt:lpstr>
      <vt:lpstr>Diagnosing: using tests</vt:lpstr>
      <vt:lpstr>Diagnosing: using tests</vt:lpstr>
      <vt:lpstr>Diagnosing:</vt:lpstr>
      <vt:lpstr>PowerPoint Presentation</vt:lpstr>
      <vt:lpstr>PowerPoint Presentation</vt:lpstr>
      <vt:lpstr>Use clinical decision-making tools to get pre-test probability</vt:lpstr>
      <vt:lpstr>Diagnosing </vt:lpstr>
      <vt:lpstr>Treatment</vt:lpstr>
      <vt:lpstr>Randomized Control Trial</vt:lpstr>
      <vt:lpstr>Evolution of evidence</vt:lpstr>
      <vt:lpstr>Treatment</vt:lpstr>
      <vt:lpstr>How do doctors actually help patients?</vt:lpstr>
      <vt:lpstr>Prognosing </vt:lpstr>
      <vt:lpstr>Looking into the future:</vt:lpstr>
      <vt:lpstr>Why is it so important? </vt:lpstr>
      <vt:lpstr>What is the best type of study for prognosis?</vt:lpstr>
      <vt:lpstr>PowerPoint Presentation</vt:lpstr>
      <vt:lpstr>PowerPoint Presentation</vt:lpstr>
      <vt:lpstr>PowerPoint Presentation</vt:lpstr>
      <vt:lpstr>PowerPoint Presentation</vt:lpstr>
      <vt:lpstr>PowerPoint Presentation</vt:lpstr>
      <vt:lpstr>Prognosis study</vt:lpstr>
      <vt:lpstr>So what do prognostic studies look for?</vt:lpstr>
      <vt:lpstr>What is the best type of study for prognosis?</vt:lpstr>
      <vt:lpstr>Let’s look at a case</vt:lpstr>
      <vt:lpstr>EKG:</vt:lpstr>
      <vt:lpstr>Let’s look at a case</vt:lpstr>
      <vt:lpstr>PowerPoint Presentation</vt:lpstr>
      <vt:lpstr>So… what is the first step? </vt:lpstr>
      <vt:lpstr>Step one: what is the question?</vt:lpstr>
      <vt:lpstr>Step one: what is the question?</vt:lpstr>
      <vt:lpstr>Step one: what is the question?</vt:lpstr>
      <vt:lpstr>Step 2, where should I start looking?</vt:lpstr>
      <vt:lpstr>Look for clinical EBM guidelines:</vt:lpstr>
      <vt:lpstr>Look for clinical EBM decision making tools:</vt:lpstr>
      <vt:lpstr>Look for clinical EBM decision making tools:</vt:lpstr>
      <vt:lpstr>Where do these scoring systems come from??</vt:lpstr>
      <vt:lpstr>What makes a good prognosis study?</vt:lpstr>
      <vt:lpstr>What makes a good prognosis study?</vt:lpstr>
      <vt:lpstr>PowerPoint Presentation</vt:lpstr>
      <vt:lpstr>PowerPoint Presentation</vt:lpstr>
      <vt:lpstr>So what did they do?</vt:lpstr>
      <vt:lpstr>What makes a good prognosis study?</vt:lpstr>
      <vt:lpstr>PowerPoint Presentation</vt:lpstr>
      <vt:lpstr>What makes a good prognosis study?</vt:lpstr>
      <vt:lpstr>How do observational studies report findings?</vt:lpstr>
      <vt:lpstr>PowerPoint Presentation</vt:lpstr>
      <vt:lpstr>PowerPoint Presentation</vt:lpstr>
      <vt:lpstr>PowerPoint Presentation</vt:lpstr>
      <vt:lpstr>Lets use an example:  RISK </vt:lpstr>
      <vt:lpstr>Lets use an example:  RELATIVE RISK </vt:lpstr>
      <vt:lpstr>Lets use an example:  ODDS </vt:lpstr>
      <vt:lpstr>Lets use an example:  ODDS RATIO</vt:lpstr>
      <vt:lpstr>PowerPoint Presentation</vt:lpstr>
      <vt:lpstr>Which one makes more sense to you?</vt:lpstr>
      <vt:lpstr>But wait</vt:lpstr>
      <vt:lpstr>PowerPoint Presentation</vt:lpstr>
      <vt:lpstr>PowerPoint Presentation</vt:lpstr>
      <vt:lpstr>HR vs OR</vt:lpstr>
      <vt:lpstr>PowerPoint Presentation</vt:lpstr>
      <vt:lpstr>What are the results?</vt:lpstr>
      <vt:lpstr>Don’t forget about confidence intervals!</vt:lpstr>
      <vt:lpstr>As you increase sample size, Confidence interval becomes smaller </vt:lpstr>
      <vt:lpstr>PowerPoint Presentation</vt:lpstr>
      <vt:lpstr>PowerPoint Presentation</vt:lpstr>
      <vt:lpstr>PowerPoint Presentation</vt:lpstr>
      <vt:lpstr>How else are prognosis statistics presented?</vt:lpstr>
      <vt:lpstr>Kaplan-meier curve</vt:lpstr>
      <vt:lpstr>PowerPoint Presentation</vt:lpstr>
      <vt:lpstr>What about adverse events if taking the medication?</vt:lpstr>
      <vt:lpstr>HAS-BLED</vt:lpstr>
      <vt:lpstr>Finally – back to treatment briefly: </vt:lpstr>
      <vt:lpstr>So what do we tell our patient?</vt:lpstr>
      <vt:lpstr>Vote:</vt:lpstr>
      <vt:lpstr>Shared Decision making </vt:lpstr>
      <vt:lpstr>Shared Decision making </vt:lpstr>
      <vt:lpstr>Shared Decision making - What matters to your patient?  </vt:lpstr>
      <vt:lpstr>Shared Decision making </vt:lpstr>
      <vt:lpstr>How about for our patient? The SHARE Approach</vt:lpstr>
      <vt:lpstr>Case conclusion</vt:lpstr>
      <vt:lpstr>How do doctors actually help patients?</vt:lpstr>
      <vt:lpstr>Take home points</vt:lpstr>
      <vt:lpstr>Step 2 review type questions</vt:lpstr>
      <vt:lpstr>PowerPoint Presentation</vt:lpstr>
      <vt:lpstr>PowerPoint Presentation</vt:lpstr>
      <vt:lpstr>PowerPoint Presentation</vt:lpstr>
      <vt:lpstr>PowerPoint Presentation</vt:lpstr>
      <vt:lpstr>PowerPoint Presentation</vt:lpstr>
      <vt:lpstr>PowerPoint Presentation</vt:lpstr>
      <vt:lpstr>Remember  -  take the quiz!  Read the primary literature! It really does make a difference   Questions? Email me – john.joyce@vcuhealth.org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Population Health M3</dc:title>
  <dc:creator>Michael Joyce</dc:creator>
  <cp:lastModifiedBy>Michael Joyce</cp:lastModifiedBy>
  <cp:revision>100</cp:revision>
  <dcterms:created xsi:type="dcterms:W3CDTF">2022-07-06T12:32:15Z</dcterms:created>
  <dcterms:modified xsi:type="dcterms:W3CDTF">2026-10-26T16:29:20Z</dcterms:modified>
</cp:coreProperties>
</file>