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58"/>
  </p:notesMasterIdLst>
  <p:sldIdLst>
    <p:sldId id="256" r:id="rId2"/>
    <p:sldId id="261" r:id="rId3"/>
    <p:sldId id="262" r:id="rId4"/>
    <p:sldId id="303" r:id="rId5"/>
    <p:sldId id="260" r:id="rId6"/>
    <p:sldId id="266" r:id="rId7"/>
    <p:sldId id="263" r:id="rId8"/>
    <p:sldId id="300" r:id="rId9"/>
    <p:sldId id="301" r:id="rId10"/>
    <p:sldId id="275" r:id="rId11"/>
    <p:sldId id="265" r:id="rId12"/>
    <p:sldId id="297" r:id="rId13"/>
    <p:sldId id="276" r:id="rId14"/>
    <p:sldId id="277" r:id="rId15"/>
    <p:sldId id="272" r:id="rId16"/>
    <p:sldId id="278" r:id="rId17"/>
    <p:sldId id="279" r:id="rId18"/>
    <p:sldId id="280" r:id="rId19"/>
    <p:sldId id="281" r:id="rId20"/>
    <p:sldId id="282" r:id="rId21"/>
    <p:sldId id="295" r:id="rId22"/>
    <p:sldId id="268" r:id="rId23"/>
    <p:sldId id="269" r:id="rId24"/>
    <p:sldId id="270" r:id="rId25"/>
    <p:sldId id="271" r:id="rId26"/>
    <p:sldId id="305" r:id="rId27"/>
    <p:sldId id="315" r:id="rId28"/>
    <p:sldId id="307" r:id="rId29"/>
    <p:sldId id="257" r:id="rId30"/>
    <p:sldId id="310" r:id="rId31"/>
    <p:sldId id="311" r:id="rId32"/>
    <p:sldId id="312" r:id="rId33"/>
    <p:sldId id="313" r:id="rId34"/>
    <p:sldId id="264" r:id="rId35"/>
    <p:sldId id="314" r:id="rId36"/>
    <p:sldId id="316" r:id="rId37"/>
    <p:sldId id="258" r:id="rId38"/>
    <p:sldId id="289" r:id="rId39"/>
    <p:sldId id="290" r:id="rId40"/>
    <p:sldId id="317" r:id="rId41"/>
    <p:sldId id="318" r:id="rId42"/>
    <p:sldId id="259" r:id="rId43"/>
    <p:sldId id="292" r:id="rId44"/>
    <p:sldId id="296" r:id="rId45"/>
    <p:sldId id="302" r:id="rId46"/>
    <p:sldId id="284" r:id="rId47"/>
    <p:sldId id="285" r:id="rId48"/>
    <p:sldId id="298" r:id="rId49"/>
    <p:sldId id="286" r:id="rId50"/>
    <p:sldId id="287" r:id="rId51"/>
    <p:sldId id="288" r:id="rId52"/>
    <p:sldId id="291" r:id="rId53"/>
    <p:sldId id="294" r:id="rId54"/>
    <p:sldId id="273" r:id="rId55"/>
    <p:sldId id="299" r:id="rId56"/>
    <p:sldId id="293" r:id="rId5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507"/>
  </p:normalViewPr>
  <p:slideViewPr>
    <p:cSldViewPr snapToGrid="0" snapToObjects="1">
      <p:cViewPr varScale="1">
        <p:scale>
          <a:sx n="102" d="100"/>
          <a:sy n="102" d="100"/>
        </p:scale>
        <p:origin x="2464"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F51558-2D9A-3148-B9C0-4D9C700397F4}" type="datetimeFigureOut">
              <a:rPr lang="en-US" smtClean="0"/>
              <a:t>9/30/26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67E12D-5473-9242-A7CA-BB9C26E3CEDA}" type="slidenum">
              <a:rPr lang="en-US" smtClean="0"/>
              <a:t>‹#›</a:t>
            </a:fld>
            <a:endParaRPr lang="en-US"/>
          </a:p>
        </p:txBody>
      </p:sp>
    </p:spTree>
    <p:extLst>
      <p:ext uri="{BB962C8B-B14F-4D97-AF65-F5344CB8AC3E}">
        <p14:creationId xmlns:p14="http://schemas.microsoft.com/office/powerpoint/2010/main" val="413440652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1</a:t>
            </a:fld>
            <a:endParaRPr lang="en-US"/>
          </a:p>
        </p:txBody>
      </p:sp>
    </p:spTree>
    <p:extLst>
      <p:ext uri="{BB962C8B-B14F-4D97-AF65-F5344CB8AC3E}">
        <p14:creationId xmlns:p14="http://schemas.microsoft.com/office/powerpoint/2010/main" val="4056093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2</a:t>
            </a:fld>
            <a:endParaRPr lang="en-US"/>
          </a:p>
        </p:txBody>
      </p:sp>
    </p:spTree>
    <p:extLst>
      <p:ext uri="{BB962C8B-B14F-4D97-AF65-F5344CB8AC3E}">
        <p14:creationId xmlns:p14="http://schemas.microsoft.com/office/powerpoint/2010/main" val="2654739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3</a:t>
            </a:fld>
            <a:endParaRPr lang="en-US"/>
          </a:p>
        </p:txBody>
      </p:sp>
    </p:spTree>
    <p:extLst>
      <p:ext uri="{BB962C8B-B14F-4D97-AF65-F5344CB8AC3E}">
        <p14:creationId xmlns:p14="http://schemas.microsoft.com/office/powerpoint/2010/main" val="317305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a:t>
            </a:fld>
            <a:endParaRPr lang="en-US"/>
          </a:p>
        </p:txBody>
      </p:sp>
    </p:spTree>
    <p:extLst>
      <p:ext uri="{BB962C8B-B14F-4D97-AF65-F5344CB8AC3E}">
        <p14:creationId xmlns:p14="http://schemas.microsoft.com/office/powerpoint/2010/main" val="317305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Roughly 98% of chest pain is</a:t>
            </a:r>
            <a:r>
              <a:rPr lang="en-US" baseline="0" dirty="0"/>
              <a:t> not STEMI</a:t>
            </a:r>
            <a:endParaRPr lang="en-US" dirty="0"/>
          </a:p>
        </p:txBody>
      </p:sp>
      <p:sp>
        <p:nvSpPr>
          <p:cNvPr id="4" name="Slide Number Placeholder 3"/>
          <p:cNvSpPr>
            <a:spLocks noGrp="1"/>
          </p:cNvSpPr>
          <p:nvPr>
            <p:ph type="sldNum" sz="quarter" idx="10"/>
          </p:nvPr>
        </p:nvSpPr>
        <p:spPr/>
        <p:txBody>
          <a:bodyPr/>
          <a:lstStyle/>
          <a:p>
            <a:fld id="{9067E12D-5473-9242-A7CA-BB9C26E3CEDA}" type="slidenum">
              <a:rPr lang="en-US" smtClean="0"/>
              <a:t>5</a:t>
            </a:fld>
            <a:endParaRPr lang="en-US"/>
          </a:p>
        </p:txBody>
      </p:sp>
    </p:spTree>
    <p:extLst>
      <p:ext uri="{BB962C8B-B14F-4D97-AF65-F5344CB8AC3E}">
        <p14:creationId xmlns:p14="http://schemas.microsoft.com/office/powerpoint/2010/main" val="3354466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6</a:t>
            </a:fld>
            <a:endParaRPr lang="en-US"/>
          </a:p>
        </p:txBody>
      </p:sp>
    </p:spTree>
    <p:extLst>
      <p:ext uri="{BB962C8B-B14F-4D97-AF65-F5344CB8AC3E}">
        <p14:creationId xmlns:p14="http://schemas.microsoft.com/office/powerpoint/2010/main" val="425468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7</a:t>
            </a:fld>
            <a:endParaRPr lang="en-US"/>
          </a:p>
        </p:txBody>
      </p:sp>
    </p:spTree>
    <p:extLst>
      <p:ext uri="{BB962C8B-B14F-4D97-AF65-F5344CB8AC3E}">
        <p14:creationId xmlns:p14="http://schemas.microsoft.com/office/powerpoint/2010/main" val="4167531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think the national missed rate for MI is?
https://www.polleverywhere.com/multiple_choice_polls/Qhy9Qp6X8UqXrgL</a:t>
            </a:r>
          </a:p>
        </p:txBody>
      </p:sp>
      <p:sp>
        <p:nvSpPr>
          <p:cNvPr id="4" name="Slide Number Placeholder 3"/>
          <p:cNvSpPr>
            <a:spLocks noGrp="1"/>
          </p:cNvSpPr>
          <p:nvPr>
            <p:ph type="sldNum" sz="quarter" idx="10"/>
          </p:nvPr>
        </p:nvSpPr>
        <p:spPr/>
        <p:txBody>
          <a:bodyPr/>
          <a:lstStyle/>
          <a:p>
            <a:fld id="{1C4BCB7D-BF4E-1446-AA25-7CBBEE977063}" type="slidenum">
              <a:rPr lang="en-US" smtClean="0"/>
              <a:t>8</a:t>
            </a:fld>
            <a:endParaRPr lang="en-US" dirty="0"/>
          </a:p>
        </p:txBody>
      </p:sp>
    </p:spTree>
    <p:extLst>
      <p:ext uri="{BB962C8B-B14F-4D97-AF65-F5344CB8AC3E}">
        <p14:creationId xmlns:p14="http://schemas.microsoft.com/office/powerpoint/2010/main" val="1556872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finish residency, what do you want your miss rate to be?
https://www.polleverywhere.com/multiple_choice_polls/9xTn6QqmbXJvydU</a:t>
            </a:r>
          </a:p>
        </p:txBody>
      </p:sp>
      <p:sp>
        <p:nvSpPr>
          <p:cNvPr id="4" name="Slide Number Placeholder 3"/>
          <p:cNvSpPr>
            <a:spLocks noGrp="1"/>
          </p:cNvSpPr>
          <p:nvPr>
            <p:ph type="sldNum" sz="quarter" idx="10"/>
          </p:nvPr>
        </p:nvSpPr>
        <p:spPr/>
        <p:txBody>
          <a:bodyPr/>
          <a:lstStyle/>
          <a:p>
            <a:fld id="{1C4BCB7D-BF4E-1446-AA25-7CBBEE977063}" type="slidenum">
              <a:rPr lang="en-US" smtClean="0"/>
              <a:t>9</a:t>
            </a:fld>
            <a:endParaRPr lang="en-US" dirty="0"/>
          </a:p>
        </p:txBody>
      </p:sp>
    </p:spTree>
    <p:extLst>
      <p:ext uri="{BB962C8B-B14F-4D97-AF65-F5344CB8AC3E}">
        <p14:creationId xmlns:p14="http://schemas.microsoft.com/office/powerpoint/2010/main" val="1556872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10</a:t>
            </a:fld>
            <a:endParaRPr lang="en-US"/>
          </a:p>
        </p:txBody>
      </p:sp>
    </p:spTree>
    <p:extLst>
      <p:ext uri="{BB962C8B-B14F-4D97-AF65-F5344CB8AC3E}">
        <p14:creationId xmlns:p14="http://schemas.microsoft.com/office/powerpoint/2010/main" val="3365356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different centers, </a:t>
            </a:r>
            <a:r>
              <a:rPr lang="en-US" dirty="0" err="1"/>
              <a:t>midwest</a:t>
            </a:r>
            <a:r>
              <a:rPr lang="en-US" dirty="0"/>
              <a:t> and east coast, 11,000</a:t>
            </a:r>
            <a:r>
              <a:rPr lang="en-US" baseline="0" dirty="0"/>
              <a:t> patients,</a:t>
            </a:r>
            <a:r>
              <a:rPr lang="en-US" dirty="0"/>
              <a:t> trop, EKG, h/p, admitted</a:t>
            </a:r>
            <a:r>
              <a:rPr lang="en-US" baseline="0" dirty="0"/>
              <a:t> </a:t>
            </a:r>
            <a:r>
              <a:rPr lang="en-US" baseline="0" dirty="0" err="1"/>
              <a:t>vs</a:t>
            </a:r>
            <a:r>
              <a:rPr lang="en-US" baseline="0" dirty="0"/>
              <a:t> not, </a:t>
            </a:r>
            <a:r>
              <a:rPr lang="en-US" baseline="0" dirty="0" err="1"/>
              <a:t>ievery</a:t>
            </a:r>
            <a:r>
              <a:rPr lang="en-US" baseline="0" dirty="0"/>
              <a:t> patient there for CP enrolled, every patient who was sent home was followed up in 48-72 hours.  Brought them back for the study, another H/P, another EKG, another Trop.  99.1% follow up. </a:t>
            </a:r>
            <a:endParaRPr lang="en-US" dirty="0"/>
          </a:p>
        </p:txBody>
      </p:sp>
      <p:sp>
        <p:nvSpPr>
          <p:cNvPr id="4" name="Slide Number Placeholder 3"/>
          <p:cNvSpPr>
            <a:spLocks noGrp="1"/>
          </p:cNvSpPr>
          <p:nvPr>
            <p:ph type="sldNum" sz="quarter" idx="10"/>
          </p:nvPr>
        </p:nvSpPr>
        <p:spPr/>
        <p:txBody>
          <a:bodyPr/>
          <a:lstStyle/>
          <a:p>
            <a:fld id="{9067E12D-5473-9242-A7CA-BB9C26E3CEDA}" type="slidenum">
              <a:rPr lang="en-US" smtClean="0"/>
              <a:t>11</a:t>
            </a:fld>
            <a:endParaRPr lang="en-US"/>
          </a:p>
        </p:txBody>
      </p:sp>
    </p:spTree>
    <p:extLst>
      <p:ext uri="{BB962C8B-B14F-4D97-AF65-F5344CB8AC3E}">
        <p14:creationId xmlns:p14="http://schemas.microsoft.com/office/powerpoint/2010/main" val="3863518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12</a:t>
            </a:fld>
            <a:endParaRPr lang="en-US"/>
          </a:p>
        </p:txBody>
      </p:sp>
    </p:spTree>
    <p:extLst>
      <p:ext uri="{BB962C8B-B14F-4D97-AF65-F5344CB8AC3E}">
        <p14:creationId xmlns:p14="http://schemas.microsoft.com/office/powerpoint/2010/main" val="2958254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Prospective  study with perfect follow up – why a prediction??  They said if you adjust for the EKG, and hypotension.  What the hell?</a:t>
            </a:r>
          </a:p>
          <a:p>
            <a:endParaRPr lang="en-US" baseline="0" dirty="0"/>
          </a:p>
          <a:p>
            <a:r>
              <a:rPr lang="en-US" baseline="0" dirty="0"/>
              <a:t>But what about those that are interested in stats?  Moffett?  </a:t>
            </a:r>
            <a:r>
              <a:rPr lang="en-US" baseline="0" dirty="0" err="1"/>
              <a:t>Whats</a:t>
            </a:r>
            <a:r>
              <a:rPr lang="en-US" baseline="0" dirty="0"/>
              <a:t> the problem here.  The odds ratio (CI) crosses 1.  </a:t>
            </a:r>
          </a:p>
          <a:p>
            <a:endParaRPr lang="en-US" baseline="0" dirty="0"/>
          </a:p>
          <a:p>
            <a:r>
              <a:rPr lang="en-US" dirty="0"/>
              <a:t>This</a:t>
            </a:r>
            <a:r>
              <a:rPr lang="en-US" baseline="0" dirty="0"/>
              <a:t> is not to say there is 0 difference.  There probably is some difference.  Maybe it would take us 50,000 patients?  But if it takes 50,000 patients to find the difference, is it a really important intervention? Not sure – we don’t know.  </a:t>
            </a:r>
            <a:endParaRPr lang="en-US" dirty="0"/>
          </a:p>
        </p:txBody>
      </p:sp>
      <p:sp>
        <p:nvSpPr>
          <p:cNvPr id="4" name="Slide Number Placeholder 3"/>
          <p:cNvSpPr>
            <a:spLocks noGrp="1"/>
          </p:cNvSpPr>
          <p:nvPr>
            <p:ph type="sldNum" sz="quarter" idx="10"/>
          </p:nvPr>
        </p:nvSpPr>
        <p:spPr/>
        <p:txBody>
          <a:bodyPr/>
          <a:lstStyle/>
          <a:p>
            <a:fld id="{9067E12D-5473-9242-A7CA-BB9C26E3CEDA}" type="slidenum">
              <a:rPr lang="en-US" smtClean="0"/>
              <a:t>13</a:t>
            </a:fld>
            <a:endParaRPr lang="en-US"/>
          </a:p>
        </p:txBody>
      </p:sp>
    </p:spTree>
    <p:extLst>
      <p:ext uri="{BB962C8B-B14F-4D97-AF65-F5344CB8AC3E}">
        <p14:creationId xmlns:p14="http://schemas.microsoft.com/office/powerpoint/2010/main" val="3863518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14</a:t>
            </a:fld>
            <a:endParaRPr lang="en-US"/>
          </a:p>
        </p:txBody>
      </p:sp>
    </p:spTree>
    <p:extLst>
      <p:ext uri="{BB962C8B-B14F-4D97-AF65-F5344CB8AC3E}">
        <p14:creationId xmlns:p14="http://schemas.microsoft.com/office/powerpoint/2010/main" val="2886763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15</a:t>
            </a:fld>
            <a:endParaRPr lang="en-US"/>
          </a:p>
        </p:txBody>
      </p:sp>
    </p:spTree>
    <p:extLst>
      <p:ext uri="{BB962C8B-B14F-4D97-AF65-F5344CB8AC3E}">
        <p14:creationId xmlns:p14="http://schemas.microsoft.com/office/powerpoint/2010/main" val="1835164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they did was looked</a:t>
            </a:r>
            <a:r>
              <a:rPr lang="en-US" baseline="0" dirty="0"/>
              <a:t> at ED practice in states where there was tort reform. </a:t>
            </a:r>
            <a:endParaRPr lang="en-US" dirty="0"/>
          </a:p>
        </p:txBody>
      </p:sp>
      <p:sp>
        <p:nvSpPr>
          <p:cNvPr id="4" name="Slide Number Placeholder 3"/>
          <p:cNvSpPr>
            <a:spLocks noGrp="1"/>
          </p:cNvSpPr>
          <p:nvPr>
            <p:ph type="sldNum" sz="quarter" idx="10"/>
          </p:nvPr>
        </p:nvSpPr>
        <p:spPr/>
        <p:txBody>
          <a:bodyPr/>
          <a:lstStyle/>
          <a:p>
            <a:fld id="{9067E12D-5473-9242-A7CA-BB9C26E3CEDA}" type="slidenum">
              <a:rPr lang="en-US" smtClean="0"/>
              <a:t>16</a:t>
            </a:fld>
            <a:endParaRPr lang="en-US"/>
          </a:p>
        </p:txBody>
      </p:sp>
    </p:spTree>
    <p:extLst>
      <p:ext uri="{BB962C8B-B14F-4D97-AF65-F5344CB8AC3E}">
        <p14:creationId xmlns:p14="http://schemas.microsoft.com/office/powerpoint/2010/main" val="12439307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a:t>
            </a:r>
          </a:p>
        </p:txBody>
      </p:sp>
      <p:sp>
        <p:nvSpPr>
          <p:cNvPr id="4" name="Slide Number Placeholder 3"/>
          <p:cNvSpPr>
            <a:spLocks noGrp="1"/>
          </p:cNvSpPr>
          <p:nvPr>
            <p:ph type="sldNum" sz="quarter" idx="10"/>
          </p:nvPr>
        </p:nvSpPr>
        <p:spPr/>
        <p:txBody>
          <a:bodyPr/>
          <a:lstStyle/>
          <a:p>
            <a:fld id="{9067E12D-5473-9242-A7CA-BB9C26E3CEDA}" type="slidenum">
              <a:rPr lang="en-US" smtClean="0"/>
              <a:t>17</a:t>
            </a:fld>
            <a:endParaRPr lang="en-US"/>
          </a:p>
        </p:txBody>
      </p:sp>
    </p:spTree>
    <p:extLst>
      <p:ext uri="{BB962C8B-B14F-4D97-AF65-F5344CB8AC3E}">
        <p14:creationId xmlns:p14="http://schemas.microsoft.com/office/powerpoint/2010/main" val="3971234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18</a:t>
            </a:fld>
            <a:endParaRPr lang="en-US"/>
          </a:p>
        </p:txBody>
      </p:sp>
    </p:spTree>
    <p:extLst>
      <p:ext uri="{BB962C8B-B14F-4D97-AF65-F5344CB8AC3E}">
        <p14:creationId xmlns:p14="http://schemas.microsoft.com/office/powerpoint/2010/main" val="3632848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19</a:t>
            </a:fld>
            <a:endParaRPr lang="en-US"/>
          </a:p>
        </p:txBody>
      </p:sp>
    </p:spTree>
    <p:extLst>
      <p:ext uri="{BB962C8B-B14F-4D97-AF65-F5344CB8AC3E}">
        <p14:creationId xmlns:p14="http://schemas.microsoft.com/office/powerpoint/2010/main" val="42327266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Should</a:t>
            </a:r>
            <a:r>
              <a:rPr lang="en-US" baseline="0" dirty="0"/>
              <a:t> it be lower then 2%? </a:t>
            </a:r>
            <a:endParaRPr lang="en-US" dirty="0"/>
          </a:p>
        </p:txBody>
      </p:sp>
      <p:sp>
        <p:nvSpPr>
          <p:cNvPr id="4" name="Slide Number Placeholder 3"/>
          <p:cNvSpPr>
            <a:spLocks noGrp="1"/>
          </p:cNvSpPr>
          <p:nvPr>
            <p:ph type="sldNum" sz="quarter" idx="10"/>
          </p:nvPr>
        </p:nvSpPr>
        <p:spPr/>
        <p:txBody>
          <a:bodyPr/>
          <a:lstStyle/>
          <a:p>
            <a:fld id="{9067E12D-5473-9242-A7CA-BB9C26E3CEDA}" type="slidenum">
              <a:rPr lang="en-US" smtClean="0"/>
              <a:t>20</a:t>
            </a:fld>
            <a:endParaRPr lang="en-US"/>
          </a:p>
        </p:txBody>
      </p:sp>
    </p:spTree>
    <p:extLst>
      <p:ext uri="{BB962C8B-B14F-4D97-AF65-F5344CB8AC3E}">
        <p14:creationId xmlns:p14="http://schemas.microsoft.com/office/powerpoint/2010/main" val="9544522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is the risk of missed MI from?
https://www.polleverywhere.com/multiple_choice_polls/zlGCic8HAf5were</a:t>
            </a:r>
          </a:p>
        </p:txBody>
      </p:sp>
      <p:sp>
        <p:nvSpPr>
          <p:cNvPr id="4" name="Slide Number Placeholder 3"/>
          <p:cNvSpPr>
            <a:spLocks noGrp="1"/>
          </p:cNvSpPr>
          <p:nvPr>
            <p:ph type="sldNum" sz="quarter" idx="10"/>
          </p:nvPr>
        </p:nvSpPr>
        <p:spPr/>
        <p:txBody>
          <a:bodyPr/>
          <a:lstStyle/>
          <a:p>
            <a:fld id="{1C4BCB7D-BF4E-1446-AA25-7CBBEE977063}" type="slidenum">
              <a:rPr lang="en-US" smtClean="0"/>
              <a:t>21</a:t>
            </a:fld>
            <a:endParaRPr lang="en-US" dirty="0"/>
          </a:p>
        </p:txBody>
      </p:sp>
    </p:spTree>
    <p:extLst>
      <p:ext uri="{BB962C8B-B14F-4D97-AF65-F5344CB8AC3E}">
        <p14:creationId xmlns:p14="http://schemas.microsoft.com/office/powerpoint/2010/main" val="15568723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22</a:t>
            </a:fld>
            <a:endParaRPr lang="en-US"/>
          </a:p>
        </p:txBody>
      </p:sp>
    </p:spTree>
    <p:extLst>
      <p:ext uri="{BB962C8B-B14F-4D97-AF65-F5344CB8AC3E}">
        <p14:creationId xmlns:p14="http://schemas.microsoft.com/office/powerpoint/2010/main" val="12462255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23</a:t>
            </a:fld>
            <a:endParaRPr lang="en-US"/>
          </a:p>
        </p:txBody>
      </p:sp>
    </p:spTree>
    <p:extLst>
      <p:ext uri="{BB962C8B-B14F-4D97-AF65-F5344CB8AC3E}">
        <p14:creationId xmlns:p14="http://schemas.microsoft.com/office/powerpoint/2010/main" val="25308358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24</a:t>
            </a:fld>
            <a:endParaRPr lang="en-US"/>
          </a:p>
        </p:txBody>
      </p:sp>
    </p:spTree>
    <p:extLst>
      <p:ext uri="{BB962C8B-B14F-4D97-AF65-F5344CB8AC3E}">
        <p14:creationId xmlns:p14="http://schemas.microsoft.com/office/powerpoint/2010/main" val="38966065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25</a:t>
            </a:fld>
            <a:endParaRPr lang="en-US"/>
          </a:p>
        </p:txBody>
      </p:sp>
    </p:spTree>
    <p:extLst>
      <p:ext uri="{BB962C8B-B14F-4D97-AF65-F5344CB8AC3E}">
        <p14:creationId xmlns:p14="http://schemas.microsoft.com/office/powerpoint/2010/main" val="8568969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"highly suspicious" signs and symptoms of ACS:
https://www.polleverywhere.com/free_text_polls/ixl5jKb4GYf4JdD</a:t>
            </a:r>
          </a:p>
        </p:txBody>
      </p:sp>
      <p:sp>
        <p:nvSpPr>
          <p:cNvPr id="4" name="Slide Number Placeholder 3"/>
          <p:cNvSpPr>
            <a:spLocks noGrp="1"/>
          </p:cNvSpPr>
          <p:nvPr>
            <p:ph type="sldNum" sz="quarter" idx="10"/>
          </p:nvPr>
        </p:nvSpPr>
        <p:spPr/>
        <p:txBody>
          <a:bodyPr/>
          <a:lstStyle/>
          <a:p>
            <a:fld id="{1C4BCB7D-BF4E-1446-AA25-7CBBEE977063}" type="slidenum">
              <a:rPr lang="en-US" smtClean="0"/>
              <a:t>28</a:t>
            </a:fld>
            <a:endParaRPr lang="en-US" dirty="0"/>
          </a:p>
        </p:txBody>
      </p:sp>
    </p:spTree>
    <p:extLst>
      <p:ext uri="{BB962C8B-B14F-4D97-AF65-F5344CB8AC3E}">
        <p14:creationId xmlns:p14="http://schemas.microsoft.com/office/powerpoint/2010/main" val="15568723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37</a:t>
            </a:fld>
            <a:endParaRPr lang="en-US"/>
          </a:p>
        </p:txBody>
      </p:sp>
    </p:spTree>
    <p:extLst>
      <p:ext uri="{BB962C8B-B14F-4D97-AF65-F5344CB8AC3E}">
        <p14:creationId xmlns:p14="http://schemas.microsoft.com/office/powerpoint/2010/main" val="17866145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38</a:t>
            </a:fld>
            <a:endParaRPr lang="en-US"/>
          </a:p>
        </p:txBody>
      </p:sp>
    </p:spTree>
    <p:extLst>
      <p:ext uri="{BB962C8B-B14F-4D97-AF65-F5344CB8AC3E}">
        <p14:creationId xmlns:p14="http://schemas.microsoft.com/office/powerpoint/2010/main" val="10943049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39</a:t>
            </a:fld>
            <a:endParaRPr lang="en-US"/>
          </a:p>
        </p:txBody>
      </p:sp>
    </p:spTree>
    <p:extLst>
      <p:ext uri="{BB962C8B-B14F-4D97-AF65-F5344CB8AC3E}">
        <p14:creationId xmlns:p14="http://schemas.microsoft.com/office/powerpoint/2010/main" val="17608581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C3765-EADA-34B1-29A3-1C12A64A6D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850DB-E88F-1C42-0D23-522FC0FBBA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5EC575-282F-79B0-8CE3-E7604BCCFF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393996-DBAE-729C-6AD2-6DF73A8B8376}"/>
              </a:ext>
            </a:extLst>
          </p:cNvPr>
          <p:cNvSpPr>
            <a:spLocks noGrp="1"/>
          </p:cNvSpPr>
          <p:nvPr>
            <p:ph type="sldNum" sz="quarter" idx="10"/>
          </p:nvPr>
        </p:nvSpPr>
        <p:spPr/>
        <p:txBody>
          <a:bodyPr/>
          <a:lstStyle/>
          <a:p>
            <a:fld id="{9067E12D-5473-9242-A7CA-BB9C26E3CEDA}" type="slidenum">
              <a:rPr lang="en-US" smtClean="0"/>
              <a:t>40</a:t>
            </a:fld>
            <a:endParaRPr lang="en-US"/>
          </a:p>
        </p:txBody>
      </p:sp>
    </p:spTree>
    <p:extLst>
      <p:ext uri="{BB962C8B-B14F-4D97-AF65-F5344CB8AC3E}">
        <p14:creationId xmlns:p14="http://schemas.microsoft.com/office/powerpoint/2010/main" val="37844192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89068-2041-883C-DD23-AA3E4E34E4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0318A4-17D0-FD13-299E-681ED471BB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1AA9E4-AFE4-E82A-03ED-4C5ACD1723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EFDAE2-D48E-AA00-D732-AB6E8A50A6F5}"/>
              </a:ext>
            </a:extLst>
          </p:cNvPr>
          <p:cNvSpPr>
            <a:spLocks noGrp="1"/>
          </p:cNvSpPr>
          <p:nvPr>
            <p:ph type="sldNum" sz="quarter" idx="10"/>
          </p:nvPr>
        </p:nvSpPr>
        <p:spPr/>
        <p:txBody>
          <a:bodyPr/>
          <a:lstStyle/>
          <a:p>
            <a:fld id="{9067E12D-5473-9242-A7CA-BB9C26E3CEDA}" type="slidenum">
              <a:rPr lang="en-US" smtClean="0"/>
              <a:t>41</a:t>
            </a:fld>
            <a:endParaRPr lang="en-US"/>
          </a:p>
        </p:txBody>
      </p:sp>
    </p:spTree>
    <p:extLst>
      <p:ext uri="{BB962C8B-B14F-4D97-AF65-F5344CB8AC3E}">
        <p14:creationId xmlns:p14="http://schemas.microsoft.com/office/powerpoint/2010/main" val="6807538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test on everybody,</a:t>
            </a:r>
            <a:r>
              <a:rPr lang="en-US" baseline="0" dirty="0"/>
              <a:t> observation for everybody </a:t>
            </a:r>
            <a:endParaRPr lang="en-US" dirty="0"/>
          </a:p>
        </p:txBody>
      </p:sp>
      <p:sp>
        <p:nvSpPr>
          <p:cNvPr id="4" name="Slide Number Placeholder 3"/>
          <p:cNvSpPr>
            <a:spLocks noGrp="1"/>
          </p:cNvSpPr>
          <p:nvPr>
            <p:ph type="sldNum" sz="quarter" idx="10"/>
          </p:nvPr>
        </p:nvSpPr>
        <p:spPr/>
        <p:txBody>
          <a:bodyPr/>
          <a:lstStyle/>
          <a:p>
            <a:fld id="{9067E12D-5473-9242-A7CA-BB9C26E3CEDA}" type="slidenum">
              <a:rPr lang="en-US" smtClean="0"/>
              <a:t>42</a:t>
            </a:fld>
            <a:endParaRPr lang="en-US"/>
          </a:p>
        </p:txBody>
      </p:sp>
    </p:spTree>
    <p:extLst>
      <p:ext uri="{BB962C8B-B14F-4D97-AF65-F5344CB8AC3E}">
        <p14:creationId xmlns:p14="http://schemas.microsoft.com/office/powerpoint/2010/main" val="21605654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43</a:t>
            </a:fld>
            <a:endParaRPr lang="en-US"/>
          </a:p>
        </p:txBody>
      </p:sp>
    </p:spTree>
    <p:extLst>
      <p:ext uri="{BB962C8B-B14F-4D97-AF65-F5344CB8AC3E}">
        <p14:creationId xmlns:p14="http://schemas.microsoft.com/office/powerpoint/2010/main" val="3378191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44</a:t>
            </a:fld>
            <a:endParaRPr lang="en-US"/>
          </a:p>
        </p:txBody>
      </p:sp>
    </p:spTree>
    <p:extLst>
      <p:ext uri="{BB962C8B-B14F-4D97-AF65-F5344CB8AC3E}">
        <p14:creationId xmlns:p14="http://schemas.microsoft.com/office/powerpoint/2010/main" val="2762676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45</a:t>
            </a:fld>
            <a:endParaRPr lang="en-US"/>
          </a:p>
        </p:txBody>
      </p:sp>
    </p:spTree>
    <p:extLst>
      <p:ext uri="{BB962C8B-B14F-4D97-AF65-F5344CB8AC3E}">
        <p14:creationId xmlns:p14="http://schemas.microsoft.com/office/powerpoint/2010/main" val="2762676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46</a:t>
            </a:fld>
            <a:endParaRPr lang="en-US"/>
          </a:p>
        </p:txBody>
      </p:sp>
    </p:spTree>
    <p:extLst>
      <p:ext uri="{BB962C8B-B14F-4D97-AF65-F5344CB8AC3E}">
        <p14:creationId xmlns:p14="http://schemas.microsoft.com/office/powerpoint/2010/main" val="14016051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47</a:t>
            </a:fld>
            <a:endParaRPr lang="en-US"/>
          </a:p>
        </p:txBody>
      </p:sp>
    </p:spTree>
    <p:extLst>
      <p:ext uri="{BB962C8B-B14F-4D97-AF65-F5344CB8AC3E}">
        <p14:creationId xmlns:p14="http://schemas.microsoft.com/office/powerpoint/2010/main" val="18457001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48</a:t>
            </a:fld>
            <a:endParaRPr lang="en-US"/>
          </a:p>
        </p:txBody>
      </p:sp>
    </p:spTree>
    <p:extLst>
      <p:ext uri="{BB962C8B-B14F-4D97-AF65-F5344CB8AC3E}">
        <p14:creationId xmlns:p14="http://schemas.microsoft.com/office/powerpoint/2010/main" val="42236521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49</a:t>
            </a:fld>
            <a:endParaRPr lang="en-US"/>
          </a:p>
        </p:txBody>
      </p:sp>
    </p:spTree>
    <p:extLst>
      <p:ext uri="{BB962C8B-B14F-4D97-AF65-F5344CB8AC3E}">
        <p14:creationId xmlns:p14="http://schemas.microsoft.com/office/powerpoint/2010/main" val="16953028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50</a:t>
            </a:fld>
            <a:endParaRPr lang="en-US"/>
          </a:p>
        </p:txBody>
      </p:sp>
    </p:spTree>
    <p:extLst>
      <p:ext uri="{BB962C8B-B14F-4D97-AF65-F5344CB8AC3E}">
        <p14:creationId xmlns:p14="http://schemas.microsoft.com/office/powerpoint/2010/main" val="26411948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51</a:t>
            </a:fld>
            <a:endParaRPr lang="en-US"/>
          </a:p>
        </p:txBody>
      </p:sp>
    </p:spTree>
    <p:extLst>
      <p:ext uri="{BB962C8B-B14F-4D97-AF65-F5344CB8AC3E}">
        <p14:creationId xmlns:p14="http://schemas.microsoft.com/office/powerpoint/2010/main" val="26223266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52</a:t>
            </a:fld>
            <a:endParaRPr lang="en-US"/>
          </a:p>
        </p:txBody>
      </p:sp>
    </p:spTree>
    <p:extLst>
      <p:ext uri="{BB962C8B-B14F-4D97-AF65-F5344CB8AC3E}">
        <p14:creationId xmlns:p14="http://schemas.microsoft.com/office/powerpoint/2010/main" val="11512441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53</a:t>
            </a:fld>
            <a:endParaRPr lang="en-US"/>
          </a:p>
        </p:txBody>
      </p:sp>
    </p:spTree>
    <p:extLst>
      <p:ext uri="{BB962C8B-B14F-4D97-AF65-F5344CB8AC3E}">
        <p14:creationId xmlns:p14="http://schemas.microsoft.com/office/powerpoint/2010/main" val="10584758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54</a:t>
            </a:fld>
            <a:endParaRPr lang="en-US"/>
          </a:p>
        </p:txBody>
      </p:sp>
    </p:spTree>
    <p:extLst>
      <p:ext uri="{BB962C8B-B14F-4D97-AF65-F5344CB8AC3E}">
        <p14:creationId xmlns:p14="http://schemas.microsoft.com/office/powerpoint/2010/main" val="26156484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55</a:t>
            </a:fld>
            <a:endParaRPr lang="en-US"/>
          </a:p>
        </p:txBody>
      </p:sp>
    </p:spTree>
    <p:extLst>
      <p:ext uri="{BB962C8B-B14F-4D97-AF65-F5344CB8AC3E}">
        <p14:creationId xmlns:p14="http://schemas.microsoft.com/office/powerpoint/2010/main" val="4047982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67E12D-5473-9242-A7CA-BB9C26E3CEDA}" type="slidenum">
              <a:rPr lang="en-US" smtClean="0"/>
              <a:t>56</a:t>
            </a:fld>
            <a:endParaRPr lang="en-US"/>
          </a:p>
        </p:txBody>
      </p:sp>
    </p:spTree>
    <p:extLst>
      <p:ext uri="{BB962C8B-B14F-4D97-AF65-F5344CB8AC3E}">
        <p14:creationId xmlns:p14="http://schemas.microsoft.com/office/powerpoint/2010/main" val="4175334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lang="en-US"/>
          </a:p>
        </p:txBody>
      </p:sp>
      <p:sp>
        <p:nvSpPr>
          <p:cNvPr id="4" name="Date Placeholder 3"/>
          <p:cNvSpPr>
            <a:spLocks noGrp="1"/>
          </p:cNvSpPr>
          <p:nvPr>
            <p:ph type="dt" sz="half" idx="10"/>
          </p:nvPr>
        </p:nvSpPr>
        <p:spPr/>
        <p:txBody>
          <a:bodyPr/>
          <a:lstStyle/>
          <a:p>
            <a:fld id="{129E8666-36E8-604B-B189-76DC62CCE62D}"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129E8666-36E8-604B-B189-76DC62CCE62D}"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129E8666-36E8-604B-B189-76DC62CCE62D}"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Date Placeholder 4"/>
          <p:cNvSpPr>
            <a:spLocks noGrp="1"/>
          </p:cNvSpPr>
          <p:nvPr>
            <p:ph type="dt" sz="half" idx="10"/>
          </p:nvPr>
        </p:nvSpPr>
        <p:spPr/>
        <p:txBody>
          <a:bodyPr/>
          <a:lstStyle/>
          <a:p>
            <a:fld id="{129E8666-36E8-604B-B189-76DC62CCE62D}"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Date Placeholder 6"/>
          <p:cNvSpPr>
            <a:spLocks noGrp="1"/>
          </p:cNvSpPr>
          <p:nvPr>
            <p:ph type="dt" sz="half" idx="10"/>
          </p:nvPr>
        </p:nvSpPr>
        <p:spPr/>
        <p:txBody>
          <a:bodyPr/>
          <a:lstStyle/>
          <a:p>
            <a:fld id="{129E8666-36E8-604B-B189-76DC62CCE62D}" type="datetimeFigureOut">
              <a:rPr lang="en-US" smtClean="0"/>
              <a:t>9/30/26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Date Placeholder 2"/>
          <p:cNvSpPr>
            <a:spLocks noGrp="1"/>
          </p:cNvSpPr>
          <p:nvPr>
            <p:ph type="dt" sz="half" idx="10"/>
          </p:nvPr>
        </p:nvSpPr>
        <p:spPr/>
        <p:txBody>
          <a:bodyPr/>
          <a:lstStyle/>
          <a:p>
            <a:fld id="{129E8666-36E8-604B-B189-76DC62CCE62D}" type="datetimeFigureOut">
              <a:rPr lang="en-US" smtClean="0"/>
              <a:t>9/30/26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9E8666-36E8-604B-B189-76DC62CCE62D}" type="datetimeFigureOut">
              <a:rPr lang="en-US" smtClean="0"/>
              <a:t>9/30/26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129E8666-36E8-604B-B189-76DC62CCE62D}"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129E8666-36E8-604B-B189-76DC62CCE62D}"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129E8666-36E8-604B-B189-76DC62CCE62D}"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129E8666-36E8-604B-B189-76DC62CCE62D}"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32D8D7-DDAF-9E48-89AE-FEF9381A5980}"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9E8666-36E8-604B-B189-76DC62CCE62D}" type="datetimeFigureOut">
              <a:rPr lang="en-US" smtClean="0"/>
              <a:t>9/30/26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32D8D7-DDAF-9E48-89AE-FEF9381A5980}"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www.polleverywhere.com/free_text_polls/2sMymfHuH5UwRlygUnMsC?preview=true&amp;controls=none"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liveslides.com/download"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hyperlink" Target="https://www.polleverywhere.com/free_text_polls/w56FN8InlqpdeFGeEaB3S?preview=true&amp;controls=none" TargetMode="Externa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polleverywhere.com/app"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hyperlink" Target="https://www.polleverywhere.com/free_text_polls/XHWWRTiBXqc5rh53yXmMK?preview=true&amp;controls=none" TargetMode="External"/><Relationship Id="rId5" Type="http://schemas.openxmlformats.org/officeDocument/2006/relationships/image" Target="../media/image20.png"/><Relationship Id="rId4" Type="http://schemas.openxmlformats.org/officeDocument/2006/relationships/hyperlink" Target="http://www.polleverywhere.com/app/help"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jpg"/><Relationship Id="rId4" Type="http://schemas.openxmlformats.org/officeDocument/2006/relationships/image" Target="../media/image22.jpg"/></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www.polleverywhere.com/app" TargetMode="External"/><Relationship Id="rId7" Type="http://schemas.openxmlformats.org/officeDocument/2006/relationships/hyperlink" Target="https://www.polleverywhere.com/free_text_polls/xdMx3V1X3f91UphNxBtPu?preview=true&amp;controls=none"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hyperlink" Target="https://www.polleverywhere.com/free_text_polls/ixl5jKb4GYf4JdD?preview=true" TargetMode="External"/><Relationship Id="rId4" Type="http://schemas.openxmlformats.org/officeDocument/2006/relationships/hyperlink" Target="http://www.polleverywhere.com/app/help"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0333"/>
            <a:ext cx="7772400" cy="1470025"/>
          </a:xfrm>
        </p:spPr>
        <p:txBody>
          <a:bodyPr/>
          <a:lstStyle/>
          <a:p>
            <a:r>
              <a:rPr lang="en-US" dirty="0"/>
              <a:t>Cardiac Risk stratification</a:t>
            </a:r>
          </a:p>
        </p:txBody>
      </p:sp>
      <p:sp>
        <p:nvSpPr>
          <p:cNvPr id="3" name="Subtitle 2"/>
          <p:cNvSpPr>
            <a:spLocks noGrp="1"/>
          </p:cNvSpPr>
          <p:nvPr>
            <p:ph type="subTitle" idx="1"/>
          </p:nvPr>
        </p:nvSpPr>
        <p:spPr>
          <a:xfrm>
            <a:off x="1371600" y="2385017"/>
            <a:ext cx="6400800" cy="1752600"/>
          </a:xfrm>
        </p:spPr>
        <p:txBody>
          <a:bodyPr/>
          <a:lstStyle/>
          <a:p>
            <a:r>
              <a:rPr lang="en-US" dirty="0"/>
              <a:t>One troponin, two troponin, home?</a:t>
            </a:r>
          </a:p>
        </p:txBody>
      </p:sp>
      <p:pic>
        <p:nvPicPr>
          <p:cNvPr id="5" name="Picture 4" descr="one_fish_two_fis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5794" y="3502168"/>
            <a:ext cx="2227161" cy="3118025"/>
          </a:xfrm>
          <a:prstGeom prst="rect">
            <a:avLst/>
          </a:prstGeom>
        </p:spPr>
      </p:pic>
      <p:sp>
        <p:nvSpPr>
          <p:cNvPr id="6" name="Rectangle 5"/>
          <p:cNvSpPr/>
          <p:nvPr/>
        </p:nvSpPr>
        <p:spPr>
          <a:xfrm>
            <a:off x="3599298" y="1457110"/>
            <a:ext cx="1945404" cy="369332"/>
          </a:xfrm>
          <a:prstGeom prst="rect">
            <a:avLst/>
          </a:prstGeom>
        </p:spPr>
        <p:txBody>
          <a:bodyPr wrap="none">
            <a:spAutoFit/>
          </a:bodyPr>
          <a:lstStyle/>
          <a:p>
            <a:pPr algn="ctr"/>
            <a:r>
              <a:rPr lang="en-US" dirty="0"/>
              <a:t>Michael Joyce, MD</a:t>
            </a:r>
          </a:p>
        </p:txBody>
      </p:sp>
    </p:spTree>
    <p:extLst>
      <p:ext uri="{BB962C8B-B14F-4D97-AF65-F5344CB8AC3E}">
        <p14:creationId xmlns:p14="http://schemas.microsoft.com/office/powerpoint/2010/main" val="1374289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a:t>
            </a:r>
          </a:p>
        </p:txBody>
      </p:sp>
      <p:sp>
        <p:nvSpPr>
          <p:cNvPr id="3" name="Content Placeholder 2"/>
          <p:cNvSpPr>
            <a:spLocks noGrp="1"/>
          </p:cNvSpPr>
          <p:nvPr>
            <p:ph idx="1"/>
          </p:nvPr>
        </p:nvSpPr>
        <p:spPr/>
        <p:txBody>
          <a:bodyPr/>
          <a:lstStyle/>
          <a:p>
            <a:r>
              <a:rPr lang="en-US" dirty="0"/>
              <a:t>Discuss cardiac biomarkers and their application in the Emergency Department</a:t>
            </a:r>
          </a:p>
          <a:p>
            <a:r>
              <a:rPr lang="en-US" dirty="0"/>
              <a:t>Discuss medical/legal considerations</a:t>
            </a:r>
          </a:p>
          <a:p>
            <a:r>
              <a:rPr lang="en-US" dirty="0"/>
              <a:t>Determine where the real risk is</a:t>
            </a:r>
          </a:p>
          <a:p>
            <a:r>
              <a:rPr lang="en-US" dirty="0"/>
              <a:t>Discuss utility of stress tests</a:t>
            </a:r>
          </a:p>
          <a:p>
            <a:r>
              <a:rPr lang="en-US" dirty="0"/>
              <a:t>Proper shared decision making</a:t>
            </a:r>
          </a:p>
          <a:p>
            <a:endParaRPr lang="en-US" dirty="0"/>
          </a:p>
        </p:txBody>
      </p:sp>
    </p:spTree>
    <p:extLst>
      <p:ext uri="{BB962C8B-B14F-4D97-AF65-F5344CB8AC3E}">
        <p14:creationId xmlns:p14="http://schemas.microsoft.com/office/powerpoint/2010/main" val="4057180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Disclosures</a:t>
            </a:r>
          </a:p>
        </p:txBody>
      </p:sp>
      <p:pic>
        <p:nvPicPr>
          <p:cNvPr id="4" name="Picture 3" descr="Screen Shot 2016-10-11 at 8.35.1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600200"/>
            <a:ext cx="3947752" cy="2326927"/>
          </a:xfrm>
          <a:prstGeom prst="rect">
            <a:avLst/>
          </a:prstGeom>
        </p:spPr>
      </p:pic>
      <p:pic>
        <p:nvPicPr>
          <p:cNvPr id="6" name="Picture 5" descr="smart e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4272" y="1417638"/>
            <a:ext cx="2697568" cy="3409954"/>
          </a:xfrm>
          <a:prstGeom prst="rect">
            <a:avLst/>
          </a:prstGeom>
        </p:spPr>
      </p:pic>
      <p:pic>
        <p:nvPicPr>
          <p:cNvPr id="8" name="Picture 7" descr="Screen Shot 2016-10-11 at 8.39.02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7252" y="2139294"/>
            <a:ext cx="3227020" cy="4273019"/>
          </a:xfrm>
          <a:prstGeom prst="rect">
            <a:avLst/>
          </a:prstGeom>
        </p:spPr>
      </p:pic>
      <p:pic>
        <p:nvPicPr>
          <p:cNvPr id="9" name="Picture 8" descr="Screen Shot 2016-10-11 at 8.38.30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17252" y="2139294"/>
            <a:ext cx="3632278" cy="3954496"/>
          </a:xfrm>
          <a:prstGeom prst="rect">
            <a:avLst/>
          </a:prstGeom>
        </p:spPr>
      </p:pic>
      <p:pic>
        <p:nvPicPr>
          <p:cNvPr id="5" name="Picture 4" descr="cage-1161869_1280.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83717" y="2252102"/>
            <a:ext cx="4442469" cy="3553974"/>
          </a:xfrm>
          <a:prstGeom prst="rect">
            <a:avLst/>
          </a:prstGeom>
        </p:spPr>
      </p:pic>
    </p:spTree>
    <p:extLst>
      <p:ext uri="{BB962C8B-B14F-4D97-AF65-F5344CB8AC3E}">
        <p14:creationId xmlns:p14="http://schemas.microsoft.com/office/powerpoint/2010/main" val="406920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arn(inVertical)">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Disclosures</a:t>
            </a:r>
          </a:p>
        </p:txBody>
      </p:sp>
      <p:sp>
        <p:nvSpPr>
          <p:cNvPr id="3" name="Rectangle 2"/>
          <p:cNvSpPr/>
          <p:nvPr/>
        </p:nvSpPr>
        <p:spPr>
          <a:xfrm>
            <a:off x="2286000" y="2828836"/>
            <a:ext cx="4572000" cy="1200329"/>
          </a:xfrm>
          <a:prstGeom prst="rect">
            <a:avLst/>
          </a:prstGeom>
        </p:spPr>
        <p:txBody>
          <a:bodyPr>
            <a:spAutoFit/>
          </a:bodyPr>
          <a:lstStyle/>
          <a:p>
            <a:r>
              <a:rPr lang="en-US" dirty="0"/>
              <a:t>The views and opinions expressed in this presentation are those of the authors and do not necessarily reflect the official policy or position of VCU Health.</a:t>
            </a:r>
          </a:p>
        </p:txBody>
      </p:sp>
    </p:spTree>
    <p:extLst>
      <p:ext uri="{BB962C8B-B14F-4D97-AF65-F5344CB8AC3E}">
        <p14:creationId xmlns:p14="http://schemas.microsoft.com/office/powerpoint/2010/main" val="3643893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Cardiac “enzyme(</a:t>
            </a:r>
            <a:r>
              <a:rPr lang="en-US" b="1" i="1" dirty="0"/>
              <a:t>S</a:t>
            </a:r>
            <a:r>
              <a:rPr lang="en-US" dirty="0"/>
              <a:t>)!”</a:t>
            </a:r>
          </a:p>
        </p:txBody>
      </p:sp>
      <p:sp>
        <p:nvSpPr>
          <p:cNvPr id="3" name="Content Placeholder 2"/>
          <p:cNvSpPr>
            <a:spLocks noGrp="1"/>
          </p:cNvSpPr>
          <p:nvPr>
            <p:ph idx="1"/>
          </p:nvPr>
        </p:nvSpPr>
        <p:spPr/>
        <p:txBody>
          <a:bodyPr>
            <a:normAutofit fontScale="85000" lnSpcReduction="10000"/>
          </a:bodyPr>
          <a:lstStyle/>
          <a:p>
            <a:pPr fontAlgn="base"/>
            <a:r>
              <a:rPr lang="en-US" dirty="0"/>
              <a:t>Why do you order CK?</a:t>
            </a:r>
            <a:endParaRPr lang="en-US" b="1" dirty="0"/>
          </a:p>
          <a:p>
            <a:pPr fontAlgn="base"/>
            <a:r>
              <a:rPr lang="en-US" b="1" dirty="0"/>
              <a:t>Background</a:t>
            </a:r>
            <a:endParaRPr lang="en-US" dirty="0"/>
          </a:p>
          <a:p>
            <a:pPr lvl="1" fontAlgn="base"/>
            <a:r>
              <a:rPr lang="en-US" dirty="0"/>
              <a:t>Relatively non-specific markers of myocardial damage, such as </a:t>
            </a:r>
            <a:r>
              <a:rPr lang="en-US" dirty="0" err="1"/>
              <a:t>creatine</a:t>
            </a:r>
            <a:r>
              <a:rPr lang="en-US" dirty="0"/>
              <a:t> kinase (CK), </a:t>
            </a:r>
            <a:r>
              <a:rPr lang="en-US" dirty="0" err="1"/>
              <a:t>creatine</a:t>
            </a:r>
            <a:r>
              <a:rPr lang="en-US" dirty="0"/>
              <a:t> kinase-MB (CK-MB), and myoglobin (MYO), were used in diagnostic laboratories prior to the commercial release of the troponin assays.</a:t>
            </a:r>
          </a:p>
          <a:p>
            <a:pPr lvl="1" fontAlgn="base"/>
            <a:r>
              <a:rPr lang="en-US" dirty="0"/>
              <a:t>Numerous clinical studies on troponin have indicated its superior cardiac specificity in comparison to CK, CK-MB, or MYO.</a:t>
            </a:r>
          </a:p>
          <a:p>
            <a:pPr lvl="1" fontAlgn="base"/>
            <a:r>
              <a:rPr lang="en-US" dirty="0"/>
              <a:t>Troponin levels remain elevated in the blood longer than CK-MB or MYO, providing an extended diagnostic window for MI.</a:t>
            </a:r>
          </a:p>
          <a:p>
            <a:endParaRPr lang="en-US" dirty="0"/>
          </a:p>
        </p:txBody>
      </p:sp>
    </p:spTree>
    <p:extLst>
      <p:ext uri="{BB962C8B-B14F-4D97-AF65-F5344CB8AC3E}">
        <p14:creationId xmlns:p14="http://schemas.microsoft.com/office/powerpoint/2010/main" val="133436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 name="Picture 3" descr="ck mb vs trop grap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67982"/>
          </a:xfrm>
          <a:prstGeom prst="rect">
            <a:avLst/>
          </a:prstGeom>
        </p:spPr>
      </p:pic>
    </p:spTree>
    <p:extLst>
      <p:ext uri="{BB962C8B-B14F-4D97-AF65-F5344CB8AC3E}">
        <p14:creationId xmlns:p14="http://schemas.microsoft.com/office/powerpoint/2010/main" val="302702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10-11 at 8.41.4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872" y="814043"/>
            <a:ext cx="6718300" cy="4076700"/>
          </a:xfrm>
          <a:prstGeom prst="rect">
            <a:avLst/>
          </a:prstGeom>
        </p:spPr>
      </p:pic>
      <p:sp>
        <p:nvSpPr>
          <p:cNvPr id="7" name="TextBox 6"/>
          <p:cNvSpPr txBox="1"/>
          <p:nvPr/>
        </p:nvSpPr>
        <p:spPr>
          <a:xfrm>
            <a:off x="779872" y="4951892"/>
            <a:ext cx="6974285" cy="2062103"/>
          </a:xfrm>
          <a:prstGeom prst="rect">
            <a:avLst/>
          </a:prstGeom>
          <a:noFill/>
        </p:spPr>
        <p:txBody>
          <a:bodyPr wrap="square" rtlCol="0">
            <a:spAutoFit/>
          </a:bodyPr>
          <a:lstStyle/>
          <a:p>
            <a:r>
              <a:rPr lang="en-US" sz="2200" dirty="0"/>
              <a:t>Conclusion: It adds only cost and, from our perspective, confusion. Accordingly, after &gt;10 years of experience using troponin in the clinical arena, it is time for clinicians to learn how to use cardiac troponin properly and, in doing so, let our old friend CK-MB rest.</a:t>
            </a:r>
          </a:p>
          <a:p>
            <a:endParaRPr lang="en-US" dirty="0"/>
          </a:p>
        </p:txBody>
      </p:sp>
      <p:sp>
        <p:nvSpPr>
          <p:cNvPr id="8" name="TextBox 7"/>
          <p:cNvSpPr txBox="1"/>
          <p:nvPr/>
        </p:nvSpPr>
        <p:spPr>
          <a:xfrm>
            <a:off x="2596119" y="94082"/>
            <a:ext cx="4902053" cy="707886"/>
          </a:xfrm>
          <a:prstGeom prst="rect">
            <a:avLst/>
          </a:prstGeom>
          <a:noFill/>
        </p:spPr>
        <p:txBody>
          <a:bodyPr wrap="square" rtlCol="0">
            <a:spAutoFit/>
          </a:bodyPr>
          <a:lstStyle/>
          <a:p>
            <a:r>
              <a:rPr lang="en-US" sz="4000" dirty="0"/>
              <a:t>CK is dead!</a:t>
            </a:r>
          </a:p>
        </p:txBody>
      </p:sp>
    </p:spTree>
    <p:extLst>
      <p:ext uri="{BB962C8B-B14F-4D97-AF65-F5344CB8AC3E}">
        <p14:creationId xmlns:p14="http://schemas.microsoft.com/office/powerpoint/2010/main" val="581655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66F3E-0806-6235-C125-24848FF22528}"/>
              </a:ext>
            </a:extLst>
          </p:cNvPr>
          <p:cNvSpPr>
            <a:spLocks noGrp="1"/>
          </p:cNvSpPr>
          <p:nvPr>
            <p:ph type="ctrTitle"/>
          </p:nvPr>
        </p:nvSpPr>
        <p:spPr/>
        <p:txBody>
          <a:bodyPr/>
          <a:lstStyle/>
          <a:p>
            <a:r>
              <a:rPr lang="en-US" dirty="0"/>
              <a:t>What do you think the national missed rate for MI is?</a:t>
            </a:r>
          </a:p>
        </p:txBody>
      </p:sp>
      <p:sp>
        <p:nvSpPr>
          <p:cNvPr id="6" name="Subtitle 5">
            <a:extLst>
              <a:ext uri="{FF2B5EF4-FFF2-40B4-BE49-F238E27FC236}">
                <a16:creationId xmlns:a16="http://schemas.microsoft.com/office/drawing/2014/main" id="{521BE340-007B-5939-4A9B-1054D5F1B7E6}"/>
              </a:ext>
            </a:extLst>
          </p:cNvPr>
          <p:cNvSpPr>
            <a:spLocks noGrp="1"/>
          </p:cNvSpPr>
          <p:nvPr>
            <p:ph type="subTitle" idx="1"/>
          </p:nvPr>
        </p:nvSpPr>
        <p:spPr/>
        <p:txBody>
          <a:bodyPr/>
          <a:lstStyle/>
          <a:p>
            <a:r>
              <a:rPr lang="en-US" dirty="0" err="1"/>
              <a:t>Pollev.com</a:t>
            </a:r>
            <a:r>
              <a:rPr lang="en-US" dirty="0"/>
              <a:t>/</a:t>
            </a:r>
            <a:r>
              <a:rPr lang="en-US" dirty="0" err="1"/>
              <a:t>usvcu</a:t>
            </a:r>
            <a:endParaRPr lang="en-US" dirty="0"/>
          </a:p>
        </p:txBody>
      </p:sp>
      <p:pic>
        <p:nvPicPr>
          <p:cNvPr id="10" name="Picture 9" descr="A screenshot of a qr code&#10;&#10;Description automatically generated">
            <a:extLst>
              <a:ext uri="{FF2B5EF4-FFF2-40B4-BE49-F238E27FC236}">
                <a16:creationId xmlns:a16="http://schemas.microsoft.com/office/drawing/2014/main" id="{9ABBF678-36E3-D371-B41C-19E912846B89}"/>
              </a:ext>
            </a:extLst>
          </p:cNvPr>
          <p:cNvPicPr>
            <a:picLocks noChangeAspect="1"/>
          </p:cNvPicPr>
          <p:nvPr/>
        </p:nvPicPr>
        <p:blipFill>
          <a:blip r:embed="rId3"/>
          <a:stretch>
            <a:fillRect/>
          </a:stretch>
        </p:blipFill>
        <p:spPr>
          <a:xfrm>
            <a:off x="157621" y="0"/>
            <a:ext cx="8986379" cy="4336869"/>
          </a:xfrm>
          <a:prstGeom prst="rect">
            <a:avLst/>
          </a:prstGeom>
        </p:spPr>
      </p:pic>
      <p:sp>
        <p:nvSpPr>
          <p:cNvPr id="12" name="TextBox 11">
            <a:extLst>
              <a:ext uri="{FF2B5EF4-FFF2-40B4-BE49-F238E27FC236}">
                <a16:creationId xmlns:a16="http://schemas.microsoft.com/office/drawing/2014/main" id="{26F436A0-2E3C-E4D0-26A8-ECBB43312796}"/>
              </a:ext>
            </a:extLst>
          </p:cNvPr>
          <p:cNvSpPr txBox="1"/>
          <p:nvPr/>
        </p:nvSpPr>
        <p:spPr>
          <a:xfrm>
            <a:off x="4193178" y="4762500"/>
            <a:ext cx="4572000" cy="369332"/>
          </a:xfrm>
          <a:prstGeom prst="rect">
            <a:avLst/>
          </a:prstGeom>
          <a:noFill/>
        </p:spPr>
        <p:txBody>
          <a:bodyPr wrap="square">
            <a:spAutoFit/>
          </a:bodyPr>
          <a:lstStyle/>
          <a:p>
            <a:r>
              <a:rPr lang="en-US" dirty="0">
                <a:hlinkClick r:id="rId4"/>
              </a:rPr>
              <a:t>Results</a:t>
            </a:r>
            <a:endParaRPr lang="en-US" dirty="0"/>
          </a:p>
        </p:txBody>
      </p:sp>
    </p:spTree>
    <p:extLst>
      <p:ext uri="{BB962C8B-B14F-4D97-AF65-F5344CB8AC3E}">
        <p14:creationId xmlns:p14="http://schemas.microsoft.com/office/powerpoint/2010/main" val="1381807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3"/>
          </p:cNvPr>
          <p:cNvSpPr/>
          <p:nvPr/>
        </p:nvSpPr>
        <p:spPr>
          <a:xfrm>
            <a:off x="3314700" y="4876799"/>
            <a:ext cx="2625367" cy="62568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A screenshot of a qr code&#10;&#10;Description automatically generated">
            <a:extLst>
              <a:ext uri="{FF2B5EF4-FFF2-40B4-BE49-F238E27FC236}">
                <a16:creationId xmlns:a16="http://schemas.microsoft.com/office/drawing/2014/main" id="{7769ED47-72A3-EC5F-A899-31A6A1780658}"/>
              </a:ext>
            </a:extLst>
          </p:cNvPr>
          <p:cNvPicPr>
            <a:picLocks noChangeAspect="1"/>
          </p:cNvPicPr>
          <p:nvPr/>
        </p:nvPicPr>
        <p:blipFill>
          <a:blip r:embed="rId4"/>
          <a:stretch>
            <a:fillRect/>
          </a:stretch>
        </p:blipFill>
        <p:spPr>
          <a:xfrm>
            <a:off x="-29099" y="0"/>
            <a:ext cx="9173099" cy="4313879"/>
          </a:xfrm>
          <a:prstGeom prst="rect">
            <a:avLst/>
          </a:prstGeom>
        </p:spPr>
      </p:pic>
      <p:sp>
        <p:nvSpPr>
          <p:cNvPr id="8" name="TextBox 7">
            <a:extLst>
              <a:ext uri="{FF2B5EF4-FFF2-40B4-BE49-F238E27FC236}">
                <a16:creationId xmlns:a16="http://schemas.microsoft.com/office/drawing/2014/main" id="{007804AB-799D-29AD-4ABA-365A1FD89E49}"/>
              </a:ext>
            </a:extLst>
          </p:cNvPr>
          <p:cNvSpPr txBox="1"/>
          <p:nvPr/>
        </p:nvSpPr>
        <p:spPr>
          <a:xfrm>
            <a:off x="4082143" y="4876799"/>
            <a:ext cx="4585062" cy="369332"/>
          </a:xfrm>
          <a:prstGeom prst="rect">
            <a:avLst/>
          </a:prstGeom>
          <a:noFill/>
        </p:spPr>
        <p:txBody>
          <a:bodyPr wrap="square">
            <a:spAutoFit/>
          </a:bodyPr>
          <a:lstStyle/>
          <a:p>
            <a:r>
              <a:rPr lang="en-US" dirty="0">
                <a:hlinkClick r:id="rId5"/>
              </a:rPr>
              <a:t>Results</a:t>
            </a:r>
            <a:endParaRPr lang="en-US" dirty="0"/>
          </a:p>
        </p:txBody>
      </p:sp>
    </p:spTree>
    <p:extLst>
      <p:ext uri="{BB962C8B-B14F-4D97-AF65-F5344CB8AC3E}">
        <p14:creationId xmlns:p14="http://schemas.microsoft.com/office/powerpoint/2010/main" val="2905334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10-12 at 5.55.3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173" y="1294316"/>
            <a:ext cx="6465392" cy="1407252"/>
          </a:xfrm>
          <a:prstGeom prst="rect">
            <a:avLst/>
          </a:prstGeom>
        </p:spPr>
      </p:pic>
      <p:pic>
        <p:nvPicPr>
          <p:cNvPr id="6" name="Picture 5" descr="Screen Shot 2016-10-12 at 5.56.55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3192" y="2682894"/>
            <a:ext cx="6266962" cy="4038709"/>
          </a:xfrm>
          <a:prstGeom prst="rect">
            <a:avLst/>
          </a:prstGeom>
        </p:spPr>
      </p:pic>
      <p:sp>
        <p:nvSpPr>
          <p:cNvPr id="8" name="Rectangle 7"/>
          <p:cNvSpPr/>
          <p:nvPr/>
        </p:nvSpPr>
        <p:spPr>
          <a:xfrm>
            <a:off x="2193192" y="4698395"/>
            <a:ext cx="6266962" cy="703385"/>
          </a:xfrm>
          <a:prstGeom prst="rect">
            <a:avLst/>
          </a:prstGeom>
          <a:noFill/>
          <a:ln w="57150" cmpd="sng">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Rectangle 8"/>
          <p:cNvSpPr/>
          <p:nvPr/>
        </p:nvSpPr>
        <p:spPr>
          <a:xfrm>
            <a:off x="2193192" y="5977455"/>
            <a:ext cx="6098738" cy="689025"/>
          </a:xfrm>
          <a:prstGeom prst="rect">
            <a:avLst/>
          </a:prstGeom>
          <a:noFill/>
          <a:ln w="57150" cmpd="sng">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Title 1"/>
          <p:cNvSpPr>
            <a:spLocks noGrp="1"/>
          </p:cNvSpPr>
          <p:nvPr>
            <p:ph type="title"/>
          </p:nvPr>
        </p:nvSpPr>
        <p:spPr>
          <a:xfrm>
            <a:off x="457200" y="274638"/>
            <a:ext cx="8229600" cy="1143000"/>
          </a:xfrm>
        </p:spPr>
        <p:txBody>
          <a:bodyPr/>
          <a:lstStyle/>
          <a:p>
            <a:r>
              <a:rPr lang="en-US" dirty="0"/>
              <a:t>Risk of Missed MI?</a:t>
            </a:r>
          </a:p>
        </p:txBody>
      </p:sp>
    </p:spTree>
    <p:extLst>
      <p:ext uri="{BB962C8B-B14F-4D97-AF65-F5344CB8AC3E}">
        <p14:creationId xmlns:p14="http://schemas.microsoft.com/office/powerpoint/2010/main" val="871243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grpId="1"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0.70"/>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of Missed MI?</a:t>
            </a:r>
          </a:p>
        </p:txBody>
      </p:sp>
      <p:sp>
        <p:nvSpPr>
          <p:cNvPr id="4" name="Content Placeholder 3"/>
          <p:cNvSpPr>
            <a:spLocks noGrp="1"/>
          </p:cNvSpPr>
          <p:nvPr>
            <p:ph idx="1"/>
          </p:nvPr>
        </p:nvSpPr>
        <p:spPr>
          <a:xfrm>
            <a:off x="457200" y="1747041"/>
            <a:ext cx="8229600" cy="4525963"/>
          </a:xfrm>
        </p:spPr>
        <p:txBody>
          <a:bodyPr>
            <a:normAutofit fontScale="70000" lnSpcReduction="20000"/>
          </a:bodyPr>
          <a:lstStyle/>
          <a:p>
            <a:pPr lvl="1"/>
            <a:endParaRPr lang="en-US" sz="2600" dirty="0"/>
          </a:p>
          <a:p>
            <a:pPr lvl="1"/>
            <a:endParaRPr lang="en-US" sz="2600" dirty="0"/>
          </a:p>
          <a:p>
            <a:pPr marL="457200" lvl="1" indent="0">
              <a:buNone/>
            </a:pPr>
            <a:endParaRPr lang="en-US" sz="2600" dirty="0"/>
          </a:p>
          <a:p>
            <a:pPr lvl="1"/>
            <a:r>
              <a:rPr lang="en-US" sz="2600" dirty="0"/>
              <a:t>11 different centers, </a:t>
            </a:r>
            <a:r>
              <a:rPr lang="en-US" sz="2600" dirty="0" err="1"/>
              <a:t>midwest</a:t>
            </a:r>
            <a:r>
              <a:rPr lang="en-US" sz="2600" dirty="0"/>
              <a:t> and east coast, 11,000 patients, trop, EKG, h/p, admitted </a:t>
            </a:r>
            <a:r>
              <a:rPr lang="en-US" sz="2600" dirty="0" err="1"/>
              <a:t>vs</a:t>
            </a:r>
            <a:r>
              <a:rPr lang="en-US" sz="2600" dirty="0"/>
              <a:t> not, every patient there with CP and ACS as primary concern were enrolled, every patient who was sent home was followed up in 48-72 hours.  Brought them back for the study, another H/P, another EKG, another Trop.  99.1% follow up. </a:t>
            </a:r>
          </a:p>
          <a:p>
            <a:pPr marL="0" indent="0">
              <a:buNone/>
            </a:pPr>
            <a:endParaRPr lang="en-US" dirty="0"/>
          </a:p>
          <a:p>
            <a:pPr lvl="1"/>
            <a:endParaRPr lang="en-US" dirty="0"/>
          </a:p>
          <a:p>
            <a:pPr lvl="1"/>
            <a:r>
              <a:rPr lang="en-US" dirty="0"/>
              <a:t>19/894 = 2.1%</a:t>
            </a:r>
          </a:p>
          <a:p>
            <a:pPr marL="457200" lvl="1" indent="0">
              <a:buNone/>
            </a:pPr>
            <a:endParaRPr lang="en-US" dirty="0"/>
          </a:p>
          <a:p>
            <a:pPr lvl="1"/>
            <a:r>
              <a:rPr lang="en-US" dirty="0"/>
              <a:t>19/11000 = 0.2%</a:t>
            </a:r>
          </a:p>
          <a:p>
            <a:pPr lvl="1"/>
            <a:endParaRPr lang="en-US" dirty="0"/>
          </a:p>
          <a:p>
            <a:pPr lvl="1"/>
            <a:r>
              <a:rPr lang="en-US" dirty="0"/>
              <a:t>Can you think of a chief complaint where we are that accurate?? </a:t>
            </a:r>
          </a:p>
        </p:txBody>
      </p:sp>
      <p:pic>
        <p:nvPicPr>
          <p:cNvPr id="6" name="Picture 5" descr="Screen Shot 2016-10-12 at 9.03.02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0" y="1214804"/>
            <a:ext cx="8674100" cy="1282700"/>
          </a:xfrm>
          <a:prstGeom prst="rect">
            <a:avLst/>
          </a:prstGeom>
        </p:spPr>
      </p:pic>
      <p:sp>
        <p:nvSpPr>
          <p:cNvPr id="7" name="TextBox 6"/>
          <p:cNvSpPr txBox="1"/>
          <p:nvPr/>
        </p:nvSpPr>
        <p:spPr>
          <a:xfrm>
            <a:off x="7263423" y="1797538"/>
            <a:ext cx="1613877" cy="369332"/>
          </a:xfrm>
          <a:prstGeom prst="rect">
            <a:avLst/>
          </a:prstGeom>
          <a:noFill/>
          <a:ln>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NEJM, 2000</a:t>
            </a:r>
          </a:p>
        </p:txBody>
      </p:sp>
      <p:pic>
        <p:nvPicPr>
          <p:cNvPr id="3" name="Picture 2">
            <a:extLst>
              <a:ext uri="{FF2B5EF4-FFF2-40B4-BE49-F238E27FC236}">
                <a16:creationId xmlns:a16="http://schemas.microsoft.com/office/drawing/2014/main" id="{98714036-06DB-D817-DF1E-84A7684F2F5D}"/>
              </a:ext>
            </a:extLst>
          </p:cNvPr>
          <p:cNvPicPr>
            <a:picLocks noChangeAspect="1"/>
          </p:cNvPicPr>
          <p:nvPr/>
        </p:nvPicPr>
        <p:blipFill>
          <a:blip r:embed="rId4"/>
          <a:stretch>
            <a:fillRect/>
          </a:stretch>
        </p:blipFill>
        <p:spPr>
          <a:xfrm>
            <a:off x="914400" y="3717453"/>
            <a:ext cx="7772400" cy="585138"/>
          </a:xfrm>
          <a:prstGeom prst="rect">
            <a:avLst/>
          </a:prstGeom>
        </p:spPr>
      </p:pic>
    </p:spTree>
    <p:extLst>
      <p:ext uri="{BB962C8B-B14F-4D97-AF65-F5344CB8AC3E}">
        <p14:creationId xmlns:p14="http://schemas.microsoft.com/office/powerpoint/2010/main" val="15981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10-12 at 5.55.3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173" y="1294316"/>
            <a:ext cx="6465392" cy="1407252"/>
          </a:xfrm>
          <a:prstGeom prst="rect">
            <a:avLst/>
          </a:prstGeom>
        </p:spPr>
      </p:pic>
      <p:pic>
        <p:nvPicPr>
          <p:cNvPr id="6" name="Picture 5" descr="Screen Shot 2016-10-12 at 5.56.55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3192" y="2682894"/>
            <a:ext cx="6266962" cy="4038709"/>
          </a:xfrm>
          <a:prstGeom prst="rect">
            <a:avLst/>
          </a:prstGeom>
        </p:spPr>
      </p:pic>
      <p:sp>
        <p:nvSpPr>
          <p:cNvPr id="9" name="Rectangle 8"/>
          <p:cNvSpPr/>
          <p:nvPr/>
        </p:nvSpPr>
        <p:spPr>
          <a:xfrm>
            <a:off x="2193192" y="5708469"/>
            <a:ext cx="6098738" cy="958011"/>
          </a:xfrm>
          <a:prstGeom prst="rect">
            <a:avLst/>
          </a:prstGeom>
          <a:noFill/>
          <a:ln w="57150" cmpd="sng">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Title 1"/>
          <p:cNvSpPr>
            <a:spLocks noGrp="1"/>
          </p:cNvSpPr>
          <p:nvPr>
            <p:ph type="title"/>
          </p:nvPr>
        </p:nvSpPr>
        <p:spPr>
          <a:xfrm>
            <a:off x="457200" y="274638"/>
            <a:ext cx="8229600" cy="1143000"/>
          </a:xfrm>
        </p:spPr>
        <p:txBody>
          <a:bodyPr/>
          <a:lstStyle/>
          <a:p>
            <a:r>
              <a:rPr lang="en-US" dirty="0"/>
              <a:t>Risk of Missed MI?</a:t>
            </a:r>
          </a:p>
        </p:txBody>
      </p:sp>
    </p:spTree>
    <p:extLst>
      <p:ext uri="{BB962C8B-B14F-4D97-AF65-F5344CB8AC3E}">
        <p14:creationId xmlns:p14="http://schemas.microsoft.com/office/powerpoint/2010/main" val="4033901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of Missed MI?</a:t>
            </a:r>
          </a:p>
        </p:txBody>
      </p:sp>
      <p:pic>
        <p:nvPicPr>
          <p:cNvPr id="5" name="Picture 4" descr="Screen Shot 2016-10-12 at 6.04.12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72081"/>
            <a:ext cx="9144000" cy="2762759"/>
          </a:xfrm>
          <a:prstGeom prst="rect">
            <a:avLst/>
          </a:prstGeom>
        </p:spPr>
      </p:pic>
      <p:sp>
        <p:nvSpPr>
          <p:cNvPr id="8" name="Rectangle 7"/>
          <p:cNvSpPr/>
          <p:nvPr/>
        </p:nvSpPr>
        <p:spPr>
          <a:xfrm>
            <a:off x="4201991" y="3938699"/>
            <a:ext cx="2446494" cy="1196141"/>
          </a:xfrm>
          <a:prstGeom prst="rect">
            <a:avLst/>
          </a:prstGeom>
          <a:noFill/>
          <a:ln w="57150" cmpd="sng">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448376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03466"/>
            <a:ext cx="8229600" cy="1143000"/>
          </a:xfrm>
        </p:spPr>
        <p:txBody>
          <a:bodyPr/>
          <a:lstStyle/>
          <a:p>
            <a:r>
              <a:rPr lang="en-US" dirty="0"/>
              <a:t>Risk of missed MI for patients</a:t>
            </a:r>
          </a:p>
        </p:txBody>
      </p:sp>
      <p:sp>
        <p:nvSpPr>
          <p:cNvPr id="4" name="Title 1"/>
          <p:cNvSpPr txBox="1">
            <a:spLocks/>
          </p:cNvSpPr>
          <p:nvPr/>
        </p:nvSpPr>
        <p:spPr>
          <a:xfrm>
            <a:off x="307796" y="2416621"/>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Risk of missed MI for doctors</a:t>
            </a:r>
          </a:p>
        </p:txBody>
      </p:sp>
    </p:spTree>
    <p:extLst>
      <p:ext uri="{BB962C8B-B14F-4D97-AF65-F5344CB8AC3E}">
        <p14:creationId xmlns:p14="http://schemas.microsoft.com/office/powerpoint/2010/main" val="1077743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37"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300"/>
                                        <p:tgtEl>
                                          <p:spTgt spid="4"/>
                                        </p:tgtEl>
                                      </p:cBhvr>
                                    </p:animEffect>
                                    <p:anim calcmode="lin" valueType="num">
                                      <p:cBhvr>
                                        <p:cTn id="11" dur="1300" fill="hold"/>
                                        <p:tgtEl>
                                          <p:spTgt spid="4"/>
                                        </p:tgtEl>
                                        <p:attrNameLst>
                                          <p:attrName>ppt_x</p:attrName>
                                        </p:attrNameLst>
                                      </p:cBhvr>
                                      <p:tavLst>
                                        <p:tav tm="0">
                                          <p:val>
                                            <p:strVal val="#ppt_x"/>
                                          </p:val>
                                        </p:tav>
                                        <p:tav tm="100000">
                                          <p:val>
                                            <p:strVal val="#ppt_x"/>
                                          </p:val>
                                        </p:tav>
                                      </p:tavLst>
                                    </p:anim>
                                    <p:anim calcmode="lin" valueType="num">
                                      <p:cBhvr>
                                        <p:cTn id="12" dur="1170" decel="100000" fill="hold"/>
                                        <p:tgtEl>
                                          <p:spTgt spid="4"/>
                                        </p:tgtEl>
                                        <p:attrNameLst>
                                          <p:attrName>ppt_y</p:attrName>
                                        </p:attrNameLst>
                                      </p:cBhvr>
                                      <p:tavLst>
                                        <p:tav tm="0">
                                          <p:val>
                                            <p:strVal val="#ppt_y+1"/>
                                          </p:val>
                                        </p:tav>
                                        <p:tav tm="100000">
                                          <p:val>
                                            <p:strVal val="#ppt_y-.03"/>
                                          </p:val>
                                        </p:tav>
                                      </p:tavLst>
                                    </p:anim>
                                    <p:anim calcmode="lin" valueType="num">
                                      <p:cBhvr>
                                        <p:cTn id="13" dur="130" accel="100000" fill="hold">
                                          <p:stCondLst>
                                            <p:cond delay="117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Malpractice risk</a:t>
            </a:r>
          </a:p>
        </p:txBody>
      </p:sp>
      <p:sp>
        <p:nvSpPr>
          <p:cNvPr id="3" name="Content Placeholder 2"/>
          <p:cNvSpPr>
            <a:spLocks noGrp="1"/>
          </p:cNvSpPr>
          <p:nvPr>
            <p:ph idx="1"/>
          </p:nvPr>
        </p:nvSpPr>
        <p:spPr/>
        <p:txBody>
          <a:bodyPr/>
          <a:lstStyle/>
          <a:p>
            <a:endParaRPr lang="en-US" dirty="0"/>
          </a:p>
        </p:txBody>
      </p:sp>
      <p:pic>
        <p:nvPicPr>
          <p:cNvPr id="4" name="Picture 3" descr="NEJM-Tab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1792" y="1163715"/>
            <a:ext cx="4276692" cy="5358154"/>
          </a:xfrm>
          <a:prstGeom prst="rect">
            <a:avLst/>
          </a:prstGeom>
        </p:spPr>
      </p:pic>
    </p:spTree>
    <p:extLst>
      <p:ext uri="{BB962C8B-B14F-4D97-AF65-F5344CB8AC3E}">
        <p14:creationId xmlns:p14="http://schemas.microsoft.com/office/powerpoint/2010/main" val="2461354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6-10-12 at 6.24.1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100" y="1806581"/>
            <a:ext cx="7061200" cy="3632200"/>
          </a:xfrm>
          <a:prstGeom prst="rect">
            <a:avLst/>
          </a:prstGeom>
        </p:spPr>
      </p:pic>
    </p:spTree>
    <p:extLst>
      <p:ext uri="{BB962C8B-B14F-4D97-AF65-F5344CB8AC3E}">
        <p14:creationId xmlns:p14="http://schemas.microsoft.com/office/powerpoint/2010/main" val="3772272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effect of malpractice reform</a:t>
            </a:r>
          </a:p>
        </p:txBody>
      </p:sp>
      <p:sp>
        <p:nvSpPr>
          <p:cNvPr id="3" name="Content Placeholder 2"/>
          <p:cNvSpPr>
            <a:spLocks noGrp="1"/>
          </p:cNvSpPr>
          <p:nvPr>
            <p:ph idx="1"/>
          </p:nvPr>
        </p:nvSpPr>
        <p:spPr/>
        <p:txBody>
          <a:bodyPr>
            <a:normAutofit fontScale="92500" lnSpcReduction="20000"/>
          </a:bodyPr>
          <a:lstStyle/>
          <a:p>
            <a:r>
              <a:rPr lang="en-US" dirty="0"/>
              <a:t>Texas (2003)</a:t>
            </a:r>
          </a:p>
          <a:p>
            <a:r>
              <a:rPr lang="en-US" dirty="0"/>
              <a:t>Georgia (2005)</a:t>
            </a:r>
          </a:p>
          <a:p>
            <a:r>
              <a:rPr lang="en-US" dirty="0"/>
              <a:t>South Carolina (2005)</a:t>
            </a:r>
          </a:p>
          <a:p>
            <a:endParaRPr lang="en-US" dirty="0"/>
          </a:p>
          <a:p>
            <a:r>
              <a:rPr lang="en-US" dirty="0"/>
              <a:t>What did they change? </a:t>
            </a:r>
          </a:p>
          <a:p>
            <a:pPr lvl="1"/>
            <a:r>
              <a:rPr lang="en-US" dirty="0"/>
              <a:t>Deviation from standard of care </a:t>
            </a:r>
            <a:r>
              <a:rPr lang="en-US" dirty="0">
                <a:sym typeface="Wingdings"/>
              </a:rPr>
              <a:t> gross negligence</a:t>
            </a:r>
          </a:p>
          <a:p>
            <a:r>
              <a:rPr lang="en-US" dirty="0">
                <a:sym typeface="Wingdings"/>
              </a:rPr>
              <a:t>Did it have an effect on?</a:t>
            </a:r>
          </a:p>
          <a:p>
            <a:pPr lvl="1"/>
            <a:r>
              <a:rPr lang="en-US" dirty="0">
                <a:sym typeface="Wingdings"/>
              </a:rPr>
              <a:t>Cost? Admissions? CT/MRI’s?</a:t>
            </a:r>
          </a:p>
          <a:p>
            <a:pPr lvl="1"/>
            <a:r>
              <a:rPr lang="en-US" dirty="0">
                <a:sym typeface="Wingdings"/>
              </a:rPr>
              <a:t>This is what doctors say they get a lot of to avoid being sued</a:t>
            </a:r>
          </a:p>
          <a:p>
            <a:pPr lvl="1"/>
            <a:endParaRPr lang="en-US" dirty="0"/>
          </a:p>
        </p:txBody>
      </p:sp>
      <p:pic>
        <p:nvPicPr>
          <p:cNvPr id="4" name="Picture 3" descr="Screen Shot 2016-10-12 at 6.28.0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9572"/>
            <a:ext cx="9144000" cy="2056780"/>
          </a:xfrm>
          <a:prstGeom prst="rect">
            <a:avLst/>
          </a:prstGeom>
        </p:spPr>
      </p:pic>
    </p:spTree>
    <p:extLst>
      <p:ext uri="{BB962C8B-B14F-4D97-AF65-F5344CB8AC3E}">
        <p14:creationId xmlns:p14="http://schemas.microsoft.com/office/powerpoint/2010/main" val="1764514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creen Shot 2016-10-12 at 6.29.0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298" y="1"/>
            <a:ext cx="7961708" cy="6858000"/>
          </a:xfrm>
          <a:prstGeom prst="rect">
            <a:avLst/>
          </a:prstGeom>
        </p:spPr>
      </p:pic>
      <p:sp>
        <p:nvSpPr>
          <p:cNvPr id="5" name="TextBox 4"/>
          <p:cNvSpPr txBox="1"/>
          <p:nvPr/>
        </p:nvSpPr>
        <p:spPr>
          <a:xfrm>
            <a:off x="1506703" y="2844224"/>
            <a:ext cx="6900955" cy="1169551"/>
          </a:xfrm>
          <a:prstGeom prst="rect">
            <a:avLst/>
          </a:prstGeom>
          <a:solidFill>
            <a:schemeClr val="tx1"/>
          </a:solidFill>
        </p:spPr>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r>
              <a:rPr lang="en-US" sz="3500" b="1" dirty="0">
                <a:ln w="50800"/>
                <a:solidFill>
                  <a:schemeClr val="bg1">
                    <a:shade val="50000"/>
                  </a:schemeClr>
                </a:solidFill>
              </a:rPr>
              <a:t>Overall – it DID NOT change the way physicians practice</a:t>
            </a:r>
          </a:p>
        </p:txBody>
      </p:sp>
    </p:spTree>
    <p:extLst>
      <p:ext uri="{BB962C8B-B14F-4D97-AF65-F5344CB8AC3E}">
        <p14:creationId xmlns:p14="http://schemas.microsoft.com/office/powerpoint/2010/main" val="3583782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a:t>The effect of malpractice reform</a:t>
            </a:r>
          </a:p>
        </p:txBody>
      </p:sp>
      <p:sp>
        <p:nvSpPr>
          <p:cNvPr id="7" name="Content Placeholder 6"/>
          <p:cNvSpPr>
            <a:spLocks noGrp="1"/>
          </p:cNvSpPr>
          <p:nvPr>
            <p:ph idx="1"/>
          </p:nvPr>
        </p:nvSpPr>
        <p:spPr/>
        <p:txBody>
          <a:bodyPr/>
          <a:lstStyle/>
          <a:p>
            <a:endParaRPr lang="en-US" dirty="0"/>
          </a:p>
          <a:p>
            <a:endParaRPr lang="en-US" dirty="0"/>
          </a:p>
          <a:p>
            <a:r>
              <a:rPr lang="en-US" dirty="0"/>
              <a:t>Claims: decreased 60%</a:t>
            </a:r>
          </a:p>
          <a:p>
            <a:endParaRPr lang="en-US" dirty="0"/>
          </a:p>
          <a:p>
            <a:r>
              <a:rPr lang="en-US" dirty="0"/>
              <a:t>Payouts: decreased 70%</a:t>
            </a:r>
          </a:p>
        </p:txBody>
      </p:sp>
    </p:spTree>
    <p:extLst>
      <p:ext uri="{BB962C8B-B14F-4D97-AF65-F5344CB8AC3E}">
        <p14:creationId xmlns:p14="http://schemas.microsoft.com/office/powerpoint/2010/main" val="3278112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what is the risk of ?</a:t>
            </a:r>
          </a:p>
        </p:txBody>
      </p:sp>
      <p:sp>
        <p:nvSpPr>
          <p:cNvPr id="3" name="Content Placeholder 2"/>
          <p:cNvSpPr>
            <a:spLocks noGrp="1"/>
          </p:cNvSpPr>
          <p:nvPr>
            <p:ph idx="1"/>
          </p:nvPr>
        </p:nvSpPr>
        <p:spPr/>
        <p:txBody>
          <a:bodyPr/>
          <a:lstStyle/>
          <a:p>
            <a:r>
              <a:rPr lang="en-US" dirty="0"/>
              <a:t>Never miss culture</a:t>
            </a:r>
          </a:p>
          <a:p>
            <a:r>
              <a:rPr lang="en-US" dirty="0"/>
              <a:t>System pressure </a:t>
            </a:r>
          </a:p>
          <a:p>
            <a:pPr lvl="1"/>
            <a:r>
              <a:rPr lang="en-US" dirty="0"/>
              <a:t>Finger pointing</a:t>
            </a:r>
          </a:p>
          <a:p>
            <a:r>
              <a:rPr lang="en-US" dirty="0"/>
              <a:t>Satisfaction pressure</a:t>
            </a:r>
          </a:p>
          <a:p>
            <a:r>
              <a:rPr lang="en-US" dirty="0"/>
              <a:t>Embarrassment (M&amp;M)</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122092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3"/>
          </p:cNvPr>
          <p:cNvSpPr/>
          <p:nvPr/>
        </p:nvSpPr>
        <p:spPr>
          <a:xfrm>
            <a:off x="1863656" y="2266525"/>
            <a:ext cx="2333023" cy="20548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a:hlinkClick r:id="rId4"/>
          </p:cNvPr>
          <p:cNvSpPr/>
          <p:nvPr/>
        </p:nvSpPr>
        <p:spPr>
          <a:xfrm>
            <a:off x="4973258" y="4597460"/>
            <a:ext cx="2191469" cy="37040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A screenshot of a qr code&#10;&#10;Description automatically generated">
            <a:extLst>
              <a:ext uri="{FF2B5EF4-FFF2-40B4-BE49-F238E27FC236}">
                <a16:creationId xmlns:a16="http://schemas.microsoft.com/office/drawing/2014/main" id="{20976657-5B3C-F63B-FE47-44E7243BD9B1}"/>
              </a:ext>
            </a:extLst>
          </p:cNvPr>
          <p:cNvPicPr>
            <a:picLocks noChangeAspect="1"/>
          </p:cNvPicPr>
          <p:nvPr/>
        </p:nvPicPr>
        <p:blipFill>
          <a:blip r:embed="rId5"/>
          <a:stretch>
            <a:fillRect/>
          </a:stretch>
        </p:blipFill>
        <p:spPr>
          <a:xfrm>
            <a:off x="0" y="-1"/>
            <a:ext cx="9133662" cy="4321389"/>
          </a:xfrm>
          <a:prstGeom prst="rect">
            <a:avLst/>
          </a:prstGeom>
        </p:spPr>
      </p:pic>
      <p:sp>
        <p:nvSpPr>
          <p:cNvPr id="9" name="TextBox 8">
            <a:extLst>
              <a:ext uri="{FF2B5EF4-FFF2-40B4-BE49-F238E27FC236}">
                <a16:creationId xmlns:a16="http://schemas.microsoft.com/office/drawing/2014/main" id="{3CD2629D-6E34-E255-7FE1-AABDF5B4A714}"/>
              </a:ext>
            </a:extLst>
          </p:cNvPr>
          <p:cNvSpPr txBox="1"/>
          <p:nvPr/>
        </p:nvSpPr>
        <p:spPr>
          <a:xfrm>
            <a:off x="2280831" y="5070455"/>
            <a:ext cx="4572000" cy="369332"/>
          </a:xfrm>
          <a:prstGeom prst="rect">
            <a:avLst/>
          </a:prstGeom>
          <a:noFill/>
        </p:spPr>
        <p:txBody>
          <a:bodyPr wrap="square">
            <a:spAutoFit/>
          </a:bodyPr>
          <a:lstStyle/>
          <a:p>
            <a:r>
              <a:rPr lang="en-US" dirty="0">
                <a:hlinkClick r:id="rId6"/>
              </a:rPr>
              <a:t>results</a:t>
            </a:r>
            <a:endParaRPr lang="en-US" dirty="0"/>
          </a:p>
        </p:txBody>
      </p:sp>
    </p:spTree>
    <p:extLst>
      <p:ext uri="{BB962C8B-B14F-4D97-AF65-F5344CB8AC3E}">
        <p14:creationId xmlns:p14="http://schemas.microsoft.com/office/powerpoint/2010/main" val="4204128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ECG + </a:t>
            </a:r>
            <a:r>
              <a:rPr lang="en-US" dirty="0" err="1"/>
              <a:t>Hx</a:t>
            </a:r>
            <a:endParaRPr lang="en-US" dirty="0"/>
          </a:p>
        </p:txBody>
      </p:sp>
      <p:sp>
        <p:nvSpPr>
          <p:cNvPr id="6" name="Content Placeholder 5"/>
          <p:cNvSpPr>
            <a:spLocks noGrp="1"/>
          </p:cNvSpPr>
          <p:nvPr>
            <p:ph idx="1"/>
          </p:nvPr>
        </p:nvSpPr>
        <p:spPr/>
        <p:txBody>
          <a:bodyPr/>
          <a:lstStyle/>
          <a:p>
            <a:r>
              <a:rPr lang="en-US" dirty="0"/>
              <a:t>Pope et al: “It appears that the incidence of missed diagnoses of acute cardiac ischemia in the emergency department may be reduced by interpreting the electrocardiogram more accurately and addressing clinical factors or preconceptions that obscure the recognition of acute myocardial infarction and unstable angina”</a:t>
            </a:r>
          </a:p>
          <a:p>
            <a:endParaRPr lang="en-US" dirty="0"/>
          </a:p>
          <a:p>
            <a:endParaRPr lang="en-US" dirty="0"/>
          </a:p>
        </p:txBody>
      </p:sp>
    </p:spTree>
    <p:extLst>
      <p:ext uri="{BB962C8B-B14F-4D97-AF65-F5344CB8AC3E}">
        <p14:creationId xmlns:p14="http://schemas.microsoft.com/office/powerpoint/2010/main" val="2976807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ormal EKG.bm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70" y="1555916"/>
            <a:ext cx="8874030" cy="4159702"/>
          </a:xfrm>
          <a:prstGeom prst="rect">
            <a:avLst/>
          </a:prstGeom>
        </p:spPr>
      </p:pic>
      <p:sp>
        <p:nvSpPr>
          <p:cNvPr id="5" name="Title 4"/>
          <p:cNvSpPr>
            <a:spLocks noGrp="1"/>
          </p:cNvSpPr>
          <p:nvPr>
            <p:ph type="title"/>
          </p:nvPr>
        </p:nvSpPr>
        <p:spPr/>
        <p:txBody>
          <a:bodyPr/>
          <a:lstStyle/>
          <a:p>
            <a:endParaRPr lang="en-US" dirty="0"/>
          </a:p>
        </p:txBody>
      </p:sp>
      <p:pic>
        <p:nvPicPr>
          <p:cNvPr id="2" name="Picture 1" descr="paced EKG.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979407"/>
            <a:ext cx="9144000" cy="4878593"/>
          </a:xfrm>
          <a:prstGeom prst="rect">
            <a:avLst/>
          </a:prstGeom>
        </p:spPr>
      </p:pic>
      <p:pic>
        <p:nvPicPr>
          <p:cNvPr id="3" name="Picture 2" descr="RBBB EKG.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73545"/>
            <a:ext cx="9144000" cy="4646834"/>
          </a:xfrm>
          <a:prstGeom prst="rect">
            <a:avLst/>
          </a:prstGeom>
        </p:spPr>
      </p:pic>
      <p:pic>
        <p:nvPicPr>
          <p:cNvPr id="6" name="Picture 5" descr="slight ST elevation.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697241"/>
            <a:ext cx="9144000" cy="3251835"/>
          </a:xfrm>
          <a:prstGeom prst="rect">
            <a:avLst/>
          </a:prstGeom>
        </p:spPr>
      </p:pic>
      <p:pic>
        <p:nvPicPr>
          <p:cNvPr id="7" name="Picture 6" descr="LBBB.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7200" y="573545"/>
            <a:ext cx="8511747" cy="4468667"/>
          </a:xfrm>
          <a:prstGeom prst="rect">
            <a:avLst/>
          </a:prstGeom>
        </p:spPr>
      </p:pic>
      <p:pic>
        <p:nvPicPr>
          <p:cNvPr id="9" name="Picture 8" descr="vfib EKG.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1800" y="1219818"/>
            <a:ext cx="8255000" cy="4495800"/>
          </a:xfrm>
          <a:prstGeom prst="rect">
            <a:avLst/>
          </a:prstGeom>
        </p:spPr>
      </p:pic>
      <p:pic>
        <p:nvPicPr>
          <p:cNvPr id="10" name="Picture 9" descr="normal EKG.bm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800" y="2697241"/>
            <a:ext cx="8128000" cy="3810000"/>
          </a:xfrm>
          <a:prstGeom prst="rect">
            <a:avLst/>
          </a:prstGeom>
        </p:spPr>
      </p:pic>
    </p:spTree>
    <p:extLst>
      <p:ext uri="{BB962C8B-B14F-4D97-AF65-F5344CB8AC3E}">
        <p14:creationId xmlns:p14="http://schemas.microsoft.com/office/powerpoint/2010/main" val="129592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ppt_y</p:attrName>
                                        </p:attrNameLst>
                                      </p:cBhvr>
                                      <p:tavLst>
                                        <p:tav tm="0">
                                          <p:val>
                                            <p:strVal val="#ppt_y+#ppt_h*1.125000"/>
                                          </p:val>
                                        </p:tav>
                                        <p:tav tm="100000">
                                          <p:val>
                                            <p:strVal val="#ppt_y"/>
                                          </p:val>
                                        </p:tav>
                                      </p:tavLst>
                                    </p:anim>
                                    <p:animEffect transition="in" filter="wipe(up)">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43"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
                                        <p:tgtEl>
                                          <p:spTgt spid="6"/>
                                        </p:tgtEl>
                                      </p:cBhvr>
                                    </p:animEffect>
                                    <p:anim calcmode="lin" valueType="num">
                                      <p:cBhvr>
                                        <p:cTn id="24" dur="400" fill="hold"/>
                                        <p:tgtEl>
                                          <p:spTgt spid="6"/>
                                        </p:tgtEl>
                                        <p:attrNameLst>
                                          <p:attrName>ppt_x</p:attrName>
                                        </p:attrNameLst>
                                      </p:cBhvr>
                                      <p:tavLst>
                                        <p:tav tm="0">
                                          <p:val>
                                            <p:strVal val="#ppt_x"/>
                                          </p:val>
                                        </p:tav>
                                        <p:tav tm="100000">
                                          <p:val>
                                            <p:strVal val="#ppt_x"/>
                                          </p:val>
                                        </p:tav>
                                      </p:tavLst>
                                    </p:anim>
                                    <p:anim calcmode="lin" valueType="num">
                                      <p:cBhvr>
                                        <p:cTn id="25" dur="400" fill="hold"/>
                                        <p:tgtEl>
                                          <p:spTgt spid="6"/>
                                        </p:tgtEl>
                                        <p:attrNameLst>
                                          <p:attrName>ppt_y</p:attrName>
                                        </p:attrNameLst>
                                      </p:cBhvr>
                                      <p:tavLst>
                                        <p:tav tm="0">
                                          <p:val>
                                            <p:strVal val="#ppt_y+0.31"/>
                                          </p:val>
                                        </p:tav>
                                        <p:tav tm="100000">
                                          <p:val>
                                            <p:strVal val="#ppt_y+0.31"/>
                                          </p:val>
                                        </p:tav>
                                      </p:tavLst>
                                    </p:anim>
                                    <p:anim calcmode="lin" valueType="num">
                                      <p:cBhvr>
                                        <p:cTn id="26" dur="600" decel="50000" fill="hold">
                                          <p:stCondLst>
                                            <p:cond delay="400"/>
                                          </p:stCondLst>
                                        </p:cTn>
                                        <p:tgtEl>
                                          <p:spTgt spid="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7" dur="600" decel="50000" fill="hold">
                                          <p:stCondLst>
                                            <p:cond delay="400"/>
                                          </p:stCondLst>
                                        </p:cTn>
                                        <p:tgtEl>
                                          <p:spTgt spid="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7"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900" decel="100000" fill="hold"/>
                                        <p:tgtEl>
                                          <p:spTgt spid="7"/>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0"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800" decel="100000"/>
                                        <p:tgtEl>
                                          <p:spTgt spid="9"/>
                                        </p:tgtEl>
                                      </p:cBhvr>
                                    </p:animEffect>
                                    <p:anim calcmode="lin" valueType="num">
                                      <p:cBhvr>
                                        <p:cTn id="41" dur="800" decel="100000" fill="hold"/>
                                        <p:tgtEl>
                                          <p:spTgt spid="9"/>
                                        </p:tgtEl>
                                        <p:attrNameLst>
                                          <p:attrName>style.rotation</p:attrName>
                                        </p:attrNameLst>
                                      </p:cBhvr>
                                      <p:tavLst>
                                        <p:tav tm="0">
                                          <p:val>
                                            <p:fltVal val="-90"/>
                                          </p:val>
                                        </p:tav>
                                        <p:tav tm="100000">
                                          <p:val>
                                            <p:fltVal val="0"/>
                                          </p:val>
                                        </p:tav>
                                      </p:tavLst>
                                    </p:anim>
                                    <p:anim calcmode="lin" valueType="num">
                                      <p:cBhvr>
                                        <p:cTn id="42" dur="800" decel="100000" fill="hold"/>
                                        <p:tgtEl>
                                          <p:spTgt spid="9"/>
                                        </p:tgtEl>
                                        <p:attrNameLst>
                                          <p:attrName>ppt_x</p:attrName>
                                        </p:attrNameLst>
                                      </p:cBhvr>
                                      <p:tavLst>
                                        <p:tav tm="0">
                                          <p:val>
                                            <p:strVal val="#ppt_x+0.4"/>
                                          </p:val>
                                        </p:tav>
                                        <p:tav tm="100000">
                                          <p:val>
                                            <p:strVal val="#ppt_x-0.05"/>
                                          </p:val>
                                        </p:tav>
                                      </p:tavLst>
                                    </p:anim>
                                    <p:anim calcmode="lin" valueType="num">
                                      <p:cBhvr>
                                        <p:cTn id="43" dur="800" decel="100000" fill="hold"/>
                                        <p:tgtEl>
                                          <p:spTgt spid="9"/>
                                        </p:tgtEl>
                                        <p:attrNameLst>
                                          <p:attrName>ppt_y</p:attrName>
                                        </p:attrNameLst>
                                      </p:cBhvr>
                                      <p:tavLst>
                                        <p:tav tm="0">
                                          <p:val>
                                            <p:strVal val="#ppt_y-0.4"/>
                                          </p:val>
                                        </p:tav>
                                        <p:tav tm="100000">
                                          <p:val>
                                            <p:strVal val="#ppt_y+0.1"/>
                                          </p:val>
                                        </p:tav>
                                      </p:tavLst>
                                    </p:anim>
                                    <p:anim calcmode="lin" valueType="num">
                                      <p:cBhvr>
                                        <p:cTn id="44"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45"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5" presetClass="entr" presetSubtype="0"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1000" fill="hold"/>
                                        <p:tgtEl>
                                          <p:spTgt spid="10"/>
                                        </p:tgtEl>
                                        <p:attrNameLst>
                                          <p:attrName>ppt_w</p:attrName>
                                        </p:attrNameLst>
                                      </p:cBhvr>
                                      <p:tavLst>
                                        <p:tav tm="0">
                                          <p:val>
                                            <p:fltVal val="0"/>
                                          </p:val>
                                        </p:tav>
                                        <p:tav tm="100000">
                                          <p:val>
                                            <p:strVal val="#ppt_w"/>
                                          </p:val>
                                        </p:tav>
                                      </p:tavLst>
                                    </p:anim>
                                    <p:anim calcmode="lin" valueType="num">
                                      <p:cBhvr>
                                        <p:cTn id="51" dur="1000" fill="hold"/>
                                        <p:tgtEl>
                                          <p:spTgt spid="10"/>
                                        </p:tgtEl>
                                        <p:attrNameLst>
                                          <p:attrName>ppt_h</p:attrName>
                                        </p:attrNameLst>
                                      </p:cBhvr>
                                      <p:tavLst>
                                        <p:tav tm="0">
                                          <p:val>
                                            <p:fltVal val="0"/>
                                          </p:val>
                                        </p:tav>
                                        <p:tav tm="100000">
                                          <p:val>
                                            <p:strVal val="#ppt_h"/>
                                          </p:val>
                                        </p:tav>
                                      </p:tavLst>
                                    </p:anim>
                                    <p:anim calcmode="lin" valueType="num">
                                      <p:cBhvr>
                                        <p:cTn id="52"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very small st elevation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38527"/>
            <a:ext cx="9144000" cy="2760038"/>
          </a:xfrm>
          <a:prstGeom prst="rect">
            <a:avLst/>
          </a:prstGeom>
        </p:spPr>
      </p:pic>
    </p:spTree>
    <p:extLst>
      <p:ext uri="{BB962C8B-B14F-4D97-AF65-F5344CB8AC3E}">
        <p14:creationId xmlns:p14="http://schemas.microsoft.com/office/powerpoint/2010/main" val="164741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what can we do about it?</a:t>
            </a:r>
          </a:p>
        </p:txBody>
      </p:sp>
      <p:sp>
        <p:nvSpPr>
          <p:cNvPr id="3" name="TextBox 2"/>
          <p:cNvSpPr txBox="1"/>
          <p:nvPr/>
        </p:nvSpPr>
        <p:spPr>
          <a:xfrm>
            <a:off x="702303" y="2422686"/>
            <a:ext cx="4155186" cy="461665"/>
          </a:xfrm>
          <a:prstGeom prst="rect">
            <a:avLst/>
          </a:prstGeom>
          <a:noFill/>
        </p:spPr>
        <p:txBody>
          <a:bodyPr wrap="square" rtlCol="0">
            <a:spAutoFit/>
          </a:bodyPr>
          <a:lstStyle/>
          <a:p>
            <a:r>
              <a:rPr lang="en-US" sz="2400" dirty="0"/>
              <a:t>Stop doing EKGs</a:t>
            </a:r>
          </a:p>
        </p:txBody>
      </p:sp>
      <p:sp>
        <p:nvSpPr>
          <p:cNvPr id="4" name="TextBox 3">
            <a:extLst>
              <a:ext uri="{FF2B5EF4-FFF2-40B4-BE49-F238E27FC236}">
                <a16:creationId xmlns:a16="http://schemas.microsoft.com/office/drawing/2014/main" id="{9BFB0CE4-ABF6-3AA8-524F-8BED3347BBBD}"/>
              </a:ext>
            </a:extLst>
          </p:cNvPr>
          <p:cNvSpPr txBox="1"/>
          <p:nvPr/>
        </p:nvSpPr>
        <p:spPr>
          <a:xfrm>
            <a:off x="1782166" y="2967335"/>
            <a:ext cx="4155186" cy="830997"/>
          </a:xfrm>
          <a:prstGeom prst="rect">
            <a:avLst/>
          </a:prstGeom>
          <a:noFill/>
        </p:spPr>
        <p:txBody>
          <a:bodyPr wrap="square" rtlCol="0">
            <a:spAutoFit/>
          </a:bodyPr>
          <a:lstStyle/>
          <a:p>
            <a:r>
              <a:rPr lang="en-US" sz="2400" dirty="0"/>
              <a:t>Scrutinize EKGs  </a:t>
            </a:r>
          </a:p>
          <a:p>
            <a:r>
              <a:rPr lang="en-US" sz="2400" dirty="0"/>
              <a:t>REPEAT them</a:t>
            </a:r>
          </a:p>
        </p:txBody>
      </p:sp>
      <p:sp>
        <p:nvSpPr>
          <p:cNvPr id="5" name="TextBox 4">
            <a:extLst>
              <a:ext uri="{FF2B5EF4-FFF2-40B4-BE49-F238E27FC236}">
                <a16:creationId xmlns:a16="http://schemas.microsoft.com/office/drawing/2014/main" id="{F54ACDC2-36DF-0677-CDD1-AD30C71F13B1}"/>
              </a:ext>
            </a:extLst>
          </p:cNvPr>
          <p:cNvSpPr txBox="1"/>
          <p:nvPr/>
        </p:nvSpPr>
        <p:spPr>
          <a:xfrm>
            <a:off x="828577" y="4434048"/>
            <a:ext cx="4155186" cy="830997"/>
          </a:xfrm>
          <a:prstGeom prst="rect">
            <a:avLst/>
          </a:prstGeom>
          <a:noFill/>
        </p:spPr>
        <p:txBody>
          <a:bodyPr wrap="square" rtlCol="0">
            <a:spAutoFit/>
          </a:bodyPr>
          <a:lstStyle/>
          <a:p>
            <a:r>
              <a:rPr lang="en-US" sz="2400" dirty="0"/>
              <a:t>Perform a good chest pain history</a:t>
            </a:r>
          </a:p>
        </p:txBody>
      </p:sp>
    </p:spTree>
    <p:extLst>
      <p:ext uri="{BB962C8B-B14F-4D97-AF65-F5344CB8AC3E}">
        <p14:creationId xmlns:p14="http://schemas.microsoft.com/office/powerpoint/2010/main" val="351251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dissolv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 grpId="1"/>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0A10-51B5-0D06-E2C9-DCEEF6259821}"/>
              </a:ext>
            </a:extLst>
          </p:cNvPr>
          <p:cNvSpPr>
            <a:spLocks noGrp="1"/>
          </p:cNvSpPr>
          <p:nvPr>
            <p:ph type="title"/>
          </p:nvPr>
        </p:nvSpPr>
        <p:spPr/>
        <p:txBody>
          <a:bodyPr/>
          <a:lstStyle/>
          <a:p>
            <a:r>
              <a:rPr lang="en-US" dirty="0"/>
              <a:t>What is typical chest pain?</a:t>
            </a:r>
          </a:p>
        </p:txBody>
      </p:sp>
    </p:spTree>
    <p:extLst>
      <p:ext uri="{BB962C8B-B14F-4D97-AF65-F5344CB8AC3E}">
        <p14:creationId xmlns:p14="http://schemas.microsoft.com/office/powerpoint/2010/main" val="396741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medical survey&#10;&#10;Description automatically generated">
            <a:extLst>
              <a:ext uri="{FF2B5EF4-FFF2-40B4-BE49-F238E27FC236}">
                <a16:creationId xmlns:a16="http://schemas.microsoft.com/office/drawing/2014/main" id="{76EDA7E2-A2AA-E5A0-52C4-D4A7916C2009}"/>
              </a:ext>
            </a:extLst>
          </p:cNvPr>
          <p:cNvPicPr>
            <a:picLocks noChangeAspect="1"/>
          </p:cNvPicPr>
          <p:nvPr/>
        </p:nvPicPr>
        <p:blipFill>
          <a:blip r:embed="rId2"/>
          <a:stretch>
            <a:fillRect/>
          </a:stretch>
        </p:blipFill>
        <p:spPr>
          <a:xfrm>
            <a:off x="951533" y="0"/>
            <a:ext cx="7240934" cy="6858000"/>
          </a:xfrm>
          <a:prstGeom prst="rect">
            <a:avLst/>
          </a:prstGeom>
        </p:spPr>
      </p:pic>
    </p:spTree>
    <p:extLst>
      <p:ext uri="{BB962C8B-B14F-4D97-AF65-F5344CB8AC3E}">
        <p14:creationId xmlns:p14="http://schemas.microsoft.com/office/powerpoint/2010/main" val="16729713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3"/>
          </p:cNvPr>
          <p:cNvSpPr/>
          <p:nvPr/>
        </p:nvSpPr>
        <p:spPr>
          <a:xfrm>
            <a:off x="1863656" y="2266525"/>
            <a:ext cx="2333023" cy="20548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a:hlinkClick r:id="rId4"/>
          </p:cNvPr>
          <p:cNvSpPr/>
          <p:nvPr/>
        </p:nvSpPr>
        <p:spPr>
          <a:xfrm>
            <a:off x="4973258" y="4597460"/>
            <a:ext cx="2191469" cy="37040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a:hlinkClick r:id="rId5" action="ppaction://hlinkfile"/>
          </p:cNvPr>
          <p:cNvSpPr/>
          <p:nvPr/>
        </p:nvSpPr>
        <p:spPr>
          <a:xfrm>
            <a:off x="2912827" y="5194487"/>
            <a:ext cx="3313169" cy="37040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A screenshot of a qr code&#10;&#10;Description automatically generated">
            <a:extLst>
              <a:ext uri="{FF2B5EF4-FFF2-40B4-BE49-F238E27FC236}">
                <a16:creationId xmlns:a16="http://schemas.microsoft.com/office/drawing/2014/main" id="{AA2C483E-4D4C-91BB-9724-EF37F16D6C7F}"/>
              </a:ext>
            </a:extLst>
          </p:cNvPr>
          <p:cNvPicPr>
            <a:picLocks noChangeAspect="1"/>
          </p:cNvPicPr>
          <p:nvPr/>
        </p:nvPicPr>
        <p:blipFill>
          <a:blip r:embed="rId6"/>
          <a:stretch>
            <a:fillRect/>
          </a:stretch>
        </p:blipFill>
        <p:spPr>
          <a:xfrm>
            <a:off x="-49871" y="42958"/>
            <a:ext cx="9238563" cy="4435164"/>
          </a:xfrm>
          <a:prstGeom prst="rect">
            <a:avLst/>
          </a:prstGeom>
        </p:spPr>
      </p:pic>
      <p:sp>
        <p:nvSpPr>
          <p:cNvPr id="9" name="TextBox 8">
            <a:extLst>
              <a:ext uri="{FF2B5EF4-FFF2-40B4-BE49-F238E27FC236}">
                <a16:creationId xmlns:a16="http://schemas.microsoft.com/office/drawing/2014/main" id="{600D2B71-5E40-9E6D-DB42-2D4A9B613523}"/>
              </a:ext>
            </a:extLst>
          </p:cNvPr>
          <p:cNvSpPr txBox="1"/>
          <p:nvPr/>
        </p:nvSpPr>
        <p:spPr>
          <a:xfrm>
            <a:off x="1998618" y="5357928"/>
            <a:ext cx="4624250" cy="369332"/>
          </a:xfrm>
          <a:prstGeom prst="rect">
            <a:avLst/>
          </a:prstGeom>
          <a:noFill/>
        </p:spPr>
        <p:txBody>
          <a:bodyPr wrap="square">
            <a:spAutoFit/>
          </a:bodyPr>
          <a:lstStyle/>
          <a:p>
            <a:r>
              <a:rPr lang="en-US" dirty="0">
                <a:hlinkClick r:id="rId7"/>
              </a:rPr>
              <a:t>Results</a:t>
            </a:r>
            <a:endParaRPr lang="en-US" dirty="0"/>
          </a:p>
        </p:txBody>
      </p:sp>
    </p:spTree>
    <p:extLst>
      <p:ext uri="{BB962C8B-B14F-4D97-AF65-F5344CB8AC3E}">
        <p14:creationId xmlns:p14="http://schemas.microsoft.com/office/powerpoint/2010/main" val="4219584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chor="ctr">
            <a:normAutofit/>
          </a:bodyPr>
          <a:lstStyle/>
          <a:p>
            <a:r>
              <a:rPr lang="en-US" dirty="0"/>
              <a:t>What is ”typical” chest pain?</a:t>
            </a:r>
          </a:p>
        </p:txBody>
      </p:sp>
      <p:sp>
        <p:nvSpPr>
          <p:cNvPr id="3" name="Content Placeholder 2"/>
          <p:cNvSpPr>
            <a:spLocks noGrp="1"/>
          </p:cNvSpPr>
          <p:nvPr>
            <p:ph sz="half" idx="1"/>
          </p:nvPr>
        </p:nvSpPr>
        <p:spPr>
          <a:xfrm>
            <a:off x="457200" y="1600200"/>
            <a:ext cx="4038600" cy="4525963"/>
          </a:xfrm>
        </p:spPr>
        <p:txBody>
          <a:bodyPr>
            <a:normAutofit/>
          </a:bodyPr>
          <a:lstStyle/>
          <a:p>
            <a:pPr>
              <a:lnSpc>
                <a:spcPct val="90000"/>
              </a:lnSpc>
            </a:pPr>
            <a:r>
              <a:rPr lang="en-US" dirty="0" err="1"/>
              <a:t>Heberden</a:t>
            </a:r>
            <a:r>
              <a:rPr lang="en-US" dirty="0"/>
              <a:t> in 1768: A painful sensation in the breast accompanied by a strangling sensation, anxiety, and occasional radiation of pain to the left arm. </a:t>
            </a:r>
            <a:endParaRPr lang="en-US"/>
          </a:p>
          <a:p>
            <a:pPr>
              <a:lnSpc>
                <a:spcPct val="90000"/>
              </a:lnSpc>
            </a:pPr>
            <a:r>
              <a:rPr lang="en-US" dirty="0"/>
              <a:t>He also observed an association with exertion and relief with rest. </a:t>
            </a:r>
            <a:endParaRPr lang="en-US"/>
          </a:p>
        </p:txBody>
      </p:sp>
      <p:pic>
        <p:nvPicPr>
          <p:cNvPr id="5" name="Picture 4">
            <a:extLst>
              <a:ext uri="{FF2B5EF4-FFF2-40B4-BE49-F238E27FC236}">
                <a16:creationId xmlns:a16="http://schemas.microsoft.com/office/drawing/2014/main" id="{D64EEFCE-5260-5FDD-1299-516C50B03ABF}"/>
              </a:ext>
            </a:extLst>
          </p:cNvPr>
          <p:cNvPicPr>
            <a:picLocks noChangeAspect="1"/>
          </p:cNvPicPr>
          <p:nvPr/>
        </p:nvPicPr>
        <p:blipFill>
          <a:blip r:embed="rId2"/>
          <a:srcRect l="598" r="-1" b="-1"/>
          <a:stretch>
            <a:fillRect/>
          </a:stretch>
        </p:blipFill>
        <p:spPr>
          <a:xfrm>
            <a:off x="4648200" y="1600200"/>
            <a:ext cx="4038600" cy="4525963"/>
          </a:xfrm>
          <a:prstGeom prst="rect">
            <a:avLst/>
          </a:prstGeom>
          <a:noFill/>
        </p:spPr>
      </p:pic>
    </p:spTree>
    <p:extLst>
      <p:ext uri="{BB962C8B-B14F-4D97-AF65-F5344CB8AC3E}">
        <p14:creationId xmlns:p14="http://schemas.microsoft.com/office/powerpoint/2010/main" val="18023539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the evidence show?</a:t>
            </a:r>
          </a:p>
        </p:txBody>
      </p:sp>
      <p:graphicFrame>
        <p:nvGraphicFramePr>
          <p:cNvPr id="5" name="Content Placeholder 4"/>
          <p:cNvGraphicFramePr>
            <a:graphicFrameLocks noGrp="1"/>
          </p:cNvGraphicFramePr>
          <p:nvPr>
            <p:ph idx="1"/>
          </p:nvPr>
        </p:nvGraphicFramePr>
        <p:xfrm>
          <a:off x="457200" y="1864818"/>
          <a:ext cx="8229600" cy="3337560"/>
        </p:xfrm>
        <a:graphic>
          <a:graphicData uri="http://schemas.openxmlformats.org/drawingml/2006/table">
            <a:tbl>
              <a:tblPr firstRow="1" bandRow="1">
                <a:tableStyleId>{5C22544A-7EE6-4342-B048-85BDC9FD1C3A}</a:tableStyleId>
              </a:tblPr>
              <a:tblGrid>
                <a:gridCol w="6439938">
                  <a:extLst>
                    <a:ext uri="{9D8B030D-6E8A-4147-A177-3AD203B41FA5}">
                      <a16:colId xmlns:a16="http://schemas.microsoft.com/office/drawing/2014/main" val="20000"/>
                    </a:ext>
                  </a:extLst>
                </a:gridCol>
                <a:gridCol w="1789662">
                  <a:extLst>
                    <a:ext uri="{9D8B030D-6E8A-4147-A177-3AD203B41FA5}">
                      <a16:colId xmlns:a16="http://schemas.microsoft.com/office/drawing/2014/main" val="20001"/>
                    </a:ext>
                  </a:extLst>
                </a:gridCol>
              </a:tblGrid>
              <a:tr h="370840">
                <a:tc>
                  <a:txBody>
                    <a:bodyPr/>
                    <a:lstStyle/>
                    <a:p>
                      <a:r>
                        <a:rPr lang="en-US" dirty="0"/>
                        <a:t>Increased </a:t>
                      </a:r>
                      <a:r>
                        <a:rPr lang="en-US" dirty="0" err="1"/>
                        <a:t>Liklihood</a:t>
                      </a:r>
                      <a:endParaRPr lang="en-US" dirty="0"/>
                    </a:p>
                  </a:txBody>
                  <a:tcPr/>
                </a:tc>
                <a:tc>
                  <a:txBody>
                    <a:bodyPr/>
                    <a:lstStyle/>
                    <a:p>
                      <a:r>
                        <a:rPr lang="en-US" dirty="0"/>
                        <a:t>LR</a:t>
                      </a:r>
                    </a:p>
                  </a:txBody>
                  <a:tcPr/>
                </a:tc>
                <a:extLst>
                  <a:ext uri="{0D108BD9-81ED-4DB2-BD59-A6C34878D82A}">
                    <a16:rowId xmlns:a16="http://schemas.microsoft.com/office/drawing/2014/main" val="10000"/>
                  </a:ext>
                </a:extLst>
              </a:tr>
              <a:tr h="370840">
                <a:tc>
                  <a:txBody>
                    <a:bodyPr/>
                    <a:lstStyle/>
                    <a:p>
                      <a:r>
                        <a:rPr lang="en-US" sz="1800" kern="1200" dirty="0">
                          <a:solidFill>
                            <a:schemeClr val="dk1"/>
                          </a:solidFill>
                          <a:effectLst/>
                          <a:latin typeface="+mn-lt"/>
                          <a:ea typeface="+mn-ea"/>
                          <a:cs typeface="+mn-cs"/>
                        </a:rPr>
                        <a:t>Radiation to right arm or shoulder </a:t>
                      </a:r>
                      <a:endParaRPr lang="en-US" dirty="0"/>
                    </a:p>
                  </a:txBody>
                  <a:tcPr/>
                </a:tc>
                <a:tc>
                  <a:txBody>
                    <a:bodyPr/>
                    <a:lstStyle/>
                    <a:p>
                      <a:r>
                        <a:rPr lang="en-US" dirty="0"/>
                        <a:t>4.7</a:t>
                      </a:r>
                    </a:p>
                  </a:txBody>
                  <a:tcPr/>
                </a:tc>
                <a:extLst>
                  <a:ext uri="{0D108BD9-81ED-4DB2-BD59-A6C34878D82A}">
                    <a16:rowId xmlns:a16="http://schemas.microsoft.com/office/drawing/2014/main" val="10001"/>
                  </a:ext>
                </a:extLst>
              </a:tr>
              <a:tr h="370840">
                <a:tc>
                  <a:txBody>
                    <a:bodyPr/>
                    <a:lstStyle/>
                    <a:p>
                      <a:r>
                        <a:rPr lang="en-US" sz="1800" kern="1200" dirty="0">
                          <a:solidFill>
                            <a:schemeClr val="dk1"/>
                          </a:solidFill>
                          <a:effectLst/>
                          <a:latin typeface="+mn-lt"/>
                          <a:ea typeface="+mn-ea"/>
                          <a:cs typeface="+mn-cs"/>
                        </a:rPr>
                        <a:t>Radiation to both arms or shoulders </a:t>
                      </a:r>
                      <a:endParaRPr lang="en-US" dirty="0"/>
                    </a:p>
                  </a:txBody>
                  <a:tcPr/>
                </a:tc>
                <a:tc>
                  <a:txBody>
                    <a:bodyPr/>
                    <a:lstStyle/>
                    <a:p>
                      <a:r>
                        <a:rPr lang="en-US" dirty="0"/>
                        <a:t>4.1</a:t>
                      </a:r>
                    </a:p>
                  </a:txBody>
                  <a:tcPr/>
                </a:tc>
                <a:extLst>
                  <a:ext uri="{0D108BD9-81ED-4DB2-BD59-A6C34878D82A}">
                    <a16:rowId xmlns:a16="http://schemas.microsoft.com/office/drawing/2014/main" val="10002"/>
                  </a:ext>
                </a:extLst>
              </a:tr>
              <a:tr h="370840">
                <a:tc>
                  <a:txBody>
                    <a:bodyPr/>
                    <a:lstStyle/>
                    <a:p>
                      <a:r>
                        <a:rPr lang="en-US" sz="1800" kern="1200" dirty="0">
                          <a:solidFill>
                            <a:schemeClr val="dk1"/>
                          </a:solidFill>
                          <a:effectLst/>
                          <a:latin typeface="+mn-lt"/>
                          <a:ea typeface="+mn-ea"/>
                          <a:cs typeface="+mn-cs"/>
                        </a:rPr>
                        <a:t>Associated with exertion </a:t>
                      </a:r>
                      <a:endParaRPr lang="en-US" dirty="0"/>
                    </a:p>
                  </a:txBody>
                  <a:tcPr/>
                </a:tc>
                <a:tc>
                  <a:txBody>
                    <a:bodyPr/>
                    <a:lstStyle/>
                    <a:p>
                      <a:r>
                        <a:rPr lang="en-US" dirty="0"/>
                        <a:t>2.4</a:t>
                      </a:r>
                    </a:p>
                  </a:txBody>
                  <a:tcPr/>
                </a:tc>
                <a:extLst>
                  <a:ext uri="{0D108BD9-81ED-4DB2-BD59-A6C34878D82A}">
                    <a16:rowId xmlns:a16="http://schemas.microsoft.com/office/drawing/2014/main" val="10003"/>
                  </a:ext>
                </a:extLst>
              </a:tr>
              <a:tr h="370840">
                <a:tc>
                  <a:txBody>
                    <a:bodyPr/>
                    <a:lstStyle/>
                    <a:p>
                      <a:r>
                        <a:rPr lang="en-US" sz="1800" kern="1200" dirty="0">
                          <a:solidFill>
                            <a:schemeClr val="dk1"/>
                          </a:solidFill>
                          <a:effectLst/>
                          <a:latin typeface="+mn-lt"/>
                          <a:ea typeface="+mn-ea"/>
                          <a:cs typeface="+mn-cs"/>
                        </a:rPr>
                        <a:t>Radiation to left arm </a:t>
                      </a:r>
                      <a:endParaRPr lang="en-US" dirty="0"/>
                    </a:p>
                  </a:txBody>
                  <a:tcPr/>
                </a:tc>
                <a:tc>
                  <a:txBody>
                    <a:bodyPr/>
                    <a:lstStyle/>
                    <a:p>
                      <a:r>
                        <a:rPr lang="en-US" dirty="0"/>
                        <a:t>2.3</a:t>
                      </a:r>
                    </a:p>
                  </a:txBody>
                  <a:tcPr/>
                </a:tc>
                <a:extLst>
                  <a:ext uri="{0D108BD9-81ED-4DB2-BD59-A6C34878D82A}">
                    <a16:rowId xmlns:a16="http://schemas.microsoft.com/office/drawing/2014/main" val="10004"/>
                  </a:ext>
                </a:extLst>
              </a:tr>
              <a:tr h="370840">
                <a:tc>
                  <a:txBody>
                    <a:bodyPr/>
                    <a:lstStyle/>
                    <a:p>
                      <a:r>
                        <a:rPr lang="en-US" sz="1800" kern="1200" dirty="0">
                          <a:solidFill>
                            <a:schemeClr val="dk1"/>
                          </a:solidFill>
                          <a:effectLst/>
                          <a:latin typeface="+mn-lt"/>
                          <a:ea typeface="+mn-ea"/>
                          <a:cs typeface="+mn-cs"/>
                        </a:rPr>
                        <a:t>Associated with diaphoresis </a:t>
                      </a:r>
                      <a:endParaRPr lang="en-US" dirty="0"/>
                    </a:p>
                  </a:txBody>
                  <a:tcPr/>
                </a:tc>
                <a:tc>
                  <a:txBody>
                    <a:bodyPr/>
                    <a:lstStyle/>
                    <a:p>
                      <a:r>
                        <a:rPr lang="en-US" dirty="0"/>
                        <a:t>2.0</a:t>
                      </a:r>
                    </a:p>
                  </a:txBody>
                  <a:tcPr/>
                </a:tc>
                <a:extLst>
                  <a:ext uri="{0D108BD9-81ED-4DB2-BD59-A6C34878D82A}">
                    <a16:rowId xmlns:a16="http://schemas.microsoft.com/office/drawing/2014/main" val="10005"/>
                  </a:ext>
                </a:extLst>
              </a:tr>
              <a:tr h="370840">
                <a:tc>
                  <a:txBody>
                    <a:bodyPr/>
                    <a:lstStyle/>
                    <a:p>
                      <a:r>
                        <a:rPr lang="en-US" sz="1800" kern="1200" dirty="0">
                          <a:solidFill>
                            <a:schemeClr val="dk1"/>
                          </a:solidFill>
                          <a:effectLst/>
                          <a:latin typeface="+mn-lt"/>
                          <a:ea typeface="+mn-ea"/>
                          <a:cs typeface="+mn-cs"/>
                        </a:rPr>
                        <a:t>Associated with nausea or vomiting </a:t>
                      </a:r>
                    </a:p>
                  </a:txBody>
                  <a:tcPr/>
                </a:tc>
                <a:tc>
                  <a:txBody>
                    <a:bodyPr/>
                    <a:lstStyle/>
                    <a:p>
                      <a:r>
                        <a:rPr lang="en-US" dirty="0"/>
                        <a:t>1.9</a:t>
                      </a:r>
                    </a:p>
                  </a:txBody>
                  <a:tcPr/>
                </a:tc>
                <a:extLst>
                  <a:ext uri="{0D108BD9-81ED-4DB2-BD59-A6C34878D82A}">
                    <a16:rowId xmlns:a16="http://schemas.microsoft.com/office/drawing/2014/main" val="10006"/>
                  </a:ext>
                </a:extLst>
              </a:tr>
              <a:tr h="370840">
                <a:tc>
                  <a:txBody>
                    <a:bodyPr/>
                    <a:lstStyle/>
                    <a:p>
                      <a:r>
                        <a:rPr lang="en-US" sz="1800" kern="1200" dirty="0">
                          <a:solidFill>
                            <a:schemeClr val="dk1"/>
                          </a:solidFill>
                          <a:effectLst/>
                          <a:latin typeface="+mn-lt"/>
                          <a:ea typeface="+mn-ea"/>
                          <a:cs typeface="+mn-cs"/>
                        </a:rPr>
                        <a:t>Worse than previous angina or similar</a:t>
                      </a:r>
                      <a:r>
                        <a:rPr lang="en-US" sz="1800" kern="1200" baseline="0" dirty="0">
                          <a:solidFill>
                            <a:schemeClr val="dk1"/>
                          </a:solidFill>
                          <a:effectLst/>
                          <a:latin typeface="+mn-lt"/>
                          <a:ea typeface="+mn-ea"/>
                          <a:cs typeface="+mn-cs"/>
                        </a:rPr>
                        <a:t> </a:t>
                      </a:r>
                      <a:r>
                        <a:rPr lang="en-US" sz="1800" kern="1200" dirty="0">
                          <a:solidFill>
                            <a:schemeClr val="dk1"/>
                          </a:solidFill>
                          <a:effectLst/>
                          <a:latin typeface="+mn-lt"/>
                          <a:ea typeface="+mn-ea"/>
                          <a:cs typeface="+mn-cs"/>
                        </a:rPr>
                        <a:t>to previous MI</a:t>
                      </a:r>
                      <a:r>
                        <a:rPr lang="en-US" dirty="0">
                          <a:effectLst/>
                        </a:rPr>
                        <a:t> </a:t>
                      </a:r>
                      <a:endParaRPr lang="en-US" sz="1800" kern="1200" dirty="0">
                        <a:solidFill>
                          <a:schemeClr val="dk1"/>
                        </a:solidFill>
                        <a:effectLst/>
                        <a:latin typeface="+mn-lt"/>
                        <a:ea typeface="+mn-ea"/>
                        <a:cs typeface="+mn-cs"/>
                      </a:endParaRPr>
                    </a:p>
                  </a:txBody>
                  <a:tcPr/>
                </a:tc>
                <a:tc>
                  <a:txBody>
                    <a:bodyPr/>
                    <a:lstStyle/>
                    <a:p>
                      <a:r>
                        <a:rPr lang="en-US" dirty="0"/>
                        <a:t>1.8</a:t>
                      </a:r>
                    </a:p>
                  </a:txBody>
                  <a:tcPr/>
                </a:tc>
                <a:extLst>
                  <a:ext uri="{0D108BD9-81ED-4DB2-BD59-A6C34878D82A}">
                    <a16:rowId xmlns:a16="http://schemas.microsoft.com/office/drawing/2014/main" val="10007"/>
                  </a:ext>
                </a:extLst>
              </a:tr>
              <a:tr h="370840">
                <a:tc>
                  <a:txBody>
                    <a:bodyPr/>
                    <a:lstStyle/>
                    <a:p>
                      <a:r>
                        <a:rPr lang="en-US" sz="1800" kern="1200" dirty="0">
                          <a:solidFill>
                            <a:schemeClr val="dk1"/>
                          </a:solidFill>
                          <a:effectLst/>
                          <a:latin typeface="+mn-lt"/>
                          <a:ea typeface="+mn-ea"/>
                          <a:cs typeface="+mn-cs"/>
                        </a:rPr>
                        <a:t>Described as pressure </a:t>
                      </a:r>
                    </a:p>
                  </a:txBody>
                  <a:tcPr/>
                </a:tc>
                <a:tc>
                  <a:txBody>
                    <a:bodyPr/>
                    <a:lstStyle/>
                    <a:p>
                      <a:r>
                        <a:rPr lang="en-US" dirty="0"/>
                        <a:t>1.3</a:t>
                      </a:r>
                    </a:p>
                  </a:txBody>
                  <a:tcPr/>
                </a:tc>
                <a:extLst>
                  <a:ext uri="{0D108BD9-81ED-4DB2-BD59-A6C34878D82A}">
                    <a16:rowId xmlns:a16="http://schemas.microsoft.com/office/drawing/2014/main" val="10008"/>
                  </a:ext>
                </a:extLst>
              </a:tr>
            </a:tbl>
          </a:graphicData>
        </a:graphic>
      </p:graphicFrame>
      <p:sp>
        <p:nvSpPr>
          <p:cNvPr id="7" name="TextBox 6"/>
          <p:cNvSpPr txBox="1"/>
          <p:nvPr/>
        </p:nvSpPr>
        <p:spPr>
          <a:xfrm>
            <a:off x="881988" y="5780950"/>
            <a:ext cx="7232293" cy="1200329"/>
          </a:xfrm>
          <a:prstGeom prst="rect">
            <a:avLst/>
          </a:prstGeom>
          <a:noFill/>
        </p:spPr>
        <p:txBody>
          <a:bodyPr wrap="square" rtlCol="0">
            <a:spAutoFit/>
          </a:bodyPr>
          <a:lstStyle/>
          <a:p>
            <a:r>
              <a:rPr lang="en-US" dirty="0"/>
              <a:t>Swap, </a:t>
            </a:r>
            <a:r>
              <a:rPr lang="en-US" dirty="0" err="1"/>
              <a:t>Nagurney</a:t>
            </a:r>
            <a:r>
              <a:rPr lang="en-US" dirty="0"/>
              <a:t>.  </a:t>
            </a:r>
            <a:r>
              <a:rPr lang="en-US" i="1" dirty="0"/>
              <a:t>Value and Limitations of Chest Pain History in the Evaluation of Patients With Suspected Acute Coronary Syndromes. </a:t>
            </a:r>
            <a:r>
              <a:rPr lang="en-US" dirty="0"/>
              <a:t>JAMA, November 23/30, 2005—</a:t>
            </a:r>
            <a:r>
              <a:rPr lang="en-US" dirty="0" err="1"/>
              <a:t>Vol</a:t>
            </a:r>
            <a:r>
              <a:rPr lang="en-US" dirty="0"/>
              <a:t> 294, No. 20</a:t>
            </a:r>
          </a:p>
          <a:p>
            <a:r>
              <a:rPr lang="en-US" i="1" dirty="0"/>
              <a:t>  </a:t>
            </a:r>
          </a:p>
        </p:txBody>
      </p:sp>
    </p:spTree>
    <p:extLst>
      <p:ext uri="{BB962C8B-B14F-4D97-AF65-F5344CB8AC3E}">
        <p14:creationId xmlns:p14="http://schemas.microsoft.com/office/powerpoint/2010/main" val="2176999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the evidence show?</a:t>
            </a:r>
          </a:p>
        </p:txBody>
      </p:sp>
      <p:graphicFrame>
        <p:nvGraphicFramePr>
          <p:cNvPr id="5" name="Content Placeholder 4"/>
          <p:cNvGraphicFramePr>
            <a:graphicFrameLocks noGrp="1"/>
          </p:cNvGraphicFramePr>
          <p:nvPr>
            <p:ph idx="1"/>
          </p:nvPr>
        </p:nvGraphicFramePr>
        <p:xfrm>
          <a:off x="457200" y="1864818"/>
          <a:ext cx="8229600" cy="2225040"/>
        </p:xfrm>
        <a:graphic>
          <a:graphicData uri="http://schemas.openxmlformats.org/drawingml/2006/table">
            <a:tbl>
              <a:tblPr firstRow="1" bandRow="1">
                <a:tableStyleId>{5C22544A-7EE6-4342-B048-85BDC9FD1C3A}</a:tableStyleId>
              </a:tblPr>
              <a:tblGrid>
                <a:gridCol w="6439938">
                  <a:extLst>
                    <a:ext uri="{9D8B030D-6E8A-4147-A177-3AD203B41FA5}">
                      <a16:colId xmlns:a16="http://schemas.microsoft.com/office/drawing/2014/main" val="20000"/>
                    </a:ext>
                  </a:extLst>
                </a:gridCol>
                <a:gridCol w="1789662">
                  <a:extLst>
                    <a:ext uri="{9D8B030D-6E8A-4147-A177-3AD203B41FA5}">
                      <a16:colId xmlns:a16="http://schemas.microsoft.com/office/drawing/2014/main" val="20001"/>
                    </a:ext>
                  </a:extLst>
                </a:gridCol>
              </a:tblGrid>
              <a:tr h="370840">
                <a:tc>
                  <a:txBody>
                    <a:bodyPr/>
                    <a:lstStyle/>
                    <a:p>
                      <a:r>
                        <a:rPr lang="en-US" dirty="0"/>
                        <a:t>Decreased </a:t>
                      </a:r>
                      <a:r>
                        <a:rPr lang="en-US" dirty="0" err="1"/>
                        <a:t>Liklihood</a:t>
                      </a:r>
                      <a:endParaRPr lang="en-US" dirty="0"/>
                    </a:p>
                  </a:txBody>
                  <a:tcPr/>
                </a:tc>
                <a:tc>
                  <a:txBody>
                    <a:bodyPr/>
                    <a:lstStyle/>
                    <a:p>
                      <a:r>
                        <a:rPr lang="en-US" dirty="0"/>
                        <a:t>LR</a:t>
                      </a:r>
                    </a:p>
                  </a:txBody>
                  <a:tcPr/>
                </a:tc>
                <a:extLst>
                  <a:ext uri="{0D108BD9-81ED-4DB2-BD59-A6C34878D82A}">
                    <a16:rowId xmlns:a16="http://schemas.microsoft.com/office/drawing/2014/main" val="10000"/>
                  </a:ext>
                </a:extLst>
              </a:tr>
              <a:tr h="370840">
                <a:tc>
                  <a:txBody>
                    <a:bodyPr/>
                    <a:lstStyle/>
                    <a:p>
                      <a:r>
                        <a:rPr lang="en-US" sz="1800" kern="1200" dirty="0">
                          <a:solidFill>
                            <a:schemeClr val="dk1"/>
                          </a:solidFill>
                          <a:effectLst/>
                          <a:latin typeface="+mn-lt"/>
                          <a:ea typeface="+mn-ea"/>
                          <a:cs typeface="+mn-cs"/>
                        </a:rPr>
                        <a:t>Described as </a:t>
                      </a:r>
                      <a:r>
                        <a:rPr lang="en-US" sz="1800" kern="1200" dirty="0" err="1">
                          <a:solidFill>
                            <a:schemeClr val="dk1"/>
                          </a:solidFill>
                          <a:effectLst/>
                          <a:latin typeface="+mn-lt"/>
                          <a:ea typeface="+mn-ea"/>
                          <a:cs typeface="+mn-cs"/>
                        </a:rPr>
                        <a:t>pleuritic</a:t>
                      </a:r>
                      <a:r>
                        <a:rPr lang="en-US" sz="1800" kern="1200" dirty="0">
                          <a:solidFill>
                            <a:schemeClr val="dk1"/>
                          </a:solidFill>
                          <a:effectLst/>
                          <a:latin typeface="+mn-lt"/>
                          <a:ea typeface="+mn-ea"/>
                          <a:cs typeface="+mn-cs"/>
                        </a:rPr>
                        <a:t> </a:t>
                      </a:r>
                      <a:endParaRPr lang="en-US" dirty="0"/>
                    </a:p>
                  </a:txBody>
                  <a:tcPr/>
                </a:tc>
                <a:tc>
                  <a:txBody>
                    <a:bodyPr/>
                    <a:lstStyle/>
                    <a:p>
                      <a:r>
                        <a:rPr lang="en-US" dirty="0"/>
                        <a:t>0.2</a:t>
                      </a:r>
                    </a:p>
                  </a:txBody>
                  <a:tcPr/>
                </a:tc>
                <a:extLst>
                  <a:ext uri="{0D108BD9-81ED-4DB2-BD59-A6C34878D82A}">
                    <a16:rowId xmlns:a16="http://schemas.microsoft.com/office/drawing/2014/main" val="10001"/>
                  </a:ext>
                </a:extLst>
              </a:tr>
              <a:tr h="370840">
                <a:tc>
                  <a:txBody>
                    <a:bodyPr/>
                    <a:lstStyle/>
                    <a:p>
                      <a:r>
                        <a:rPr lang="en-US" sz="1800" kern="1200" dirty="0">
                          <a:solidFill>
                            <a:schemeClr val="dk1"/>
                          </a:solidFill>
                          <a:effectLst/>
                          <a:latin typeface="+mn-lt"/>
                          <a:ea typeface="+mn-ea"/>
                          <a:cs typeface="+mn-cs"/>
                        </a:rPr>
                        <a:t>Described as positional </a:t>
                      </a:r>
                      <a:endParaRPr lang="en-US" dirty="0"/>
                    </a:p>
                  </a:txBody>
                  <a:tcPr/>
                </a:tc>
                <a:tc>
                  <a:txBody>
                    <a:bodyPr/>
                    <a:lstStyle/>
                    <a:p>
                      <a:r>
                        <a:rPr lang="en-US" dirty="0"/>
                        <a:t>0.3</a:t>
                      </a:r>
                    </a:p>
                  </a:txBody>
                  <a:tcPr/>
                </a:tc>
                <a:extLst>
                  <a:ext uri="{0D108BD9-81ED-4DB2-BD59-A6C34878D82A}">
                    <a16:rowId xmlns:a16="http://schemas.microsoft.com/office/drawing/2014/main" val="10002"/>
                  </a:ext>
                </a:extLst>
              </a:tr>
              <a:tr h="370840">
                <a:tc>
                  <a:txBody>
                    <a:bodyPr/>
                    <a:lstStyle/>
                    <a:p>
                      <a:r>
                        <a:rPr lang="en-US" sz="1800" kern="1200" dirty="0">
                          <a:solidFill>
                            <a:schemeClr val="dk1"/>
                          </a:solidFill>
                          <a:effectLst/>
                          <a:latin typeface="+mn-lt"/>
                          <a:ea typeface="+mn-ea"/>
                          <a:cs typeface="+mn-cs"/>
                        </a:rPr>
                        <a:t>Described as sharp </a:t>
                      </a:r>
                      <a:endParaRPr lang="en-US" dirty="0"/>
                    </a:p>
                  </a:txBody>
                  <a:tcPr/>
                </a:tc>
                <a:tc>
                  <a:txBody>
                    <a:bodyPr/>
                    <a:lstStyle/>
                    <a:p>
                      <a:r>
                        <a:rPr lang="en-US" dirty="0"/>
                        <a:t>0.3</a:t>
                      </a:r>
                    </a:p>
                  </a:txBody>
                  <a:tcPr/>
                </a:tc>
                <a:extLst>
                  <a:ext uri="{0D108BD9-81ED-4DB2-BD59-A6C34878D82A}">
                    <a16:rowId xmlns:a16="http://schemas.microsoft.com/office/drawing/2014/main" val="10003"/>
                  </a:ext>
                </a:extLst>
              </a:tr>
              <a:tr h="370840">
                <a:tc>
                  <a:txBody>
                    <a:bodyPr/>
                    <a:lstStyle/>
                    <a:p>
                      <a:r>
                        <a:rPr lang="en-US" sz="1800" kern="1200" dirty="0">
                          <a:solidFill>
                            <a:schemeClr val="dk1"/>
                          </a:solidFill>
                          <a:effectLst/>
                          <a:latin typeface="+mn-lt"/>
                          <a:ea typeface="+mn-ea"/>
                          <a:cs typeface="+mn-cs"/>
                        </a:rPr>
                        <a:t>Reproducible with palpation</a:t>
                      </a:r>
                      <a:endParaRPr lang="en-US" dirty="0"/>
                    </a:p>
                  </a:txBody>
                  <a:tcPr/>
                </a:tc>
                <a:tc>
                  <a:txBody>
                    <a:bodyPr/>
                    <a:lstStyle/>
                    <a:p>
                      <a:r>
                        <a:rPr lang="en-US" dirty="0"/>
                        <a:t>0.3</a:t>
                      </a:r>
                    </a:p>
                  </a:txBody>
                  <a:tcPr/>
                </a:tc>
                <a:extLst>
                  <a:ext uri="{0D108BD9-81ED-4DB2-BD59-A6C34878D82A}">
                    <a16:rowId xmlns:a16="http://schemas.microsoft.com/office/drawing/2014/main" val="10004"/>
                  </a:ext>
                </a:extLst>
              </a:tr>
              <a:tr h="370840">
                <a:tc>
                  <a:txBody>
                    <a:bodyPr/>
                    <a:lstStyle/>
                    <a:p>
                      <a:r>
                        <a:rPr lang="en-US" sz="1800" kern="1200" dirty="0">
                          <a:solidFill>
                            <a:schemeClr val="dk1"/>
                          </a:solidFill>
                          <a:effectLst/>
                          <a:latin typeface="+mn-lt"/>
                          <a:ea typeface="+mn-ea"/>
                          <a:cs typeface="+mn-cs"/>
                        </a:rPr>
                        <a:t>Not associated with exertion </a:t>
                      </a:r>
                      <a:endParaRPr lang="en-US" dirty="0"/>
                    </a:p>
                  </a:txBody>
                  <a:tcPr/>
                </a:tc>
                <a:tc>
                  <a:txBody>
                    <a:bodyPr/>
                    <a:lstStyle/>
                    <a:p>
                      <a:r>
                        <a:rPr lang="en-US" dirty="0"/>
                        <a:t>0.8</a:t>
                      </a:r>
                    </a:p>
                  </a:txBody>
                  <a:tcPr/>
                </a:tc>
                <a:extLst>
                  <a:ext uri="{0D108BD9-81ED-4DB2-BD59-A6C34878D82A}">
                    <a16:rowId xmlns:a16="http://schemas.microsoft.com/office/drawing/2014/main" val="10005"/>
                  </a:ext>
                </a:extLst>
              </a:tr>
            </a:tbl>
          </a:graphicData>
        </a:graphic>
      </p:graphicFrame>
      <p:sp>
        <p:nvSpPr>
          <p:cNvPr id="4" name="TextBox 3"/>
          <p:cNvSpPr txBox="1"/>
          <p:nvPr/>
        </p:nvSpPr>
        <p:spPr>
          <a:xfrm>
            <a:off x="1040745" y="5780950"/>
            <a:ext cx="7232293" cy="1200329"/>
          </a:xfrm>
          <a:prstGeom prst="rect">
            <a:avLst/>
          </a:prstGeom>
          <a:noFill/>
        </p:spPr>
        <p:txBody>
          <a:bodyPr wrap="square" rtlCol="0">
            <a:spAutoFit/>
          </a:bodyPr>
          <a:lstStyle/>
          <a:p>
            <a:r>
              <a:rPr lang="en-US" dirty="0"/>
              <a:t>Swap, </a:t>
            </a:r>
            <a:r>
              <a:rPr lang="en-US" dirty="0" err="1"/>
              <a:t>Nagurney</a:t>
            </a:r>
            <a:r>
              <a:rPr lang="en-US" dirty="0"/>
              <a:t>.  </a:t>
            </a:r>
            <a:r>
              <a:rPr lang="en-US" i="1" dirty="0"/>
              <a:t>Value and Limitations of Chest Pain History in the Evaluation of Patients With Suspected Acute Coronary Syndromes. </a:t>
            </a:r>
            <a:r>
              <a:rPr lang="en-US" dirty="0"/>
              <a:t>JAMA, November 23/30, 2005—</a:t>
            </a:r>
            <a:r>
              <a:rPr lang="en-US" dirty="0" err="1"/>
              <a:t>Vol</a:t>
            </a:r>
            <a:r>
              <a:rPr lang="en-US" dirty="0"/>
              <a:t> 294, No. 20</a:t>
            </a:r>
          </a:p>
          <a:p>
            <a:r>
              <a:rPr lang="en-US" i="1" dirty="0"/>
              <a:t>  </a:t>
            </a:r>
          </a:p>
        </p:txBody>
      </p:sp>
    </p:spTree>
    <p:extLst>
      <p:ext uri="{BB962C8B-B14F-4D97-AF65-F5344CB8AC3E}">
        <p14:creationId xmlns:p14="http://schemas.microsoft.com/office/powerpoint/2010/main" val="17030810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the important questions?</a:t>
            </a:r>
          </a:p>
        </p:txBody>
      </p:sp>
      <p:sp>
        <p:nvSpPr>
          <p:cNvPr id="5" name="TextBox 4"/>
          <p:cNvSpPr txBox="1"/>
          <p:nvPr/>
        </p:nvSpPr>
        <p:spPr>
          <a:xfrm>
            <a:off x="457200" y="4974806"/>
            <a:ext cx="6757453" cy="369332"/>
          </a:xfrm>
          <a:prstGeom prst="rect">
            <a:avLst/>
          </a:prstGeom>
          <a:noFill/>
        </p:spPr>
        <p:txBody>
          <a:bodyPr wrap="square" rtlCol="0">
            <a:spAutoFit/>
          </a:bodyPr>
          <a:lstStyle/>
          <a:p>
            <a:endParaRPr lang="en-US" dirty="0"/>
          </a:p>
        </p:txBody>
      </p:sp>
      <p:pic>
        <p:nvPicPr>
          <p:cNvPr id="6" name="Picture 5" descr="Screen Shot 2016-10-05 at 6.58.2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52732"/>
            <a:ext cx="9144000" cy="4445153"/>
          </a:xfrm>
          <a:prstGeom prst="rect">
            <a:avLst/>
          </a:prstGeom>
        </p:spPr>
      </p:pic>
      <p:sp>
        <p:nvSpPr>
          <p:cNvPr id="7" name="TextBox 6"/>
          <p:cNvSpPr txBox="1"/>
          <p:nvPr/>
        </p:nvSpPr>
        <p:spPr>
          <a:xfrm>
            <a:off x="1040745" y="5780950"/>
            <a:ext cx="7232293" cy="1200329"/>
          </a:xfrm>
          <a:prstGeom prst="rect">
            <a:avLst/>
          </a:prstGeom>
          <a:noFill/>
        </p:spPr>
        <p:txBody>
          <a:bodyPr wrap="square" rtlCol="0">
            <a:spAutoFit/>
          </a:bodyPr>
          <a:lstStyle/>
          <a:p>
            <a:r>
              <a:rPr lang="en-US" dirty="0"/>
              <a:t>Swap, </a:t>
            </a:r>
            <a:r>
              <a:rPr lang="en-US" dirty="0" err="1"/>
              <a:t>Nagurney</a:t>
            </a:r>
            <a:r>
              <a:rPr lang="en-US" dirty="0"/>
              <a:t>.  </a:t>
            </a:r>
            <a:r>
              <a:rPr lang="en-US" i="1" dirty="0"/>
              <a:t>Value and Limitations of Chest Pain History in the Evaluation of Patients With Suspected Acute Coronary Syndromes. </a:t>
            </a:r>
            <a:r>
              <a:rPr lang="en-US" dirty="0"/>
              <a:t>JAMA, November 23/30, 2005—</a:t>
            </a:r>
            <a:r>
              <a:rPr lang="en-US" dirty="0" err="1"/>
              <a:t>Vol</a:t>
            </a:r>
            <a:r>
              <a:rPr lang="en-US" dirty="0"/>
              <a:t> 294, No. 20</a:t>
            </a:r>
          </a:p>
          <a:p>
            <a:r>
              <a:rPr lang="en-US" i="1" dirty="0"/>
              <a:t>  </a:t>
            </a:r>
          </a:p>
        </p:txBody>
      </p:sp>
    </p:spTree>
    <p:extLst>
      <p:ext uri="{BB962C8B-B14F-4D97-AF65-F5344CB8AC3E}">
        <p14:creationId xmlns:p14="http://schemas.microsoft.com/office/powerpoint/2010/main" val="7931750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Risk Stratification by </a:t>
            </a:r>
            <a:r>
              <a:rPr lang="en-US" dirty="0" err="1"/>
              <a:t>Hx</a:t>
            </a:r>
            <a:r>
              <a:rPr lang="en-US" dirty="0"/>
              <a:t>:</a:t>
            </a:r>
          </a:p>
        </p:txBody>
      </p:sp>
      <p:sp>
        <p:nvSpPr>
          <p:cNvPr id="7" name="Content Placeholder 6"/>
          <p:cNvSpPr>
            <a:spLocks noGrp="1"/>
          </p:cNvSpPr>
          <p:nvPr>
            <p:ph idx="1"/>
          </p:nvPr>
        </p:nvSpPr>
        <p:spPr/>
        <p:txBody>
          <a:bodyPr>
            <a:normAutofit fontScale="77500" lnSpcReduction="20000"/>
          </a:bodyPr>
          <a:lstStyle/>
          <a:p>
            <a:r>
              <a:rPr lang="en-US" dirty="0">
                <a:solidFill>
                  <a:srgbClr val="008000"/>
                </a:solidFill>
              </a:rPr>
              <a:t>Low Risk:</a:t>
            </a:r>
          </a:p>
          <a:p>
            <a:pPr lvl="1"/>
            <a:r>
              <a:rPr lang="en-US" dirty="0"/>
              <a:t>Pain that is </a:t>
            </a:r>
            <a:r>
              <a:rPr lang="en-US" dirty="0" err="1"/>
              <a:t>pleuritic</a:t>
            </a:r>
            <a:r>
              <a:rPr lang="en-US" dirty="0"/>
              <a:t>, position or reproducible with palpation and described as stabbing</a:t>
            </a:r>
          </a:p>
          <a:p>
            <a:r>
              <a:rPr lang="en-US" dirty="0">
                <a:solidFill>
                  <a:schemeClr val="tx2">
                    <a:lumMod val="90000"/>
                  </a:schemeClr>
                </a:solidFill>
              </a:rPr>
              <a:t>Probably Low Risk</a:t>
            </a:r>
          </a:p>
          <a:p>
            <a:pPr lvl="1"/>
            <a:r>
              <a:rPr lang="en-US" dirty="0"/>
              <a:t>Pain not related to exertion or that occurs in small area of the chest wall</a:t>
            </a:r>
          </a:p>
          <a:p>
            <a:r>
              <a:rPr lang="en-US" dirty="0">
                <a:solidFill>
                  <a:srgbClr val="FFFF00"/>
                </a:solidFill>
              </a:rPr>
              <a:t>Possible High Risk</a:t>
            </a:r>
          </a:p>
          <a:p>
            <a:pPr lvl="1"/>
            <a:r>
              <a:rPr lang="en-US" dirty="0"/>
              <a:t>Pain described as pressure, similar to that of prior MI, or worse than prior </a:t>
            </a:r>
            <a:r>
              <a:rPr lang="en-US" dirty="0" err="1"/>
              <a:t>anginal</a:t>
            </a:r>
            <a:r>
              <a:rPr lang="en-US" dirty="0"/>
              <a:t> pain, accompanied by nausea, </a:t>
            </a:r>
            <a:r>
              <a:rPr lang="en-US" dirty="0" err="1"/>
              <a:t>vomitting</a:t>
            </a:r>
            <a:r>
              <a:rPr lang="en-US" dirty="0"/>
              <a:t> or diaphoresis</a:t>
            </a:r>
          </a:p>
          <a:p>
            <a:r>
              <a:rPr lang="en-US" dirty="0">
                <a:solidFill>
                  <a:srgbClr val="FF0000"/>
                </a:solidFill>
              </a:rPr>
              <a:t>High Risk</a:t>
            </a:r>
          </a:p>
          <a:p>
            <a:pPr lvl="1"/>
            <a:r>
              <a:rPr lang="en-US" dirty="0"/>
              <a:t>Pain that radiates to one or both shoulders or arms and or is related to exertion</a:t>
            </a:r>
          </a:p>
        </p:txBody>
      </p:sp>
    </p:spTree>
    <p:extLst>
      <p:ext uri="{BB962C8B-B14F-4D97-AF65-F5344CB8AC3E}">
        <p14:creationId xmlns:p14="http://schemas.microsoft.com/office/powerpoint/2010/main" val="162606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else is at play?</a:t>
            </a:r>
          </a:p>
        </p:txBody>
      </p:sp>
      <p:sp>
        <p:nvSpPr>
          <p:cNvPr id="4" name="Content Placeholder 3"/>
          <p:cNvSpPr>
            <a:spLocks noGrp="1"/>
          </p:cNvSpPr>
          <p:nvPr>
            <p:ph idx="1"/>
          </p:nvPr>
        </p:nvSpPr>
        <p:spPr>
          <a:xfrm>
            <a:off x="457200" y="1600200"/>
            <a:ext cx="8229600" cy="5068158"/>
          </a:xfrm>
        </p:spPr>
        <p:txBody>
          <a:bodyPr>
            <a:normAutofit lnSpcReduction="10000"/>
          </a:bodyPr>
          <a:lstStyle/>
          <a:p>
            <a:r>
              <a:rPr lang="en-US" dirty="0"/>
              <a:t>Bias!</a:t>
            </a:r>
          </a:p>
          <a:p>
            <a:pPr lvl="1"/>
            <a:r>
              <a:rPr lang="en-US" dirty="0"/>
              <a:t>Anchoring bias</a:t>
            </a:r>
          </a:p>
          <a:p>
            <a:pPr lvl="2"/>
            <a:r>
              <a:rPr lang="en-US" dirty="0"/>
              <a:t>“That guy was here yesterday and we already ruled him out!”</a:t>
            </a:r>
          </a:p>
          <a:p>
            <a:pPr lvl="1"/>
            <a:r>
              <a:rPr lang="en-US" dirty="0"/>
              <a:t>Confirmation bias</a:t>
            </a:r>
          </a:p>
          <a:p>
            <a:pPr lvl="2"/>
            <a:r>
              <a:rPr lang="en-US" dirty="0"/>
              <a:t>“this hurts when I push here right?”</a:t>
            </a:r>
          </a:p>
          <a:p>
            <a:pPr lvl="1"/>
            <a:r>
              <a:rPr lang="en-US" dirty="0"/>
              <a:t>Attribution errors</a:t>
            </a:r>
          </a:p>
          <a:p>
            <a:pPr lvl="2"/>
            <a:r>
              <a:rPr lang="en-US" dirty="0"/>
              <a:t>“Are you going to give me something for my pain or not?”</a:t>
            </a:r>
          </a:p>
          <a:p>
            <a:pPr lvl="1"/>
            <a:r>
              <a:rPr lang="en-US" dirty="0"/>
              <a:t>Representation error</a:t>
            </a:r>
          </a:p>
          <a:p>
            <a:pPr lvl="2"/>
            <a:r>
              <a:rPr lang="en-US" dirty="0"/>
              <a:t>“But Joyce said if it is </a:t>
            </a:r>
            <a:r>
              <a:rPr lang="en-US" dirty="0" err="1"/>
              <a:t>pleuritic</a:t>
            </a:r>
            <a:r>
              <a:rPr lang="en-US" dirty="0"/>
              <a:t> that its not an MI!”</a:t>
            </a:r>
          </a:p>
        </p:txBody>
      </p:sp>
    </p:spTree>
    <p:extLst>
      <p:ext uri="{BB962C8B-B14F-4D97-AF65-F5344CB8AC3E}">
        <p14:creationId xmlns:p14="http://schemas.microsoft.com/office/powerpoint/2010/main" val="356559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Hx</a:t>
            </a:r>
            <a:r>
              <a:rPr lang="en-US" dirty="0"/>
              <a:t> is important</a:t>
            </a:r>
            <a:r>
              <a:rPr lang="is-IS" dirty="0"/>
              <a:t>… </a:t>
            </a:r>
            <a:endParaRPr lang="en-US" dirty="0"/>
          </a:p>
        </p:txBody>
      </p:sp>
      <p:sp>
        <p:nvSpPr>
          <p:cNvPr id="3" name="Content Placeholder 2"/>
          <p:cNvSpPr>
            <a:spLocks noGrp="1"/>
          </p:cNvSpPr>
          <p:nvPr>
            <p:ph idx="1"/>
          </p:nvPr>
        </p:nvSpPr>
        <p:spPr/>
        <p:txBody>
          <a:bodyPr/>
          <a:lstStyle/>
          <a:p>
            <a:r>
              <a:rPr lang="en-US" dirty="0"/>
              <a:t>The patient can tell you what is going on, but they can’t confirm it</a:t>
            </a:r>
            <a:r>
              <a:rPr lang="is-IS" dirty="0"/>
              <a:t>… </a:t>
            </a:r>
          </a:p>
        </p:txBody>
      </p:sp>
    </p:spTree>
    <p:extLst>
      <p:ext uri="{BB962C8B-B14F-4D97-AF65-F5344CB8AC3E}">
        <p14:creationId xmlns:p14="http://schemas.microsoft.com/office/powerpoint/2010/main" val="24108289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EB64A-92EE-CFAA-EC3F-CE7CBB5F43C5}"/>
              </a:ext>
            </a:extLst>
          </p:cNvPr>
          <p:cNvSpPr>
            <a:spLocks noGrp="1"/>
          </p:cNvSpPr>
          <p:nvPr>
            <p:ph type="title"/>
          </p:nvPr>
        </p:nvSpPr>
        <p:spPr/>
        <p:txBody>
          <a:bodyPr/>
          <a:lstStyle/>
          <a:p>
            <a:r>
              <a:rPr lang="en-US" dirty="0"/>
              <a:t>What next?</a:t>
            </a:r>
          </a:p>
        </p:txBody>
      </p:sp>
      <p:sp>
        <p:nvSpPr>
          <p:cNvPr id="3" name="Content Placeholder 2">
            <a:extLst>
              <a:ext uri="{FF2B5EF4-FFF2-40B4-BE49-F238E27FC236}">
                <a16:creationId xmlns:a16="http://schemas.microsoft.com/office/drawing/2014/main" id="{E112CEB7-02D7-23C9-8434-33F10FE36C73}"/>
              </a:ext>
            </a:extLst>
          </p:cNvPr>
          <p:cNvSpPr>
            <a:spLocks noGrp="1"/>
          </p:cNvSpPr>
          <p:nvPr>
            <p:ph idx="1"/>
          </p:nvPr>
        </p:nvSpPr>
        <p:spPr/>
        <p:txBody>
          <a:bodyPr/>
          <a:lstStyle/>
          <a:p>
            <a:r>
              <a:rPr lang="en-US" dirty="0"/>
              <a:t>Ok, so I’ve done a good history, I’m slightly suspicious, I did two EKGs that had no ischemic changes, or dynamic changes, and the trop is negative, now what?</a:t>
            </a:r>
          </a:p>
          <a:p>
            <a:endParaRPr lang="en-US" dirty="0"/>
          </a:p>
          <a:p>
            <a:endParaRPr lang="en-US" dirty="0"/>
          </a:p>
        </p:txBody>
      </p:sp>
      <p:pic>
        <p:nvPicPr>
          <p:cNvPr id="5" name="Picture 4" descr="A person with electrodes on his chest&#10;&#10;Description automatically generated">
            <a:extLst>
              <a:ext uri="{FF2B5EF4-FFF2-40B4-BE49-F238E27FC236}">
                <a16:creationId xmlns:a16="http://schemas.microsoft.com/office/drawing/2014/main" id="{1CCD6F08-4FE3-DA08-B8B0-DECBCB25BEAC}"/>
              </a:ext>
            </a:extLst>
          </p:cNvPr>
          <p:cNvPicPr>
            <a:picLocks noChangeAspect="1"/>
          </p:cNvPicPr>
          <p:nvPr/>
        </p:nvPicPr>
        <p:blipFill>
          <a:blip r:embed="rId2"/>
          <a:stretch>
            <a:fillRect/>
          </a:stretch>
        </p:blipFill>
        <p:spPr>
          <a:xfrm>
            <a:off x="457201" y="3869501"/>
            <a:ext cx="4114800" cy="2713861"/>
          </a:xfrm>
          <a:prstGeom prst="rect">
            <a:avLst/>
          </a:prstGeom>
        </p:spPr>
      </p:pic>
      <p:pic>
        <p:nvPicPr>
          <p:cNvPr id="7" name="Picture 6" descr="A person wearing a mask and a mask with electrodes on his arm&#10;&#10;Description automatically generated">
            <a:extLst>
              <a:ext uri="{FF2B5EF4-FFF2-40B4-BE49-F238E27FC236}">
                <a16:creationId xmlns:a16="http://schemas.microsoft.com/office/drawing/2014/main" id="{EDA35EB7-9284-8D03-3206-ECD71DDA8B46}"/>
              </a:ext>
            </a:extLst>
          </p:cNvPr>
          <p:cNvPicPr>
            <a:picLocks noChangeAspect="1"/>
          </p:cNvPicPr>
          <p:nvPr/>
        </p:nvPicPr>
        <p:blipFill>
          <a:blip r:embed="rId3"/>
          <a:stretch>
            <a:fillRect/>
          </a:stretch>
        </p:blipFill>
        <p:spPr>
          <a:xfrm>
            <a:off x="4683941" y="3524587"/>
            <a:ext cx="4211865" cy="3061670"/>
          </a:xfrm>
          <a:prstGeom prst="rect">
            <a:avLst/>
          </a:prstGeom>
        </p:spPr>
      </p:pic>
    </p:spTree>
    <p:extLst>
      <p:ext uri="{BB962C8B-B14F-4D97-AF65-F5344CB8AC3E}">
        <p14:creationId xmlns:p14="http://schemas.microsoft.com/office/powerpoint/2010/main" val="1056920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a:t>Why do we stress?</a:t>
            </a:r>
          </a:p>
        </p:txBody>
      </p:sp>
    </p:spTree>
    <p:extLst>
      <p:ext uri="{BB962C8B-B14F-4D97-AF65-F5344CB8AC3E}">
        <p14:creationId xmlns:p14="http://schemas.microsoft.com/office/powerpoint/2010/main" val="12719322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stress test?</a:t>
            </a:r>
          </a:p>
        </p:txBody>
      </p:sp>
      <p:sp>
        <p:nvSpPr>
          <p:cNvPr id="3" name="Content Placeholder 2"/>
          <p:cNvSpPr>
            <a:spLocks noGrp="1"/>
          </p:cNvSpPr>
          <p:nvPr>
            <p:ph idx="1"/>
          </p:nvPr>
        </p:nvSpPr>
        <p:spPr/>
        <p:txBody>
          <a:bodyPr>
            <a:normAutofit fontScale="92500" lnSpcReduction="10000"/>
          </a:bodyPr>
          <a:lstStyle/>
          <a:p>
            <a:r>
              <a:rPr lang="en-US" dirty="0"/>
              <a:t>Stress Test: A test to determine whether a patient has reduced blood flow to an area during tachycardia</a:t>
            </a:r>
          </a:p>
          <a:p>
            <a:pPr lvl="1"/>
            <a:r>
              <a:rPr lang="en-US" dirty="0"/>
              <a:t>Exercise stress: looking for ECG abnormalities while patient runs on a treadmill</a:t>
            </a:r>
          </a:p>
          <a:p>
            <a:pPr lvl="1"/>
            <a:r>
              <a:rPr lang="en-US" dirty="0"/>
              <a:t>Stress Echo: echocardiography to look for wall motion abnormalities during tachycardia</a:t>
            </a:r>
          </a:p>
          <a:p>
            <a:pPr lvl="1"/>
            <a:r>
              <a:rPr lang="en-US" dirty="0"/>
              <a:t>Perfusion imaging (‘nuclear stress’): </a:t>
            </a:r>
            <a:r>
              <a:rPr lang="en-US" dirty="0" err="1"/>
              <a:t>radionucleoide</a:t>
            </a:r>
            <a:r>
              <a:rPr lang="en-US" dirty="0"/>
              <a:t> tagged infusion with CT imaging to evaluate myocardium, looking for areas of poor perfusion – can be done at rest or during tachycardia</a:t>
            </a:r>
          </a:p>
          <a:p>
            <a:endParaRPr lang="en-US" dirty="0"/>
          </a:p>
        </p:txBody>
      </p:sp>
    </p:spTree>
    <p:extLst>
      <p:ext uri="{BB962C8B-B14F-4D97-AF65-F5344CB8AC3E}">
        <p14:creationId xmlns:p14="http://schemas.microsoft.com/office/powerpoint/2010/main" val="2334757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AHA recommendations?</a:t>
            </a:r>
          </a:p>
        </p:txBody>
      </p:sp>
      <p:sp>
        <p:nvSpPr>
          <p:cNvPr id="3" name="Content Placeholder 2"/>
          <p:cNvSpPr>
            <a:spLocks noGrp="1"/>
          </p:cNvSpPr>
          <p:nvPr>
            <p:ph idx="1"/>
          </p:nvPr>
        </p:nvSpPr>
        <p:spPr/>
        <p:txBody>
          <a:bodyPr/>
          <a:lstStyle/>
          <a:p>
            <a:r>
              <a:rPr lang="en-US" dirty="0"/>
              <a:t>AHA (2015): For low to intermediate risk chest pain patients (normal ECG, negative enzymes) exercise stress testing increases sensitivity and negative predictive value for short term death or myocardial infarction. All such patients should therefore have this test performed within 72 </a:t>
            </a:r>
            <a:r>
              <a:rPr lang="en-US" dirty="0" err="1"/>
              <a:t>hrs</a:t>
            </a:r>
            <a:r>
              <a:rPr lang="en-US" dirty="0"/>
              <a:t>, and preferably ASAP. </a:t>
            </a:r>
          </a:p>
          <a:p>
            <a:endParaRPr lang="en-US" dirty="0"/>
          </a:p>
        </p:txBody>
      </p:sp>
    </p:spTree>
    <p:extLst>
      <p:ext uri="{BB962C8B-B14F-4D97-AF65-F5344CB8AC3E}">
        <p14:creationId xmlns:p14="http://schemas.microsoft.com/office/powerpoint/2010/main" val="38382257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2E8EC-131F-161F-CB4A-513BE0B8FD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029D6F-B8E0-5BE7-ED7A-3D5395E48838}"/>
              </a:ext>
            </a:extLst>
          </p:cNvPr>
          <p:cNvSpPr>
            <a:spLocks noGrp="1"/>
          </p:cNvSpPr>
          <p:nvPr>
            <p:ph type="title"/>
          </p:nvPr>
        </p:nvSpPr>
        <p:spPr/>
        <p:txBody>
          <a:bodyPr>
            <a:normAutofit fontScale="90000"/>
          </a:bodyPr>
          <a:lstStyle/>
          <a:p>
            <a:r>
              <a:rPr lang="en-US" dirty="0"/>
              <a:t>What are the AHA recommendations?</a:t>
            </a:r>
          </a:p>
        </p:txBody>
      </p:sp>
      <p:sp>
        <p:nvSpPr>
          <p:cNvPr id="3" name="Content Placeholder 2">
            <a:extLst>
              <a:ext uri="{FF2B5EF4-FFF2-40B4-BE49-F238E27FC236}">
                <a16:creationId xmlns:a16="http://schemas.microsoft.com/office/drawing/2014/main" id="{BD350335-9FE9-6B60-575C-AC3008F2B7D4}"/>
              </a:ext>
            </a:extLst>
          </p:cNvPr>
          <p:cNvSpPr>
            <a:spLocks noGrp="1"/>
          </p:cNvSpPr>
          <p:nvPr>
            <p:ph idx="1"/>
          </p:nvPr>
        </p:nvSpPr>
        <p:spPr/>
        <p:txBody>
          <a:bodyPr/>
          <a:lstStyle/>
          <a:p>
            <a:r>
              <a:rPr lang="en-US" dirty="0"/>
              <a:t>AHA (2021):</a:t>
            </a:r>
          </a:p>
          <a:p>
            <a:pPr marL="0" indent="0">
              <a:buNone/>
            </a:pPr>
            <a:r>
              <a:rPr lang="en-US" b="1" dirty="0"/>
              <a:t>Low-Risk Patients (30-day major adverse cardiac event rate &lt;1%):</a:t>
            </a:r>
            <a:r>
              <a:rPr lang="en-US" dirty="0"/>
              <a:t> Routine provocative or stress testing is </a:t>
            </a:r>
            <a:r>
              <a:rPr lang="en-US" b="1" dirty="0"/>
              <a:t>not recommended</a:t>
            </a:r>
            <a:r>
              <a:rPr lang="en-US" dirty="0"/>
              <a:t>. Clinical decision pathways (such as the HEART or EDACS scores) are prioritized to safely discharge these patients without urgent further testing</a:t>
            </a:r>
          </a:p>
        </p:txBody>
      </p:sp>
    </p:spTree>
    <p:extLst>
      <p:ext uri="{BB962C8B-B14F-4D97-AF65-F5344CB8AC3E}">
        <p14:creationId xmlns:p14="http://schemas.microsoft.com/office/powerpoint/2010/main" val="42644697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804EB-919F-F8E7-D7BD-EB8F5AC5A8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306AAF-6ECE-CCB9-3B93-D6FEEE3D12F5}"/>
              </a:ext>
            </a:extLst>
          </p:cNvPr>
          <p:cNvSpPr>
            <a:spLocks noGrp="1"/>
          </p:cNvSpPr>
          <p:nvPr>
            <p:ph type="title"/>
          </p:nvPr>
        </p:nvSpPr>
        <p:spPr/>
        <p:txBody>
          <a:bodyPr>
            <a:normAutofit fontScale="90000"/>
          </a:bodyPr>
          <a:lstStyle/>
          <a:p>
            <a:r>
              <a:rPr lang="en-US" dirty="0"/>
              <a:t>What are the AHA recommendations?</a:t>
            </a:r>
          </a:p>
        </p:txBody>
      </p:sp>
      <p:sp>
        <p:nvSpPr>
          <p:cNvPr id="3" name="Content Placeholder 2">
            <a:extLst>
              <a:ext uri="{FF2B5EF4-FFF2-40B4-BE49-F238E27FC236}">
                <a16:creationId xmlns:a16="http://schemas.microsoft.com/office/drawing/2014/main" id="{0B934467-1423-E3AC-8638-E4B4AF6379D0}"/>
              </a:ext>
            </a:extLst>
          </p:cNvPr>
          <p:cNvSpPr>
            <a:spLocks noGrp="1"/>
          </p:cNvSpPr>
          <p:nvPr>
            <p:ph idx="1"/>
          </p:nvPr>
        </p:nvSpPr>
        <p:spPr/>
        <p:txBody>
          <a:bodyPr>
            <a:normAutofit fontScale="92500"/>
          </a:bodyPr>
          <a:lstStyle/>
          <a:p>
            <a:r>
              <a:rPr lang="en-US" dirty="0"/>
              <a:t>AHA (2021): </a:t>
            </a:r>
          </a:p>
          <a:p>
            <a:pPr marL="0" indent="0">
              <a:buNone/>
            </a:pPr>
            <a:r>
              <a:rPr lang="en-US" b="1" dirty="0"/>
              <a:t>Intermediate-Risk Patients:</a:t>
            </a:r>
            <a:r>
              <a:rPr lang="en-US" dirty="0"/>
              <a:t> If acute chest pain is possibly cardiac and the patient is at intermediate risk after negative serial high-sensitivity troponins and ECGs, </a:t>
            </a:r>
            <a:r>
              <a:rPr lang="en-US" b="1" dirty="0"/>
              <a:t>functional stress testing</a:t>
            </a:r>
            <a:r>
              <a:rPr lang="en-US" dirty="0"/>
              <a:t> (such as exercise ECG, stress echocardiography, or nuclear myocardial perfusion imaging) or </a:t>
            </a:r>
            <a:r>
              <a:rPr lang="en-US" b="1" dirty="0"/>
              <a:t>coronary computed tomography angiography (CCTA)</a:t>
            </a:r>
            <a:r>
              <a:rPr lang="en-US" dirty="0"/>
              <a:t> is recommended during the evaluation or selectively as an outpatient</a:t>
            </a:r>
          </a:p>
        </p:txBody>
      </p:sp>
    </p:spTree>
    <p:extLst>
      <p:ext uri="{BB962C8B-B14F-4D97-AF65-F5344CB8AC3E}">
        <p14:creationId xmlns:p14="http://schemas.microsoft.com/office/powerpoint/2010/main" val="16558265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Guideline from the AHA</a:t>
            </a:r>
          </a:p>
        </p:txBody>
      </p:sp>
      <p:pic>
        <p:nvPicPr>
          <p:cNvPr id="4" name="Picture 3" descr="Screen Shot 2016-10-12 at 6.54.5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33711"/>
            <a:ext cx="9144000" cy="4082745"/>
          </a:xfrm>
          <a:prstGeom prst="rect">
            <a:avLst/>
          </a:prstGeom>
        </p:spPr>
      </p:pic>
    </p:spTree>
    <p:extLst>
      <p:ext uri="{BB962C8B-B14F-4D97-AF65-F5344CB8AC3E}">
        <p14:creationId xmlns:p14="http://schemas.microsoft.com/office/powerpoint/2010/main" val="374293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80884"/>
            <a:ext cx="8229600" cy="4525963"/>
          </a:xfrm>
        </p:spPr>
        <p:txBody>
          <a:bodyPr>
            <a:normAutofit fontScale="77500" lnSpcReduction="20000"/>
          </a:bodyPr>
          <a:lstStyle/>
          <a:p>
            <a:r>
              <a:rPr lang="en-US" dirty="0"/>
              <a:t>Gibler  – early ‘chest pain unit’ study of 1010 pt’s with nondiagnostic ECG. Included biomarkers, ST monitoring, echo and treadmill stress. 12 MIs, all biomarker positive. 1 </a:t>
            </a:r>
            <a:r>
              <a:rPr lang="en-US" dirty="0" err="1"/>
              <a:t>pt</a:t>
            </a:r>
            <a:r>
              <a:rPr lang="en-US" dirty="0"/>
              <a:t> with negative stress test had MI 3 days later.</a:t>
            </a:r>
          </a:p>
          <a:p>
            <a:endParaRPr lang="en-US" dirty="0"/>
          </a:p>
          <a:p>
            <a:r>
              <a:rPr lang="en-US" dirty="0"/>
              <a:t>Amsterdam : ~1000 stable pt’s w/ nonspecific ECG’s, immediate stress in ED. 5 MI’s, all had positive biomarkers in ED. 1 </a:t>
            </a:r>
            <a:r>
              <a:rPr lang="en-US" dirty="0" err="1"/>
              <a:t>pt</a:t>
            </a:r>
            <a:r>
              <a:rPr lang="en-US" dirty="0"/>
              <a:t> having an MI </a:t>
            </a:r>
            <a:r>
              <a:rPr lang="en-US" dirty="0" err="1"/>
              <a:t>pt</a:t>
            </a:r>
            <a:r>
              <a:rPr lang="en-US" dirty="0"/>
              <a:t> missed by stress, captured by biomarkers.</a:t>
            </a:r>
          </a:p>
          <a:p>
            <a:endParaRPr lang="en-US" dirty="0"/>
          </a:p>
          <a:p>
            <a:r>
              <a:rPr lang="en-US" dirty="0"/>
              <a:t>Biomarkers identify </a:t>
            </a:r>
            <a:r>
              <a:rPr lang="en-US" dirty="0">
                <a:solidFill>
                  <a:srgbClr val="FF0000"/>
                </a:solidFill>
              </a:rPr>
              <a:t>all contemporaneous MIs</a:t>
            </a:r>
            <a:r>
              <a:rPr lang="en-US" dirty="0"/>
              <a:t>, and stress tests do not identify additional patients with short term risk that are missed by biomarkers.</a:t>
            </a:r>
          </a:p>
          <a:p>
            <a:endParaRPr lang="en-US" dirty="0"/>
          </a:p>
        </p:txBody>
      </p:sp>
    </p:spTree>
    <p:extLst>
      <p:ext uri="{BB962C8B-B14F-4D97-AF65-F5344CB8AC3E}">
        <p14:creationId xmlns:p14="http://schemas.microsoft.com/office/powerpoint/2010/main" val="363277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But is there benefit for your patient?</a:t>
            </a:r>
          </a:p>
        </p:txBody>
      </p:sp>
      <p:sp>
        <p:nvSpPr>
          <p:cNvPr id="3" name="Content Placeholder 2"/>
          <p:cNvSpPr>
            <a:spLocks noGrp="1"/>
          </p:cNvSpPr>
          <p:nvPr>
            <p:ph idx="1"/>
          </p:nvPr>
        </p:nvSpPr>
        <p:spPr>
          <a:xfrm>
            <a:off x="457200" y="2085722"/>
            <a:ext cx="8229600" cy="4525963"/>
          </a:xfrm>
        </p:spPr>
        <p:txBody>
          <a:bodyPr>
            <a:normAutofit fontScale="70000" lnSpcReduction="20000"/>
          </a:bodyPr>
          <a:lstStyle/>
          <a:p>
            <a:pPr marL="0" indent="0">
              <a:buNone/>
            </a:pPr>
            <a:r>
              <a:rPr lang="en-US" dirty="0"/>
              <a:t>1. Cochrane review (</a:t>
            </a:r>
            <a:r>
              <a:rPr lang="en-US" dirty="0" err="1"/>
              <a:t>Honig</a:t>
            </a:r>
            <a:r>
              <a:rPr lang="en-US" dirty="0"/>
              <a:t>, 2006): No difference in mortality, small MI benefit for invasive therapy among those with positive troponins. However INCREASED mortality if negative troponins.</a:t>
            </a:r>
          </a:p>
          <a:p>
            <a:pPr marL="0" indent="0">
              <a:buNone/>
            </a:pPr>
            <a:endParaRPr lang="en-US" dirty="0"/>
          </a:p>
          <a:p>
            <a:pPr marL="0" indent="0">
              <a:buNone/>
            </a:pPr>
            <a:r>
              <a:rPr lang="en-US" dirty="0"/>
              <a:t>2. JAMA meta-analysis (O’Donoghue, 2012) – no MI or death benefit, but again trend toward benefit if troponins positive, trend toward harm if troponin negative. Invasive </a:t>
            </a:r>
            <a:r>
              <a:rPr lang="en-US" dirty="0" err="1"/>
              <a:t>vs</a:t>
            </a:r>
            <a:r>
              <a:rPr lang="en-US" dirty="0"/>
              <a:t> medical treatment for ‘stable CAD’ may also be relevant, as it is possible that these are not true ACS patients but rather stable CAD patients:</a:t>
            </a:r>
          </a:p>
          <a:p>
            <a:pPr marL="0" indent="0">
              <a:buNone/>
            </a:pPr>
            <a:endParaRPr lang="en-US" dirty="0"/>
          </a:p>
          <a:p>
            <a:pPr marL="0" indent="0">
              <a:buNone/>
            </a:pPr>
            <a:r>
              <a:rPr lang="en-US" dirty="0"/>
              <a:t>3. COURAGE trial (Boden, 2017): significant ischemia or +stress –&gt; if </a:t>
            </a:r>
            <a:r>
              <a:rPr lang="en-US" dirty="0" err="1"/>
              <a:t>cath</a:t>
            </a:r>
            <a:r>
              <a:rPr lang="en-US" dirty="0"/>
              <a:t> showed obstructive CAD, randomized to stent vs medical: no change in MI or mortality, mild symptom reduction</a:t>
            </a:r>
          </a:p>
          <a:p>
            <a:pPr marL="0" indent="0">
              <a:buNone/>
            </a:pPr>
            <a:r>
              <a:rPr lang="en-US" dirty="0"/>
              <a:t> </a:t>
            </a:r>
          </a:p>
          <a:p>
            <a:endParaRPr lang="en-US" dirty="0"/>
          </a:p>
        </p:txBody>
      </p:sp>
      <p:sp>
        <p:nvSpPr>
          <p:cNvPr id="4" name="Title 1"/>
          <p:cNvSpPr txBox="1">
            <a:spLocks/>
          </p:cNvSpPr>
          <p:nvPr/>
        </p:nvSpPr>
        <p:spPr>
          <a:xfrm>
            <a:off x="457200" y="1192669"/>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8" name="Rectangle 7"/>
          <p:cNvSpPr/>
          <p:nvPr/>
        </p:nvSpPr>
        <p:spPr>
          <a:xfrm>
            <a:off x="457200" y="1417638"/>
            <a:ext cx="8229600" cy="369332"/>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Could revascularization benefit low risk chest pain patients with a positive stress?</a:t>
            </a:r>
          </a:p>
        </p:txBody>
      </p:sp>
    </p:spTree>
    <p:extLst>
      <p:ext uri="{BB962C8B-B14F-4D97-AF65-F5344CB8AC3E}">
        <p14:creationId xmlns:p14="http://schemas.microsoft.com/office/powerpoint/2010/main" val="2108061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But is there benefit for your patient?</a:t>
            </a:r>
          </a:p>
        </p:txBody>
      </p:sp>
      <p:sp>
        <p:nvSpPr>
          <p:cNvPr id="3" name="Content Placeholder 2"/>
          <p:cNvSpPr>
            <a:spLocks noGrp="1"/>
          </p:cNvSpPr>
          <p:nvPr>
            <p:ph idx="1"/>
          </p:nvPr>
        </p:nvSpPr>
        <p:spPr>
          <a:xfrm>
            <a:off x="457200" y="4752234"/>
            <a:ext cx="8229600" cy="1412999"/>
          </a:xfrm>
        </p:spPr>
        <p:txBody>
          <a:bodyPr>
            <a:normAutofit fontScale="55000" lnSpcReduction="20000"/>
          </a:bodyPr>
          <a:lstStyle/>
          <a:p>
            <a:pPr marL="0" indent="0">
              <a:buNone/>
            </a:pPr>
            <a:endParaRPr lang="en-US" dirty="0"/>
          </a:p>
          <a:p>
            <a:pPr marL="0" indent="0">
              <a:buNone/>
            </a:pPr>
            <a:r>
              <a:rPr lang="en-US" dirty="0"/>
              <a:t> </a:t>
            </a:r>
          </a:p>
          <a:p>
            <a:pPr marL="0" indent="0">
              <a:buNone/>
            </a:pPr>
            <a:r>
              <a:rPr lang="en-US" dirty="0"/>
              <a:t>Conclusion: if people with proven obstructive CAD or proven ACS don’t benefit from PCI, then low risk chest pain patients are virtually certain not to benefit</a:t>
            </a:r>
          </a:p>
          <a:p>
            <a:endParaRPr lang="en-US" dirty="0"/>
          </a:p>
        </p:txBody>
      </p:sp>
      <p:sp>
        <p:nvSpPr>
          <p:cNvPr id="4" name="Title 1"/>
          <p:cNvSpPr txBox="1">
            <a:spLocks/>
          </p:cNvSpPr>
          <p:nvPr/>
        </p:nvSpPr>
        <p:spPr>
          <a:xfrm>
            <a:off x="457200" y="1192669"/>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8" name="Rectangle 7"/>
          <p:cNvSpPr/>
          <p:nvPr/>
        </p:nvSpPr>
        <p:spPr>
          <a:xfrm>
            <a:off x="457200" y="1417638"/>
            <a:ext cx="8229600" cy="369332"/>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Could revascularization benefit low risk chest pain patients with a positive stress?</a:t>
            </a:r>
          </a:p>
        </p:txBody>
      </p:sp>
      <p:pic>
        <p:nvPicPr>
          <p:cNvPr id="5" name="Picture 4" descr="Screen Shot 2018-02-07 at 7.27.5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86970"/>
            <a:ext cx="9144000" cy="1854221"/>
          </a:xfrm>
          <a:prstGeom prst="rect">
            <a:avLst/>
          </a:prstGeom>
        </p:spPr>
      </p:pic>
      <p:pic>
        <p:nvPicPr>
          <p:cNvPr id="6" name="Picture 5" descr="Screen Shot 2018-02-07 at 8.50.10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42022"/>
            <a:ext cx="9144000" cy="1211720"/>
          </a:xfrm>
          <a:prstGeom prst="rect">
            <a:avLst/>
          </a:prstGeom>
        </p:spPr>
      </p:pic>
    </p:spTree>
    <p:extLst>
      <p:ext uri="{BB962C8B-B14F-4D97-AF65-F5344CB8AC3E}">
        <p14:creationId xmlns:p14="http://schemas.microsoft.com/office/powerpoint/2010/main" val="20312756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10-12 at 7.07.0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4305"/>
            <a:ext cx="9144000" cy="1756351"/>
          </a:xfrm>
          <a:prstGeom prst="rect">
            <a:avLst/>
          </a:prstGeom>
        </p:spPr>
      </p:pic>
      <p:pic>
        <p:nvPicPr>
          <p:cNvPr id="5" name="Picture 4" descr="Screen Shot 2016-10-12 at 7.09.03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110656"/>
            <a:ext cx="9144000" cy="1174992"/>
          </a:xfrm>
          <a:prstGeom prst="rect">
            <a:avLst/>
          </a:prstGeom>
        </p:spPr>
      </p:pic>
      <p:pic>
        <p:nvPicPr>
          <p:cNvPr id="6" name="Picture 5" descr="Screen Shot 2016-10-12 at 7.10.57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86987" y="3285648"/>
            <a:ext cx="5141629" cy="2514105"/>
          </a:xfrm>
          <a:prstGeom prst="rect">
            <a:avLst/>
          </a:prstGeom>
        </p:spPr>
      </p:pic>
      <p:pic>
        <p:nvPicPr>
          <p:cNvPr id="7" name="Picture 6" descr="Screen Shot 2016-10-12 at 7.13.41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1670" y="5537200"/>
            <a:ext cx="6121400" cy="1320800"/>
          </a:xfrm>
          <a:prstGeom prst="rect">
            <a:avLst/>
          </a:prstGeom>
        </p:spPr>
      </p:pic>
    </p:spTree>
    <p:extLst>
      <p:ext uri="{BB962C8B-B14F-4D97-AF65-F5344CB8AC3E}">
        <p14:creationId xmlns:p14="http://schemas.microsoft.com/office/powerpoint/2010/main" val="10976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900" decel="100000" fill="hold"/>
                                        <p:tgtEl>
                                          <p:spTgt spid="6"/>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NEJM Editorial 2012 on further testing for low risk patients:</a:t>
            </a:r>
          </a:p>
        </p:txBody>
      </p:sp>
      <p:sp>
        <p:nvSpPr>
          <p:cNvPr id="3" name="Content Placeholder 2"/>
          <p:cNvSpPr>
            <a:spLocks noGrp="1"/>
          </p:cNvSpPr>
          <p:nvPr>
            <p:ph idx="1"/>
          </p:nvPr>
        </p:nvSpPr>
        <p:spPr/>
        <p:txBody>
          <a:bodyPr/>
          <a:lstStyle/>
          <a:p>
            <a:endParaRPr lang="en-US" dirty="0"/>
          </a:p>
        </p:txBody>
      </p:sp>
      <p:pic>
        <p:nvPicPr>
          <p:cNvPr id="4" name="Picture 3" descr="Screen Shot 2016-10-12 at 7.16.3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25997"/>
            <a:ext cx="9424133" cy="1594853"/>
          </a:xfrm>
          <a:prstGeom prst="rect">
            <a:avLst/>
          </a:prstGeom>
        </p:spPr>
      </p:pic>
      <p:pic>
        <p:nvPicPr>
          <p:cNvPr id="6" name="Picture 5" descr="Screen Shot 2016-10-12 at 7.17.58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46" y="1753769"/>
            <a:ext cx="9193946" cy="1835569"/>
          </a:xfrm>
          <a:prstGeom prst="rect">
            <a:avLst/>
          </a:prstGeom>
        </p:spPr>
      </p:pic>
    </p:spTree>
    <p:extLst>
      <p:ext uri="{BB962C8B-B14F-4D97-AF65-F5344CB8AC3E}">
        <p14:creationId xmlns:p14="http://schemas.microsoft.com/office/powerpoint/2010/main" val="7320333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ne_fish_two_fis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9112" y="198864"/>
            <a:ext cx="4528644" cy="6340101"/>
          </a:xfrm>
          <a:prstGeom prst="rect">
            <a:avLst/>
          </a:prstGeom>
        </p:spPr>
      </p:pic>
    </p:spTree>
    <p:extLst>
      <p:ext uri="{BB962C8B-B14F-4D97-AF65-F5344CB8AC3E}">
        <p14:creationId xmlns:p14="http://schemas.microsoft.com/office/powerpoint/2010/main" val="3338208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 of Care?</a:t>
            </a:r>
          </a:p>
        </p:txBody>
      </p:sp>
      <p:sp>
        <p:nvSpPr>
          <p:cNvPr id="3" name="Content Placeholder 2"/>
          <p:cNvSpPr>
            <a:spLocks noGrp="1"/>
          </p:cNvSpPr>
          <p:nvPr>
            <p:ph idx="1"/>
          </p:nvPr>
        </p:nvSpPr>
        <p:spPr>
          <a:xfrm>
            <a:off x="914400" y="1919632"/>
            <a:ext cx="7396205" cy="3290394"/>
          </a:xfrm>
        </p:spPr>
        <p:txBody>
          <a:bodyPr>
            <a:normAutofit/>
          </a:bodyPr>
          <a:lstStyle/>
          <a:p>
            <a:r>
              <a:rPr lang="en-US" dirty="0"/>
              <a:t>Negative biomarkers and negative ECGs</a:t>
            </a:r>
          </a:p>
          <a:p>
            <a:endParaRPr lang="en-US" dirty="0"/>
          </a:p>
          <a:p>
            <a:r>
              <a:rPr lang="en-US" dirty="0"/>
              <a:t>30d MI/death rate after 1 </a:t>
            </a:r>
            <a:r>
              <a:rPr lang="en-US" dirty="0" err="1"/>
              <a:t>neg</a:t>
            </a:r>
            <a:r>
              <a:rPr lang="en-US" dirty="0"/>
              <a:t> trop?</a:t>
            </a:r>
          </a:p>
        </p:txBody>
      </p:sp>
    </p:spTree>
    <p:extLst>
      <p:ext uri="{BB962C8B-B14F-4D97-AF65-F5344CB8AC3E}">
        <p14:creationId xmlns:p14="http://schemas.microsoft.com/office/powerpoint/2010/main" val="4108694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Risk in chest pain with “Standard of Care”</a:t>
            </a:r>
          </a:p>
        </p:txBody>
      </p:sp>
      <p:sp>
        <p:nvSpPr>
          <p:cNvPr id="3" name="Content Placeholder 2"/>
          <p:cNvSpPr>
            <a:spLocks noGrp="1"/>
          </p:cNvSpPr>
          <p:nvPr>
            <p:ph idx="1"/>
          </p:nvPr>
        </p:nvSpPr>
        <p:spPr>
          <a:xfrm>
            <a:off x="457200" y="1600201"/>
            <a:ext cx="5332210" cy="2526738"/>
          </a:xfrm>
        </p:spPr>
        <p:txBody>
          <a:bodyPr/>
          <a:lstStyle/>
          <a:p>
            <a:endParaRPr lang="en-US" dirty="0"/>
          </a:p>
          <a:p>
            <a:r>
              <a:rPr lang="en-US" dirty="0"/>
              <a:t>Low risk, &lt;40     NNH = 1000     </a:t>
            </a:r>
          </a:p>
          <a:p>
            <a:endParaRPr lang="en-US" dirty="0"/>
          </a:p>
          <a:p>
            <a:r>
              <a:rPr lang="en-US" dirty="0"/>
              <a:t>Low risk, &gt;40     NNH = 100 </a:t>
            </a:r>
          </a:p>
        </p:txBody>
      </p:sp>
      <p:sp>
        <p:nvSpPr>
          <p:cNvPr id="4" name="TextBox 3"/>
          <p:cNvSpPr txBox="1"/>
          <p:nvPr/>
        </p:nvSpPr>
        <p:spPr>
          <a:xfrm>
            <a:off x="5707705" y="5975658"/>
            <a:ext cx="3436295" cy="646331"/>
          </a:xfrm>
          <a:prstGeom prst="rect">
            <a:avLst/>
          </a:prstGeom>
          <a:noFill/>
        </p:spPr>
        <p:txBody>
          <a:bodyPr wrap="square" rtlCol="0">
            <a:spAutoFit/>
          </a:bodyPr>
          <a:lstStyle/>
          <a:p>
            <a:r>
              <a:rPr lang="en-US" dirty="0"/>
              <a:t>Source: the NNT</a:t>
            </a:r>
          </a:p>
          <a:p>
            <a:r>
              <a:rPr lang="en-US" dirty="0"/>
              <a:t>Over 40 studies analyzed</a:t>
            </a:r>
          </a:p>
        </p:txBody>
      </p:sp>
      <p:sp>
        <p:nvSpPr>
          <p:cNvPr id="5" name="TextBox 4"/>
          <p:cNvSpPr txBox="1"/>
          <p:nvPr/>
        </p:nvSpPr>
        <p:spPr>
          <a:xfrm>
            <a:off x="5789410" y="2236726"/>
            <a:ext cx="2897390" cy="461665"/>
          </a:xfrm>
          <a:prstGeom prst="rect">
            <a:avLst/>
          </a:prstGeom>
          <a:noFill/>
        </p:spPr>
        <p:txBody>
          <a:bodyPr wrap="square" rtlCol="0">
            <a:spAutoFit/>
          </a:bodyPr>
          <a:lstStyle/>
          <a:p>
            <a:r>
              <a:rPr lang="en-US" sz="2400" dirty="0"/>
              <a:t>= 0.1%</a:t>
            </a:r>
          </a:p>
        </p:txBody>
      </p:sp>
      <p:sp>
        <p:nvSpPr>
          <p:cNvPr id="6" name="TextBox 5"/>
          <p:cNvSpPr txBox="1"/>
          <p:nvPr/>
        </p:nvSpPr>
        <p:spPr>
          <a:xfrm>
            <a:off x="5789410" y="3436487"/>
            <a:ext cx="2897390" cy="461665"/>
          </a:xfrm>
          <a:prstGeom prst="rect">
            <a:avLst/>
          </a:prstGeom>
          <a:noFill/>
        </p:spPr>
        <p:txBody>
          <a:bodyPr wrap="square" rtlCol="0">
            <a:spAutoFit/>
          </a:bodyPr>
          <a:lstStyle/>
          <a:p>
            <a:r>
              <a:rPr lang="en-US" sz="2400" dirty="0"/>
              <a:t>= 1%</a:t>
            </a:r>
          </a:p>
        </p:txBody>
      </p:sp>
      <p:pic>
        <p:nvPicPr>
          <p:cNvPr id="7" name="Picture 6" descr="Screen Shot 2016-10-12 at 10.35.27 AM.png"/>
          <p:cNvPicPr>
            <a:picLocks noChangeAspect="1"/>
          </p:cNvPicPr>
          <p:nvPr/>
        </p:nvPicPr>
        <p:blipFill rotWithShape="1">
          <a:blip r:embed="rId3">
            <a:extLst>
              <a:ext uri="{28A0092B-C50C-407E-A947-70E740481C1C}">
                <a14:useLocalDpi xmlns:a14="http://schemas.microsoft.com/office/drawing/2010/main" val="0"/>
              </a:ext>
            </a:extLst>
          </a:blip>
          <a:srcRect b="50950"/>
          <a:stretch/>
        </p:blipFill>
        <p:spPr>
          <a:xfrm>
            <a:off x="860799" y="4351026"/>
            <a:ext cx="5909974" cy="541543"/>
          </a:xfrm>
          <a:prstGeom prst="rect">
            <a:avLst/>
          </a:prstGeom>
        </p:spPr>
      </p:pic>
    </p:spTree>
    <p:extLst>
      <p:ext uri="{BB962C8B-B14F-4D97-AF65-F5344CB8AC3E}">
        <p14:creationId xmlns:p14="http://schemas.microsoft.com/office/powerpoint/2010/main" val="373533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ACEP policy on one troponin</a:t>
            </a:r>
          </a:p>
        </p:txBody>
      </p:sp>
      <p:pic>
        <p:nvPicPr>
          <p:cNvPr id="4" name="Picture 3" descr="Screen Shot 2016-10-12 at 8.43.5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46438"/>
            <a:ext cx="9144000" cy="3264805"/>
          </a:xfrm>
          <a:prstGeom prst="rect">
            <a:avLst/>
          </a:prstGeom>
        </p:spPr>
      </p:pic>
    </p:spTree>
    <p:extLst>
      <p:ext uri="{BB962C8B-B14F-4D97-AF65-F5344CB8AC3E}">
        <p14:creationId xmlns:p14="http://schemas.microsoft.com/office/powerpoint/2010/main" val="111064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Clinical Judgment works! </a:t>
            </a:r>
          </a:p>
          <a:p>
            <a:endParaRPr lang="en-US" dirty="0"/>
          </a:p>
          <a:p>
            <a:endParaRPr lang="en-US" dirty="0"/>
          </a:p>
          <a:p>
            <a:r>
              <a:rPr lang="en-US" dirty="0"/>
              <a:t>This is why the heart score has shown to be useful and was externally validated</a:t>
            </a:r>
          </a:p>
          <a:p>
            <a:r>
              <a:rPr lang="en-US" dirty="0"/>
              <a:t>We are still TOO conservative admitting all CP pt’s with Heart Score &gt; 4 and negative biomarkers</a:t>
            </a:r>
          </a:p>
        </p:txBody>
      </p:sp>
    </p:spTree>
    <p:extLst>
      <p:ext uri="{BB962C8B-B14F-4D97-AF65-F5344CB8AC3E}">
        <p14:creationId xmlns:p14="http://schemas.microsoft.com/office/powerpoint/2010/main" val="13477780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Shared Decision Making</a:t>
            </a:r>
          </a:p>
        </p:txBody>
      </p:sp>
      <p:sp>
        <p:nvSpPr>
          <p:cNvPr id="3" name="Content Placeholder 2"/>
          <p:cNvSpPr>
            <a:spLocks noGrp="1"/>
          </p:cNvSpPr>
          <p:nvPr>
            <p:ph idx="1"/>
          </p:nvPr>
        </p:nvSpPr>
        <p:spPr/>
        <p:txBody>
          <a:bodyPr/>
          <a:lstStyle/>
          <a:p>
            <a:r>
              <a:rPr lang="en-US" dirty="0"/>
              <a:t>Auto text similar to: </a:t>
            </a:r>
          </a:p>
          <a:p>
            <a:pPr lvl="1"/>
            <a:r>
              <a:rPr lang="en-US" dirty="0"/>
              <a:t>“The patient and I discussed going home </a:t>
            </a:r>
            <a:r>
              <a:rPr lang="en-US" dirty="0" err="1"/>
              <a:t>vs</a:t>
            </a:r>
            <a:r>
              <a:rPr lang="en-US" dirty="0"/>
              <a:t> staying for a period of observation and possible further testing.  I explained the risk of MI was likely less than 1% but could be higher.  They felt comfortable going home and following up with their PCP or returning if worse.  They appeared competent and reasonable and verbalized an understanding of these risks to me.”</a:t>
            </a:r>
          </a:p>
        </p:txBody>
      </p:sp>
    </p:spTree>
    <p:extLst>
      <p:ext uri="{BB962C8B-B14F-4D97-AF65-F5344CB8AC3E}">
        <p14:creationId xmlns:p14="http://schemas.microsoft.com/office/powerpoint/2010/main" val="260794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Shared Decision Making</a:t>
            </a:r>
          </a:p>
        </p:txBody>
      </p:sp>
      <p:sp>
        <p:nvSpPr>
          <p:cNvPr id="3" name="Content Placeholder 2"/>
          <p:cNvSpPr>
            <a:spLocks noGrp="1"/>
          </p:cNvSpPr>
          <p:nvPr>
            <p:ph idx="1"/>
          </p:nvPr>
        </p:nvSpPr>
        <p:spPr>
          <a:xfrm>
            <a:off x="457200" y="2160418"/>
            <a:ext cx="8229600" cy="4525963"/>
          </a:xfrm>
        </p:spPr>
        <p:txBody>
          <a:bodyPr/>
          <a:lstStyle/>
          <a:p>
            <a:r>
              <a:rPr lang="en-US" dirty="0"/>
              <a:t>You must sit with the patient and discuss the real risks that you have determined</a:t>
            </a:r>
          </a:p>
          <a:p>
            <a:r>
              <a:rPr lang="en-US" dirty="0"/>
              <a:t>It is not </a:t>
            </a:r>
            <a:r>
              <a:rPr lang="en-US" dirty="0">
                <a:solidFill>
                  <a:srgbClr val="FF0000"/>
                </a:solidFill>
              </a:rPr>
              <a:t>SHARED</a:t>
            </a:r>
            <a:r>
              <a:rPr lang="en-US" dirty="0"/>
              <a:t> if you don’t </a:t>
            </a:r>
            <a:r>
              <a:rPr lang="en-US" dirty="0">
                <a:solidFill>
                  <a:srgbClr val="FF0000"/>
                </a:solidFill>
              </a:rPr>
              <a:t>SHARE</a:t>
            </a:r>
          </a:p>
          <a:p>
            <a:r>
              <a:rPr lang="en-US" dirty="0"/>
              <a:t>The patients LIKE when you do this</a:t>
            </a:r>
          </a:p>
          <a:p>
            <a:r>
              <a:rPr lang="en-US" dirty="0"/>
              <a:t>If you are really worried about legal issues, this is the best thing you can do</a:t>
            </a:r>
          </a:p>
        </p:txBody>
      </p:sp>
    </p:spTree>
    <p:extLst>
      <p:ext uri="{BB962C8B-B14F-4D97-AF65-F5344CB8AC3E}">
        <p14:creationId xmlns:p14="http://schemas.microsoft.com/office/powerpoint/2010/main" val="34504900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Do serial ECGs</a:t>
            </a:r>
          </a:p>
          <a:p>
            <a:endParaRPr lang="en-US" dirty="0"/>
          </a:p>
          <a:p>
            <a:r>
              <a:rPr lang="en-US" dirty="0"/>
              <a:t>Stop stressing</a:t>
            </a:r>
          </a:p>
          <a:p>
            <a:endParaRPr lang="en-US" dirty="0"/>
          </a:p>
          <a:p>
            <a:r>
              <a:rPr lang="en-US" dirty="0"/>
              <a:t>Zero Risk</a:t>
            </a:r>
          </a:p>
          <a:p>
            <a:endParaRPr lang="en-US" dirty="0"/>
          </a:p>
          <a:p>
            <a:r>
              <a:rPr lang="en-US" dirty="0"/>
              <a:t>One troponin:  SDM or 8h </a:t>
            </a:r>
          </a:p>
        </p:txBody>
      </p:sp>
      <p:pic>
        <p:nvPicPr>
          <p:cNvPr id="7" name="Picture 6" descr="skotan-No-sign-X-800px.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803" y="3604068"/>
            <a:ext cx="1312824" cy="1312824"/>
          </a:xfrm>
          <a:prstGeom prst="rect">
            <a:avLst/>
          </a:prstGeom>
        </p:spPr>
      </p:pic>
    </p:spTree>
    <p:extLst>
      <p:ext uri="{BB962C8B-B14F-4D97-AF65-F5344CB8AC3E}">
        <p14:creationId xmlns:p14="http://schemas.microsoft.com/office/powerpoint/2010/main" val="287052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dissolve">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1875315378"/>
      </p:ext>
    </p:extLst>
  </p:cSld>
  <p:clrMapOvr>
    <a:masterClrMapping/>
  </p:clrMapOvr>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9292</TotalTime>
  <Words>2235</Words>
  <Application>Microsoft Macintosh PowerPoint</Application>
  <PresentationFormat>On-screen Show (4:3)</PresentationFormat>
  <Paragraphs>273</Paragraphs>
  <Slides>56</Slides>
  <Notes>46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56</vt:i4>
      </vt:variant>
    </vt:vector>
  </HeadingPairs>
  <TitlesOfParts>
    <vt:vector size="60" baseType="lpstr">
      <vt:lpstr>Arial</vt:lpstr>
      <vt:lpstr>Calibri</vt:lpstr>
      <vt:lpstr>Wingdings</vt:lpstr>
      <vt:lpstr>Black</vt:lpstr>
      <vt:lpstr>Cardiac Risk stratification</vt:lpstr>
      <vt:lpstr>Goals </vt:lpstr>
      <vt:lpstr>Disclosures</vt:lpstr>
      <vt:lpstr>Disclosures</vt:lpstr>
      <vt:lpstr>Cardiac “enzyme(S)!”</vt:lpstr>
      <vt:lpstr>PowerPoint Presentation</vt:lpstr>
      <vt:lpstr>PowerPoint Presentation</vt:lpstr>
      <vt:lpstr>What do you think the national missed rate for MI is?</vt:lpstr>
      <vt:lpstr>PowerPoint Presentation</vt:lpstr>
      <vt:lpstr>Risk of Missed MI?</vt:lpstr>
      <vt:lpstr>Risk of Missed MI?</vt:lpstr>
      <vt:lpstr>Risk of Missed MI?</vt:lpstr>
      <vt:lpstr>Risk of Missed MI?</vt:lpstr>
      <vt:lpstr>Risk of missed MI for patients</vt:lpstr>
      <vt:lpstr>Malpractice risk</vt:lpstr>
      <vt:lpstr>PowerPoint Presentation</vt:lpstr>
      <vt:lpstr>The effect of malpractice reform</vt:lpstr>
      <vt:lpstr>PowerPoint Presentation</vt:lpstr>
      <vt:lpstr>The effect of malpractice reform</vt:lpstr>
      <vt:lpstr>So what is the risk of ?</vt:lpstr>
      <vt:lpstr>PowerPoint Presentation</vt:lpstr>
      <vt:lpstr>ECG + Hx</vt:lpstr>
      <vt:lpstr>PowerPoint Presentation</vt:lpstr>
      <vt:lpstr>PowerPoint Presentation</vt:lpstr>
      <vt:lpstr>So what can we do about it?</vt:lpstr>
      <vt:lpstr>What is typical chest pain?</vt:lpstr>
      <vt:lpstr>PowerPoint Presentation</vt:lpstr>
      <vt:lpstr>PowerPoint Presentation</vt:lpstr>
      <vt:lpstr>What is ”typical” chest pain?</vt:lpstr>
      <vt:lpstr>What does the evidence show?</vt:lpstr>
      <vt:lpstr>What does the evidence show?</vt:lpstr>
      <vt:lpstr>What are the important questions?</vt:lpstr>
      <vt:lpstr>Risk Stratification by Hx:</vt:lpstr>
      <vt:lpstr>What else is at play?</vt:lpstr>
      <vt:lpstr>Hx is important… </vt:lpstr>
      <vt:lpstr>What next?</vt:lpstr>
      <vt:lpstr>Why do we stress?</vt:lpstr>
      <vt:lpstr>What is a stress test?</vt:lpstr>
      <vt:lpstr>What are the AHA recommendations?</vt:lpstr>
      <vt:lpstr>What are the AHA recommendations?</vt:lpstr>
      <vt:lpstr>What are the AHA recommendations?</vt:lpstr>
      <vt:lpstr>PowerPoint Presentation</vt:lpstr>
      <vt:lpstr>PowerPoint Presentation</vt:lpstr>
      <vt:lpstr>But is there benefit for your patient?</vt:lpstr>
      <vt:lpstr>But is there benefit for your patient?</vt:lpstr>
      <vt:lpstr>PowerPoint Presentation</vt:lpstr>
      <vt:lpstr>NEJM Editorial 2012 on further testing for low risk patients:</vt:lpstr>
      <vt:lpstr>PowerPoint Presentation</vt:lpstr>
      <vt:lpstr>Standard of Care?</vt:lpstr>
      <vt:lpstr>Risk in chest pain with “Standard of Care”</vt:lpstr>
      <vt:lpstr>ACEP policy on one troponin</vt:lpstr>
      <vt:lpstr>PowerPoint Presentation</vt:lpstr>
      <vt:lpstr>Shared Decision Making</vt:lpstr>
      <vt:lpstr>Shared Decision Making</vt:lpstr>
      <vt:lpstr>Summary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Cardiac Risk Stratification</dc:title>
  <dc:creator>M J</dc:creator>
  <cp:lastModifiedBy>Michael Joyce</cp:lastModifiedBy>
  <cp:revision>62</cp:revision>
  <dcterms:created xsi:type="dcterms:W3CDTF">2016-10-08T17:57:35Z</dcterms:created>
  <dcterms:modified xsi:type="dcterms:W3CDTF">2026-09-30T12:29:09Z</dcterms:modified>
</cp:coreProperties>
</file>