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84" r:id="rId2"/>
    <p:sldMasterId id="2147483696" r:id="rId3"/>
    <p:sldMasterId id="2147483708" r:id="rId4"/>
    <p:sldMasterId id="2147483720" r:id="rId5"/>
  </p:sldMasterIdLst>
  <p:sldIdLst>
    <p:sldId id="256" r:id="rId6"/>
    <p:sldId id="283" r:id="rId7"/>
    <p:sldId id="285" r:id="rId8"/>
    <p:sldId id="271" r:id="rId9"/>
    <p:sldId id="272" r:id="rId10"/>
    <p:sldId id="274" r:id="rId11"/>
    <p:sldId id="257" r:id="rId12"/>
    <p:sldId id="258" r:id="rId13"/>
    <p:sldId id="275" r:id="rId14"/>
    <p:sldId id="276" r:id="rId15"/>
    <p:sldId id="287" r:id="rId16"/>
    <p:sldId id="267" r:id="rId17"/>
    <p:sldId id="259" r:id="rId18"/>
    <p:sldId id="260" r:id="rId19"/>
    <p:sldId id="273" r:id="rId20"/>
    <p:sldId id="261" r:id="rId21"/>
    <p:sldId id="281" r:id="rId22"/>
    <p:sldId id="262" r:id="rId23"/>
    <p:sldId id="268" r:id="rId24"/>
    <p:sldId id="269" r:id="rId25"/>
    <p:sldId id="264" r:id="rId26"/>
    <p:sldId id="265" r:id="rId27"/>
    <p:sldId id="266" r:id="rId28"/>
    <p:sldId id="288" r:id="rId29"/>
    <p:sldId id="278" r:id="rId30"/>
    <p:sldId id="279" r:id="rId31"/>
    <p:sldId id="280" r:id="rId32"/>
    <p:sldId id="277" r:id="rId33"/>
    <p:sldId id="284" r:id="rId34"/>
    <p:sldId id="286"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60"/>
    <p:restoredTop sz="96291"/>
  </p:normalViewPr>
  <p:slideViewPr>
    <p:cSldViewPr snapToGrid="0" snapToObjects="1">
      <p:cViewPr varScale="1">
        <p:scale>
          <a:sx n="128" d="100"/>
          <a:sy n="128" d="100"/>
        </p:scale>
        <p:origin x="264"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D4D765A-1D57-9A46-B1E1-A27BED35C7B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3537996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4D765A-1D57-9A46-B1E1-A27BED35C7B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132260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4D765A-1D57-9A46-B1E1-A27BED35C7B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3607265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7B72C25-5701-3F4E-AA99-FF1B743139FB}"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3320809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B72C25-5701-3F4E-AA99-FF1B743139FB}"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677481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B72C25-5701-3F4E-AA99-FF1B743139FB}"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2165377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7B72C25-5701-3F4E-AA99-FF1B743139FB}"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4072321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B72C25-5701-3F4E-AA99-FF1B743139FB}" type="datetimeFigureOut">
              <a:rPr lang="en-US" smtClean="0"/>
              <a:t>7/22/26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2563854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B72C25-5701-3F4E-AA99-FF1B743139FB}" type="datetimeFigureOut">
              <a:rPr lang="en-US" smtClean="0"/>
              <a:t>7/22/26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33163944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B72C25-5701-3F4E-AA99-FF1B743139FB}" type="datetimeFigureOut">
              <a:rPr lang="en-US" smtClean="0"/>
              <a:t>7/22/26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1489406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B72C25-5701-3F4E-AA99-FF1B743139FB}"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2057385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4D765A-1D57-9A46-B1E1-A27BED35C7B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2771012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B72C25-5701-3F4E-AA99-FF1B743139FB}"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31869765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B72C25-5701-3F4E-AA99-FF1B743139FB}"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23423680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B72C25-5701-3F4E-AA99-FF1B743139FB}"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40978856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4016B6D-B5AA-6041-9109-76746BADA019}"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F6261-35E1-AD4B-97AC-EC2B0486B344}" type="slidenum">
              <a:rPr lang="en-US" smtClean="0"/>
              <a:t>‹#›</a:t>
            </a:fld>
            <a:endParaRPr lang="en-US"/>
          </a:p>
        </p:txBody>
      </p:sp>
    </p:spTree>
    <p:extLst>
      <p:ext uri="{BB962C8B-B14F-4D97-AF65-F5344CB8AC3E}">
        <p14:creationId xmlns:p14="http://schemas.microsoft.com/office/powerpoint/2010/main" val="10541246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016B6D-B5AA-6041-9109-76746BADA019}"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F6261-35E1-AD4B-97AC-EC2B0486B344}" type="slidenum">
              <a:rPr lang="en-US" smtClean="0"/>
              <a:t>‹#›</a:t>
            </a:fld>
            <a:endParaRPr lang="en-US"/>
          </a:p>
        </p:txBody>
      </p:sp>
    </p:spTree>
    <p:extLst>
      <p:ext uri="{BB962C8B-B14F-4D97-AF65-F5344CB8AC3E}">
        <p14:creationId xmlns:p14="http://schemas.microsoft.com/office/powerpoint/2010/main" val="20895212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016B6D-B5AA-6041-9109-76746BADA019}"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F6261-35E1-AD4B-97AC-EC2B0486B344}" type="slidenum">
              <a:rPr lang="en-US" smtClean="0"/>
              <a:t>‹#›</a:t>
            </a:fld>
            <a:endParaRPr lang="en-US"/>
          </a:p>
        </p:txBody>
      </p:sp>
    </p:spTree>
    <p:extLst>
      <p:ext uri="{BB962C8B-B14F-4D97-AF65-F5344CB8AC3E}">
        <p14:creationId xmlns:p14="http://schemas.microsoft.com/office/powerpoint/2010/main" val="18662444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4016B6D-B5AA-6041-9109-76746BADA019}"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3F6261-35E1-AD4B-97AC-EC2B0486B344}" type="slidenum">
              <a:rPr lang="en-US" smtClean="0"/>
              <a:t>‹#›</a:t>
            </a:fld>
            <a:endParaRPr lang="en-US"/>
          </a:p>
        </p:txBody>
      </p:sp>
    </p:spTree>
    <p:extLst>
      <p:ext uri="{BB962C8B-B14F-4D97-AF65-F5344CB8AC3E}">
        <p14:creationId xmlns:p14="http://schemas.microsoft.com/office/powerpoint/2010/main" val="2817862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4016B6D-B5AA-6041-9109-76746BADA019}" type="datetimeFigureOut">
              <a:rPr lang="en-US" smtClean="0"/>
              <a:t>7/22/26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3F6261-35E1-AD4B-97AC-EC2B0486B344}" type="slidenum">
              <a:rPr lang="en-US" smtClean="0"/>
              <a:t>‹#›</a:t>
            </a:fld>
            <a:endParaRPr lang="en-US"/>
          </a:p>
        </p:txBody>
      </p:sp>
    </p:spTree>
    <p:extLst>
      <p:ext uri="{BB962C8B-B14F-4D97-AF65-F5344CB8AC3E}">
        <p14:creationId xmlns:p14="http://schemas.microsoft.com/office/powerpoint/2010/main" val="5146055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4016B6D-B5AA-6041-9109-76746BADA019}" type="datetimeFigureOut">
              <a:rPr lang="en-US" smtClean="0"/>
              <a:t>7/22/26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3F6261-35E1-AD4B-97AC-EC2B0486B344}" type="slidenum">
              <a:rPr lang="en-US" smtClean="0"/>
              <a:t>‹#›</a:t>
            </a:fld>
            <a:endParaRPr lang="en-US"/>
          </a:p>
        </p:txBody>
      </p:sp>
    </p:spTree>
    <p:extLst>
      <p:ext uri="{BB962C8B-B14F-4D97-AF65-F5344CB8AC3E}">
        <p14:creationId xmlns:p14="http://schemas.microsoft.com/office/powerpoint/2010/main" val="8866958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016B6D-B5AA-6041-9109-76746BADA019}" type="datetimeFigureOut">
              <a:rPr lang="en-US" smtClean="0"/>
              <a:t>7/22/26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3F6261-35E1-AD4B-97AC-EC2B0486B344}" type="slidenum">
              <a:rPr lang="en-US" smtClean="0"/>
              <a:t>‹#›</a:t>
            </a:fld>
            <a:endParaRPr lang="en-US"/>
          </a:p>
        </p:txBody>
      </p:sp>
    </p:spTree>
    <p:extLst>
      <p:ext uri="{BB962C8B-B14F-4D97-AF65-F5344CB8AC3E}">
        <p14:creationId xmlns:p14="http://schemas.microsoft.com/office/powerpoint/2010/main" val="1213061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4D765A-1D57-9A46-B1E1-A27BED35C7B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28723218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016B6D-B5AA-6041-9109-76746BADA019}"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3F6261-35E1-AD4B-97AC-EC2B0486B344}" type="slidenum">
              <a:rPr lang="en-US" smtClean="0"/>
              <a:t>‹#›</a:t>
            </a:fld>
            <a:endParaRPr lang="en-US"/>
          </a:p>
        </p:txBody>
      </p:sp>
    </p:spTree>
    <p:extLst>
      <p:ext uri="{BB962C8B-B14F-4D97-AF65-F5344CB8AC3E}">
        <p14:creationId xmlns:p14="http://schemas.microsoft.com/office/powerpoint/2010/main" val="16336786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016B6D-B5AA-6041-9109-76746BADA019}"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3F6261-35E1-AD4B-97AC-EC2B0486B344}" type="slidenum">
              <a:rPr lang="en-US" smtClean="0"/>
              <a:t>‹#›</a:t>
            </a:fld>
            <a:endParaRPr lang="en-US"/>
          </a:p>
        </p:txBody>
      </p:sp>
    </p:spTree>
    <p:extLst>
      <p:ext uri="{BB962C8B-B14F-4D97-AF65-F5344CB8AC3E}">
        <p14:creationId xmlns:p14="http://schemas.microsoft.com/office/powerpoint/2010/main" val="26907094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016B6D-B5AA-6041-9109-76746BADA019}"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F6261-35E1-AD4B-97AC-EC2B0486B344}" type="slidenum">
              <a:rPr lang="en-US" smtClean="0"/>
              <a:t>‹#›</a:t>
            </a:fld>
            <a:endParaRPr lang="en-US"/>
          </a:p>
        </p:txBody>
      </p:sp>
    </p:spTree>
    <p:extLst>
      <p:ext uri="{BB962C8B-B14F-4D97-AF65-F5344CB8AC3E}">
        <p14:creationId xmlns:p14="http://schemas.microsoft.com/office/powerpoint/2010/main" val="2192917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016B6D-B5AA-6041-9109-76746BADA019}"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F6261-35E1-AD4B-97AC-EC2B0486B344}" type="slidenum">
              <a:rPr lang="en-US" smtClean="0"/>
              <a:t>‹#›</a:t>
            </a:fld>
            <a:endParaRPr lang="en-US"/>
          </a:p>
        </p:txBody>
      </p:sp>
    </p:spTree>
    <p:extLst>
      <p:ext uri="{BB962C8B-B14F-4D97-AF65-F5344CB8AC3E}">
        <p14:creationId xmlns:p14="http://schemas.microsoft.com/office/powerpoint/2010/main" val="18771768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D4D765A-1D57-9A46-B1E1-A27BED35C7B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14001496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4D765A-1D57-9A46-B1E1-A27BED35C7B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18474328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4D765A-1D57-9A46-B1E1-A27BED35C7B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16285953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4D765A-1D57-9A46-B1E1-A27BED35C7BF}"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28286888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4D765A-1D57-9A46-B1E1-A27BED35C7BF}" type="datetimeFigureOut">
              <a:rPr lang="en-US" smtClean="0"/>
              <a:t>7/22/26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10286859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4D765A-1D57-9A46-B1E1-A27BED35C7BF}" type="datetimeFigureOut">
              <a:rPr lang="en-US" smtClean="0"/>
              <a:t>7/22/26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4212734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4D765A-1D57-9A46-B1E1-A27BED35C7BF}"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28575817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4D765A-1D57-9A46-B1E1-A27BED35C7BF}" type="datetimeFigureOut">
              <a:rPr lang="en-US" smtClean="0"/>
              <a:t>7/22/26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39283411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D765A-1D57-9A46-B1E1-A27BED35C7BF}"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15517335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D765A-1D57-9A46-B1E1-A27BED35C7BF}"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16131000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4D765A-1D57-9A46-B1E1-A27BED35C7B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34720503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4D765A-1D57-9A46-B1E1-A27BED35C7B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40191547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7B72C25-5701-3F4E-AA99-FF1B743139FB}"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39216779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B72C25-5701-3F4E-AA99-FF1B743139FB}"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33954298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B72C25-5701-3F4E-AA99-FF1B743139FB}"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28312012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7B72C25-5701-3F4E-AA99-FF1B743139FB}"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35478947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B72C25-5701-3F4E-AA99-FF1B743139FB}" type="datetimeFigureOut">
              <a:rPr lang="en-US" smtClean="0"/>
              <a:t>7/22/26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1929219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4D765A-1D57-9A46-B1E1-A27BED35C7BF}" type="datetimeFigureOut">
              <a:rPr lang="en-US" smtClean="0"/>
              <a:t>7/22/26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21813135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B72C25-5701-3F4E-AA99-FF1B743139FB}" type="datetimeFigureOut">
              <a:rPr lang="en-US" smtClean="0"/>
              <a:t>7/22/26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13443280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B72C25-5701-3F4E-AA99-FF1B743139FB}" type="datetimeFigureOut">
              <a:rPr lang="en-US" smtClean="0"/>
              <a:t>7/22/26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122859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B72C25-5701-3F4E-AA99-FF1B743139FB}"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34597688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B72C25-5701-3F4E-AA99-FF1B743139FB}"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9985907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B72C25-5701-3F4E-AA99-FF1B743139FB}"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348015428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B72C25-5701-3F4E-AA99-FF1B743139FB}"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C5A33-C29E-EC41-9EB0-4AAD769D0141}" type="slidenum">
              <a:rPr lang="en-US" smtClean="0"/>
              <a:t>‹#›</a:t>
            </a:fld>
            <a:endParaRPr lang="en-US"/>
          </a:p>
        </p:txBody>
      </p:sp>
    </p:spTree>
    <p:extLst>
      <p:ext uri="{BB962C8B-B14F-4D97-AF65-F5344CB8AC3E}">
        <p14:creationId xmlns:p14="http://schemas.microsoft.com/office/powerpoint/2010/main" val="2351668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4D765A-1D57-9A46-B1E1-A27BED35C7BF}" type="datetimeFigureOut">
              <a:rPr lang="en-US" smtClean="0"/>
              <a:t>7/22/26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2384893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4D765A-1D57-9A46-B1E1-A27BED35C7BF}" type="datetimeFigureOut">
              <a:rPr lang="en-US" smtClean="0"/>
              <a:t>7/22/26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2317525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D765A-1D57-9A46-B1E1-A27BED35C7BF}"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3789477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D765A-1D57-9A46-B1E1-A27BED35C7BF}"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82C171-0026-134A-9484-9A53C4A67E30}" type="slidenum">
              <a:rPr lang="en-US" smtClean="0"/>
              <a:t>‹#›</a:t>
            </a:fld>
            <a:endParaRPr lang="en-US"/>
          </a:p>
        </p:txBody>
      </p:sp>
    </p:spTree>
    <p:extLst>
      <p:ext uri="{BB962C8B-B14F-4D97-AF65-F5344CB8AC3E}">
        <p14:creationId xmlns:p14="http://schemas.microsoft.com/office/powerpoint/2010/main" val="3358750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4D765A-1D57-9A46-B1E1-A27BED35C7BF}" type="datetimeFigureOut">
              <a:rPr lang="en-US" smtClean="0"/>
              <a:t>7/22/26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82C171-0026-134A-9484-9A53C4A67E30}" type="slidenum">
              <a:rPr lang="en-US" smtClean="0"/>
              <a:t>‹#›</a:t>
            </a:fld>
            <a:endParaRPr lang="en-US"/>
          </a:p>
        </p:txBody>
      </p:sp>
    </p:spTree>
    <p:extLst>
      <p:ext uri="{BB962C8B-B14F-4D97-AF65-F5344CB8AC3E}">
        <p14:creationId xmlns:p14="http://schemas.microsoft.com/office/powerpoint/2010/main" val="22639883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B72C25-5701-3F4E-AA99-FF1B743139FB}" type="datetimeFigureOut">
              <a:rPr lang="en-US" smtClean="0"/>
              <a:t>7/22/26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C5A33-C29E-EC41-9EB0-4AAD769D0141}" type="slidenum">
              <a:rPr lang="en-US" smtClean="0"/>
              <a:t>‹#›</a:t>
            </a:fld>
            <a:endParaRPr lang="en-US"/>
          </a:p>
        </p:txBody>
      </p:sp>
    </p:spTree>
    <p:extLst>
      <p:ext uri="{BB962C8B-B14F-4D97-AF65-F5344CB8AC3E}">
        <p14:creationId xmlns:p14="http://schemas.microsoft.com/office/powerpoint/2010/main" val="350175824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016B6D-B5AA-6041-9109-76746BADA019}" type="datetimeFigureOut">
              <a:rPr lang="en-US" smtClean="0"/>
              <a:t>7/22/26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3F6261-35E1-AD4B-97AC-EC2B0486B344}" type="slidenum">
              <a:rPr lang="en-US" smtClean="0"/>
              <a:t>‹#›</a:t>
            </a:fld>
            <a:endParaRPr lang="en-US"/>
          </a:p>
        </p:txBody>
      </p:sp>
      <p:pic>
        <p:nvPicPr>
          <p:cNvPr id="7" name="Picture 6" descr="logo small.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240976" y="5103424"/>
            <a:ext cx="1754576" cy="1754576"/>
          </a:xfrm>
          <a:prstGeom prst="rect">
            <a:avLst/>
          </a:prstGeom>
        </p:spPr>
      </p:pic>
      <p:cxnSp>
        <p:nvCxnSpPr>
          <p:cNvPr id="8" name="Straight Connector 7"/>
          <p:cNvCxnSpPr/>
          <p:nvPr/>
        </p:nvCxnSpPr>
        <p:spPr>
          <a:xfrm flipV="1">
            <a:off x="247414" y="164955"/>
            <a:ext cx="8609998" cy="49486"/>
          </a:xfrm>
          <a:prstGeom prst="line">
            <a:avLst/>
          </a:prstGeom>
          <a:ln w="57150" cmpd="sng">
            <a:solidFill>
              <a:srgbClr val="EBB82A"/>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V="1">
            <a:off x="247414" y="6651623"/>
            <a:ext cx="8609998" cy="49486"/>
          </a:xfrm>
          <a:prstGeom prst="line">
            <a:avLst/>
          </a:prstGeom>
          <a:ln w="57150" cmpd="sng">
            <a:solidFill>
              <a:srgbClr val="EBB82A"/>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526525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4D765A-1D57-9A46-B1E1-A27BED35C7BF}" type="datetimeFigureOut">
              <a:rPr lang="en-US" smtClean="0"/>
              <a:t>7/22/26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82C171-0026-134A-9484-9A53C4A67E30}" type="slidenum">
              <a:rPr lang="en-US" smtClean="0"/>
              <a:t>‹#›</a:t>
            </a:fld>
            <a:endParaRPr lang="en-US"/>
          </a:p>
        </p:txBody>
      </p:sp>
    </p:spTree>
    <p:extLst>
      <p:ext uri="{BB962C8B-B14F-4D97-AF65-F5344CB8AC3E}">
        <p14:creationId xmlns:p14="http://schemas.microsoft.com/office/powerpoint/2010/main" val="200393106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B72C25-5701-3F4E-AA99-FF1B743139FB}" type="datetimeFigureOut">
              <a:rPr lang="en-US" smtClean="0"/>
              <a:t>7/22/26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C5A33-C29E-EC41-9EB0-4AAD769D0141}" type="slidenum">
              <a:rPr lang="en-US" smtClean="0"/>
              <a:t>‹#›</a:t>
            </a:fld>
            <a:endParaRPr lang="en-US"/>
          </a:p>
        </p:txBody>
      </p:sp>
    </p:spTree>
    <p:extLst>
      <p:ext uri="{BB962C8B-B14F-4D97-AF65-F5344CB8AC3E}">
        <p14:creationId xmlns:p14="http://schemas.microsoft.com/office/powerpoint/2010/main" val="321422597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4.xml"/><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6.xml"/><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hyperlink" Target="https://radiopaedia.org/articles/missing?article%5Btitle%5D=focal-zone&amp;lang=us" TargetMode="Externa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37429-8644-124A-92A6-18B0A4079433}"/>
              </a:ext>
            </a:extLst>
          </p:cNvPr>
          <p:cNvSpPr>
            <a:spLocks noGrp="1"/>
          </p:cNvSpPr>
          <p:nvPr>
            <p:ph type="ctrTitle"/>
          </p:nvPr>
        </p:nvSpPr>
        <p:spPr>
          <a:xfrm>
            <a:off x="516835" y="937730"/>
            <a:ext cx="7772400" cy="1470025"/>
          </a:xfrm>
        </p:spPr>
        <p:txBody>
          <a:bodyPr/>
          <a:lstStyle/>
          <a:p>
            <a:r>
              <a:rPr lang="en-US" dirty="0"/>
              <a:t>Sonographic Principals</a:t>
            </a:r>
          </a:p>
        </p:txBody>
      </p:sp>
      <p:pic>
        <p:nvPicPr>
          <p:cNvPr id="7" name="Picture 6">
            <a:extLst>
              <a:ext uri="{FF2B5EF4-FFF2-40B4-BE49-F238E27FC236}">
                <a16:creationId xmlns:a16="http://schemas.microsoft.com/office/drawing/2014/main" id="{2F71B2AF-7F7E-F448-859E-97A86AC1F633}"/>
              </a:ext>
            </a:extLst>
          </p:cNvPr>
          <p:cNvPicPr>
            <a:picLocks noChangeAspect="1"/>
          </p:cNvPicPr>
          <p:nvPr/>
        </p:nvPicPr>
        <p:blipFill>
          <a:blip r:embed="rId2"/>
          <a:stretch>
            <a:fillRect/>
          </a:stretch>
        </p:blipFill>
        <p:spPr>
          <a:xfrm>
            <a:off x="1098550" y="3035300"/>
            <a:ext cx="6946900" cy="787400"/>
          </a:xfrm>
          <a:prstGeom prst="rect">
            <a:avLst/>
          </a:prstGeom>
        </p:spPr>
      </p:pic>
    </p:spTree>
    <p:extLst>
      <p:ext uri="{BB962C8B-B14F-4D97-AF65-F5344CB8AC3E}">
        <p14:creationId xmlns:p14="http://schemas.microsoft.com/office/powerpoint/2010/main" val="2530204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6223-9657-88BF-940E-180D6A525AF1}"/>
              </a:ext>
            </a:extLst>
          </p:cNvPr>
          <p:cNvSpPr>
            <a:spLocks noGrp="1"/>
          </p:cNvSpPr>
          <p:nvPr>
            <p:ph type="title"/>
          </p:nvPr>
        </p:nvSpPr>
        <p:spPr/>
        <p:txBody>
          <a:bodyPr/>
          <a:lstStyle/>
          <a:p>
            <a:endParaRPr lang="en-US"/>
          </a:p>
        </p:txBody>
      </p:sp>
      <p:pic>
        <p:nvPicPr>
          <p:cNvPr id="5" name="Content Placeholder 4" descr="A diagram of an ultrasound beam&#10;&#10;Description automatically generated">
            <a:extLst>
              <a:ext uri="{FF2B5EF4-FFF2-40B4-BE49-F238E27FC236}">
                <a16:creationId xmlns:a16="http://schemas.microsoft.com/office/drawing/2014/main" id="{8E3BBF06-FA43-2C49-9FD6-9AEC4A157A47}"/>
              </a:ext>
            </a:extLst>
          </p:cNvPr>
          <p:cNvPicPr>
            <a:picLocks noGrp="1" noChangeAspect="1"/>
          </p:cNvPicPr>
          <p:nvPr>
            <p:ph idx="1"/>
          </p:nvPr>
        </p:nvPicPr>
        <p:blipFill>
          <a:blip r:embed="rId2"/>
          <a:stretch>
            <a:fillRect/>
          </a:stretch>
        </p:blipFill>
        <p:spPr>
          <a:xfrm>
            <a:off x="1719469" y="460818"/>
            <a:ext cx="5542722" cy="5653576"/>
          </a:xfrm>
        </p:spPr>
      </p:pic>
    </p:spTree>
    <p:extLst>
      <p:ext uri="{BB962C8B-B14F-4D97-AF65-F5344CB8AC3E}">
        <p14:creationId xmlns:p14="http://schemas.microsoft.com/office/powerpoint/2010/main" val="1352873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F0E89-022C-1328-D611-E0665EF4171D}"/>
              </a:ext>
            </a:extLst>
          </p:cNvPr>
          <p:cNvSpPr>
            <a:spLocks noGrp="1"/>
          </p:cNvSpPr>
          <p:nvPr>
            <p:ph type="title"/>
          </p:nvPr>
        </p:nvSpPr>
        <p:spPr/>
        <p:txBody>
          <a:bodyPr/>
          <a:lstStyle/>
          <a:p>
            <a:r>
              <a:rPr lang="en-US" dirty="0"/>
              <a:t>A- mode – the OG</a:t>
            </a:r>
          </a:p>
        </p:txBody>
      </p:sp>
      <p:pic>
        <p:nvPicPr>
          <p:cNvPr id="5" name="Content Placeholder 4" descr="A graph of an object with a black background&#10;&#10;Description automatically generated">
            <a:extLst>
              <a:ext uri="{FF2B5EF4-FFF2-40B4-BE49-F238E27FC236}">
                <a16:creationId xmlns:a16="http://schemas.microsoft.com/office/drawing/2014/main" id="{915DAAF8-8A2B-81F1-EBB1-7E5A865BA9A3}"/>
              </a:ext>
            </a:extLst>
          </p:cNvPr>
          <p:cNvPicPr>
            <a:picLocks noGrp="1" noChangeAspect="1"/>
          </p:cNvPicPr>
          <p:nvPr>
            <p:ph idx="1"/>
          </p:nvPr>
        </p:nvPicPr>
        <p:blipFill>
          <a:blip r:embed="rId2"/>
          <a:stretch>
            <a:fillRect/>
          </a:stretch>
        </p:blipFill>
        <p:spPr>
          <a:xfrm>
            <a:off x="1940339" y="2074862"/>
            <a:ext cx="5283200" cy="4508500"/>
          </a:xfrm>
        </p:spPr>
      </p:pic>
      <p:sp>
        <p:nvSpPr>
          <p:cNvPr id="7" name="TextBox 6">
            <a:extLst>
              <a:ext uri="{FF2B5EF4-FFF2-40B4-BE49-F238E27FC236}">
                <a16:creationId xmlns:a16="http://schemas.microsoft.com/office/drawing/2014/main" id="{D4C8DE31-0E5E-A2A0-0D64-C8DC16F50821}"/>
              </a:ext>
            </a:extLst>
          </p:cNvPr>
          <p:cNvSpPr txBox="1"/>
          <p:nvPr/>
        </p:nvSpPr>
        <p:spPr>
          <a:xfrm>
            <a:off x="248478" y="1021210"/>
            <a:ext cx="8666922" cy="923330"/>
          </a:xfrm>
          <a:prstGeom prst="rect">
            <a:avLst/>
          </a:prstGeom>
          <a:noFill/>
        </p:spPr>
        <p:txBody>
          <a:bodyPr wrap="square">
            <a:spAutoFit/>
          </a:bodyPr>
          <a:lstStyle/>
          <a:p>
            <a:r>
              <a:rPr lang="en-US" b="0" i="0" dirty="0">
                <a:solidFill>
                  <a:srgbClr val="777777"/>
                </a:solidFill>
                <a:effectLst/>
                <a:latin typeface="Muli"/>
              </a:rPr>
              <a:t>Amplitude mode ultrasound can be used to create graphs of amplitude against depth. It is the simplest type of ultrasound. A single transducer produces ultrasound waves in a straight line. Destructive therapeutic ultrasound is also A-Mode.</a:t>
            </a:r>
            <a:endParaRPr lang="en-US" dirty="0"/>
          </a:p>
        </p:txBody>
      </p:sp>
    </p:spTree>
    <p:extLst>
      <p:ext uri="{BB962C8B-B14F-4D97-AF65-F5344CB8AC3E}">
        <p14:creationId xmlns:p14="http://schemas.microsoft.com/office/powerpoint/2010/main" val="1676362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266CA-0CBA-2443-A48F-8198C2DE07A2}"/>
              </a:ext>
            </a:extLst>
          </p:cNvPr>
          <p:cNvSpPr>
            <a:spLocks noGrp="1"/>
          </p:cNvSpPr>
          <p:nvPr>
            <p:ph type="title"/>
          </p:nvPr>
        </p:nvSpPr>
        <p:spPr/>
        <p:txBody>
          <a:bodyPr/>
          <a:lstStyle/>
          <a:p>
            <a:r>
              <a:rPr lang="en-US" dirty="0"/>
              <a:t>Spectral Broadening</a:t>
            </a:r>
          </a:p>
        </p:txBody>
      </p:sp>
      <p:sp>
        <p:nvSpPr>
          <p:cNvPr id="3" name="Content Placeholder 2">
            <a:extLst>
              <a:ext uri="{FF2B5EF4-FFF2-40B4-BE49-F238E27FC236}">
                <a16:creationId xmlns:a16="http://schemas.microsoft.com/office/drawing/2014/main" id="{1AABB8D7-0168-074A-842B-43D596A4651A}"/>
              </a:ext>
            </a:extLst>
          </p:cNvPr>
          <p:cNvSpPr>
            <a:spLocks noGrp="1"/>
          </p:cNvSpPr>
          <p:nvPr>
            <p:ph idx="1"/>
          </p:nvPr>
        </p:nvSpPr>
        <p:spPr/>
        <p:txBody>
          <a:bodyPr>
            <a:normAutofit fontScale="92500" lnSpcReduction="10000"/>
          </a:bodyPr>
          <a:lstStyle/>
          <a:p>
            <a:r>
              <a:rPr lang="en-US" dirty="0"/>
              <a:t>Caused by turbulence in blood flow</a:t>
            </a:r>
          </a:p>
          <a:p>
            <a:r>
              <a:rPr lang="en-US" dirty="0"/>
              <a:t>Results in a "fill-in" of the area between a curve and the baseline due to varying velocity of reflectors in the sampling area</a:t>
            </a:r>
          </a:p>
          <a:p>
            <a:r>
              <a:rPr lang="en-US" dirty="0"/>
              <a:t>How to fix:</a:t>
            </a:r>
          </a:p>
          <a:p>
            <a:pPr lvl="1"/>
            <a:r>
              <a:rPr lang="en-US" dirty="0"/>
              <a:t>Artifactual spectral broadening is dependent on the angle of </a:t>
            </a:r>
            <a:r>
              <a:rPr lang="en-US" dirty="0" err="1"/>
              <a:t>insonation</a:t>
            </a:r>
            <a:r>
              <a:rPr lang="en-US" dirty="0"/>
              <a:t> and will increase as the angle approaches 90</a:t>
            </a:r>
          </a:p>
          <a:p>
            <a:pPr lvl="1"/>
            <a:r>
              <a:rPr lang="en-US" dirty="0"/>
              <a:t>Maintaining a proper orientation (&lt;60°)</a:t>
            </a:r>
          </a:p>
          <a:p>
            <a:pPr lvl="1"/>
            <a:r>
              <a:rPr lang="en-US" dirty="0"/>
              <a:t>use an appropriately sized sample volume</a:t>
            </a:r>
          </a:p>
        </p:txBody>
      </p:sp>
    </p:spTree>
    <p:extLst>
      <p:ext uri="{BB962C8B-B14F-4D97-AF65-F5344CB8AC3E}">
        <p14:creationId xmlns:p14="http://schemas.microsoft.com/office/powerpoint/2010/main" val="3829831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291CC3C-39A1-3A43-8E44-FCADBF7764F2}"/>
              </a:ext>
            </a:extLst>
          </p:cNvPr>
          <p:cNvPicPr>
            <a:picLocks noGrp="1" noChangeAspect="1"/>
          </p:cNvPicPr>
          <p:nvPr>
            <p:ph idx="1"/>
          </p:nvPr>
        </p:nvPicPr>
        <p:blipFill>
          <a:blip r:embed="rId2"/>
          <a:stretch>
            <a:fillRect/>
          </a:stretch>
        </p:blipFill>
        <p:spPr>
          <a:xfrm>
            <a:off x="2332769" y="331132"/>
            <a:ext cx="4654440" cy="2909025"/>
          </a:xfrm>
        </p:spPr>
      </p:pic>
      <p:pic>
        <p:nvPicPr>
          <p:cNvPr id="7" name="Picture 6" descr="A close up of a logo&#10;&#10;Description automatically generated">
            <a:extLst>
              <a:ext uri="{FF2B5EF4-FFF2-40B4-BE49-F238E27FC236}">
                <a16:creationId xmlns:a16="http://schemas.microsoft.com/office/drawing/2014/main" id="{9FA2557C-7442-3741-9B91-0E54FA3FF95D}"/>
              </a:ext>
            </a:extLst>
          </p:cNvPr>
          <p:cNvPicPr>
            <a:picLocks noChangeAspect="1"/>
          </p:cNvPicPr>
          <p:nvPr/>
        </p:nvPicPr>
        <p:blipFill>
          <a:blip r:embed="rId3"/>
          <a:stretch>
            <a:fillRect/>
          </a:stretch>
        </p:blipFill>
        <p:spPr>
          <a:xfrm>
            <a:off x="228601" y="3617844"/>
            <a:ext cx="4352290" cy="2720181"/>
          </a:xfrm>
          <a:prstGeom prst="rect">
            <a:avLst/>
          </a:prstGeom>
        </p:spPr>
      </p:pic>
      <p:pic>
        <p:nvPicPr>
          <p:cNvPr id="9" name="Picture 8" descr="A close up of a logo&#10;&#10;Description automatically generated">
            <a:extLst>
              <a:ext uri="{FF2B5EF4-FFF2-40B4-BE49-F238E27FC236}">
                <a16:creationId xmlns:a16="http://schemas.microsoft.com/office/drawing/2014/main" id="{7141A968-C10F-204A-BE5E-6A9ED62DBA7B}"/>
              </a:ext>
            </a:extLst>
          </p:cNvPr>
          <p:cNvPicPr>
            <a:picLocks noChangeAspect="1"/>
          </p:cNvPicPr>
          <p:nvPr/>
        </p:nvPicPr>
        <p:blipFill>
          <a:blip r:embed="rId4"/>
          <a:stretch>
            <a:fillRect/>
          </a:stretch>
        </p:blipFill>
        <p:spPr>
          <a:xfrm>
            <a:off x="4432852" y="3546405"/>
            <a:ext cx="4580891" cy="2863057"/>
          </a:xfrm>
          <a:prstGeom prst="rect">
            <a:avLst/>
          </a:prstGeom>
        </p:spPr>
      </p:pic>
    </p:spTree>
    <p:extLst>
      <p:ext uri="{BB962C8B-B14F-4D97-AF65-F5344CB8AC3E}">
        <p14:creationId xmlns:p14="http://schemas.microsoft.com/office/powerpoint/2010/main" val="2122469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text on a white background&#10;&#10;Description automatically generated">
            <a:extLst>
              <a:ext uri="{FF2B5EF4-FFF2-40B4-BE49-F238E27FC236}">
                <a16:creationId xmlns:a16="http://schemas.microsoft.com/office/drawing/2014/main" id="{46723817-F6F9-0441-9704-B2CFF3959A10}"/>
              </a:ext>
            </a:extLst>
          </p:cNvPr>
          <p:cNvPicPr>
            <a:picLocks noChangeAspect="1"/>
          </p:cNvPicPr>
          <p:nvPr/>
        </p:nvPicPr>
        <p:blipFill>
          <a:blip r:embed="rId2"/>
          <a:stretch>
            <a:fillRect/>
          </a:stretch>
        </p:blipFill>
        <p:spPr>
          <a:xfrm>
            <a:off x="146050" y="63500"/>
            <a:ext cx="8851900" cy="6731000"/>
          </a:xfrm>
          <a:prstGeom prst="rect">
            <a:avLst/>
          </a:prstGeom>
        </p:spPr>
      </p:pic>
    </p:spTree>
    <p:extLst>
      <p:ext uri="{BB962C8B-B14F-4D97-AF65-F5344CB8AC3E}">
        <p14:creationId xmlns:p14="http://schemas.microsoft.com/office/powerpoint/2010/main" val="4019137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F81FF-3503-0F85-1DE5-7EB86FF6AB26}"/>
              </a:ext>
            </a:extLst>
          </p:cNvPr>
          <p:cNvSpPr>
            <a:spLocks noGrp="1"/>
          </p:cNvSpPr>
          <p:nvPr>
            <p:ph type="title"/>
          </p:nvPr>
        </p:nvSpPr>
        <p:spPr/>
        <p:txBody>
          <a:bodyPr>
            <a:normAutofit fontScale="90000"/>
          </a:bodyPr>
          <a:lstStyle/>
          <a:p>
            <a:r>
              <a:rPr lang="en-US" dirty="0"/>
              <a:t>Two main parameters you need to know</a:t>
            </a:r>
          </a:p>
        </p:txBody>
      </p:sp>
      <p:sp>
        <p:nvSpPr>
          <p:cNvPr id="3" name="Content Placeholder 2">
            <a:extLst>
              <a:ext uri="{FF2B5EF4-FFF2-40B4-BE49-F238E27FC236}">
                <a16:creationId xmlns:a16="http://schemas.microsoft.com/office/drawing/2014/main" id="{3CDC6398-03DD-A245-AB8C-4536CFD091C8}"/>
              </a:ext>
            </a:extLst>
          </p:cNvPr>
          <p:cNvSpPr>
            <a:spLocks noGrp="1"/>
          </p:cNvSpPr>
          <p:nvPr>
            <p:ph idx="1"/>
          </p:nvPr>
        </p:nvSpPr>
        <p:spPr/>
        <p:txBody>
          <a:bodyPr>
            <a:normAutofit fontScale="92500" lnSpcReduction="20000"/>
          </a:bodyPr>
          <a:lstStyle/>
          <a:p>
            <a:r>
              <a:rPr lang="en-US" dirty="0"/>
              <a:t>Thermal Index</a:t>
            </a:r>
          </a:p>
          <a:p>
            <a:pPr lvl="1"/>
            <a:r>
              <a:rPr lang="en-US" dirty="0"/>
              <a:t>Directly related to power output</a:t>
            </a:r>
          </a:p>
          <a:p>
            <a:pPr lvl="1"/>
            <a:r>
              <a:rPr lang="en-US" dirty="0"/>
              <a:t>Color and spectral doppler increase output power, and thus increase TI</a:t>
            </a:r>
          </a:p>
          <a:p>
            <a:r>
              <a:rPr lang="en-US" dirty="0"/>
              <a:t>Mechanical Index</a:t>
            </a:r>
          </a:p>
          <a:p>
            <a:pPr lvl="1"/>
            <a:r>
              <a:rPr lang="en-US" dirty="0"/>
              <a:t>Mechanical index is proportional to an ultrasound beam's peak negative pressure (or peak rarefaction pressure).</a:t>
            </a:r>
          </a:p>
          <a:p>
            <a:pPr lvl="1"/>
            <a:r>
              <a:rPr lang="en-US" dirty="0"/>
              <a:t>It is also inversely proportional to the frequency of the beam. Therefore, higher frequencies have a lower mechanical index.</a:t>
            </a:r>
          </a:p>
          <a:p>
            <a:pPr lvl="1"/>
            <a:endParaRPr lang="en-US" dirty="0"/>
          </a:p>
        </p:txBody>
      </p:sp>
    </p:spTree>
    <p:extLst>
      <p:ext uri="{BB962C8B-B14F-4D97-AF65-F5344CB8AC3E}">
        <p14:creationId xmlns:p14="http://schemas.microsoft.com/office/powerpoint/2010/main" val="2120424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text on a white background&#10;&#10;Description automatically generated">
            <a:extLst>
              <a:ext uri="{FF2B5EF4-FFF2-40B4-BE49-F238E27FC236}">
                <a16:creationId xmlns:a16="http://schemas.microsoft.com/office/drawing/2014/main" id="{4E6F3D87-8F46-3047-BC8F-C94433D239C4}"/>
              </a:ext>
            </a:extLst>
          </p:cNvPr>
          <p:cNvPicPr>
            <a:picLocks noChangeAspect="1"/>
          </p:cNvPicPr>
          <p:nvPr/>
        </p:nvPicPr>
        <p:blipFill>
          <a:blip r:embed="rId2"/>
          <a:stretch>
            <a:fillRect/>
          </a:stretch>
        </p:blipFill>
        <p:spPr>
          <a:xfrm>
            <a:off x="2070100" y="825775"/>
            <a:ext cx="5003800" cy="4492849"/>
          </a:xfrm>
          <a:prstGeom prst="rect">
            <a:avLst/>
          </a:prstGeom>
        </p:spPr>
      </p:pic>
    </p:spTree>
    <p:extLst>
      <p:ext uri="{BB962C8B-B14F-4D97-AF65-F5344CB8AC3E}">
        <p14:creationId xmlns:p14="http://schemas.microsoft.com/office/powerpoint/2010/main" val="1764733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427EA-91B4-137F-AC5E-1C02A33DB0A8}"/>
              </a:ext>
            </a:extLst>
          </p:cNvPr>
          <p:cNvSpPr>
            <a:spLocks noGrp="1"/>
          </p:cNvSpPr>
          <p:nvPr>
            <p:ph type="title"/>
          </p:nvPr>
        </p:nvSpPr>
        <p:spPr/>
        <p:txBody>
          <a:bodyPr/>
          <a:lstStyle/>
          <a:p>
            <a:endParaRPr lang="en-US"/>
          </a:p>
        </p:txBody>
      </p:sp>
      <p:pic>
        <p:nvPicPr>
          <p:cNvPr id="6" name="Content Placeholder 5" descr="A black and white sign with white text&#10;&#10;Description automatically generated">
            <a:extLst>
              <a:ext uri="{FF2B5EF4-FFF2-40B4-BE49-F238E27FC236}">
                <a16:creationId xmlns:a16="http://schemas.microsoft.com/office/drawing/2014/main" id="{D561C94B-D57C-0FF5-436B-2141F325F380}"/>
              </a:ext>
            </a:extLst>
          </p:cNvPr>
          <p:cNvPicPr>
            <a:picLocks noGrp="1" noChangeAspect="1"/>
          </p:cNvPicPr>
          <p:nvPr>
            <p:ph idx="1"/>
          </p:nvPr>
        </p:nvPicPr>
        <p:blipFill>
          <a:blip r:embed="rId2"/>
          <a:stretch>
            <a:fillRect/>
          </a:stretch>
        </p:blipFill>
        <p:spPr>
          <a:xfrm>
            <a:off x="3350616" y="5707063"/>
            <a:ext cx="2819400" cy="838200"/>
          </a:xfrm>
        </p:spPr>
      </p:pic>
      <p:pic>
        <p:nvPicPr>
          <p:cNvPr id="4" name="Content Placeholder 4" descr="Table&#10;&#10;Description automatically generated">
            <a:extLst>
              <a:ext uri="{FF2B5EF4-FFF2-40B4-BE49-F238E27FC236}">
                <a16:creationId xmlns:a16="http://schemas.microsoft.com/office/drawing/2014/main" id="{384863E4-AD4F-02A8-A1F7-9C3354D84A9C}"/>
              </a:ext>
            </a:extLst>
          </p:cNvPr>
          <p:cNvPicPr>
            <a:picLocks noChangeAspect="1"/>
          </p:cNvPicPr>
          <p:nvPr/>
        </p:nvPicPr>
        <p:blipFill>
          <a:blip r:embed="rId3"/>
          <a:stretch>
            <a:fillRect/>
          </a:stretch>
        </p:blipFill>
        <p:spPr>
          <a:xfrm>
            <a:off x="1769164" y="731837"/>
            <a:ext cx="5982304" cy="5028072"/>
          </a:xfrm>
          <a:prstGeom prst="rect">
            <a:avLst/>
          </a:prstGeom>
        </p:spPr>
      </p:pic>
    </p:spTree>
    <p:extLst>
      <p:ext uri="{BB962C8B-B14F-4D97-AF65-F5344CB8AC3E}">
        <p14:creationId xmlns:p14="http://schemas.microsoft.com/office/powerpoint/2010/main" val="2443118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C046E-1569-1344-A529-553A60E334AA}"/>
              </a:ext>
            </a:extLst>
          </p:cNvPr>
          <p:cNvSpPr>
            <a:spLocks noGrp="1"/>
          </p:cNvSpPr>
          <p:nvPr>
            <p:ph type="title"/>
          </p:nvPr>
        </p:nvSpPr>
        <p:spPr/>
        <p:txBody>
          <a:bodyPr/>
          <a:lstStyle/>
          <a:p>
            <a:r>
              <a:rPr lang="en-US" dirty="0"/>
              <a:t>Doppler shift</a:t>
            </a:r>
          </a:p>
        </p:txBody>
      </p:sp>
      <p:pic>
        <p:nvPicPr>
          <p:cNvPr id="5" name="Content Placeholder 4" descr="A screenshot of a cell phone&#10;&#10;Description automatically generated">
            <a:extLst>
              <a:ext uri="{FF2B5EF4-FFF2-40B4-BE49-F238E27FC236}">
                <a16:creationId xmlns:a16="http://schemas.microsoft.com/office/drawing/2014/main" id="{3350D40E-34C1-6645-BD05-E4F9191D4040}"/>
              </a:ext>
            </a:extLst>
          </p:cNvPr>
          <p:cNvPicPr>
            <a:picLocks noGrp="1" noChangeAspect="1"/>
          </p:cNvPicPr>
          <p:nvPr>
            <p:ph idx="1"/>
          </p:nvPr>
        </p:nvPicPr>
        <p:blipFill>
          <a:blip r:embed="rId2"/>
          <a:stretch>
            <a:fillRect/>
          </a:stretch>
        </p:blipFill>
        <p:spPr>
          <a:xfrm>
            <a:off x="1321308" y="1600200"/>
            <a:ext cx="6501383" cy="4525963"/>
          </a:xfrm>
        </p:spPr>
      </p:pic>
    </p:spTree>
    <p:extLst>
      <p:ext uri="{BB962C8B-B14F-4D97-AF65-F5344CB8AC3E}">
        <p14:creationId xmlns:p14="http://schemas.microsoft.com/office/powerpoint/2010/main" val="2494254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EB4D0-73F6-F447-AEE0-ABD5E97A1BC3}"/>
              </a:ext>
            </a:extLst>
          </p:cNvPr>
          <p:cNvSpPr>
            <a:spLocks noGrp="1"/>
          </p:cNvSpPr>
          <p:nvPr>
            <p:ph type="title"/>
          </p:nvPr>
        </p:nvSpPr>
        <p:spPr/>
        <p:txBody>
          <a:bodyPr/>
          <a:lstStyle/>
          <a:p>
            <a:r>
              <a:rPr lang="en-US" dirty="0"/>
              <a:t>Doppler shift equation</a:t>
            </a:r>
          </a:p>
        </p:txBody>
      </p:sp>
      <p:pic>
        <p:nvPicPr>
          <p:cNvPr id="5" name="Content Placeholder 4" descr="Text&#10;&#10;Description automatically generated">
            <a:extLst>
              <a:ext uri="{FF2B5EF4-FFF2-40B4-BE49-F238E27FC236}">
                <a16:creationId xmlns:a16="http://schemas.microsoft.com/office/drawing/2014/main" id="{EEC248C4-FBB0-B648-866D-889DFC60B5A0}"/>
              </a:ext>
            </a:extLst>
          </p:cNvPr>
          <p:cNvPicPr>
            <a:picLocks noGrp="1" noChangeAspect="1"/>
          </p:cNvPicPr>
          <p:nvPr>
            <p:ph idx="1"/>
          </p:nvPr>
        </p:nvPicPr>
        <p:blipFill>
          <a:blip r:embed="rId2"/>
          <a:stretch>
            <a:fillRect/>
          </a:stretch>
        </p:blipFill>
        <p:spPr>
          <a:xfrm>
            <a:off x="2667000" y="2095672"/>
            <a:ext cx="3810000" cy="3276600"/>
          </a:xfrm>
        </p:spPr>
      </p:pic>
    </p:spTree>
    <p:extLst>
      <p:ext uri="{BB962C8B-B14F-4D97-AF65-F5344CB8AC3E}">
        <p14:creationId xmlns:p14="http://schemas.microsoft.com/office/powerpoint/2010/main" val="2908018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A1AE2-5EE5-C4FF-14B6-5BC4D5CA2467}"/>
              </a:ext>
            </a:extLst>
          </p:cNvPr>
          <p:cNvSpPr>
            <a:spLocks noGrp="1"/>
          </p:cNvSpPr>
          <p:nvPr>
            <p:ph type="title"/>
          </p:nvPr>
        </p:nvSpPr>
        <p:spPr>
          <a:xfrm>
            <a:off x="457200" y="1079707"/>
            <a:ext cx="8229600" cy="1143000"/>
          </a:xfrm>
        </p:spPr>
        <p:txBody>
          <a:bodyPr>
            <a:normAutofit fontScale="90000"/>
          </a:bodyPr>
          <a:lstStyle/>
          <a:p>
            <a:r>
              <a:rPr lang="en-US" dirty="0"/>
              <a:t>Goals and Objectives</a:t>
            </a:r>
            <a:br>
              <a:rPr lang="en-US" dirty="0"/>
            </a:br>
            <a:r>
              <a:rPr lang="en-US" b="1" dirty="0"/>
              <a:t>Why Does Advanced Ultrasound Physics Matter?</a:t>
            </a:r>
            <a:br>
              <a:rPr lang="en-US" b="1" dirty="0"/>
            </a:br>
            <a:endParaRPr lang="en-US" dirty="0"/>
          </a:p>
        </p:txBody>
      </p:sp>
      <p:sp>
        <p:nvSpPr>
          <p:cNvPr id="6" name="Content Placeholder 5">
            <a:extLst>
              <a:ext uri="{FF2B5EF4-FFF2-40B4-BE49-F238E27FC236}">
                <a16:creationId xmlns:a16="http://schemas.microsoft.com/office/drawing/2014/main" id="{F62F631C-7B6E-CAAE-B702-622F02EBB982}"/>
              </a:ext>
            </a:extLst>
          </p:cNvPr>
          <p:cNvSpPr>
            <a:spLocks noGrp="1"/>
          </p:cNvSpPr>
          <p:nvPr>
            <p:ph idx="1"/>
          </p:nvPr>
        </p:nvSpPr>
        <p:spPr>
          <a:xfrm>
            <a:off x="457200" y="2604052"/>
            <a:ext cx="8229600" cy="4525963"/>
          </a:xfrm>
        </p:spPr>
        <p:txBody>
          <a:bodyPr>
            <a:normAutofit fontScale="70000" lnSpcReduction="20000"/>
          </a:bodyPr>
          <a:lstStyle/>
          <a:p>
            <a:pPr>
              <a:buFont typeface="Arial" panose="020B0604020202020204" pitchFamily="34" charset="0"/>
              <a:buChar char="•"/>
            </a:pPr>
            <a:r>
              <a:rPr lang="en-US" b="1" dirty="0">
                <a:solidFill>
                  <a:srgbClr val="FF0000"/>
                </a:solidFill>
              </a:rPr>
              <a:t>Acquire better images</a:t>
            </a:r>
            <a:r>
              <a:rPr lang="en-US" dirty="0">
                <a:solidFill>
                  <a:srgbClr val="FF0000"/>
                </a:solidFill>
              </a:rPr>
              <a:t> </a:t>
            </a:r>
            <a:r>
              <a:rPr lang="en-US" dirty="0"/>
              <a:t>faster in challenging patients (obesity, edema, subcutaneous emphysema, </a:t>
            </a:r>
            <a:r>
              <a:rPr lang="en-US" dirty="0" err="1"/>
              <a:t>etc</a:t>
            </a:r>
            <a:r>
              <a:rPr lang="en-US" dirty="0"/>
              <a:t>)</a:t>
            </a:r>
          </a:p>
          <a:p>
            <a:pPr>
              <a:buFont typeface="Arial" panose="020B0604020202020204" pitchFamily="34" charset="0"/>
              <a:buChar char="•"/>
            </a:pPr>
            <a:r>
              <a:rPr lang="en-US" b="1" dirty="0">
                <a:solidFill>
                  <a:srgbClr val="FF0000"/>
                </a:solidFill>
              </a:rPr>
              <a:t>Recognize and troubleshoot artifacts</a:t>
            </a:r>
            <a:r>
              <a:rPr lang="en-US" dirty="0">
                <a:solidFill>
                  <a:srgbClr val="FF0000"/>
                </a:solidFill>
              </a:rPr>
              <a:t> </a:t>
            </a:r>
            <a:r>
              <a:rPr lang="en-US" dirty="0"/>
              <a:t>instead of mistaking them for pathology</a:t>
            </a:r>
          </a:p>
          <a:p>
            <a:pPr>
              <a:buFont typeface="Arial" panose="020B0604020202020204" pitchFamily="34" charset="0"/>
              <a:buChar char="•"/>
            </a:pPr>
            <a:r>
              <a:rPr lang="en-US" b="1" dirty="0">
                <a:solidFill>
                  <a:srgbClr val="FF0000"/>
                </a:solidFill>
              </a:rPr>
              <a:t>Optimize machine settings</a:t>
            </a:r>
            <a:r>
              <a:rPr lang="en-US" dirty="0">
                <a:solidFill>
                  <a:srgbClr val="FF0000"/>
                </a:solidFill>
              </a:rPr>
              <a:t> </a:t>
            </a:r>
            <a:r>
              <a:rPr lang="en-US" dirty="0"/>
              <a:t>(gain, frequency, harmonics, focus, Doppler settings) rather than relying on presets. </a:t>
            </a:r>
          </a:p>
          <a:p>
            <a:pPr>
              <a:buFont typeface="Arial" panose="020B0604020202020204" pitchFamily="34" charset="0"/>
              <a:buChar char="•"/>
            </a:pPr>
            <a:r>
              <a:rPr lang="en-US" b="1" dirty="0">
                <a:solidFill>
                  <a:srgbClr val="FF0000"/>
                </a:solidFill>
              </a:rPr>
              <a:t>Know the limitations</a:t>
            </a:r>
            <a:r>
              <a:rPr lang="en-US" dirty="0">
                <a:solidFill>
                  <a:srgbClr val="FF0000"/>
                </a:solidFill>
              </a:rPr>
              <a:t> </a:t>
            </a:r>
            <a:r>
              <a:rPr lang="en-US" dirty="0"/>
              <a:t>of ultrasound and avoid overcalling or missing disease</a:t>
            </a:r>
          </a:p>
          <a:p>
            <a:pPr>
              <a:buFont typeface="Arial" panose="020B0604020202020204" pitchFamily="34" charset="0"/>
              <a:buChar char="•"/>
            </a:pPr>
            <a:r>
              <a:rPr lang="en-US" b="1" dirty="0">
                <a:solidFill>
                  <a:srgbClr val="FF0000"/>
                </a:solidFill>
              </a:rPr>
              <a:t>Teach others effectively</a:t>
            </a:r>
            <a:r>
              <a:rPr lang="en-US" dirty="0">
                <a:solidFill>
                  <a:srgbClr val="FF0000"/>
                </a:solidFill>
              </a:rPr>
              <a:t> </a:t>
            </a:r>
            <a:r>
              <a:rPr lang="en-US" dirty="0"/>
              <a:t>by explaining the principles behind image acquisition</a:t>
            </a:r>
          </a:p>
          <a:p>
            <a:pPr>
              <a:buFont typeface="Arial" panose="020B0604020202020204" pitchFamily="34" charset="0"/>
              <a:buChar char="•"/>
            </a:pPr>
            <a:r>
              <a:rPr lang="en-US" b="1" dirty="0">
                <a:solidFill>
                  <a:srgbClr val="FF0000"/>
                </a:solidFill>
              </a:rPr>
              <a:t>Evaluate new technologies</a:t>
            </a:r>
            <a:r>
              <a:rPr lang="en-US" dirty="0">
                <a:solidFill>
                  <a:srgbClr val="FF0000"/>
                </a:solidFill>
              </a:rPr>
              <a:t> </a:t>
            </a:r>
            <a:r>
              <a:rPr lang="en-US" dirty="0"/>
              <a:t>(AI guidance, advanced beamforming, contrast, elastography) with an informed perspective</a:t>
            </a:r>
          </a:p>
          <a:p>
            <a:pPr>
              <a:buFont typeface="Arial" panose="020B0604020202020204" pitchFamily="34" charset="0"/>
              <a:buChar char="•"/>
            </a:pPr>
            <a:r>
              <a:rPr lang="en-US" b="1" dirty="0">
                <a:solidFill>
                  <a:srgbClr val="FF0000"/>
                </a:solidFill>
              </a:rPr>
              <a:t>Become a better clinician</a:t>
            </a:r>
            <a:r>
              <a:rPr lang="en-US" dirty="0"/>
              <a:t>, not just a better sonographer </a:t>
            </a:r>
          </a:p>
          <a:p>
            <a:endParaRPr lang="en-US" dirty="0"/>
          </a:p>
        </p:txBody>
      </p:sp>
    </p:spTree>
    <p:extLst>
      <p:ext uri="{BB962C8B-B14F-4D97-AF65-F5344CB8AC3E}">
        <p14:creationId xmlns:p14="http://schemas.microsoft.com/office/powerpoint/2010/main" val="20290258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D30FF-F89D-6348-B2E2-AB618D435D58}"/>
              </a:ext>
            </a:extLst>
          </p:cNvPr>
          <p:cNvSpPr>
            <a:spLocks noGrp="1"/>
          </p:cNvSpPr>
          <p:nvPr>
            <p:ph type="title"/>
          </p:nvPr>
        </p:nvSpPr>
        <p:spPr/>
        <p:txBody>
          <a:bodyPr/>
          <a:lstStyle/>
          <a:p>
            <a:r>
              <a:rPr lang="en-US" dirty="0"/>
              <a:t>Adjusted doppler equation</a:t>
            </a:r>
          </a:p>
        </p:txBody>
      </p:sp>
      <p:sp>
        <p:nvSpPr>
          <p:cNvPr id="3" name="Content Placeholder 2">
            <a:extLst>
              <a:ext uri="{FF2B5EF4-FFF2-40B4-BE49-F238E27FC236}">
                <a16:creationId xmlns:a16="http://schemas.microsoft.com/office/drawing/2014/main" id="{097BA48C-E963-4B47-8135-EDD77BF3EB64}"/>
              </a:ext>
            </a:extLst>
          </p:cNvPr>
          <p:cNvSpPr>
            <a:spLocks noGrp="1"/>
          </p:cNvSpPr>
          <p:nvPr>
            <p:ph idx="1"/>
          </p:nvPr>
        </p:nvSpPr>
        <p:spPr/>
        <p:txBody>
          <a:bodyPr>
            <a:normAutofit lnSpcReduction="10000"/>
          </a:bodyPr>
          <a:lstStyle/>
          <a:p>
            <a:r>
              <a:rPr lang="en-US" b="1" dirty="0"/>
              <a:t>Adjusted (magnitude) Doppler equation</a:t>
            </a:r>
          </a:p>
          <a:p>
            <a:r>
              <a:rPr lang="en-US" dirty="0"/>
              <a:t>F = 2f</a:t>
            </a:r>
            <a:r>
              <a:rPr lang="en-US" baseline="-25000" dirty="0"/>
              <a:t>o</a:t>
            </a:r>
            <a:r>
              <a:rPr lang="en-US" dirty="0"/>
              <a:t>(v/c)cos(Q)</a:t>
            </a:r>
          </a:p>
          <a:p>
            <a:r>
              <a:rPr lang="en-US" dirty="0"/>
              <a:t>where:</a:t>
            </a:r>
          </a:p>
          <a:p>
            <a:pPr lvl="1"/>
            <a:r>
              <a:rPr lang="en-US" dirty="0"/>
              <a:t>F is Doppler frequency shift</a:t>
            </a:r>
          </a:p>
          <a:p>
            <a:pPr lvl="1"/>
            <a:r>
              <a:rPr lang="en-US" dirty="0" err="1"/>
              <a:t>f</a:t>
            </a:r>
            <a:r>
              <a:rPr lang="en-US" baseline="-25000" dirty="0" err="1"/>
              <a:t>o</a:t>
            </a:r>
            <a:r>
              <a:rPr lang="en-US" baseline="-25000" dirty="0"/>
              <a:t> </a:t>
            </a:r>
            <a:r>
              <a:rPr lang="en-US" dirty="0"/>
              <a:t>is transmitted frequency from ultrasound probe</a:t>
            </a:r>
          </a:p>
          <a:p>
            <a:pPr lvl="1"/>
            <a:r>
              <a:rPr lang="en-US" dirty="0"/>
              <a:t>v is the velocity of moving reflector</a:t>
            </a:r>
          </a:p>
          <a:p>
            <a:pPr lvl="1"/>
            <a:r>
              <a:rPr lang="en-US" dirty="0"/>
              <a:t>c is the velocity of sound in the medium</a:t>
            </a:r>
          </a:p>
          <a:p>
            <a:pPr lvl="1"/>
            <a:r>
              <a:rPr lang="en-US" dirty="0"/>
              <a:t>Q is the angle between ultrasound beam and axis of flow</a:t>
            </a:r>
          </a:p>
          <a:p>
            <a:endParaRPr lang="en-US" dirty="0"/>
          </a:p>
        </p:txBody>
      </p:sp>
    </p:spTree>
    <p:extLst>
      <p:ext uri="{BB962C8B-B14F-4D97-AF65-F5344CB8AC3E}">
        <p14:creationId xmlns:p14="http://schemas.microsoft.com/office/powerpoint/2010/main" val="2178269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00B1F-8519-2049-8699-4288837DF2C0}"/>
              </a:ext>
            </a:extLst>
          </p:cNvPr>
          <p:cNvSpPr>
            <a:spLocks noGrp="1"/>
          </p:cNvSpPr>
          <p:nvPr>
            <p:ph type="title"/>
          </p:nvPr>
        </p:nvSpPr>
        <p:spPr/>
        <p:txBody>
          <a:bodyPr/>
          <a:lstStyle/>
          <a:p>
            <a:r>
              <a:rPr lang="en-US" dirty="0"/>
              <a:t>Beam steering</a:t>
            </a:r>
          </a:p>
        </p:txBody>
      </p:sp>
      <p:pic>
        <p:nvPicPr>
          <p:cNvPr id="5" name="Content Placeholder 4" descr="A close up of a device&#10;&#10;Description automatically generated">
            <a:extLst>
              <a:ext uri="{FF2B5EF4-FFF2-40B4-BE49-F238E27FC236}">
                <a16:creationId xmlns:a16="http://schemas.microsoft.com/office/drawing/2014/main" id="{D832B97E-675A-9E43-B439-19C176365A02}"/>
              </a:ext>
            </a:extLst>
          </p:cNvPr>
          <p:cNvPicPr>
            <a:picLocks noGrp="1" noChangeAspect="1"/>
          </p:cNvPicPr>
          <p:nvPr>
            <p:ph idx="1"/>
          </p:nvPr>
        </p:nvPicPr>
        <p:blipFill>
          <a:blip r:embed="rId2"/>
          <a:stretch>
            <a:fillRect/>
          </a:stretch>
        </p:blipFill>
        <p:spPr>
          <a:xfrm>
            <a:off x="1075911" y="1188720"/>
            <a:ext cx="7352472" cy="5228424"/>
          </a:xfrm>
        </p:spPr>
      </p:pic>
    </p:spTree>
    <p:extLst>
      <p:ext uri="{BB962C8B-B14F-4D97-AF65-F5344CB8AC3E}">
        <p14:creationId xmlns:p14="http://schemas.microsoft.com/office/powerpoint/2010/main" val="3775936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89A45-03A1-FB41-A8F6-BA366DEF6633}"/>
              </a:ext>
            </a:extLst>
          </p:cNvPr>
          <p:cNvSpPr>
            <a:spLocks noGrp="1"/>
          </p:cNvSpPr>
          <p:nvPr>
            <p:ph type="title"/>
          </p:nvPr>
        </p:nvSpPr>
        <p:spPr/>
        <p:txBody>
          <a:bodyPr/>
          <a:lstStyle/>
          <a:p>
            <a:endParaRPr lang="en-US"/>
          </a:p>
        </p:txBody>
      </p:sp>
      <p:pic>
        <p:nvPicPr>
          <p:cNvPr id="9" name="Content Placeholder 8" descr="A picture containing sitting, clock, player&#10;&#10;Description automatically generated">
            <a:extLst>
              <a:ext uri="{FF2B5EF4-FFF2-40B4-BE49-F238E27FC236}">
                <a16:creationId xmlns:a16="http://schemas.microsoft.com/office/drawing/2014/main" id="{B6F684A1-9290-DF45-9099-D759F3FBE864}"/>
              </a:ext>
            </a:extLst>
          </p:cNvPr>
          <p:cNvPicPr>
            <a:picLocks noGrp="1" noChangeAspect="1"/>
          </p:cNvPicPr>
          <p:nvPr>
            <p:ph idx="1"/>
          </p:nvPr>
        </p:nvPicPr>
        <p:blipFill>
          <a:blip r:embed="rId2"/>
          <a:stretch>
            <a:fillRect/>
          </a:stretch>
        </p:blipFill>
        <p:spPr>
          <a:xfrm>
            <a:off x="1187450" y="2529681"/>
            <a:ext cx="6769100" cy="2667000"/>
          </a:xfrm>
        </p:spPr>
      </p:pic>
    </p:spTree>
    <p:extLst>
      <p:ext uri="{BB962C8B-B14F-4D97-AF65-F5344CB8AC3E}">
        <p14:creationId xmlns:p14="http://schemas.microsoft.com/office/powerpoint/2010/main" val="1222116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E0914-BEDC-F348-9E5A-08DC3EC00BB6}"/>
              </a:ext>
            </a:extLst>
          </p:cNvPr>
          <p:cNvSpPr>
            <a:spLocks noGrp="1"/>
          </p:cNvSpPr>
          <p:nvPr>
            <p:ph type="title"/>
          </p:nvPr>
        </p:nvSpPr>
        <p:spPr/>
        <p:txBody>
          <a:bodyPr/>
          <a:lstStyle/>
          <a:p>
            <a:r>
              <a:rPr lang="en-US" dirty="0"/>
              <a:t>Tissue Harmonics</a:t>
            </a:r>
          </a:p>
        </p:txBody>
      </p:sp>
      <p:sp>
        <p:nvSpPr>
          <p:cNvPr id="3" name="Content Placeholder 2">
            <a:extLst>
              <a:ext uri="{FF2B5EF4-FFF2-40B4-BE49-F238E27FC236}">
                <a16:creationId xmlns:a16="http://schemas.microsoft.com/office/drawing/2014/main" id="{7845E728-2BBC-6E4F-A098-B4BB6259A3B2}"/>
              </a:ext>
            </a:extLst>
          </p:cNvPr>
          <p:cNvSpPr>
            <a:spLocks noGrp="1"/>
          </p:cNvSpPr>
          <p:nvPr>
            <p:ph idx="1"/>
          </p:nvPr>
        </p:nvSpPr>
        <p:spPr/>
        <p:txBody>
          <a:bodyPr/>
          <a:lstStyle/>
          <a:p>
            <a:r>
              <a:rPr lang="en-US" dirty="0"/>
              <a:t>Ultrasound is sent out at the fundamental frequency – but it actually returns in integer multiples of this frequency</a:t>
            </a:r>
          </a:p>
          <a:p>
            <a:r>
              <a:rPr lang="en-US" dirty="0"/>
              <a:t>Filtering for only the harmonic waves decreases artifacts, improves lateral resolution and contrast resolution </a:t>
            </a:r>
          </a:p>
          <a:p>
            <a:r>
              <a:rPr lang="en-US" dirty="0"/>
              <a:t>Reduced slice </a:t>
            </a:r>
            <a:r>
              <a:rPr lang="en-US" dirty="0" err="1"/>
              <a:t>thickeness</a:t>
            </a:r>
            <a:endParaRPr lang="en-US" dirty="0"/>
          </a:p>
        </p:txBody>
      </p:sp>
    </p:spTree>
    <p:extLst>
      <p:ext uri="{BB962C8B-B14F-4D97-AF65-F5344CB8AC3E}">
        <p14:creationId xmlns:p14="http://schemas.microsoft.com/office/powerpoint/2010/main" val="4504565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B63A4-AA60-8A5D-0B36-2A206717C54D}"/>
              </a:ext>
            </a:extLst>
          </p:cNvPr>
          <p:cNvSpPr>
            <a:spLocks noGrp="1"/>
          </p:cNvSpPr>
          <p:nvPr>
            <p:ph type="title"/>
          </p:nvPr>
        </p:nvSpPr>
        <p:spPr/>
        <p:txBody>
          <a:bodyPr/>
          <a:lstStyle/>
          <a:p>
            <a:r>
              <a:rPr lang="en-US" dirty="0"/>
              <a:t>Scan line density</a:t>
            </a:r>
          </a:p>
        </p:txBody>
      </p:sp>
      <p:sp>
        <p:nvSpPr>
          <p:cNvPr id="3" name="Content Placeholder 2">
            <a:extLst>
              <a:ext uri="{FF2B5EF4-FFF2-40B4-BE49-F238E27FC236}">
                <a16:creationId xmlns:a16="http://schemas.microsoft.com/office/drawing/2014/main" id="{01768D8C-8CE3-87AE-0E06-EB722954C61D}"/>
              </a:ext>
            </a:extLst>
          </p:cNvPr>
          <p:cNvSpPr>
            <a:spLocks noGrp="1"/>
          </p:cNvSpPr>
          <p:nvPr>
            <p:ph idx="1"/>
          </p:nvPr>
        </p:nvSpPr>
        <p:spPr>
          <a:xfrm>
            <a:off x="457200" y="1600200"/>
            <a:ext cx="8368748" cy="1431235"/>
          </a:xfrm>
        </p:spPr>
        <p:txBody>
          <a:bodyPr>
            <a:normAutofit fontScale="70000" lnSpcReduction="20000"/>
          </a:bodyPr>
          <a:lstStyle/>
          <a:p>
            <a:r>
              <a:rPr lang="en-US" dirty="0"/>
              <a:t>Scan line density refers to the number of sampling beams an imaging system transmits per frame. </a:t>
            </a:r>
          </a:p>
          <a:p>
            <a:r>
              <a:rPr lang="en-US" dirty="0"/>
              <a:t>higher densities improve </a:t>
            </a:r>
            <a:r>
              <a:rPr lang="en-US" b="1" dirty="0">
                <a:effectLst/>
                <a:latin typeface="Google Sans"/>
              </a:rPr>
              <a:t>lateral resolution</a:t>
            </a:r>
            <a:r>
              <a:rPr lang="en-US" dirty="0"/>
              <a:t>, but require more time to process, which reduces your frame rate and </a:t>
            </a:r>
            <a:r>
              <a:rPr lang="en-US" b="1" dirty="0">
                <a:effectLst/>
                <a:latin typeface="Google Sans"/>
              </a:rPr>
              <a:t>temporal resolution</a:t>
            </a:r>
            <a:endParaRPr lang="en-US" dirty="0"/>
          </a:p>
        </p:txBody>
      </p:sp>
      <p:pic>
        <p:nvPicPr>
          <p:cNvPr id="5" name="Picture 4" descr="Diagram of a curvy line and sector section&#10;&#10;Description automatically generated">
            <a:extLst>
              <a:ext uri="{FF2B5EF4-FFF2-40B4-BE49-F238E27FC236}">
                <a16:creationId xmlns:a16="http://schemas.microsoft.com/office/drawing/2014/main" id="{7F5C9ACD-A315-0731-3E92-F8A781BA4161}"/>
              </a:ext>
            </a:extLst>
          </p:cNvPr>
          <p:cNvPicPr>
            <a:picLocks noChangeAspect="1"/>
          </p:cNvPicPr>
          <p:nvPr/>
        </p:nvPicPr>
        <p:blipFill>
          <a:blip r:embed="rId2"/>
          <a:stretch>
            <a:fillRect/>
          </a:stretch>
        </p:blipFill>
        <p:spPr>
          <a:xfrm>
            <a:off x="1108212" y="2913063"/>
            <a:ext cx="6629400" cy="3670300"/>
          </a:xfrm>
          <a:prstGeom prst="rect">
            <a:avLst/>
          </a:prstGeom>
        </p:spPr>
      </p:pic>
    </p:spTree>
    <p:extLst>
      <p:ext uri="{BB962C8B-B14F-4D97-AF65-F5344CB8AC3E}">
        <p14:creationId xmlns:p14="http://schemas.microsoft.com/office/powerpoint/2010/main" val="832827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DB686-DB38-3867-97FE-8BEF01E836FF}"/>
              </a:ext>
            </a:extLst>
          </p:cNvPr>
          <p:cNvSpPr>
            <a:spLocks noGrp="1"/>
          </p:cNvSpPr>
          <p:nvPr>
            <p:ph type="title"/>
          </p:nvPr>
        </p:nvSpPr>
        <p:spPr/>
        <p:txBody>
          <a:bodyPr/>
          <a:lstStyle/>
          <a:p>
            <a:endParaRPr lang="en-US"/>
          </a:p>
        </p:txBody>
      </p:sp>
      <p:pic>
        <p:nvPicPr>
          <p:cNvPr id="5" name="Content Placeholder 4" descr="A diagram of a transducer&#10;&#10;Description automatically generated">
            <a:extLst>
              <a:ext uri="{FF2B5EF4-FFF2-40B4-BE49-F238E27FC236}">
                <a16:creationId xmlns:a16="http://schemas.microsoft.com/office/drawing/2014/main" id="{77CBD405-D30A-DAB6-0089-58375EA8A98A}"/>
              </a:ext>
            </a:extLst>
          </p:cNvPr>
          <p:cNvPicPr>
            <a:picLocks noGrp="1" noChangeAspect="1"/>
          </p:cNvPicPr>
          <p:nvPr>
            <p:ph idx="1"/>
          </p:nvPr>
        </p:nvPicPr>
        <p:blipFill>
          <a:blip r:embed="rId2"/>
          <a:stretch>
            <a:fillRect/>
          </a:stretch>
        </p:blipFill>
        <p:spPr>
          <a:xfrm>
            <a:off x="1649896" y="366398"/>
            <a:ext cx="5607852" cy="5720010"/>
          </a:xfrm>
        </p:spPr>
      </p:pic>
    </p:spTree>
    <p:extLst>
      <p:ext uri="{BB962C8B-B14F-4D97-AF65-F5344CB8AC3E}">
        <p14:creationId xmlns:p14="http://schemas.microsoft.com/office/powerpoint/2010/main" val="799236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3191D-4502-E210-0F70-A6C5E797B994}"/>
              </a:ext>
            </a:extLst>
          </p:cNvPr>
          <p:cNvSpPr>
            <a:spLocks noGrp="1"/>
          </p:cNvSpPr>
          <p:nvPr>
            <p:ph type="title"/>
          </p:nvPr>
        </p:nvSpPr>
        <p:spPr/>
        <p:txBody>
          <a:bodyPr/>
          <a:lstStyle/>
          <a:p>
            <a:endParaRPr lang="en-US"/>
          </a:p>
        </p:txBody>
      </p:sp>
      <p:pic>
        <p:nvPicPr>
          <p:cNvPr id="5" name="Content Placeholder 4" descr="A diagram of different signals&#10;&#10;Description automatically generated">
            <a:extLst>
              <a:ext uri="{FF2B5EF4-FFF2-40B4-BE49-F238E27FC236}">
                <a16:creationId xmlns:a16="http://schemas.microsoft.com/office/drawing/2014/main" id="{99A4FC28-123B-1E3A-EC36-8E4D48189C25}"/>
              </a:ext>
            </a:extLst>
          </p:cNvPr>
          <p:cNvPicPr>
            <a:picLocks noGrp="1" noChangeAspect="1"/>
          </p:cNvPicPr>
          <p:nvPr>
            <p:ph idx="1"/>
          </p:nvPr>
        </p:nvPicPr>
        <p:blipFill>
          <a:blip r:embed="rId2"/>
          <a:stretch>
            <a:fillRect/>
          </a:stretch>
        </p:blipFill>
        <p:spPr>
          <a:xfrm>
            <a:off x="2097156" y="-2280770"/>
            <a:ext cx="4750394" cy="6253816"/>
          </a:xfrm>
        </p:spPr>
      </p:pic>
      <p:pic>
        <p:nvPicPr>
          <p:cNvPr id="4" name="Picture 3">
            <a:extLst>
              <a:ext uri="{FF2B5EF4-FFF2-40B4-BE49-F238E27FC236}">
                <a16:creationId xmlns:a16="http://schemas.microsoft.com/office/drawing/2014/main" id="{881B3C50-DC14-1C38-ED0F-4B2F158EC8C2}"/>
              </a:ext>
            </a:extLst>
          </p:cNvPr>
          <p:cNvPicPr>
            <a:picLocks noChangeAspect="1"/>
          </p:cNvPicPr>
          <p:nvPr/>
        </p:nvPicPr>
        <p:blipFill>
          <a:blip r:embed="rId3"/>
          <a:stretch>
            <a:fillRect/>
          </a:stretch>
        </p:blipFill>
        <p:spPr>
          <a:xfrm>
            <a:off x="2097156" y="3973046"/>
            <a:ext cx="4643507" cy="2022043"/>
          </a:xfrm>
          <a:prstGeom prst="rect">
            <a:avLst/>
          </a:prstGeom>
        </p:spPr>
      </p:pic>
    </p:spTree>
    <p:extLst>
      <p:ext uri="{BB962C8B-B14F-4D97-AF65-F5344CB8AC3E}">
        <p14:creationId xmlns:p14="http://schemas.microsoft.com/office/powerpoint/2010/main" val="2818082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F01DE-14F0-D6A8-0DB3-7BA6AAE1C765}"/>
              </a:ext>
            </a:extLst>
          </p:cNvPr>
          <p:cNvSpPr>
            <a:spLocks noGrp="1"/>
          </p:cNvSpPr>
          <p:nvPr>
            <p:ph type="title"/>
          </p:nvPr>
        </p:nvSpPr>
        <p:spPr/>
        <p:txBody>
          <a:bodyPr/>
          <a:lstStyle/>
          <a:p>
            <a:endParaRPr lang="en-US"/>
          </a:p>
        </p:txBody>
      </p:sp>
      <p:pic>
        <p:nvPicPr>
          <p:cNvPr id="5" name="Content Placeholder 4" descr="A ultrasound of a baby&#10;&#10;Description automatically generated">
            <a:extLst>
              <a:ext uri="{FF2B5EF4-FFF2-40B4-BE49-F238E27FC236}">
                <a16:creationId xmlns:a16="http://schemas.microsoft.com/office/drawing/2014/main" id="{4F71A37A-FCDA-AC1C-C87A-1267E8EDE4B6}"/>
              </a:ext>
            </a:extLst>
          </p:cNvPr>
          <p:cNvPicPr>
            <a:picLocks noGrp="1" noChangeAspect="1"/>
          </p:cNvPicPr>
          <p:nvPr>
            <p:ph idx="1"/>
          </p:nvPr>
        </p:nvPicPr>
        <p:blipFill>
          <a:blip r:embed="rId2"/>
          <a:stretch>
            <a:fillRect/>
          </a:stretch>
        </p:blipFill>
        <p:spPr>
          <a:xfrm>
            <a:off x="4477579" y="2436034"/>
            <a:ext cx="4328491" cy="3260797"/>
          </a:xfrm>
        </p:spPr>
      </p:pic>
      <p:pic>
        <p:nvPicPr>
          <p:cNvPr id="7" name="Picture 6" descr="A ultrasound of a baby&#10;&#10;Description automatically generated">
            <a:extLst>
              <a:ext uri="{FF2B5EF4-FFF2-40B4-BE49-F238E27FC236}">
                <a16:creationId xmlns:a16="http://schemas.microsoft.com/office/drawing/2014/main" id="{8DE70DB5-8A53-B65D-CF86-E3A734E77C9F}"/>
              </a:ext>
            </a:extLst>
          </p:cNvPr>
          <p:cNvPicPr>
            <a:picLocks noChangeAspect="1"/>
          </p:cNvPicPr>
          <p:nvPr/>
        </p:nvPicPr>
        <p:blipFill>
          <a:blip r:embed="rId3"/>
          <a:stretch>
            <a:fillRect/>
          </a:stretch>
        </p:blipFill>
        <p:spPr>
          <a:xfrm>
            <a:off x="106508" y="2436034"/>
            <a:ext cx="4384298" cy="3322323"/>
          </a:xfrm>
          <a:prstGeom prst="rect">
            <a:avLst/>
          </a:prstGeom>
        </p:spPr>
      </p:pic>
    </p:spTree>
    <p:extLst>
      <p:ext uri="{BB962C8B-B14F-4D97-AF65-F5344CB8AC3E}">
        <p14:creationId xmlns:p14="http://schemas.microsoft.com/office/powerpoint/2010/main" val="9407423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E0914-BEDC-F348-9E5A-08DC3EC00BB6}"/>
              </a:ext>
            </a:extLst>
          </p:cNvPr>
          <p:cNvSpPr>
            <a:spLocks noGrp="1"/>
          </p:cNvSpPr>
          <p:nvPr>
            <p:ph type="title"/>
          </p:nvPr>
        </p:nvSpPr>
        <p:spPr/>
        <p:txBody>
          <a:bodyPr/>
          <a:lstStyle/>
          <a:p>
            <a:r>
              <a:rPr lang="en-US" dirty="0"/>
              <a:t>Tissue Harmonics also:</a:t>
            </a:r>
          </a:p>
        </p:txBody>
      </p:sp>
      <p:sp>
        <p:nvSpPr>
          <p:cNvPr id="3" name="Content Placeholder 2">
            <a:extLst>
              <a:ext uri="{FF2B5EF4-FFF2-40B4-BE49-F238E27FC236}">
                <a16:creationId xmlns:a16="http://schemas.microsoft.com/office/drawing/2014/main" id="{7845E728-2BBC-6E4F-A098-B4BB6259A3B2}"/>
              </a:ext>
            </a:extLst>
          </p:cNvPr>
          <p:cNvSpPr>
            <a:spLocks noGrp="1"/>
          </p:cNvSpPr>
          <p:nvPr>
            <p:ph idx="1"/>
          </p:nvPr>
        </p:nvSpPr>
        <p:spPr/>
        <p:txBody>
          <a:bodyPr>
            <a:normAutofit fontScale="92500" lnSpcReduction="10000"/>
          </a:bodyPr>
          <a:lstStyle/>
          <a:p>
            <a:r>
              <a:rPr lang="en-US" dirty="0"/>
              <a:t>Improved axial resolution: Due to higher frequencies</a:t>
            </a:r>
          </a:p>
          <a:p>
            <a:r>
              <a:rPr lang="en-US" dirty="0"/>
              <a:t>Improved signal-to-noise ratio: Reduced side lobes decrease noise, which can improve signal-to-noise ratios and reduce artifacts</a:t>
            </a:r>
          </a:p>
          <a:p>
            <a:r>
              <a:rPr lang="en-US" dirty="0"/>
              <a:t>Improved contrast resolution: The higher-order signal can provide better contrast-to-noise ratios</a:t>
            </a:r>
          </a:p>
          <a:p>
            <a:r>
              <a:rPr lang="en-US" dirty="0"/>
              <a:t>Improved range penetration: Can be useful for imaging cystic lesions and those containing echogenic tissues such as fat, calcium, or air </a:t>
            </a:r>
          </a:p>
        </p:txBody>
      </p:sp>
    </p:spTree>
    <p:extLst>
      <p:ext uri="{BB962C8B-B14F-4D97-AF65-F5344CB8AC3E}">
        <p14:creationId xmlns:p14="http://schemas.microsoft.com/office/powerpoint/2010/main" val="2533574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A8DF8-F758-B2D6-B318-69FA4E3BF889}"/>
              </a:ext>
            </a:extLst>
          </p:cNvPr>
          <p:cNvSpPr>
            <a:spLocks noGrp="1"/>
          </p:cNvSpPr>
          <p:nvPr>
            <p:ph type="title"/>
          </p:nvPr>
        </p:nvSpPr>
        <p:spPr>
          <a:xfrm>
            <a:off x="457200" y="274638"/>
            <a:ext cx="8229600" cy="1143000"/>
          </a:xfrm>
        </p:spPr>
        <p:txBody>
          <a:bodyPr vert="horz" lIns="91440" tIns="45720" rIns="91440" bIns="45720" rtlCol="0" anchor="ctr">
            <a:normAutofit/>
          </a:bodyPr>
          <a:lstStyle/>
          <a:p>
            <a:r>
              <a:rPr lang="en-US" kern="1200" dirty="0">
                <a:latin typeface="+mj-lt"/>
                <a:ea typeface="+mj-ea"/>
                <a:cs typeface="+mj-cs"/>
              </a:rPr>
              <a:t>Crystals vs Chips</a:t>
            </a:r>
          </a:p>
        </p:txBody>
      </p:sp>
      <p:pic>
        <p:nvPicPr>
          <p:cNvPr id="8" name="Picture 7" descr="A close-up of a scanner&#10;&#10;Description automatically generated">
            <a:extLst>
              <a:ext uri="{FF2B5EF4-FFF2-40B4-BE49-F238E27FC236}">
                <a16:creationId xmlns:a16="http://schemas.microsoft.com/office/drawing/2014/main" id="{A5A6FAF7-3BA0-B8FB-035E-75FCCA1BF19D}"/>
              </a:ext>
            </a:extLst>
          </p:cNvPr>
          <p:cNvPicPr>
            <a:picLocks noChangeAspect="1"/>
          </p:cNvPicPr>
          <p:nvPr/>
        </p:nvPicPr>
        <p:blipFill>
          <a:blip r:embed="rId2"/>
          <a:stretch>
            <a:fillRect/>
          </a:stretch>
        </p:blipFill>
        <p:spPr>
          <a:xfrm>
            <a:off x="4734891" y="2904702"/>
            <a:ext cx="3951909" cy="3221461"/>
          </a:xfrm>
          <a:prstGeom prst="rect">
            <a:avLst/>
          </a:prstGeom>
        </p:spPr>
      </p:pic>
      <p:pic>
        <p:nvPicPr>
          <p:cNvPr id="13" name="Content Placeholder 12" descr="A close-up of a diagram&#10;&#10;Description automatically generated">
            <a:extLst>
              <a:ext uri="{FF2B5EF4-FFF2-40B4-BE49-F238E27FC236}">
                <a16:creationId xmlns:a16="http://schemas.microsoft.com/office/drawing/2014/main" id="{47DEAB30-14C8-D9F1-B0EA-D3DD28218473}"/>
              </a:ext>
            </a:extLst>
          </p:cNvPr>
          <p:cNvPicPr>
            <a:picLocks noGrp="1" noChangeAspect="1"/>
          </p:cNvPicPr>
          <p:nvPr>
            <p:ph sz="half" idx="1"/>
          </p:nvPr>
        </p:nvPicPr>
        <p:blipFill>
          <a:blip r:embed="rId3"/>
          <a:stretch>
            <a:fillRect/>
          </a:stretch>
        </p:blipFill>
        <p:spPr>
          <a:xfrm>
            <a:off x="4691545" y="1645371"/>
            <a:ext cx="4038600" cy="1031598"/>
          </a:xfrm>
        </p:spPr>
      </p:pic>
      <p:pic>
        <p:nvPicPr>
          <p:cNvPr id="15" name="Picture 14" descr="A bowl of white granules&#10;&#10;Description automatically generated">
            <a:extLst>
              <a:ext uri="{FF2B5EF4-FFF2-40B4-BE49-F238E27FC236}">
                <a16:creationId xmlns:a16="http://schemas.microsoft.com/office/drawing/2014/main" id="{4B0886F4-E0D4-2C78-A9DA-F5B46FD16D00}"/>
              </a:ext>
            </a:extLst>
          </p:cNvPr>
          <p:cNvPicPr>
            <a:picLocks noChangeAspect="1"/>
          </p:cNvPicPr>
          <p:nvPr/>
        </p:nvPicPr>
        <p:blipFill>
          <a:blip r:embed="rId4"/>
          <a:stretch>
            <a:fillRect/>
          </a:stretch>
        </p:blipFill>
        <p:spPr>
          <a:xfrm>
            <a:off x="875195" y="1587082"/>
            <a:ext cx="2941430" cy="1841918"/>
          </a:xfrm>
          <a:prstGeom prst="rect">
            <a:avLst/>
          </a:prstGeom>
        </p:spPr>
      </p:pic>
      <p:pic>
        <p:nvPicPr>
          <p:cNvPr id="19" name="Picture 18" descr="A close-up of an electrical device&#10;&#10;Description automatically generated">
            <a:extLst>
              <a:ext uri="{FF2B5EF4-FFF2-40B4-BE49-F238E27FC236}">
                <a16:creationId xmlns:a16="http://schemas.microsoft.com/office/drawing/2014/main" id="{85A9E9B6-270F-607C-62E2-657933F3C816}"/>
              </a:ext>
            </a:extLst>
          </p:cNvPr>
          <p:cNvPicPr>
            <a:picLocks noChangeAspect="1"/>
          </p:cNvPicPr>
          <p:nvPr/>
        </p:nvPicPr>
        <p:blipFill>
          <a:blip r:embed="rId5"/>
          <a:stretch>
            <a:fillRect/>
          </a:stretch>
        </p:blipFill>
        <p:spPr>
          <a:xfrm>
            <a:off x="1627970" y="3483039"/>
            <a:ext cx="1503180" cy="2643124"/>
          </a:xfrm>
          <a:prstGeom prst="rect">
            <a:avLst/>
          </a:prstGeom>
        </p:spPr>
      </p:pic>
    </p:spTree>
    <p:extLst>
      <p:ext uri="{BB962C8B-B14F-4D97-AF65-F5344CB8AC3E}">
        <p14:creationId xmlns:p14="http://schemas.microsoft.com/office/powerpoint/2010/main" val="355355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BA9CC-3602-3091-0118-6D31B1EDF6C6}"/>
              </a:ext>
            </a:extLst>
          </p:cNvPr>
          <p:cNvSpPr>
            <a:spLocks noGrp="1"/>
          </p:cNvSpPr>
          <p:nvPr>
            <p:ph type="title"/>
          </p:nvPr>
        </p:nvSpPr>
        <p:spPr/>
        <p:txBody>
          <a:bodyPr/>
          <a:lstStyle/>
          <a:p>
            <a:r>
              <a:rPr lang="en-US" dirty="0"/>
              <a:t>Learn by questions</a:t>
            </a:r>
          </a:p>
        </p:txBody>
      </p:sp>
      <p:pic>
        <p:nvPicPr>
          <p:cNvPr id="5" name="Content Placeholder 4" descr="A blue and white logo&#10;&#10;Description automatically generated">
            <a:extLst>
              <a:ext uri="{FF2B5EF4-FFF2-40B4-BE49-F238E27FC236}">
                <a16:creationId xmlns:a16="http://schemas.microsoft.com/office/drawing/2014/main" id="{750B79FD-46DA-C49E-A840-65ADB4DCBACA}"/>
              </a:ext>
            </a:extLst>
          </p:cNvPr>
          <p:cNvPicPr>
            <a:picLocks noGrp="1" noChangeAspect="1"/>
          </p:cNvPicPr>
          <p:nvPr>
            <p:ph idx="1"/>
          </p:nvPr>
        </p:nvPicPr>
        <p:blipFill>
          <a:blip r:embed="rId2"/>
          <a:stretch>
            <a:fillRect/>
          </a:stretch>
        </p:blipFill>
        <p:spPr>
          <a:xfrm>
            <a:off x="1217267" y="2831168"/>
            <a:ext cx="2654300" cy="1447800"/>
          </a:xfrm>
        </p:spPr>
      </p:pic>
      <p:pic>
        <p:nvPicPr>
          <p:cNvPr id="7" name="Picture 6" descr="A qr code with a blue border&#10;&#10;Description automatically generated">
            <a:extLst>
              <a:ext uri="{FF2B5EF4-FFF2-40B4-BE49-F238E27FC236}">
                <a16:creationId xmlns:a16="http://schemas.microsoft.com/office/drawing/2014/main" id="{80E90424-6007-F69D-6237-4EF8A95D2D20}"/>
              </a:ext>
            </a:extLst>
          </p:cNvPr>
          <p:cNvPicPr>
            <a:picLocks noChangeAspect="1"/>
          </p:cNvPicPr>
          <p:nvPr/>
        </p:nvPicPr>
        <p:blipFill>
          <a:blip r:embed="rId3"/>
          <a:stretch>
            <a:fillRect/>
          </a:stretch>
        </p:blipFill>
        <p:spPr>
          <a:xfrm>
            <a:off x="5576405" y="2831168"/>
            <a:ext cx="1549400" cy="1511300"/>
          </a:xfrm>
          <a:prstGeom prst="rect">
            <a:avLst/>
          </a:prstGeom>
        </p:spPr>
      </p:pic>
    </p:spTree>
    <p:extLst>
      <p:ext uri="{BB962C8B-B14F-4D97-AF65-F5344CB8AC3E}">
        <p14:creationId xmlns:p14="http://schemas.microsoft.com/office/powerpoint/2010/main" val="2919816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A8DF8-F758-B2D6-B318-69FA4E3BF889}"/>
              </a:ext>
            </a:extLst>
          </p:cNvPr>
          <p:cNvSpPr>
            <a:spLocks noGrp="1"/>
          </p:cNvSpPr>
          <p:nvPr>
            <p:ph type="title"/>
          </p:nvPr>
        </p:nvSpPr>
        <p:spPr>
          <a:xfrm>
            <a:off x="457200" y="274638"/>
            <a:ext cx="8229600" cy="1143000"/>
          </a:xfrm>
        </p:spPr>
        <p:txBody>
          <a:bodyPr vert="horz" lIns="91440" tIns="45720" rIns="91440" bIns="45720" rtlCol="0" anchor="ctr">
            <a:normAutofit/>
          </a:bodyPr>
          <a:lstStyle/>
          <a:p>
            <a:r>
              <a:rPr lang="en-US" kern="1200">
                <a:latin typeface="+mj-lt"/>
                <a:ea typeface="+mj-ea"/>
                <a:cs typeface="+mj-cs"/>
              </a:rPr>
              <a:t>Chips vs Crystals</a:t>
            </a:r>
          </a:p>
        </p:txBody>
      </p:sp>
      <p:sp>
        <p:nvSpPr>
          <p:cNvPr id="9" name="Content Placeholder 2">
            <a:extLst>
              <a:ext uri="{FF2B5EF4-FFF2-40B4-BE49-F238E27FC236}">
                <a16:creationId xmlns:a16="http://schemas.microsoft.com/office/drawing/2014/main" id="{70219171-E4EF-95C0-4009-8CC15C36AF2A}"/>
              </a:ext>
            </a:extLst>
          </p:cNvPr>
          <p:cNvSpPr>
            <a:spLocks noGrp="1"/>
          </p:cNvSpPr>
          <p:nvPr>
            <p:ph sz="half" idx="1"/>
          </p:nvPr>
        </p:nvSpPr>
        <p:spPr>
          <a:xfrm>
            <a:off x="457200" y="1600200"/>
            <a:ext cx="4038600" cy="4525963"/>
          </a:xfrm>
        </p:spPr>
        <p:txBody>
          <a:bodyPr vert="horz" lIns="91440" tIns="45720" rIns="91440" bIns="45720" rtlCol="0">
            <a:normAutofit/>
          </a:bodyPr>
          <a:lstStyle/>
          <a:p>
            <a:pPr>
              <a:lnSpc>
                <a:spcPct val="90000"/>
              </a:lnSpc>
            </a:pPr>
            <a:r>
              <a:rPr lang="en-US" sz="1800" b="1"/>
              <a:t>Traditional Piezoelectric Crystal Ultrasound</a:t>
            </a:r>
            <a:endParaRPr lang="en-US" sz="1800"/>
          </a:p>
          <a:p>
            <a:pPr>
              <a:lnSpc>
                <a:spcPct val="90000"/>
              </a:lnSpc>
              <a:buFont typeface="Arial" panose="020B0604020202020204" pitchFamily="34" charset="0"/>
              <a:buChar char="•"/>
            </a:pPr>
            <a:r>
              <a:rPr lang="en-US" sz="1800"/>
              <a:t>Uses piezoelectric ceramics (e.g., PZT) that deform with electric current to generate sound waves</a:t>
            </a:r>
          </a:p>
          <a:p>
            <a:pPr>
              <a:lnSpc>
                <a:spcPct val="90000"/>
              </a:lnSpc>
              <a:buFont typeface="Arial" panose="020B0604020202020204" pitchFamily="34" charset="0"/>
              <a:buChar char="•"/>
            </a:pPr>
            <a:r>
              <a:rPr lang="en-US" sz="1800"/>
              <a:t>Proven, reliable technology for decades</a:t>
            </a:r>
          </a:p>
          <a:p>
            <a:pPr>
              <a:lnSpc>
                <a:spcPct val="90000"/>
              </a:lnSpc>
              <a:buFont typeface="Arial" panose="020B0604020202020204" pitchFamily="34" charset="0"/>
              <a:buChar char="•"/>
            </a:pPr>
            <a:r>
              <a:rPr lang="en-US" sz="1800"/>
              <a:t>Limitations:</a:t>
            </a:r>
          </a:p>
          <a:p>
            <a:pPr marL="742950" lvl="1" indent="-285750">
              <a:lnSpc>
                <a:spcPct val="90000"/>
              </a:lnSpc>
              <a:buFont typeface="Arial" panose="020B0604020202020204" pitchFamily="34" charset="0"/>
              <a:buChar char="•"/>
            </a:pPr>
            <a:r>
              <a:rPr lang="en-US" sz="1800"/>
              <a:t>Bulkier probes</a:t>
            </a:r>
          </a:p>
          <a:p>
            <a:pPr marL="742950" lvl="1" indent="-285750">
              <a:lnSpc>
                <a:spcPct val="90000"/>
              </a:lnSpc>
              <a:buFont typeface="Arial" panose="020B0604020202020204" pitchFamily="34" charset="0"/>
              <a:buChar char="•"/>
            </a:pPr>
            <a:r>
              <a:rPr lang="en-US" sz="1800"/>
              <a:t>Limited frequency range per probe</a:t>
            </a:r>
          </a:p>
          <a:p>
            <a:pPr marL="742950" lvl="1" indent="-285750">
              <a:lnSpc>
                <a:spcPct val="90000"/>
              </a:lnSpc>
              <a:buFont typeface="Arial" panose="020B0604020202020204" pitchFamily="34" charset="0"/>
              <a:buChar char="•"/>
            </a:pPr>
            <a:r>
              <a:rPr lang="en-US" sz="1800"/>
              <a:t>Requires complex manufacturing</a:t>
            </a:r>
          </a:p>
          <a:p>
            <a:pPr marL="742950" lvl="1" indent="-285750">
              <a:lnSpc>
                <a:spcPct val="90000"/>
              </a:lnSpc>
              <a:buFont typeface="Arial" panose="020B0604020202020204" pitchFamily="34" charset="0"/>
              <a:buChar char="•"/>
            </a:pPr>
            <a:r>
              <a:rPr lang="en-US" sz="1800"/>
              <a:t>Less flexible in beam steering without mechanical motion</a:t>
            </a:r>
          </a:p>
          <a:p>
            <a:pPr>
              <a:lnSpc>
                <a:spcPct val="90000"/>
              </a:lnSpc>
            </a:pPr>
            <a:endParaRPr lang="en-US" sz="1800"/>
          </a:p>
        </p:txBody>
      </p:sp>
      <p:sp>
        <p:nvSpPr>
          <p:cNvPr id="5" name="TextBox 4">
            <a:extLst>
              <a:ext uri="{FF2B5EF4-FFF2-40B4-BE49-F238E27FC236}">
                <a16:creationId xmlns:a16="http://schemas.microsoft.com/office/drawing/2014/main" id="{85773DAF-7EBD-C794-DA79-1660D5EF2193}"/>
              </a:ext>
            </a:extLst>
          </p:cNvPr>
          <p:cNvSpPr txBox="1"/>
          <p:nvPr/>
        </p:nvSpPr>
        <p:spPr>
          <a:xfrm>
            <a:off x="4648200" y="1600200"/>
            <a:ext cx="4038600" cy="4525963"/>
          </a:xfrm>
          <a:prstGeom prst="rect">
            <a:avLst/>
          </a:prstGeom>
        </p:spPr>
        <p:txBody>
          <a:bodyPr vert="horz" lIns="91440" tIns="45720" rIns="91440" bIns="45720" rtlCol="0">
            <a:normAutofit/>
          </a:bodyPr>
          <a:lstStyle/>
          <a:p>
            <a:pPr marL="342900" indent="-342900" defTabSz="914400">
              <a:lnSpc>
                <a:spcPct val="90000"/>
              </a:lnSpc>
              <a:spcBef>
                <a:spcPct val="20000"/>
              </a:spcBef>
              <a:buFont typeface="Arial" pitchFamily="34" charset="0"/>
              <a:buChar char="•"/>
            </a:pPr>
            <a:r>
              <a:rPr lang="en-US" sz="1500" b="1"/>
              <a:t>Microchip-Based (CMUT/PMUT) Ultrasound</a:t>
            </a:r>
            <a:endParaRPr lang="en-US" sz="1500"/>
          </a:p>
          <a:p>
            <a:pPr marL="342900" indent="-342900" defTabSz="914400">
              <a:lnSpc>
                <a:spcPct val="90000"/>
              </a:lnSpc>
              <a:spcBef>
                <a:spcPct val="20000"/>
              </a:spcBef>
              <a:buFont typeface="Arial" pitchFamily="34" charset="0"/>
              <a:buChar char="•"/>
            </a:pPr>
            <a:r>
              <a:rPr lang="en-US" sz="1500"/>
              <a:t>Uses </a:t>
            </a:r>
            <a:r>
              <a:rPr lang="en-US" sz="1500" b="1"/>
              <a:t>capacitive micromachined ultrasonic transducers</a:t>
            </a:r>
            <a:r>
              <a:rPr lang="en-US" sz="1500"/>
              <a:t> (CMUTs) or </a:t>
            </a:r>
            <a:r>
              <a:rPr lang="en-US" sz="1500" b="1"/>
              <a:t>piezoelectric micromachined ultrasonic transducers</a:t>
            </a:r>
            <a:r>
              <a:rPr lang="en-US" sz="1500"/>
              <a:t> (PMUTs) built with semiconductor fabrication</a:t>
            </a:r>
          </a:p>
          <a:p>
            <a:pPr marL="342900" indent="-342900" defTabSz="914400">
              <a:lnSpc>
                <a:spcPct val="90000"/>
              </a:lnSpc>
              <a:spcBef>
                <a:spcPct val="20000"/>
              </a:spcBef>
              <a:buFont typeface="Arial" pitchFamily="34" charset="0"/>
              <a:buChar char="•"/>
            </a:pPr>
            <a:r>
              <a:rPr lang="en-US" sz="1500"/>
              <a:t>Advantages:</a:t>
            </a:r>
          </a:p>
          <a:p>
            <a:pPr marL="342900" lvl="1" indent="-342900" defTabSz="914400">
              <a:lnSpc>
                <a:spcPct val="90000"/>
              </a:lnSpc>
              <a:spcBef>
                <a:spcPct val="20000"/>
              </a:spcBef>
              <a:buFont typeface="Arial" pitchFamily="34" charset="0"/>
              <a:buChar char="•"/>
            </a:pPr>
            <a:r>
              <a:rPr lang="en-US" sz="1500"/>
              <a:t>Potential for </a:t>
            </a:r>
            <a:r>
              <a:rPr lang="en-US" sz="1500" b="1"/>
              <a:t>miniaturization</a:t>
            </a:r>
            <a:r>
              <a:rPr lang="en-US" sz="1500"/>
              <a:t> → handheld and wearable ultrasound devices</a:t>
            </a:r>
          </a:p>
          <a:p>
            <a:pPr marL="342900" lvl="1" indent="-342900" defTabSz="914400">
              <a:lnSpc>
                <a:spcPct val="90000"/>
              </a:lnSpc>
              <a:spcBef>
                <a:spcPct val="20000"/>
              </a:spcBef>
              <a:buFont typeface="Arial" pitchFamily="34" charset="0"/>
              <a:buChar char="•"/>
            </a:pPr>
            <a:r>
              <a:rPr lang="en-US" sz="1500" b="1"/>
              <a:t>Broad frequency bandwidth</a:t>
            </a:r>
            <a:r>
              <a:rPr lang="en-US" sz="1500"/>
              <a:t> in a single probe</a:t>
            </a:r>
          </a:p>
          <a:p>
            <a:pPr marL="342900" lvl="1" indent="-342900" defTabSz="914400">
              <a:lnSpc>
                <a:spcPct val="90000"/>
              </a:lnSpc>
              <a:spcBef>
                <a:spcPct val="20000"/>
              </a:spcBef>
              <a:buFont typeface="Arial" pitchFamily="34" charset="0"/>
              <a:buChar char="•"/>
            </a:pPr>
            <a:r>
              <a:rPr lang="en-US" sz="1500" b="1"/>
              <a:t>Easier integration</a:t>
            </a:r>
            <a:r>
              <a:rPr lang="en-US" sz="1500"/>
              <a:t> with digital electronics and AI</a:t>
            </a:r>
          </a:p>
          <a:p>
            <a:pPr marL="342900" lvl="1" indent="-342900" defTabSz="914400">
              <a:lnSpc>
                <a:spcPct val="90000"/>
              </a:lnSpc>
              <a:spcBef>
                <a:spcPct val="20000"/>
              </a:spcBef>
              <a:buFont typeface="Arial" pitchFamily="34" charset="0"/>
              <a:buChar char="•"/>
            </a:pPr>
            <a:r>
              <a:rPr lang="en-US" sz="1500"/>
              <a:t>Lower cost, scalable production</a:t>
            </a:r>
          </a:p>
          <a:p>
            <a:pPr marL="342900" lvl="1" indent="-342900" defTabSz="914400">
              <a:lnSpc>
                <a:spcPct val="90000"/>
              </a:lnSpc>
              <a:spcBef>
                <a:spcPct val="20000"/>
              </a:spcBef>
              <a:buFont typeface="Arial" pitchFamily="34" charset="0"/>
              <a:buChar char="•"/>
            </a:pPr>
            <a:r>
              <a:rPr lang="en-US" sz="1500"/>
              <a:t>Electronic beam steering without moving parts</a:t>
            </a:r>
          </a:p>
          <a:p>
            <a:pPr marL="342900" indent="-342900" defTabSz="914400">
              <a:lnSpc>
                <a:spcPct val="90000"/>
              </a:lnSpc>
              <a:spcBef>
                <a:spcPct val="20000"/>
              </a:spcBef>
              <a:buFont typeface="Arial" pitchFamily="34" charset="0"/>
              <a:buChar char="•"/>
            </a:pPr>
            <a:r>
              <a:rPr lang="en-US" sz="1500"/>
              <a:t>Challenges:</a:t>
            </a:r>
          </a:p>
          <a:p>
            <a:pPr marL="342900" lvl="1" indent="-342900" defTabSz="914400">
              <a:lnSpc>
                <a:spcPct val="90000"/>
              </a:lnSpc>
              <a:spcBef>
                <a:spcPct val="20000"/>
              </a:spcBef>
              <a:buFont typeface="Arial" pitchFamily="34" charset="0"/>
              <a:buChar char="•"/>
            </a:pPr>
            <a:r>
              <a:rPr lang="en-US" sz="1500"/>
              <a:t>Still emerging in clinical adoption</a:t>
            </a:r>
          </a:p>
          <a:p>
            <a:pPr marL="342900" lvl="1" indent="-342900" defTabSz="914400">
              <a:lnSpc>
                <a:spcPct val="90000"/>
              </a:lnSpc>
              <a:spcBef>
                <a:spcPct val="20000"/>
              </a:spcBef>
              <a:buFont typeface="Arial" pitchFamily="34" charset="0"/>
              <a:buChar char="•"/>
            </a:pPr>
            <a:r>
              <a:rPr lang="en-US" sz="1500"/>
              <a:t>Durability and image quality optimization ongoing</a:t>
            </a:r>
          </a:p>
        </p:txBody>
      </p:sp>
    </p:spTree>
    <p:extLst>
      <p:ext uri="{BB962C8B-B14F-4D97-AF65-F5344CB8AC3E}">
        <p14:creationId xmlns:p14="http://schemas.microsoft.com/office/powerpoint/2010/main" val="51481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F12A6-00ED-F185-FD96-A719A5EBFFB1}"/>
              </a:ext>
            </a:extLst>
          </p:cNvPr>
          <p:cNvSpPr>
            <a:spLocks noGrp="1"/>
          </p:cNvSpPr>
          <p:nvPr>
            <p:ph type="title"/>
          </p:nvPr>
        </p:nvSpPr>
        <p:spPr/>
        <p:txBody>
          <a:bodyPr/>
          <a:lstStyle/>
          <a:p>
            <a:r>
              <a:rPr lang="en-US" dirty="0"/>
              <a:t>Speed is not constant</a:t>
            </a:r>
          </a:p>
        </p:txBody>
      </p:sp>
      <p:pic>
        <p:nvPicPr>
          <p:cNvPr id="5" name="Content Placeholder 4" descr="Table&#10;&#10;Description automatically generated">
            <a:extLst>
              <a:ext uri="{FF2B5EF4-FFF2-40B4-BE49-F238E27FC236}">
                <a16:creationId xmlns:a16="http://schemas.microsoft.com/office/drawing/2014/main" id="{65968794-7914-7963-BF2A-0D9C85323117}"/>
              </a:ext>
            </a:extLst>
          </p:cNvPr>
          <p:cNvPicPr>
            <a:picLocks noGrp="1" noChangeAspect="1"/>
          </p:cNvPicPr>
          <p:nvPr>
            <p:ph idx="1"/>
          </p:nvPr>
        </p:nvPicPr>
        <p:blipFill>
          <a:blip r:embed="rId2"/>
          <a:stretch>
            <a:fillRect/>
          </a:stretch>
        </p:blipFill>
        <p:spPr>
          <a:xfrm>
            <a:off x="1709530" y="1417638"/>
            <a:ext cx="5982304" cy="5028072"/>
          </a:xfrm>
        </p:spPr>
      </p:pic>
      <p:sp>
        <p:nvSpPr>
          <p:cNvPr id="3" name="Donut 2">
            <a:extLst>
              <a:ext uri="{FF2B5EF4-FFF2-40B4-BE49-F238E27FC236}">
                <a16:creationId xmlns:a16="http://schemas.microsoft.com/office/drawing/2014/main" id="{65B5BE9F-B749-F0E9-6C95-A176A644CD5C}"/>
              </a:ext>
            </a:extLst>
          </p:cNvPr>
          <p:cNvSpPr/>
          <p:nvPr/>
        </p:nvSpPr>
        <p:spPr>
          <a:xfrm>
            <a:off x="1452166" y="3638469"/>
            <a:ext cx="4720034" cy="903714"/>
          </a:xfrm>
          <a:prstGeom prst="don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6407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D24E0-5EE7-BF4C-C5A5-48301FC0EFF8}"/>
              </a:ext>
            </a:extLst>
          </p:cNvPr>
          <p:cNvSpPr>
            <a:spLocks noGrp="1"/>
          </p:cNvSpPr>
          <p:nvPr>
            <p:ph type="title"/>
          </p:nvPr>
        </p:nvSpPr>
        <p:spPr/>
        <p:txBody>
          <a:bodyPr/>
          <a:lstStyle/>
          <a:p>
            <a:r>
              <a:rPr lang="en-US" dirty="0"/>
              <a:t>Speed displacement artifact</a:t>
            </a:r>
          </a:p>
        </p:txBody>
      </p:sp>
      <p:pic>
        <p:nvPicPr>
          <p:cNvPr id="5" name="Content Placeholder 4" descr="A picture containing text&#10;&#10;Description automatically generated">
            <a:extLst>
              <a:ext uri="{FF2B5EF4-FFF2-40B4-BE49-F238E27FC236}">
                <a16:creationId xmlns:a16="http://schemas.microsoft.com/office/drawing/2014/main" id="{943A3118-3383-E9E1-137F-768CAACFA015}"/>
              </a:ext>
            </a:extLst>
          </p:cNvPr>
          <p:cNvPicPr>
            <a:picLocks noGrp="1" noChangeAspect="1"/>
          </p:cNvPicPr>
          <p:nvPr>
            <p:ph idx="1"/>
          </p:nvPr>
        </p:nvPicPr>
        <p:blipFill>
          <a:blip r:embed="rId2"/>
          <a:stretch>
            <a:fillRect/>
          </a:stretch>
        </p:blipFill>
        <p:spPr>
          <a:xfrm>
            <a:off x="871516" y="1321904"/>
            <a:ext cx="6904011" cy="4525963"/>
          </a:xfrm>
        </p:spPr>
      </p:pic>
    </p:spTree>
    <p:extLst>
      <p:ext uri="{BB962C8B-B14F-4D97-AF65-F5344CB8AC3E}">
        <p14:creationId xmlns:p14="http://schemas.microsoft.com/office/powerpoint/2010/main" val="3667945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88D8E80-7D5E-74E1-CB9D-5A4D19EFED32}"/>
              </a:ext>
            </a:extLst>
          </p:cNvPr>
          <p:cNvSpPr>
            <a:spLocks noGrp="1"/>
          </p:cNvSpPr>
          <p:nvPr>
            <p:ph type="title"/>
          </p:nvPr>
        </p:nvSpPr>
        <p:spPr>
          <a:xfrm>
            <a:off x="457200" y="274638"/>
            <a:ext cx="8229600" cy="1143000"/>
          </a:xfrm>
        </p:spPr>
        <p:txBody>
          <a:bodyPr/>
          <a:lstStyle/>
          <a:p>
            <a:r>
              <a:rPr lang="en-US" dirty="0"/>
              <a:t>Ultra-sound</a:t>
            </a:r>
          </a:p>
        </p:txBody>
      </p:sp>
      <p:pic>
        <p:nvPicPr>
          <p:cNvPr id="5" name="Content Placeholder 4" descr="A diagram of a function&#10;&#10;Description automatically generated">
            <a:extLst>
              <a:ext uri="{FF2B5EF4-FFF2-40B4-BE49-F238E27FC236}">
                <a16:creationId xmlns:a16="http://schemas.microsoft.com/office/drawing/2014/main" id="{510C8123-20A2-0F56-D1F7-EDF1FBE1BA03}"/>
              </a:ext>
            </a:extLst>
          </p:cNvPr>
          <p:cNvPicPr>
            <a:picLocks noGrp="1" noChangeAspect="1"/>
          </p:cNvPicPr>
          <p:nvPr>
            <p:ph idx="1"/>
          </p:nvPr>
        </p:nvPicPr>
        <p:blipFill>
          <a:blip r:embed="rId2"/>
          <a:stretch>
            <a:fillRect/>
          </a:stretch>
        </p:blipFill>
        <p:spPr>
          <a:xfrm>
            <a:off x="457200" y="2350993"/>
            <a:ext cx="8229600" cy="3024377"/>
          </a:xfrm>
          <a:noFill/>
        </p:spPr>
      </p:pic>
    </p:spTree>
    <p:extLst>
      <p:ext uri="{BB962C8B-B14F-4D97-AF65-F5344CB8AC3E}">
        <p14:creationId xmlns:p14="http://schemas.microsoft.com/office/powerpoint/2010/main" val="1719238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1267B-35FC-2B49-9483-52489ED5371C}"/>
              </a:ext>
            </a:extLst>
          </p:cNvPr>
          <p:cNvSpPr>
            <a:spLocks noGrp="1"/>
          </p:cNvSpPr>
          <p:nvPr>
            <p:ph type="title"/>
          </p:nvPr>
        </p:nvSpPr>
        <p:spPr>
          <a:xfrm>
            <a:off x="457200" y="364090"/>
            <a:ext cx="8229600" cy="1143000"/>
          </a:xfrm>
        </p:spPr>
        <p:txBody>
          <a:bodyPr/>
          <a:lstStyle/>
          <a:p>
            <a:r>
              <a:rPr lang="en-US" dirty="0"/>
              <a:t>Beam width artifact</a:t>
            </a:r>
          </a:p>
        </p:txBody>
      </p:sp>
      <p:sp>
        <p:nvSpPr>
          <p:cNvPr id="3" name="Content Placeholder 2">
            <a:extLst>
              <a:ext uri="{FF2B5EF4-FFF2-40B4-BE49-F238E27FC236}">
                <a16:creationId xmlns:a16="http://schemas.microsoft.com/office/drawing/2014/main" id="{58F97940-94A6-3D49-A93D-28F1A5ECC51A}"/>
              </a:ext>
            </a:extLst>
          </p:cNvPr>
          <p:cNvSpPr>
            <a:spLocks noGrp="1"/>
          </p:cNvSpPr>
          <p:nvPr>
            <p:ph idx="1"/>
          </p:nvPr>
        </p:nvSpPr>
        <p:spPr/>
        <p:txBody>
          <a:bodyPr>
            <a:normAutofit fontScale="70000" lnSpcReduction="20000"/>
          </a:bodyPr>
          <a:lstStyle/>
          <a:p>
            <a:r>
              <a:rPr lang="en-US" b="1" dirty="0"/>
              <a:t>Ultrasound</a:t>
            </a:r>
            <a:r>
              <a:rPr lang="en-US" dirty="0"/>
              <a:t> </a:t>
            </a:r>
            <a:r>
              <a:rPr lang="en-US" b="1" dirty="0"/>
              <a:t>beam width artifact</a:t>
            </a:r>
            <a:r>
              <a:rPr lang="en-US" dirty="0"/>
              <a:t> occurs when a reflective object located beyond the widened ultrasound beam, after the focal zone, creates false detectable echoes that are displayed as overlapping the structure of interest.</a:t>
            </a:r>
          </a:p>
          <a:p>
            <a:r>
              <a:rPr lang="en-US" dirty="0"/>
              <a:t>To understand this artifact, it is important to remember that the ultrasound beam is not uniform with depth, the main beam leaves the transducer with the same width as it, then narrows as it approaches the </a:t>
            </a:r>
            <a:r>
              <a:rPr lang="en-US" dirty="0">
                <a:hlinkClick r:id="rId2"/>
              </a:rPr>
              <a:t>focal zone</a:t>
            </a:r>
            <a:r>
              <a:rPr lang="en-US" dirty="0"/>
              <a:t> and widens again distal to this zone</a:t>
            </a:r>
            <a:r>
              <a:rPr lang="en-US" baseline="30000" dirty="0"/>
              <a:t> 1</a:t>
            </a:r>
            <a:r>
              <a:rPr lang="en-US" dirty="0"/>
              <a:t>. </a:t>
            </a:r>
          </a:p>
          <a:p>
            <a:r>
              <a:rPr lang="en-US" dirty="0"/>
              <a:t>Usually, it occurs when scanning an anechoic structure and some peripheral echoes are identified, i.e. gas bubbles in the duodenum simulating small gallstones and peripheric echoes in the bladder. </a:t>
            </a:r>
          </a:p>
          <a:p>
            <a:r>
              <a:rPr lang="en-US" dirty="0"/>
              <a:t>It is possible to avoid this artifact adjusting the focal zone to the depth level of interest and by placing the transducer at the center of the object being studied. </a:t>
            </a:r>
          </a:p>
          <a:p>
            <a:endParaRPr lang="en-US" dirty="0"/>
          </a:p>
        </p:txBody>
      </p:sp>
    </p:spTree>
    <p:extLst>
      <p:ext uri="{BB962C8B-B14F-4D97-AF65-F5344CB8AC3E}">
        <p14:creationId xmlns:p14="http://schemas.microsoft.com/office/powerpoint/2010/main" val="3680170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D1BADD37-BE73-694E-96BA-AC7BF1D5B8E0}"/>
              </a:ext>
            </a:extLst>
          </p:cNvPr>
          <p:cNvPicPr>
            <a:picLocks noChangeAspect="1"/>
          </p:cNvPicPr>
          <p:nvPr/>
        </p:nvPicPr>
        <p:blipFill>
          <a:blip r:embed="rId2"/>
          <a:stretch>
            <a:fillRect/>
          </a:stretch>
        </p:blipFill>
        <p:spPr>
          <a:xfrm>
            <a:off x="2731005" y="230204"/>
            <a:ext cx="3898395" cy="6397592"/>
          </a:xfrm>
          <a:prstGeom prst="rect">
            <a:avLst/>
          </a:prstGeom>
        </p:spPr>
      </p:pic>
    </p:spTree>
    <p:extLst>
      <p:ext uri="{BB962C8B-B14F-4D97-AF65-F5344CB8AC3E}">
        <p14:creationId xmlns:p14="http://schemas.microsoft.com/office/powerpoint/2010/main" val="3991968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327D7-D64B-6819-9614-729EFB6060BF}"/>
              </a:ext>
            </a:extLst>
          </p:cNvPr>
          <p:cNvSpPr>
            <a:spLocks noGrp="1"/>
          </p:cNvSpPr>
          <p:nvPr>
            <p:ph type="title"/>
          </p:nvPr>
        </p:nvSpPr>
        <p:spPr/>
        <p:txBody>
          <a:bodyPr/>
          <a:lstStyle/>
          <a:p>
            <a:endParaRPr lang="en-US"/>
          </a:p>
        </p:txBody>
      </p:sp>
      <p:pic>
        <p:nvPicPr>
          <p:cNvPr id="5" name="Content Placeholder 4" descr="A diagram of a structure&#10;&#10;Description automatically generated">
            <a:extLst>
              <a:ext uri="{FF2B5EF4-FFF2-40B4-BE49-F238E27FC236}">
                <a16:creationId xmlns:a16="http://schemas.microsoft.com/office/drawing/2014/main" id="{D2E0E3DD-C76D-2129-4A71-DCA78EAA52FA}"/>
              </a:ext>
            </a:extLst>
          </p:cNvPr>
          <p:cNvPicPr>
            <a:picLocks noGrp="1" noChangeAspect="1"/>
          </p:cNvPicPr>
          <p:nvPr>
            <p:ph idx="1"/>
          </p:nvPr>
        </p:nvPicPr>
        <p:blipFill>
          <a:blip r:embed="rId2"/>
          <a:stretch>
            <a:fillRect/>
          </a:stretch>
        </p:blipFill>
        <p:spPr>
          <a:xfrm>
            <a:off x="1610139" y="369577"/>
            <a:ext cx="5632174" cy="5744817"/>
          </a:xfrm>
        </p:spPr>
      </p:pic>
    </p:spTree>
    <p:extLst>
      <p:ext uri="{BB962C8B-B14F-4D97-AF65-F5344CB8AC3E}">
        <p14:creationId xmlns:p14="http://schemas.microsoft.com/office/powerpoint/2010/main" val="368382283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VCUultrasou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8685</TotalTime>
  <Words>802</Words>
  <Application>Microsoft Macintosh PowerPoint</Application>
  <PresentationFormat>On-screen Show (4:3)</PresentationFormat>
  <Paragraphs>79</Paragraphs>
  <Slides>30</Slides>
  <Notes>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30</vt:i4>
      </vt:variant>
    </vt:vector>
  </HeadingPairs>
  <TitlesOfParts>
    <vt:vector size="39" baseType="lpstr">
      <vt:lpstr>Arial</vt:lpstr>
      <vt:lpstr>Calibri</vt:lpstr>
      <vt:lpstr>Google Sans</vt:lpstr>
      <vt:lpstr>Muli</vt:lpstr>
      <vt:lpstr>Custom Design</vt:lpstr>
      <vt:lpstr>1_Custom Design</vt:lpstr>
      <vt:lpstr>VCUultrasound</vt:lpstr>
      <vt:lpstr>2_Custom Design</vt:lpstr>
      <vt:lpstr>3_Custom Design</vt:lpstr>
      <vt:lpstr>Sonographic Principals</vt:lpstr>
      <vt:lpstr>Goals and Objectives Why Does Advanced Ultrasound Physics Matter? </vt:lpstr>
      <vt:lpstr>Learn by questions</vt:lpstr>
      <vt:lpstr>Speed is not constant</vt:lpstr>
      <vt:lpstr>Speed displacement artifact</vt:lpstr>
      <vt:lpstr>Ultra-sound</vt:lpstr>
      <vt:lpstr>Beam width artifact</vt:lpstr>
      <vt:lpstr>PowerPoint Presentation</vt:lpstr>
      <vt:lpstr>PowerPoint Presentation</vt:lpstr>
      <vt:lpstr>PowerPoint Presentation</vt:lpstr>
      <vt:lpstr>A- mode – the OG</vt:lpstr>
      <vt:lpstr>Spectral Broadening</vt:lpstr>
      <vt:lpstr>PowerPoint Presentation</vt:lpstr>
      <vt:lpstr>PowerPoint Presentation</vt:lpstr>
      <vt:lpstr>Two main parameters you need to know</vt:lpstr>
      <vt:lpstr>PowerPoint Presentation</vt:lpstr>
      <vt:lpstr>PowerPoint Presentation</vt:lpstr>
      <vt:lpstr>Doppler shift</vt:lpstr>
      <vt:lpstr>Doppler shift equation</vt:lpstr>
      <vt:lpstr>Adjusted doppler equation</vt:lpstr>
      <vt:lpstr>Beam steering</vt:lpstr>
      <vt:lpstr>PowerPoint Presentation</vt:lpstr>
      <vt:lpstr>Tissue Harmonics</vt:lpstr>
      <vt:lpstr>Scan line density</vt:lpstr>
      <vt:lpstr>PowerPoint Presentation</vt:lpstr>
      <vt:lpstr>PowerPoint Presentation</vt:lpstr>
      <vt:lpstr>PowerPoint Presentation</vt:lpstr>
      <vt:lpstr>Tissue Harmonics also:</vt:lpstr>
      <vt:lpstr>Crystals vs Chips</vt:lpstr>
      <vt:lpstr>Chips vs Crystals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 QA </dc:title>
  <dc:creator>D Evans</dc:creator>
  <cp:lastModifiedBy>Michael Joyce</cp:lastModifiedBy>
  <cp:revision>39</cp:revision>
  <dcterms:created xsi:type="dcterms:W3CDTF">2020-06-06T14:58:50Z</dcterms:created>
  <dcterms:modified xsi:type="dcterms:W3CDTF">2026-07-22T17:55:36Z</dcterms:modified>
</cp:coreProperties>
</file>