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9" r:id="rId1"/>
  </p:sldMasterIdLst>
  <p:notesMasterIdLst>
    <p:notesMasterId r:id="rId83"/>
  </p:notesMasterIdLst>
  <p:sldIdLst>
    <p:sldId id="256" r:id="rId2"/>
    <p:sldId id="387" r:id="rId3"/>
    <p:sldId id="399" r:id="rId4"/>
    <p:sldId id="356" r:id="rId5"/>
    <p:sldId id="359" r:id="rId6"/>
    <p:sldId id="360" r:id="rId7"/>
    <p:sldId id="361" r:id="rId8"/>
    <p:sldId id="267" r:id="rId9"/>
    <p:sldId id="491" r:id="rId10"/>
    <p:sldId id="536" r:id="rId11"/>
    <p:sldId id="493" r:id="rId12"/>
    <p:sldId id="401" r:id="rId13"/>
    <p:sldId id="444" r:id="rId14"/>
    <p:sldId id="494" r:id="rId15"/>
    <p:sldId id="424" r:id="rId16"/>
    <p:sldId id="505" r:id="rId17"/>
    <p:sldId id="506" r:id="rId18"/>
    <p:sldId id="543" r:id="rId19"/>
    <p:sldId id="507" r:id="rId20"/>
    <p:sldId id="558" r:id="rId21"/>
    <p:sldId id="530" r:id="rId22"/>
    <p:sldId id="559" r:id="rId23"/>
    <p:sldId id="537" r:id="rId24"/>
    <p:sldId id="430" r:id="rId25"/>
    <p:sldId id="508" r:id="rId26"/>
    <p:sldId id="509" r:id="rId27"/>
    <p:sldId id="483" r:id="rId28"/>
    <p:sldId id="484" r:id="rId29"/>
    <p:sldId id="485" r:id="rId30"/>
    <p:sldId id="497" r:id="rId31"/>
    <p:sldId id="498" r:id="rId32"/>
    <p:sldId id="486" r:id="rId33"/>
    <p:sldId id="544" r:id="rId34"/>
    <p:sldId id="538" r:id="rId35"/>
    <p:sldId id="510" r:id="rId36"/>
    <p:sldId id="539" r:id="rId37"/>
    <p:sldId id="541" r:id="rId38"/>
    <p:sldId id="500" r:id="rId39"/>
    <p:sldId id="499" r:id="rId40"/>
    <p:sldId id="501" r:id="rId41"/>
    <p:sldId id="512" r:id="rId42"/>
    <p:sldId id="502" r:id="rId43"/>
    <p:sldId id="547" r:id="rId44"/>
    <p:sldId id="511" r:id="rId45"/>
    <p:sldId id="542" r:id="rId46"/>
    <p:sldId id="490" r:id="rId47"/>
    <p:sldId id="503" r:id="rId48"/>
    <p:sldId id="513" r:id="rId49"/>
    <p:sldId id="514" r:id="rId50"/>
    <p:sldId id="515" r:id="rId51"/>
    <p:sldId id="523" r:id="rId52"/>
    <p:sldId id="550" r:id="rId53"/>
    <p:sldId id="516" r:id="rId54"/>
    <p:sldId id="517" r:id="rId55"/>
    <p:sldId id="518" r:id="rId56"/>
    <p:sldId id="519" r:id="rId57"/>
    <p:sldId id="520" r:id="rId58"/>
    <p:sldId id="521" r:id="rId59"/>
    <p:sldId id="522" r:id="rId60"/>
    <p:sldId id="549" r:id="rId61"/>
    <p:sldId id="560" r:id="rId62"/>
    <p:sldId id="524" r:id="rId63"/>
    <p:sldId id="554" r:id="rId64"/>
    <p:sldId id="555" r:id="rId65"/>
    <p:sldId id="556" r:id="rId66"/>
    <p:sldId id="557" r:id="rId67"/>
    <p:sldId id="553" r:id="rId68"/>
    <p:sldId id="551" r:id="rId69"/>
    <p:sldId id="545" r:id="rId70"/>
    <p:sldId id="525" r:id="rId71"/>
    <p:sldId id="531" r:id="rId72"/>
    <p:sldId id="552" r:id="rId73"/>
    <p:sldId id="532" r:id="rId74"/>
    <p:sldId id="528" r:id="rId75"/>
    <p:sldId id="527" r:id="rId76"/>
    <p:sldId id="540" r:id="rId77"/>
    <p:sldId id="534" r:id="rId78"/>
    <p:sldId id="533" r:id="rId79"/>
    <p:sldId id="535" r:id="rId80"/>
    <p:sldId id="526" r:id="rId81"/>
    <p:sldId id="398"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30"/>
    <p:restoredTop sz="84762"/>
  </p:normalViewPr>
  <p:slideViewPr>
    <p:cSldViewPr snapToGrid="0" snapToObjects="1">
      <p:cViewPr varScale="1">
        <p:scale>
          <a:sx n="107" d="100"/>
          <a:sy n="107" d="100"/>
        </p:scale>
        <p:origin x="7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9F470-99EF-4933-885C-7F34798D52E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2B89E4E-71B4-4F78-959D-0F0FE17634C1}">
      <dgm:prSet/>
      <dgm:spPr/>
      <dgm:t>
        <a:bodyPr/>
        <a:lstStyle/>
        <a:p>
          <a:r>
            <a:rPr lang="en-US" dirty="0"/>
            <a:t>Session 1: Resources for finding the best evidence</a:t>
          </a:r>
        </a:p>
      </dgm:t>
    </dgm:pt>
    <dgm:pt modelId="{F88B800F-304B-4003-9600-151E33D9A1E9}" type="parTrans" cxnId="{13E16097-26CA-47B2-9925-2C66F092164B}">
      <dgm:prSet/>
      <dgm:spPr/>
      <dgm:t>
        <a:bodyPr/>
        <a:lstStyle/>
        <a:p>
          <a:endParaRPr lang="en-US"/>
        </a:p>
      </dgm:t>
    </dgm:pt>
    <dgm:pt modelId="{7AE697F3-89DF-43D7-BDA9-6F67C3E95BCC}" type="sibTrans" cxnId="{13E16097-26CA-47B2-9925-2C66F092164B}">
      <dgm:prSet/>
      <dgm:spPr/>
      <dgm:t>
        <a:bodyPr/>
        <a:lstStyle/>
        <a:p>
          <a:endParaRPr lang="en-US"/>
        </a:p>
      </dgm:t>
    </dgm:pt>
    <dgm:pt modelId="{E2B3EC63-EB29-470D-8C16-0C6EF8812BBE}">
      <dgm:prSet/>
      <dgm:spPr/>
      <dgm:t>
        <a:bodyPr/>
        <a:lstStyle/>
        <a:p>
          <a:r>
            <a:rPr lang="en-US" dirty="0"/>
            <a:t>Session 2: How to ask a good question, refining the ask to get an answer</a:t>
          </a:r>
        </a:p>
      </dgm:t>
    </dgm:pt>
    <dgm:pt modelId="{DA2C86BA-7916-48B1-BBB5-69323B378741}" type="parTrans" cxnId="{76EC55CB-86C7-45CF-8EEC-D8F8A1E7B686}">
      <dgm:prSet/>
      <dgm:spPr/>
      <dgm:t>
        <a:bodyPr/>
        <a:lstStyle/>
        <a:p>
          <a:endParaRPr lang="en-US"/>
        </a:p>
      </dgm:t>
    </dgm:pt>
    <dgm:pt modelId="{4324CB27-6EB6-4965-9F89-18C9BE238CD5}" type="sibTrans" cxnId="{76EC55CB-86C7-45CF-8EEC-D8F8A1E7B686}">
      <dgm:prSet/>
      <dgm:spPr/>
      <dgm:t>
        <a:bodyPr/>
        <a:lstStyle/>
        <a:p>
          <a:endParaRPr lang="en-US"/>
        </a:p>
      </dgm:t>
    </dgm:pt>
    <dgm:pt modelId="{D0E840FD-2062-4D24-8F09-126E238D7284}">
      <dgm:prSet/>
      <dgm:spPr/>
      <dgm:t>
        <a:bodyPr/>
        <a:lstStyle/>
        <a:p>
          <a:r>
            <a:rPr lang="en-US"/>
            <a:t>Session 3: Applying diagnostic studies to your everyday practice – likelihood ratios are your friend</a:t>
          </a:r>
        </a:p>
      </dgm:t>
    </dgm:pt>
    <dgm:pt modelId="{42640738-799E-4B77-8B82-48249C035B8C}" type="parTrans" cxnId="{E889E87D-C3F1-4B33-BC18-241FFD32C9E4}">
      <dgm:prSet/>
      <dgm:spPr/>
      <dgm:t>
        <a:bodyPr/>
        <a:lstStyle/>
        <a:p>
          <a:endParaRPr lang="en-US"/>
        </a:p>
      </dgm:t>
    </dgm:pt>
    <dgm:pt modelId="{E6AEB5BD-1AA0-42A6-822E-E357D8CAD086}" type="sibTrans" cxnId="{E889E87D-C3F1-4B33-BC18-241FFD32C9E4}">
      <dgm:prSet/>
      <dgm:spPr/>
      <dgm:t>
        <a:bodyPr/>
        <a:lstStyle/>
        <a:p>
          <a:endParaRPr lang="en-US"/>
        </a:p>
      </dgm:t>
    </dgm:pt>
    <dgm:pt modelId="{546463FD-4426-41BD-84BC-406CF1D6B1E1}">
      <dgm:prSet/>
      <dgm:spPr/>
      <dgm:t>
        <a:bodyPr/>
        <a:lstStyle/>
        <a:p>
          <a:r>
            <a:rPr lang="en-US" dirty="0"/>
            <a:t>Session 4: Therapy studies - interpreting new data – should I do this for my patient(s)? </a:t>
          </a:r>
        </a:p>
      </dgm:t>
    </dgm:pt>
    <dgm:pt modelId="{78254467-58BB-4939-A37A-33ED2A8E239A}" type="parTrans" cxnId="{7DC9B0EC-68B9-4998-8A44-F415951DDD2C}">
      <dgm:prSet/>
      <dgm:spPr/>
      <dgm:t>
        <a:bodyPr/>
        <a:lstStyle/>
        <a:p>
          <a:endParaRPr lang="en-US"/>
        </a:p>
      </dgm:t>
    </dgm:pt>
    <dgm:pt modelId="{6C9DA572-3719-49CC-852C-6E9C89362355}" type="sibTrans" cxnId="{7DC9B0EC-68B9-4998-8A44-F415951DDD2C}">
      <dgm:prSet/>
      <dgm:spPr/>
      <dgm:t>
        <a:bodyPr/>
        <a:lstStyle/>
        <a:p>
          <a:endParaRPr lang="en-US"/>
        </a:p>
      </dgm:t>
    </dgm:pt>
    <dgm:pt modelId="{65C0867E-8E48-2B4B-A5CE-369F9FD9622B}">
      <dgm:prSet/>
      <dgm:spPr/>
      <dgm:t>
        <a:bodyPr/>
        <a:lstStyle/>
        <a:p>
          <a:r>
            <a:rPr lang="en-US" dirty="0"/>
            <a:t>Session 5: Harm - understanding the importance of observational studies </a:t>
          </a:r>
        </a:p>
      </dgm:t>
    </dgm:pt>
    <dgm:pt modelId="{0D680489-6DF5-C244-804E-534C75E2B061}" type="parTrans" cxnId="{2386145D-15B4-2847-AA44-76A7C1F0F683}">
      <dgm:prSet/>
      <dgm:spPr/>
    </dgm:pt>
    <dgm:pt modelId="{3ED2F393-52F9-684B-A415-047AD8EE22BD}" type="sibTrans" cxnId="{2386145D-15B4-2847-AA44-76A7C1F0F683}">
      <dgm:prSet/>
      <dgm:spPr/>
    </dgm:pt>
    <dgm:pt modelId="{F3C7BFA3-C2F0-B743-ACA5-2E8625817667}" type="pres">
      <dgm:prSet presAssocID="{92C9F470-99EF-4933-885C-7F34798D52EE}" presName="vert0" presStyleCnt="0">
        <dgm:presLayoutVars>
          <dgm:dir/>
          <dgm:animOne val="branch"/>
          <dgm:animLvl val="lvl"/>
        </dgm:presLayoutVars>
      </dgm:prSet>
      <dgm:spPr/>
    </dgm:pt>
    <dgm:pt modelId="{A5672935-CF90-8E46-98C9-14DD618EE58C}" type="pres">
      <dgm:prSet presAssocID="{A2B89E4E-71B4-4F78-959D-0F0FE17634C1}" presName="thickLine" presStyleLbl="alignNode1" presStyleIdx="0" presStyleCnt="5"/>
      <dgm:spPr/>
    </dgm:pt>
    <dgm:pt modelId="{92076461-EA79-604C-A8B9-83423B4C8242}" type="pres">
      <dgm:prSet presAssocID="{A2B89E4E-71B4-4F78-959D-0F0FE17634C1}" presName="horz1" presStyleCnt="0"/>
      <dgm:spPr/>
    </dgm:pt>
    <dgm:pt modelId="{E913EC0E-A73F-2340-8F98-F0982CA77EB7}" type="pres">
      <dgm:prSet presAssocID="{A2B89E4E-71B4-4F78-959D-0F0FE17634C1}" presName="tx1" presStyleLbl="revTx" presStyleIdx="0" presStyleCnt="5"/>
      <dgm:spPr/>
    </dgm:pt>
    <dgm:pt modelId="{7C9C95D3-024C-9848-9F8F-ED7E327B5230}" type="pres">
      <dgm:prSet presAssocID="{A2B89E4E-71B4-4F78-959D-0F0FE17634C1}" presName="vert1" presStyleCnt="0"/>
      <dgm:spPr/>
    </dgm:pt>
    <dgm:pt modelId="{870CE4D6-023E-464E-AEFF-4012E81E741C}" type="pres">
      <dgm:prSet presAssocID="{E2B3EC63-EB29-470D-8C16-0C6EF8812BBE}" presName="thickLine" presStyleLbl="alignNode1" presStyleIdx="1" presStyleCnt="5"/>
      <dgm:spPr/>
    </dgm:pt>
    <dgm:pt modelId="{C8CEDB44-6E4F-1A4A-B1D5-C3C7571E20A1}" type="pres">
      <dgm:prSet presAssocID="{E2B3EC63-EB29-470D-8C16-0C6EF8812BBE}" presName="horz1" presStyleCnt="0"/>
      <dgm:spPr/>
    </dgm:pt>
    <dgm:pt modelId="{9D193968-F961-A34F-95F2-2BC10D851812}" type="pres">
      <dgm:prSet presAssocID="{E2B3EC63-EB29-470D-8C16-0C6EF8812BBE}" presName="tx1" presStyleLbl="revTx" presStyleIdx="1" presStyleCnt="5"/>
      <dgm:spPr/>
    </dgm:pt>
    <dgm:pt modelId="{C4829CC4-5BEB-F04D-B98E-38937D22A0AB}" type="pres">
      <dgm:prSet presAssocID="{E2B3EC63-EB29-470D-8C16-0C6EF8812BBE}" presName="vert1" presStyleCnt="0"/>
      <dgm:spPr/>
    </dgm:pt>
    <dgm:pt modelId="{A0D69405-90BA-B546-A12E-ED09CC396CF9}" type="pres">
      <dgm:prSet presAssocID="{D0E840FD-2062-4D24-8F09-126E238D7284}" presName="thickLine" presStyleLbl="alignNode1" presStyleIdx="2" presStyleCnt="5"/>
      <dgm:spPr/>
    </dgm:pt>
    <dgm:pt modelId="{659DCD4B-556E-8744-A30E-10E936F37CC9}" type="pres">
      <dgm:prSet presAssocID="{D0E840FD-2062-4D24-8F09-126E238D7284}" presName="horz1" presStyleCnt="0"/>
      <dgm:spPr/>
    </dgm:pt>
    <dgm:pt modelId="{6288AD5C-9CC2-D948-B405-4CBB0C4B5F63}" type="pres">
      <dgm:prSet presAssocID="{D0E840FD-2062-4D24-8F09-126E238D7284}" presName="tx1" presStyleLbl="revTx" presStyleIdx="2" presStyleCnt="5"/>
      <dgm:spPr/>
    </dgm:pt>
    <dgm:pt modelId="{88680E57-69A0-8B49-B36C-B06BEE701334}" type="pres">
      <dgm:prSet presAssocID="{D0E840FD-2062-4D24-8F09-126E238D7284}" presName="vert1" presStyleCnt="0"/>
      <dgm:spPr/>
    </dgm:pt>
    <dgm:pt modelId="{06F61428-A29E-EA44-B3F8-534D76FACBB8}" type="pres">
      <dgm:prSet presAssocID="{546463FD-4426-41BD-84BC-406CF1D6B1E1}" presName="thickLine" presStyleLbl="alignNode1" presStyleIdx="3" presStyleCnt="5"/>
      <dgm:spPr/>
    </dgm:pt>
    <dgm:pt modelId="{ECDF7798-C959-E44E-B21D-6D484E2053AD}" type="pres">
      <dgm:prSet presAssocID="{546463FD-4426-41BD-84BC-406CF1D6B1E1}" presName="horz1" presStyleCnt="0"/>
      <dgm:spPr/>
    </dgm:pt>
    <dgm:pt modelId="{5B894240-8D8C-6443-A83D-D1718984CE36}" type="pres">
      <dgm:prSet presAssocID="{546463FD-4426-41BD-84BC-406CF1D6B1E1}" presName="tx1" presStyleLbl="revTx" presStyleIdx="3" presStyleCnt="5"/>
      <dgm:spPr/>
    </dgm:pt>
    <dgm:pt modelId="{9D4F2A37-64B4-F74F-BED1-04C7D9E704A3}" type="pres">
      <dgm:prSet presAssocID="{546463FD-4426-41BD-84BC-406CF1D6B1E1}" presName="vert1" presStyleCnt="0"/>
      <dgm:spPr/>
    </dgm:pt>
    <dgm:pt modelId="{BA06DEC3-860F-7246-9134-C06FEA11628F}" type="pres">
      <dgm:prSet presAssocID="{65C0867E-8E48-2B4B-A5CE-369F9FD9622B}" presName="thickLine" presStyleLbl="alignNode1" presStyleIdx="4" presStyleCnt="5"/>
      <dgm:spPr/>
    </dgm:pt>
    <dgm:pt modelId="{748336AF-858B-1C40-B937-B214751614C9}" type="pres">
      <dgm:prSet presAssocID="{65C0867E-8E48-2B4B-A5CE-369F9FD9622B}" presName="horz1" presStyleCnt="0"/>
      <dgm:spPr/>
    </dgm:pt>
    <dgm:pt modelId="{16C34A39-97E5-144D-A30B-4D9F5CE5108A}" type="pres">
      <dgm:prSet presAssocID="{65C0867E-8E48-2B4B-A5CE-369F9FD9622B}" presName="tx1" presStyleLbl="revTx" presStyleIdx="4" presStyleCnt="5"/>
      <dgm:spPr/>
    </dgm:pt>
    <dgm:pt modelId="{806B1FD7-2A07-2242-8C0B-94F8E94CCF40}" type="pres">
      <dgm:prSet presAssocID="{65C0867E-8E48-2B4B-A5CE-369F9FD9622B}" presName="vert1" presStyleCnt="0"/>
      <dgm:spPr/>
    </dgm:pt>
  </dgm:ptLst>
  <dgm:cxnLst>
    <dgm:cxn modelId="{FD89BE25-7945-DE4F-B98B-B4A38C1AB1BB}" type="presOf" srcId="{92C9F470-99EF-4933-885C-7F34798D52EE}" destId="{F3C7BFA3-C2F0-B743-ACA5-2E8625817667}" srcOrd="0" destOrd="0" presId="urn:microsoft.com/office/officeart/2008/layout/LinedList"/>
    <dgm:cxn modelId="{01E38235-58B1-3740-81F7-9561D2D79239}" type="presOf" srcId="{D0E840FD-2062-4D24-8F09-126E238D7284}" destId="{6288AD5C-9CC2-D948-B405-4CBB0C4B5F63}" srcOrd="0" destOrd="0" presId="urn:microsoft.com/office/officeart/2008/layout/LinedList"/>
    <dgm:cxn modelId="{720FDE58-C44B-E74A-A76C-BAA296FB5FE5}" type="presOf" srcId="{546463FD-4426-41BD-84BC-406CF1D6B1E1}" destId="{5B894240-8D8C-6443-A83D-D1718984CE36}" srcOrd="0" destOrd="0" presId="urn:microsoft.com/office/officeart/2008/layout/LinedList"/>
    <dgm:cxn modelId="{2386145D-15B4-2847-AA44-76A7C1F0F683}" srcId="{92C9F470-99EF-4933-885C-7F34798D52EE}" destId="{65C0867E-8E48-2B4B-A5CE-369F9FD9622B}" srcOrd="4" destOrd="0" parTransId="{0D680489-6DF5-C244-804E-534C75E2B061}" sibTransId="{3ED2F393-52F9-684B-A415-047AD8EE22BD}"/>
    <dgm:cxn modelId="{E889E87D-C3F1-4B33-BC18-241FFD32C9E4}" srcId="{92C9F470-99EF-4933-885C-7F34798D52EE}" destId="{D0E840FD-2062-4D24-8F09-126E238D7284}" srcOrd="2" destOrd="0" parTransId="{42640738-799E-4B77-8B82-48249C035B8C}" sibTransId="{E6AEB5BD-1AA0-42A6-822E-E357D8CAD086}"/>
    <dgm:cxn modelId="{13E16097-26CA-47B2-9925-2C66F092164B}" srcId="{92C9F470-99EF-4933-885C-7F34798D52EE}" destId="{A2B89E4E-71B4-4F78-959D-0F0FE17634C1}" srcOrd="0" destOrd="0" parTransId="{F88B800F-304B-4003-9600-151E33D9A1E9}" sibTransId="{7AE697F3-89DF-43D7-BDA9-6F67C3E95BCC}"/>
    <dgm:cxn modelId="{8174D69E-4A99-114E-8375-3362F51EC1D7}" type="presOf" srcId="{65C0867E-8E48-2B4B-A5CE-369F9FD9622B}" destId="{16C34A39-97E5-144D-A30B-4D9F5CE5108A}" srcOrd="0" destOrd="0" presId="urn:microsoft.com/office/officeart/2008/layout/LinedList"/>
    <dgm:cxn modelId="{76EC55CB-86C7-45CF-8EEC-D8F8A1E7B686}" srcId="{92C9F470-99EF-4933-885C-7F34798D52EE}" destId="{E2B3EC63-EB29-470D-8C16-0C6EF8812BBE}" srcOrd="1" destOrd="0" parTransId="{DA2C86BA-7916-48B1-BBB5-69323B378741}" sibTransId="{4324CB27-6EB6-4965-9F89-18C9BE238CD5}"/>
    <dgm:cxn modelId="{7DC9B0EC-68B9-4998-8A44-F415951DDD2C}" srcId="{92C9F470-99EF-4933-885C-7F34798D52EE}" destId="{546463FD-4426-41BD-84BC-406CF1D6B1E1}" srcOrd="3" destOrd="0" parTransId="{78254467-58BB-4939-A37A-33ED2A8E239A}" sibTransId="{6C9DA572-3719-49CC-852C-6E9C89362355}"/>
    <dgm:cxn modelId="{0E3646F8-1236-ED48-8D46-8F7E2CBC91C4}" type="presOf" srcId="{E2B3EC63-EB29-470D-8C16-0C6EF8812BBE}" destId="{9D193968-F961-A34F-95F2-2BC10D851812}" srcOrd="0" destOrd="0" presId="urn:microsoft.com/office/officeart/2008/layout/LinedList"/>
    <dgm:cxn modelId="{32B307F9-5ED1-5447-A24F-D24516AD20EF}" type="presOf" srcId="{A2B89E4E-71B4-4F78-959D-0F0FE17634C1}" destId="{E913EC0E-A73F-2340-8F98-F0982CA77EB7}" srcOrd="0" destOrd="0" presId="urn:microsoft.com/office/officeart/2008/layout/LinedList"/>
    <dgm:cxn modelId="{CD7B3760-ED17-BC4C-A575-448F149B0BAD}" type="presParOf" srcId="{F3C7BFA3-C2F0-B743-ACA5-2E8625817667}" destId="{A5672935-CF90-8E46-98C9-14DD618EE58C}" srcOrd="0" destOrd="0" presId="urn:microsoft.com/office/officeart/2008/layout/LinedList"/>
    <dgm:cxn modelId="{89CCEE90-80A4-1A4E-B18A-4EFB6D705B80}" type="presParOf" srcId="{F3C7BFA3-C2F0-B743-ACA5-2E8625817667}" destId="{92076461-EA79-604C-A8B9-83423B4C8242}" srcOrd="1" destOrd="0" presId="urn:microsoft.com/office/officeart/2008/layout/LinedList"/>
    <dgm:cxn modelId="{539D1DF3-4734-DF46-8A54-29E2E3EF980D}" type="presParOf" srcId="{92076461-EA79-604C-A8B9-83423B4C8242}" destId="{E913EC0E-A73F-2340-8F98-F0982CA77EB7}" srcOrd="0" destOrd="0" presId="urn:microsoft.com/office/officeart/2008/layout/LinedList"/>
    <dgm:cxn modelId="{244A6A87-3B33-9E4D-86ED-EFD88E698B20}" type="presParOf" srcId="{92076461-EA79-604C-A8B9-83423B4C8242}" destId="{7C9C95D3-024C-9848-9F8F-ED7E327B5230}" srcOrd="1" destOrd="0" presId="urn:microsoft.com/office/officeart/2008/layout/LinedList"/>
    <dgm:cxn modelId="{95928E40-43D2-B14A-B3D8-B741AE3F21E5}" type="presParOf" srcId="{F3C7BFA3-C2F0-B743-ACA5-2E8625817667}" destId="{870CE4D6-023E-464E-AEFF-4012E81E741C}" srcOrd="2" destOrd="0" presId="urn:microsoft.com/office/officeart/2008/layout/LinedList"/>
    <dgm:cxn modelId="{80C7ADD5-D6B0-7649-81CD-EC15212B6CD3}" type="presParOf" srcId="{F3C7BFA3-C2F0-B743-ACA5-2E8625817667}" destId="{C8CEDB44-6E4F-1A4A-B1D5-C3C7571E20A1}" srcOrd="3" destOrd="0" presId="urn:microsoft.com/office/officeart/2008/layout/LinedList"/>
    <dgm:cxn modelId="{7A598855-B10C-9441-9975-E606AF86A72C}" type="presParOf" srcId="{C8CEDB44-6E4F-1A4A-B1D5-C3C7571E20A1}" destId="{9D193968-F961-A34F-95F2-2BC10D851812}" srcOrd="0" destOrd="0" presId="urn:microsoft.com/office/officeart/2008/layout/LinedList"/>
    <dgm:cxn modelId="{AA04FBDE-5A14-7B48-BB0A-D6E790064840}" type="presParOf" srcId="{C8CEDB44-6E4F-1A4A-B1D5-C3C7571E20A1}" destId="{C4829CC4-5BEB-F04D-B98E-38937D22A0AB}" srcOrd="1" destOrd="0" presId="urn:microsoft.com/office/officeart/2008/layout/LinedList"/>
    <dgm:cxn modelId="{8BE9013A-0738-F54D-BACD-1C3D0A77A90A}" type="presParOf" srcId="{F3C7BFA3-C2F0-B743-ACA5-2E8625817667}" destId="{A0D69405-90BA-B546-A12E-ED09CC396CF9}" srcOrd="4" destOrd="0" presId="urn:microsoft.com/office/officeart/2008/layout/LinedList"/>
    <dgm:cxn modelId="{4640549C-06A8-6B46-8400-7146DF1E5534}" type="presParOf" srcId="{F3C7BFA3-C2F0-B743-ACA5-2E8625817667}" destId="{659DCD4B-556E-8744-A30E-10E936F37CC9}" srcOrd="5" destOrd="0" presId="urn:microsoft.com/office/officeart/2008/layout/LinedList"/>
    <dgm:cxn modelId="{702B0705-DFD4-484E-A4E8-4336B753D7F6}" type="presParOf" srcId="{659DCD4B-556E-8744-A30E-10E936F37CC9}" destId="{6288AD5C-9CC2-D948-B405-4CBB0C4B5F63}" srcOrd="0" destOrd="0" presId="urn:microsoft.com/office/officeart/2008/layout/LinedList"/>
    <dgm:cxn modelId="{FF190AEC-6098-2448-ABE0-1A969B8246C4}" type="presParOf" srcId="{659DCD4B-556E-8744-A30E-10E936F37CC9}" destId="{88680E57-69A0-8B49-B36C-B06BEE701334}" srcOrd="1" destOrd="0" presId="urn:microsoft.com/office/officeart/2008/layout/LinedList"/>
    <dgm:cxn modelId="{05BBE985-ED68-CB44-9067-C6047854BA65}" type="presParOf" srcId="{F3C7BFA3-C2F0-B743-ACA5-2E8625817667}" destId="{06F61428-A29E-EA44-B3F8-534D76FACBB8}" srcOrd="6" destOrd="0" presId="urn:microsoft.com/office/officeart/2008/layout/LinedList"/>
    <dgm:cxn modelId="{3F12B9C2-C010-A444-90F5-FD15B5CA35E7}" type="presParOf" srcId="{F3C7BFA3-C2F0-B743-ACA5-2E8625817667}" destId="{ECDF7798-C959-E44E-B21D-6D484E2053AD}" srcOrd="7" destOrd="0" presId="urn:microsoft.com/office/officeart/2008/layout/LinedList"/>
    <dgm:cxn modelId="{632500F0-0796-AE4C-AA59-EEEB451E0738}" type="presParOf" srcId="{ECDF7798-C959-E44E-B21D-6D484E2053AD}" destId="{5B894240-8D8C-6443-A83D-D1718984CE36}" srcOrd="0" destOrd="0" presId="urn:microsoft.com/office/officeart/2008/layout/LinedList"/>
    <dgm:cxn modelId="{83F86998-0E0A-B846-8DB7-BC40AFD94193}" type="presParOf" srcId="{ECDF7798-C959-E44E-B21D-6D484E2053AD}" destId="{9D4F2A37-64B4-F74F-BED1-04C7D9E704A3}" srcOrd="1" destOrd="0" presId="urn:microsoft.com/office/officeart/2008/layout/LinedList"/>
    <dgm:cxn modelId="{F3A359CC-7654-BD4E-BE28-C35566CB1422}" type="presParOf" srcId="{F3C7BFA3-C2F0-B743-ACA5-2E8625817667}" destId="{BA06DEC3-860F-7246-9134-C06FEA11628F}" srcOrd="8" destOrd="0" presId="urn:microsoft.com/office/officeart/2008/layout/LinedList"/>
    <dgm:cxn modelId="{5C2C7F26-569C-3B40-968D-CE2F3975E788}" type="presParOf" srcId="{F3C7BFA3-C2F0-B743-ACA5-2E8625817667}" destId="{748336AF-858B-1C40-B937-B214751614C9}" srcOrd="9" destOrd="0" presId="urn:microsoft.com/office/officeart/2008/layout/LinedList"/>
    <dgm:cxn modelId="{B1070895-085D-444A-962F-1EFC86BD16F9}" type="presParOf" srcId="{748336AF-858B-1C40-B937-B214751614C9}" destId="{16C34A39-97E5-144D-A30B-4D9F5CE5108A}" srcOrd="0" destOrd="0" presId="urn:microsoft.com/office/officeart/2008/layout/LinedList"/>
    <dgm:cxn modelId="{C2DB43E7-841B-AB46-A567-0B496D976FCC}" type="presParOf" srcId="{748336AF-858B-1C40-B937-B214751614C9}" destId="{806B1FD7-2A07-2242-8C0B-94F8E94CCF4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4A5D6B-5B4D-4EEE-95CF-3CD5E67A72E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0077194-4B78-4698-8BFC-EDA2CDE6B15A}">
      <dgm:prSet/>
      <dgm:spPr/>
      <dgm:t>
        <a:bodyPr/>
        <a:lstStyle/>
        <a:p>
          <a:r>
            <a:rPr lang="en-US"/>
            <a:t>P - </a:t>
          </a:r>
        </a:p>
      </dgm:t>
    </dgm:pt>
    <dgm:pt modelId="{27EEE8E9-64BF-492F-B54F-5AABF93A5B23}" type="parTrans" cxnId="{AE0D6F1F-F19C-4115-A739-963151A24116}">
      <dgm:prSet/>
      <dgm:spPr/>
      <dgm:t>
        <a:bodyPr/>
        <a:lstStyle/>
        <a:p>
          <a:endParaRPr lang="en-US"/>
        </a:p>
      </dgm:t>
    </dgm:pt>
    <dgm:pt modelId="{9DF3762D-11FB-4786-8823-4D5BA7609F06}" type="sibTrans" cxnId="{AE0D6F1F-F19C-4115-A739-963151A24116}">
      <dgm:prSet/>
      <dgm:spPr/>
      <dgm:t>
        <a:bodyPr/>
        <a:lstStyle/>
        <a:p>
          <a:endParaRPr lang="en-US"/>
        </a:p>
      </dgm:t>
    </dgm:pt>
    <dgm:pt modelId="{19505B02-C983-42EE-8462-FF8F57B94091}">
      <dgm:prSet/>
      <dgm:spPr/>
      <dgm:t>
        <a:bodyPr/>
        <a:lstStyle/>
        <a:p>
          <a:r>
            <a:rPr lang="en-US"/>
            <a:t>I - </a:t>
          </a:r>
        </a:p>
      </dgm:t>
    </dgm:pt>
    <dgm:pt modelId="{E4FBECB1-793D-4D1F-85DF-14959BDB44C8}" type="parTrans" cxnId="{6BDE1D4D-BB7A-4E65-B8E2-C9B8CC77AECF}">
      <dgm:prSet/>
      <dgm:spPr/>
      <dgm:t>
        <a:bodyPr/>
        <a:lstStyle/>
        <a:p>
          <a:endParaRPr lang="en-US"/>
        </a:p>
      </dgm:t>
    </dgm:pt>
    <dgm:pt modelId="{C448DFE5-1FBE-43D8-B89E-F3858A5A2B84}" type="sibTrans" cxnId="{6BDE1D4D-BB7A-4E65-B8E2-C9B8CC77AECF}">
      <dgm:prSet/>
      <dgm:spPr/>
      <dgm:t>
        <a:bodyPr/>
        <a:lstStyle/>
        <a:p>
          <a:endParaRPr lang="en-US"/>
        </a:p>
      </dgm:t>
    </dgm:pt>
    <dgm:pt modelId="{A239C642-FBD1-4508-B8A6-96918D289033}">
      <dgm:prSet/>
      <dgm:spPr/>
      <dgm:t>
        <a:bodyPr/>
        <a:lstStyle/>
        <a:p>
          <a:r>
            <a:rPr lang="en-US"/>
            <a:t>C - </a:t>
          </a:r>
        </a:p>
      </dgm:t>
    </dgm:pt>
    <dgm:pt modelId="{C0EFDC4D-8152-4CBF-B615-99390956C6DE}" type="parTrans" cxnId="{AAC6E4C4-C637-49E7-A032-203A79C5362B}">
      <dgm:prSet/>
      <dgm:spPr/>
      <dgm:t>
        <a:bodyPr/>
        <a:lstStyle/>
        <a:p>
          <a:endParaRPr lang="en-US"/>
        </a:p>
      </dgm:t>
    </dgm:pt>
    <dgm:pt modelId="{C82E8E0E-B5D6-41BC-B003-2979B6DE2994}" type="sibTrans" cxnId="{AAC6E4C4-C637-49E7-A032-203A79C5362B}">
      <dgm:prSet/>
      <dgm:spPr/>
      <dgm:t>
        <a:bodyPr/>
        <a:lstStyle/>
        <a:p>
          <a:endParaRPr lang="en-US"/>
        </a:p>
      </dgm:t>
    </dgm:pt>
    <dgm:pt modelId="{3B22E1EF-2E24-489B-958D-469104E30BD5}">
      <dgm:prSet/>
      <dgm:spPr/>
      <dgm:t>
        <a:bodyPr/>
        <a:lstStyle/>
        <a:p>
          <a:r>
            <a:rPr lang="en-US"/>
            <a:t>O - </a:t>
          </a:r>
        </a:p>
      </dgm:t>
    </dgm:pt>
    <dgm:pt modelId="{19812EBF-ED67-4A6F-A235-CC82019D9192}" type="parTrans" cxnId="{CF167823-A70C-4E07-B8E4-99CE61F33FC6}">
      <dgm:prSet/>
      <dgm:spPr/>
      <dgm:t>
        <a:bodyPr/>
        <a:lstStyle/>
        <a:p>
          <a:endParaRPr lang="en-US"/>
        </a:p>
      </dgm:t>
    </dgm:pt>
    <dgm:pt modelId="{3DD1AB45-1DB9-4664-832E-9A39E3DEF9B8}" type="sibTrans" cxnId="{CF167823-A70C-4E07-B8E4-99CE61F33FC6}">
      <dgm:prSet/>
      <dgm:spPr/>
      <dgm:t>
        <a:bodyPr/>
        <a:lstStyle/>
        <a:p>
          <a:endParaRPr lang="en-US"/>
        </a:p>
      </dgm:t>
    </dgm:pt>
    <dgm:pt modelId="{11141403-9EC2-4A49-B6C2-DCA196A6E1A4}">
      <dgm:prSet/>
      <dgm:spPr/>
      <dgm:t>
        <a:bodyPr/>
        <a:lstStyle/>
        <a:p>
          <a:r>
            <a:rPr lang="en-US"/>
            <a:t>T - </a:t>
          </a:r>
        </a:p>
      </dgm:t>
    </dgm:pt>
    <dgm:pt modelId="{EC121BE4-7BEB-4EB2-A1A5-C7E7D015F84C}" type="parTrans" cxnId="{D2C566A8-6581-4C06-A46F-76DFF172BFC7}">
      <dgm:prSet/>
      <dgm:spPr/>
      <dgm:t>
        <a:bodyPr/>
        <a:lstStyle/>
        <a:p>
          <a:endParaRPr lang="en-US"/>
        </a:p>
      </dgm:t>
    </dgm:pt>
    <dgm:pt modelId="{DFE7BFDB-B015-4B63-A1BE-D59CA6EBA28B}" type="sibTrans" cxnId="{D2C566A8-6581-4C06-A46F-76DFF172BFC7}">
      <dgm:prSet/>
      <dgm:spPr/>
      <dgm:t>
        <a:bodyPr/>
        <a:lstStyle/>
        <a:p>
          <a:endParaRPr lang="en-US"/>
        </a:p>
      </dgm:t>
    </dgm:pt>
    <dgm:pt modelId="{12B67CBD-3736-494F-916E-0A0CA48A1F8A}" type="pres">
      <dgm:prSet presAssocID="{BF4A5D6B-5B4D-4EEE-95CF-3CD5E67A72E4}" presName="vert0" presStyleCnt="0">
        <dgm:presLayoutVars>
          <dgm:dir/>
          <dgm:animOne val="branch"/>
          <dgm:animLvl val="lvl"/>
        </dgm:presLayoutVars>
      </dgm:prSet>
      <dgm:spPr/>
    </dgm:pt>
    <dgm:pt modelId="{FA820A3D-C8AF-0244-8172-0523AFABA49E}" type="pres">
      <dgm:prSet presAssocID="{10077194-4B78-4698-8BFC-EDA2CDE6B15A}" presName="thickLine" presStyleLbl="alignNode1" presStyleIdx="0" presStyleCnt="5"/>
      <dgm:spPr/>
    </dgm:pt>
    <dgm:pt modelId="{5B2E3549-1522-9543-8F83-604CE5D82916}" type="pres">
      <dgm:prSet presAssocID="{10077194-4B78-4698-8BFC-EDA2CDE6B15A}" presName="horz1" presStyleCnt="0"/>
      <dgm:spPr/>
    </dgm:pt>
    <dgm:pt modelId="{C8B19304-A341-9F48-A25A-9D98E711D8DA}" type="pres">
      <dgm:prSet presAssocID="{10077194-4B78-4698-8BFC-EDA2CDE6B15A}" presName="tx1" presStyleLbl="revTx" presStyleIdx="0" presStyleCnt="5"/>
      <dgm:spPr/>
    </dgm:pt>
    <dgm:pt modelId="{548A9A7D-AD50-774D-8664-60DFB9CCC84C}" type="pres">
      <dgm:prSet presAssocID="{10077194-4B78-4698-8BFC-EDA2CDE6B15A}" presName="vert1" presStyleCnt="0"/>
      <dgm:spPr/>
    </dgm:pt>
    <dgm:pt modelId="{F895E530-446F-8446-96F9-524841ECA458}" type="pres">
      <dgm:prSet presAssocID="{19505B02-C983-42EE-8462-FF8F57B94091}" presName="thickLine" presStyleLbl="alignNode1" presStyleIdx="1" presStyleCnt="5"/>
      <dgm:spPr/>
    </dgm:pt>
    <dgm:pt modelId="{3000A056-418D-F94B-96EC-352764C395DF}" type="pres">
      <dgm:prSet presAssocID="{19505B02-C983-42EE-8462-FF8F57B94091}" presName="horz1" presStyleCnt="0"/>
      <dgm:spPr/>
    </dgm:pt>
    <dgm:pt modelId="{DB99C136-B00B-F947-882A-AA11823D0532}" type="pres">
      <dgm:prSet presAssocID="{19505B02-C983-42EE-8462-FF8F57B94091}" presName="tx1" presStyleLbl="revTx" presStyleIdx="1" presStyleCnt="5"/>
      <dgm:spPr/>
    </dgm:pt>
    <dgm:pt modelId="{615283CA-2F7B-6B41-92B8-CCD45813DCD4}" type="pres">
      <dgm:prSet presAssocID="{19505B02-C983-42EE-8462-FF8F57B94091}" presName="vert1" presStyleCnt="0"/>
      <dgm:spPr/>
    </dgm:pt>
    <dgm:pt modelId="{AE9CE276-DEC6-504D-8AC4-24C71DCAEBF8}" type="pres">
      <dgm:prSet presAssocID="{A239C642-FBD1-4508-B8A6-96918D289033}" presName="thickLine" presStyleLbl="alignNode1" presStyleIdx="2" presStyleCnt="5"/>
      <dgm:spPr/>
    </dgm:pt>
    <dgm:pt modelId="{AE72A72C-071F-A945-9EF3-365EB726A26B}" type="pres">
      <dgm:prSet presAssocID="{A239C642-FBD1-4508-B8A6-96918D289033}" presName="horz1" presStyleCnt="0"/>
      <dgm:spPr/>
    </dgm:pt>
    <dgm:pt modelId="{9EF9668F-D102-CE41-987D-EF7128CD3F8F}" type="pres">
      <dgm:prSet presAssocID="{A239C642-FBD1-4508-B8A6-96918D289033}" presName="tx1" presStyleLbl="revTx" presStyleIdx="2" presStyleCnt="5"/>
      <dgm:spPr/>
    </dgm:pt>
    <dgm:pt modelId="{03EE8290-E8F1-3544-95B5-4B93606E27E4}" type="pres">
      <dgm:prSet presAssocID="{A239C642-FBD1-4508-B8A6-96918D289033}" presName="vert1" presStyleCnt="0"/>
      <dgm:spPr/>
    </dgm:pt>
    <dgm:pt modelId="{2750AF7D-5965-F74A-A402-36A6BA41B1C2}" type="pres">
      <dgm:prSet presAssocID="{3B22E1EF-2E24-489B-958D-469104E30BD5}" presName="thickLine" presStyleLbl="alignNode1" presStyleIdx="3" presStyleCnt="5"/>
      <dgm:spPr/>
    </dgm:pt>
    <dgm:pt modelId="{B86F192C-5E63-4140-80EF-D85084C33EAA}" type="pres">
      <dgm:prSet presAssocID="{3B22E1EF-2E24-489B-958D-469104E30BD5}" presName="horz1" presStyleCnt="0"/>
      <dgm:spPr/>
    </dgm:pt>
    <dgm:pt modelId="{5F4CB41A-B853-0340-9FED-8E4257985B13}" type="pres">
      <dgm:prSet presAssocID="{3B22E1EF-2E24-489B-958D-469104E30BD5}" presName="tx1" presStyleLbl="revTx" presStyleIdx="3" presStyleCnt="5"/>
      <dgm:spPr/>
    </dgm:pt>
    <dgm:pt modelId="{44A303CB-6C91-5548-9DFC-F02DF35C1060}" type="pres">
      <dgm:prSet presAssocID="{3B22E1EF-2E24-489B-958D-469104E30BD5}" presName="vert1" presStyleCnt="0"/>
      <dgm:spPr/>
    </dgm:pt>
    <dgm:pt modelId="{1EDF1ACE-9B9A-0049-B51E-D59DA436CCE8}" type="pres">
      <dgm:prSet presAssocID="{11141403-9EC2-4A49-B6C2-DCA196A6E1A4}" presName="thickLine" presStyleLbl="alignNode1" presStyleIdx="4" presStyleCnt="5"/>
      <dgm:spPr/>
    </dgm:pt>
    <dgm:pt modelId="{3C216FD7-AF98-EE4E-AD6E-9C200846CEDC}" type="pres">
      <dgm:prSet presAssocID="{11141403-9EC2-4A49-B6C2-DCA196A6E1A4}" presName="horz1" presStyleCnt="0"/>
      <dgm:spPr/>
    </dgm:pt>
    <dgm:pt modelId="{5CF0226F-7C49-7D47-A57A-47D64C5A4CA8}" type="pres">
      <dgm:prSet presAssocID="{11141403-9EC2-4A49-B6C2-DCA196A6E1A4}" presName="tx1" presStyleLbl="revTx" presStyleIdx="4" presStyleCnt="5"/>
      <dgm:spPr/>
    </dgm:pt>
    <dgm:pt modelId="{8C1F44CE-FB27-444B-A378-34F164AEABFF}" type="pres">
      <dgm:prSet presAssocID="{11141403-9EC2-4A49-B6C2-DCA196A6E1A4}" presName="vert1" presStyleCnt="0"/>
      <dgm:spPr/>
    </dgm:pt>
  </dgm:ptLst>
  <dgm:cxnLst>
    <dgm:cxn modelId="{A421C704-4D78-A148-9D6C-01E89B91B463}" type="presOf" srcId="{3B22E1EF-2E24-489B-958D-469104E30BD5}" destId="{5F4CB41A-B853-0340-9FED-8E4257985B13}" srcOrd="0" destOrd="0" presId="urn:microsoft.com/office/officeart/2008/layout/LinedList"/>
    <dgm:cxn modelId="{CDA09914-FDA3-1840-9399-E13FE73FE691}" type="presOf" srcId="{BF4A5D6B-5B4D-4EEE-95CF-3CD5E67A72E4}" destId="{12B67CBD-3736-494F-916E-0A0CA48A1F8A}" srcOrd="0" destOrd="0" presId="urn:microsoft.com/office/officeart/2008/layout/LinedList"/>
    <dgm:cxn modelId="{AE0D6F1F-F19C-4115-A739-963151A24116}" srcId="{BF4A5D6B-5B4D-4EEE-95CF-3CD5E67A72E4}" destId="{10077194-4B78-4698-8BFC-EDA2CDE6B15A}" srcOrd="0" destOrd="0" parTransId="{27EEE8E9-64BF-492F-B54F-5AABF93A5B23}" sibTransId="{9DF3762D-11FB-4786-8823-4D5BA7609F06}"/>
    <dgm:cxn modelId="{CF167823-A70C-4E07-B8E4-99CE61F33FC6}" srcId="{BF4A5D6B-5B4D-4EEE-95CF-3CD5E67A72E4}" destId="{3B22E1EF-2E24-489B-958D-469104E30BD5}" srcOrd="3" destOrd="0" parTransId="{19812EBF-ED67-4A6F-A235-CC82019D9192}" sibTransId="{3DD1AB45-1DB9-4664-832E-9A39E3DEF9B8}"/>
    <dgm:cxn modelId="{2712C03F-191A-3E42-BC3B-A8CE41FA5345}" type="presOf" srcId="{19505B02-C983-42EE-8462-FF8F57B94091}" destId="{DB99C136-B00B-F947-882A-AA11823D0532}" srcOrd="0" destOrd="0" presId="urn:microsoft.com/office/officeart/2008/layout/LinedList"/>
    <dgm:cxn modelId="{6BDE1D4D-BB7A-4E65-B8E2-C9B8CC77AECF}" srcId="{BF4A5D6B-5B4D-4EEE-95CF-3CD5E67A72E4}" destId="{19505B02-C983-42EE-8462-FF8F57B94091}" srcOrd="1" destOrd="0" parTransId="{E4FBECB1-793D-4D1F-85DF-14959BDB44C8}" sibTransId="{C448DFE5-1FBE-43D8-B89E-F3858A5A2B84}"/>
    <dgm:cxn modelId="{4B41AB95-7A39-6C4B-9851-65766788C8F9}" type="presOf" srcId="{10077194-4B78-4698-8BFC-EDA2CDE6B15A}" destId="{C8B19304-A341-9F48-A25A-9D98E711D8DA}" srcOrd="0" destOrd="0" presId="urn:microsoft.com/office/officeart/2008/layout/LinedList"/>
    <dgm:cxn modelId="{FD80C7A1-04A6-0849-BCB1-19567F162587}" type="presOf" srcId="{A239C642-FBD1-4508-B8A6-96918D289033}" destId="{9EF9668F-D102-CE41-987D-EF7128CD3F8F}" srcOrd="0" destOrd="0" presId="urn:microsoft.com/office/officeart/2008/layout/LinedList"/>
    <dgm:cxn modelId="{D2C566A8-6581-4C06-A46F-76DFF172BFC7}" srcId="{BF4A5D6B-5B4D-4EEE-95CF-3CD5E67A72E4}" destId="{11141403-9EC2-4A49-B6C2-DCA196A6E1A4}" srcOrd="4" destOrd="0" parTransId="{EC121BE4-7BEB-4EB2-A1A5-C7E7D015F84C}" sibTransId="{DFE7BFDB-B015-4B63-A1BE-D59CA6EBA28B}"/>
    <dgm:cxn modelId="{AAC6E4C4-C637-49E7-A032-203A79C5362B}" srcId="{BF4A5D6B-5B4D-4EEE-95CF-3CD5E67A72E4}" destId="{A239C642-FBD1-4508-B8A6-96918D289033}" srcOrd="2" destOrd="0" parTransId="{C0EFDC4D-8152-4CBF-B615-99390956C6DE}" sibTransId="{C82E8E0E-B5D6-41BC-B003-2979B6DE2994}"/>
    <dgm:cxn modelId="{F96122C9-0461-4345-8A28-640FA7EF3698}" type="presOf" srcId="{11141403-9EC2-4A49-B6C2-DCA196A6E1A4}" destId="{5CF0226F-7C49-7D47-A57A-47D64C5A4CA8}" srcOrd="0" destOrd="0" presId="urn:microsoft.com/office/officeart/2008/layout/LinedList"/>
    <dgm:cxn modelId="{F1F5AEDB-5086-264D-9D20-4105AF435DAF}" type="presParOf" srcId="{12B67CBD-3736-494F-916E-0A0CA48A1F8A}" destId="{FA820A3D-C8AF-0244-8172-0523AFABA49E}" srcOrd="0" destOrd="0" presId="urn:microsoft.com/office/officeart/2008/layout/LinedList"/>
    <dgm:cxn modelId="{C4482F2B-420C-7A45-98D2-317BBA3AC2A3}" type="presParOf" srcId="{12B67CBD-3736-494F-916E-0A0CA48A1F8A}" destId="{5B2E3549-1522-9543-8F83-604CE5D82916}" srcOrd="1" destOrd="0" presId="urn:microsoft.com/office/officeart/2008/layout/LinedList"/>
    <dgm:cxn modelId="{DD41C530-4281-BB40-97A9-76C7A86D853A}" type="presParOf" srcId="{5B2E3549-1522-9543-8F83-604CE5D82916}" destId="{C8B19304-A341-9F48-A25A-9D98E711D8DA}" srcOrd="0" destOrd="0" presId="urn:microsoft.com/office/officeart/2008/layout/LinedList"/>
    <dgm:cxn modelId="{349144A1-34D6-0A4B-8B4E-502568FF3A6E}" type="presParOf" srcId="{5B2E3549-1522-9543-8F83-604CE5D82916}" destId="{548A9A7D-AD50-774D-8664-60DFB9CCC84C}" srcOrd="1" destOrd="0" presId="urn:microsoft.com/office/officeart/2008/layout/LinedList"/>
    <dgm:cxn modelId="{034A014A-5F9D-F546-9287-866D1EE5E462}" type="presParOf" srcId="{12B67CBD-3736-494F-916E-0A0CA48A1F8A}" destId="{F895E530-446F-8446-96F9-524841ECA458}" srcOrd="2" destOrd="0" presId="urn:microsoft.com/office/officeart/2008/layout/LinedList"/>
    <dgm:cxn modelId="{9260218C-7145-3B49-873A-FC0514FFD942}" type="presParOf" srcId="{12B67CBD-3736-494F-916E-0A0CA48A1F8A}" destId="{3000A056-418D-F94B-96EC-352764C395DF}" srcOrd="3" destOrd="0" presId="urn:microsoft.com/office/officeart/2008/layout/LinedList"/>
    <dgm:cxn modelId="{93D96E2D-7B04-C841-95D1-54668D472BE2}" type="presParOf" srcId="{3000A056-418D-F94B-96EC-352764C395DF}" destId="{DB99C136-B00B-F947-882A-AA11823D0532}" srcOrd="0" destOrd="0" presId="urn:microsoft.com/office/officeart/2008/layout/LinedList"/>
    <dgm:cxn modelId="{051FF495-B35F-3545-A1BC-1B290A807530}" type="presParOf" srcId="{3000A056-418D-F94B-96EC-352764C395DF}" destId="{615283CA-2F7B-6B41-92B8-CCD45813DCD4}" srcOrd="1" destOrd="0" presId="urn:microsoft.com/office/officeart/2008/layout/LinedList"/>
    <dgm:cxn modelId="{361F7CA9-E31C-2747-8BBD-21F3D5F71E0F}" type="presParOf" srcId="{12B67CBD-3736-494F-916E-0A0CA48A1F8A}" destId="{AE9CE276-DEC6-504D-8AC4-24C71DCAEBF8}" srcOrd="4" destOrd="0" presId="urn:microsoft.com/office/officeart/2008/layout/LinedList"/>
    <dgm:cxn modelId="{83E73524-E7C4-8145-A7F8-F2E5D8BAA622}" type="presParOf" srcId="{12B67CBD-3736-494F-916E-0A0CA48A1F8A}" destId="{AE72A72C-071F-A945-9EF3-365EB726A26B}" srcOrd="5" destOrd="0" presId="urn:microsoft.com/office/officeart/2008/layout/LinedList"/>
    <dgm:cxn modelId="{BAD5FE00-8165-B84C-87F4-65F9560A25C8}" type="presParOf" srcId="{AE72A72C-071F-A945-9EF3-365EB726A26B}" destId="{9EF9668F-D102-CE41-987D-EF7128CD3F8F}" srcOrd="0" destOrd="0" presId="urn:microsoft.com/office/officeart/2008/layout/LinedList"/>
    <dgm:cxn modelId="{7BD52540-FA32-CA48-A451-BC9E58843C7F}" type="presParOf" srcId="{AE72A72C-071F-A945-9EF3-365EB726A26B}" destId="{03EE8290-E8F1-3544-95B5-4B93606E27E4}" srcOrd="1" destOrd="0" presId="urn:microsoft.com/office/officeart/2008/layout/LinedList"/>
    <dgm:cxn modelId="{149F5DCA-9E85-A841-A149-A1571DA99197}" type="presParOf" srcId="{12B67CBD-3736-494F-916E-0A0CA48A1F8A}" destId="{2750AF7D-5965-F74A-A402-36A6BA41B1C2}" srcOrd="6" destOrd="0" presId="urn:microsoft.com/office/officeart/2008/layout/LinedList"/>
    <dgm:cxn modelId="{CB03E923-2EE1-9748-8498-27D96FA1791B}" type="presParOf" srcId="{12B67CBD-3736-494F-916E-0A0CA48A1F8A}" destId="{B86F192C-5E63-4140-80EF-D85084C33EAA}" srcOrd="7" destOrd="0" presId="urn:microsoft.com/office/officeart/2008/layout/LinedList"/>
    <dgm:cxn modelId="{02A9C446-2455-3448-AF0E-75846A7AF5D6}" type="presParOf" srcId="{B86F192C-5E63-4140-80EF-D85084C33EAA}" destId="{5F4CB41A-B853-0340-9FED-8E4257985B13}" srcOrd="0" destOrd="0" presId="urn:microsoft.com/office/officeart/2008/layout/LinedList"/>
    <dgm:cxn modelId="{3E2EA04B-93A7-3345-8C37-E4E535C79E6A}" type="presParOf" srcId="{B86F192C-5E63-4140-80EF-D85084C33EAA}" destId="{44A303CB-6C91-5548-9DFC-F02DF35C1060}" srcOrd="1" destOrd="0" presId="urn:microsoft.com/office/officeart/2008/layout/LinedList"/>
    <dgm:cxn modelId="{1282D8F7-520D-6F4B-9648-2D4802F4B42C}" type="presParOf" srcId="{12B67CBD-3736-494F-916E-0A0CA48A1F8A}" destId="{1EDF1ACE-9B9A-0049-B51E-D59DA436CCE8}" srcOrd="8" destOrd="0" presId="urn:microsoft.com/office/officeart/2008/layout/LinedList"/>
    <dgm:cxn modelId="{2E5AEB31-9600-8E4E-AE27-23E0D321FF77}" type="presParOf" srcId="{12B67CBD-3736-494F-916E-0A0CA48A1F8A}" destId="{3C216FD7-AF98-EE4E-AD6E-9C200846CEDC}" srcOrd="9" destOrd="0" presId="urn:microsoft.com/office/officeart/2008/layout/LinedList"/>
    <dgm:cxn modelId="{51AA41B8-BB53-BF4C-94B3-AC5E4827605E}" type="presParOf" srcId="{3C216FD7-AF98-EE4E-AD6E-9C200846CEDC}" destId="{5CF0226F-7C49-7D47-A57A-47D64C5A4CA8}" srcOrd="0" destOrd="0" presId="urn:microsoft.com/office/officeart/2008/layout/LinedList"/>
    <dgm:cxn modelId="{F1D18F6A-3CD0-6C42-838B-5356BB2B16AE}" type="presParOf" srcId="{3C216FD7-AF98-EE4E-AD6E-9C200846CEDC}" destId="{8C1F44CE-FB27-444B-A378-34F164AEABF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4A5D6B-5B4D-4EEE-95CF-3CD5E67A72E4}"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0077194-4B78-4698-8BFC-EDA2CDE6B15A}">
      <dgm:prSet/>
      <dgm:spPr/>
      <dgm:t>
        <a:bodyPr/>
        <a:lstStyle/>
        <a:p>
          <a:r>
            <a:rPr lang="en-US" dirty="0"/>
            <a:t>P – Adolescents/Adults  </a:t>
          </a:r>
        </a:p>
      </dgm:t>
    </dgm:pt>
    <dgm:pt modelId="{27EEE8E9-64BF-492F-B54F-5AABF93A5B23}" type="parTrans" cxnId="{AE0D6F1F-F19C-4115-A739-963151A24116}">
      <dgm:prSet/>
      <dgm:spPr/>
      <dgm:t>
        <a:bodyPr/>
        <a:lstStyle/>
        <a:p>
          <a:endParaRPr lang="en-US"/>
        </a:p>
      </dgm:t>
    </dgm:pt>
    <dgm:pt modelId="{9DF3762D-11FB-4786-8823-4D5BA7609F06}" type="sibTrans" cxnId="{AE0D6F1F-F19C-4115-A739-963151A24116}">
      <dgm:prSet/>
      <dgm:spPr/>
      <dgm:t>
        <a:bodyPr/>
        <a:lstStyle/>
        <a:p>
          <a:endParaRPr lang="en-US"/>
        </a:p>
      </dgm:t>
    </dgm:pt>
    <dgm:pt modelId="{19505B02-C983-42EE-8462-FF8F57B94091}">
      <dgm:prSet/>
      <dgm:spPr/>
      <dgm:t>
        <a:bodyPr/>
        <a:lstStyle/>
        <a:p>
          <a:r>
            <a:rPr lang="en-US" dirty="0"/>
            <a:t>I – living with a dog in the house during childhood</a:t>
          </a:r>
        </a:p>
      </dgm:t>
    </dgm:pt>
    <dgm:pt modelId="{E4FBECB1-793D-4D1F-85DF-14959BDB44C8}" type="parTrans" cxnId="{6BDE1D4D-BB7A-4E65-B8E2-C9B8CC77AECF}">
      <dgm:prSet/>
      <dgm:spPr/>
      <dgm:t>
        <a:bodyPr/>
        <a:lstStyle/>
        <a:p>
          <a:endParaRPr lang="en-US"/>
        </a:p>
      </dgm:t>
    </dgm:pt>
    <dgm:pt modelId="{C448DFE5-1FBE-43D8-B89E-F3858A5A2B84}" type="sibTrans" cxnId="{6BDE1D4D-BB7A-4E65-B8E2-C9B8CC77AECF}">
      <dgm:prSet/>
      <dgm:spPr/>
      <dgm:t>
        <a:bodyPr/>
        <a:lstStyle/>
        <a:p>
          <a:endParaRPr lang="en-US"/>
        </a:p>
      </dgm:t>
    </dgm:pt>
    <dgm:pt modelId="{A239C642-FBD1-4508-B8A6-96918D289033}">
      <dgm:prSet/>
      <dgm:spPr/>
      <dgm:t>
        <a:bodyPr/>
        <a:lstStyle/>
        <a:p>
          <a:r>
            <a:rPr lang="en-US" dirty="0"/>
            <a:t>C – not living with a dog during childhood</a:t>
          </a:r>
        </a:p>
      </dgm:t>
    </dgm:pt>
    <dgm:pt modelId="{C0EFDC4D-8152-4CBF-B615-99390956C6DE}" type="parTrans" cxnId="{AAC6E4C4-C637-49E7-A032-203A79C5362B}">
      <dgm:prSet/>
      <dgm:spPr/>
      <dgm:t>
        <a:bodyPr/>
        <a:lstStyle/>
        <a:p>
          <a:endParaRPr lang="en-US"/>
        </a:p>
      </dgm:t>
    </dgm:pt>
    <dgm:pt modelId="{C82E8E0E-B5D6-41BC-B003-2979B6DE2994}" type="sibTrans" cxnId="{AAC6E4C4-C637-49E7-A032-203A79C5362B}">
      <dgm:prSet/>
      <dgm:spPr/>
      <dgm:t>
        <a:bodyPr/>
        <a:lstStyle/>
        <a:p>
          <a:endParaRPr lang="en-US"/>
        </a:p>
      </dgm:t>
    </dgm:pt>
    <dgm:pt modelId="{3B22E1EF-2E24-489B-958D-469104E30BD5}">
      <dgm:prSet/>
      <dgm:spPr/>
      <dgm:t>
        <a:bodyPr/>
        <a:lstStyle/>
        <a:p>
          <a:r>
            <a:rPr lang="en-US" dirty="0"/>
            <a:t>O – development of asthma </a:t>
          </a:r>
        </a:p>
      </dgm:t>
    </dgm:pt>
    <dgm:pt modelId="{19812EBF-ED67-4A6F-A235-CC82019D9192}" type="parTrans" cxnId="{CF167823-A70C-4E07-B8E4-99CE61F33FC6}">
      <dgm:prSet/>
      <dgm:spPr/>
      <dgm:t>
        <a:bodyPr/>
        <a:lstStyle/>
        <a:p>
          <a:endParaRPr lang="en-US"/>
        </a:p>
      </dgm:t>
    </dgm:pt>
    <dgm:pt modelId="{3DD1AB45-1DB9-4664-832E-9A39E3DEF9B8}" type="sibTrans" cxnId="{CF167823-A70C-4E07-B8E4-99CE61F33FC6}">
      <dgm:prSet/>
      <dgm:spPr/>
      <dgm:t>
        <a:bodyPr/>
        <a:lstStyle/>
        <a:p>
          <a:endParaRPr lang="en-US"/>
        </a:p>
      </dgm:t>
    </dgm:pt>
    <dgm:pt modelId="{11141403-9EC2-4A49-B6C2-DCA196A6E1A4}">
      <dgm:prSet/>
      <dgm:spPr/>
      <dgm:t>
        <a:bodyPr/>
        <a:lstStyle/>
        <a:p>
          <a:r>
            <a:rPr lang="en-US" dirty="0"/>
            <a:t>T – harm</a:t>
          </a:r>
        </a:p>
      </dgm:t>
    </dgm:pt>
    <dgm:pt modelId="{EC121BE4-7BEB-4EB2-A1A5-C7E7D015F84C}" type="parTrans" cxnId="{D2C566A8-6581-4C06-A46F-76DFF172BFC7}">
      <dgm:prSet/>
      <dgm:spPr/>
      <dgm:t>
        <a:bodyPr/>
        <a:lstStyle/>
        <a:p>
          <a:endParaRPr lang="en-US"/>
        </a:p>
      </dgm:t>
    </dgm:pt>
    <dgm:pt modelId="{DFE7BFDB-B015-4B63-A1BE-D59CA6EBA28B}" type="sibTrans" cxnId="{D2C566A8-6581-4C06-A46F-76DFF172BFC7}">
      <dgm:prSet/>
      <dgm:spPr/>
      <dgm:t>
        <a:bodyPr/>
        <a:lstStyle/>
        <a:p>
          <a:endParaRPr lang="en-US"/>
        </a:p>
      </dgm:t>
    </dgm:pt>
    <dgm:pt modelId="{12B67CBD-3736-494F-916E-0A0CA48A1F8A}" type="pres">
      <dgm:prSet presAssocID="{BF4A5D6B-5B4D-4EEE-95CF-3CD5E67A72E4}" presName="vert0" presStyleCnt="0">
        <dgm:presLayoutVars>
          <dgm:dir/>
          <dgm:animOne val="branch"/>
          <dgm:animLvl val="lvl"/>
        </dgm:presLayoutVars>
      </dgm:prSet>
      <dgm:spPr/>
    </dgm:pt>
    <dgm:pt modelId="{FA820A3D-C8AF-0244-8172-0523AFABA49E}" type="pres">
      <dgm:prSet presAssocID="{10077194-4B78-4698-8BFC-EDA2CDE6B15A}" presName="thickLine" presStyleLbl="alignNode1" presStyleIdx="0" presStyleCnt="5"/>
      <dgm:spPr/>
    </dgm:pt>
    <dgm:pt modelId="{5B2E3549-1522-9543-8F83-604CE5D82916}" type="pres">
      <dgm:prSet presAssocID="{10077194-4B78-4698-8BFC-EDA2CDE6B15A}" presName="horz1" presStyleCnt="0"/>
      <dgm:spPr/>
    </dgm:pt>
    <dgm:pt modelId="{C8B19304-A341-9F48-A25A-9D98E711D8DA}" type="pres">
      <dgm:prSet presAssocID="{10077194-4B78-4698-8BFC-EDA2CDE6B15A}" presName="tx1" presStyleLbl="revTx" presStyleIdx="0" presStyleCnt="5"/>
      <dgm:spPr/>
    </dgm:pt>
    <dgm:pt modelId="{548A9A7D-AD50-774D-8664-60DFB9CCC84C}" type="pres">
      <dgm:prSet presAssocID="{10077194-4B78-4698-8BFC-EDA2CDE6B15A}" presName="vert1" presStyleCnt="0"/>
      <dgm:spPr/>
    </dgm:pt>
    <dgm:pt modelId="{F895E530-446F-8446-96F9-524841ECA458}" type="pres">
      <dgm:prSet presAssocID="{19505B02-C983-42EE-8462-FF8F57B94091}" presName="thickLine" presStyleLbl="alignNode1" presStyleIdx="1" presStyleCnt="5"/>
      <dgm:spPr/>
    </dgm:pt>
    <dgm:pt modelId="{3000A056-418D-F94B-96EC-352764C395DF}" type="pres">
      <dgm:prSet presAssocID="{19505B02-C983-42EE-8462-FF8F57B94091}" presName="horz1" presStyleCnt="0"/>
      <dgm:spPr/>
    </dgm:pt>
    <dgm:pt modelId="{DB99C136-B00B-F947-882A-AA11823D0532}" type="pres">
      <dgm:prSet presAssocID="{19505B02-C983-42EE-8462-FF8F57B94091}" presName="tx1" presStyleLbl="revTx" presStyleIdx="1" presStyleCnt="5"/>
      <dgm:spPr/>
    </dgm:pt>
    <dgm:pt modelId="{615283CA-2F7B-6B41-92B8-CCD45813DCD4}" type="pres">
      <dgm:prSet presAssocID="{19505B02-C983-42EE-8462-FF8F57B94091}" presName="vert1" presStyleCnt="0"/>
      <dgm:spPr/>
    </dgm:pt>
    <dgm:pt modelId="{AE9CE276-DEC6-504D-8AC4-24C71DCAEBF8}" type="pres">
      <dgm:prSet presAssocID="{A239C642-FBD1-4508-B8A6-96918D289033}" presName="thickLine" presStyleLbl="alignNode1" presStyleIdx="2" presStyleCnt="5"/>
      <dgm:spPr/>
    </dgm:pt>
    <dgm:pt modelId="{AE72A72C-071F-A945-9EF3-365EB726A26B}" type="pres">
      <dgm:prSet presAssocID="{A239C642-FBD1-4508-B8A6-96918D289033}" presName="horz1" presStyleCnt="0"/>
      <dgm:spPr/>
    </dgm:pt>
    <dgm:pt modelId="{9EF9668F-D102-CE41-987D-EF7128CD3F8F}" type="pres">
      <dgm:prSet presAssocID="{A239C642-FBD1-4508-B8A6-96918D289033}" presName="tx1" presStyleLbl="revTx" presStyleIdx="2" presStyleCnt="5"/>
      <dgm:spPr/>
    </dgm:pt>
    <dgm:pt modelId="{03EE8290-E8F1-3544-95B5-4B93606E27E4}" type="pres">
      <dgm:prSet presAssocID="{A239C642-FBD1-4508-B8A6-96918D289033}" presName="vert1" presStyleCnt="0"/>
      <dgm:spPr/>
    </dgm:pt>
    <dgm:pt modelId="{2750AF7D-5965-F74A-A402-36A6BA41B1C2}" type="pres">
      <dgm:prSet presAssocID="{3B22E1EF-2E24-489B-958D-469104E30BD5}" presName="thickLine" presStyleLbl="alignNode1" presStyleIdx="3" presStyleCnt="5"/>
      <dgm:spPr/>
    </dgm:pt>
    <dgm:pt modelId="{B86F192C-5E63-4140-80EF-D85084C33EAA}" type="pres">
      <dgm:prSet presAssocID="{3B22E1EF-2E24-489B-958D-469104E30BD5}" presName="horz1" presStyleCnt="0"/>
      <dgm:spPr/>
    </dgm:pt>
    <dgm:pt modelId="{5F4CB41A-B853-0340-9FED-8E4257985B13}" type="pres">
      <dgm:prSet presAssocID="{3B22E1EF-2E24-489B-958D-469104E30BD5}" presName="tx1" presStyleLbl="revTx" presStyleIdx="3" presStyleCnt="5"/>
      <dgm:spPr/>
    </dgm:pt>
    <dgm:pt modelId="{44A303CB-6C91-5548-9DFC-F02DF35C1060}" type="pres">
      <dgm:prSet presAssocID="{3B22E1EF-2E24-489B-958D-469104E30BD5}" presName="vert1" presStyleCnt="0"/>
      <dgm:spPr/>
    </dgm:pt>
    <dgm:pt modelId="{1EDF1ACE-9B9A-0049-B51E-D59DA436CCE8}" type="pres">
      <dgm:prSet presAssocID="{11141403-9EC2-4A49-B6C2-DCA196A6E1A4}" presName="thickLine" presStyleLbl="alignNode1" presStyleIdx="4" presStyleCnt="5"/>
      <dgm:spPr/>
    </dgm:pt>
    <dgm:pt modelId="{3C216FD7-AF98-EE4E-AD6E-9C200846CEDC}" type="pres">
      <dgm:prSet presAssocID="{11141403-9EC2-4A49-B6C2-DCA196A6E1A4}" presName="horz1" presStyleCnt="0"/>
      <dgm:spPr/>
    </dgm:pt>
    <dgm:pt modelId="{5CF0226F-7C49-7D47-A57A-47D64C5A4CA8}" type="pres">
      <dgm:prSet presAssocID="{11141403-9EC2-4A49-B6C2-DCA196A6E1A4}" presName="tx1" presStyleLbl="revTx" presStyleIdx="4" presStyleCnt="5"/>
      <dgm:spPr/>
    </dgm:pt>
    <dgm:pt modelId="{8C1F44CE-FB27-444B-A378-34F164AEABFF}" type="pres">
      <dgm:prSet presAssocID="{11141403-9EC2-4A49-B6C2-DCA196A6E1A4}" presName="vert1" presStyleCnt="0"/>
      <dgm:spPr/>
    </dgm:pt>
  </dgm:ptLst>
  <dgm:cxnLst>
    <dgm:cxn modelId="{A421C704-4D78-A148-9D6C-01E89B91B463}" type="presOf" srcId="{3B22E1EF-2E24-489B-958D-469104E30BD5}" destId="{5F4CB41A-B853-0340-9FED-8E4257985B13}" srcOrd="0" destOrd="0" presId="urn:microsoft.com/office/officeart/2008/layout/LinedList"/>
    <dgm:cxn modelId="{CDA09914-FDA3-1840-9399-E13FE73FE691}" type="presOf" srcId="{BF4A5D6B-5B4D-4EEE-95CF-3CD5E67A72E4}" destId="{12B67CBD-3736-494F-916E-0A0CA48A1F8A}" srcOrd="0" destOrd="0" presId="urn:microsoft.com/office/officeart/2008/layout/LinedList"/>
    <dgm:cxn modelId="{AE0D6F1F-F19C-4115-A739-963151A24116}" srcId="{BF4A5D6B-5B4D-4EEE-95CF-3CD5E67A72E4}" destId="{10077194-4B78-4698-8BFC-EDA2CDE6B15A}" srcOrd="0" destOrd="0" parTransId="{27EEE8E9-64BF-492F-B54F-5AABF93A5B23}" sibTransId="{9DF3762D-11FB-4786-8823-4D5BA7609F06}"/>
    <dgm:cxn modelId="{CF167823-A70C-4E07-B8E4-99CE61F33FC6}" srcId="{BF4A5D6B-5B4D-4EEE-95CF-3CD5E67A72E4}" destId="{3B22E1EF-2E24-489B-958D-469104E30BD5}" srcOrd="3" destOrd="0" parTransId="{19812EBF-ED67-4A6F-A235-CC82019D9192}" sibTransId="{3DD1AB45-1DB9-4664-832E-9A39E3DEF9B8}"/>
    <dgm:cxn modelId="{2712C03F-191A-3E42-BC3B-A8CE41FA5345}" type="presOf" srcId="{19505B02-C983-42EE-8462-FF8F57B94091}" destId="{DB99C136-B00B-F947-882A-AA11823D0532}" srcOrd="0" destOrd="0" presId="urn:microsoft.com/office/officeart/2008/layout/LinedList"/>
    <dgm:cxn modelId="{6BDE1D4D-BB7A-4E65-B8E2-C9B8CC77AECF}" srcId="{BF4A5D6B-5B4D-4EEE-95CF-3CD5E67A72E4}" destId="{19505B02-C983-42EE-8462-FF8F57B94091}" srcOrd="1" destOrd="0" parTransId="{E4FBECB1-793D-4D1F-85DF-14959BDB44C8}" sibTransId="{C448DFE5-1FBE-43D8-B89E-F3858A5A2B84}"/>
    <dgm:cxn modelId="{4B41AB95-7A39-6C4B-9851-65766788C8F9}" type="presOf" srcId="{10077194-4B78-4698-8BFC-EDA2CDE6B15A}" destId="{C8B19304-A341-9F48-A25A-9D98E711D8DA}" srcOrd="0" destOrd="0" presId="urn:microsoft.com/office/officeart/2008/layout/LinedList"/>
    <dgm:cxn modelId="{FD80C7A1-04A6-0849-BCB1-19567F162587}" type="presOf" srcId="{A239C642-FBD1-4508-B8A6-96918D289033}" destId="{9EF9668F-D102-CE41-987D-EF7128CD3F8F}" srcOrd="0" destOrd="0" presId="urn:microsoft.com/office/officeart/2008/layout/LinedList"/>
    <dgm:cxn modelId="{D2C566A8-6581-4C06-A46F-76DFF172BFC7}" srcId="{BF4A5D6B-5B4D-4EEE-95CF-3CD5E67A72E4}" destId="{11141403-9EC2-4A49-B6C2-DCA196A6E1A4}" srcOrd="4" destOrd="0" parTransId="{EC121BE4-7BEB-4EB2-A1A5-C7E7D015F84C}" sibTransId="{DFE7BFDB-B015-4B63-A1BE-D59CA6EBA28B}"/>
    <dgm:cxn modelId="{AAC6E4C4-C637-49E7-A032-203A79C5362B}" srcId="{BF4A5D6B-5B4D-4EEE-95CF-3CD5E67A72E4}" destId="{A239C642-FBD1-4508-B8A6-96918D289033}" srcOrd="2" destOrd="0" parTransId="{C0EFDC4D-8152-4CBF-B615-99390956C6DE}" sibTransId="{C82E8E0E-B5D6-41BC-B003-2979B6DE2994}"/>
    <dgm:cxn modelId="{F96122C9-0461-4345-8A28-640FA7EF3698}" type="presOf" srcId="{11141403-9EC2-4A49-B6C2-DCA196A6E1A4}" destId="{5CF0226F-7C49-7D47-A57A-47D64C5A4CA8}" srcOrd="0" destOrd="0" presId="urn:microsoft.com/office/officeart/2008/layout/LinedList"/>
    <dgm:cxn modelId="{F1F5AEDB-5086-264D-9D20-4105AF435DAF}" type="presParOf" srcId="{12B67CBD-3736-494F-916E-0A0CA48A1F8A}" destId="{FA820A3D-C8AF-0244-8172-0523AFABA49E}" srcOrd="0" destOrd="0" presId="urn:microsoft.com/office/officeart/2008/layout/LinedList"/>
    <dgm:cxn modelId="{C4482F2B-420C-7A45-98D2-317BBA3AC2A3}" type="presParOf" srcId="{12B67CBD-3736-494F-916E-0A0CA48A1F8A}" destId="{5B2E3549-1522-9543-8F83-604CE5D82916}" srcOrd="1" destOrd="0" presId="urn:microsoft.com/office/officeart/2008/layout/LinedList"/>
    <dgm:cxn modelId="{DD41C530-4281-BB40-97A9-76C7A86D853A}" type="presParOf" srcId="{5B2E3549-1522-9543-8F83-604CE5D82916}" destId="{C8B19304-A341-9F48-A25A-9D98E711D8DA}" srcOrd="0" destOrd="0" presId="urn:microsoft.com/office/officeart/2008/layout/LinedList"/>
    <dgm:cxn modelId="{349144A1-34D6-0A4B-8B4E-502568FF3A6E}" type="presParOf" srcId="{5B2E3549-1522-9543-8F83-604CE5D82916}" destId="{548A9A7D-AD50-774D-8664-60DFB9CCC84C}" srcOrd="1" destOrd="0" presId="urn:microsoft.com/office/officeart/2008/layout/LinedList"/>
    <dgm:cxn modelId="{034A014A-5F9D-F546-9287-866D1EE5E462}" type="presParOf" srcId="{12B67CBD-3736-494F-916E-0A0CA48A1F8A}" destId="{F895E530-446F-8446-96F9-524841ECA458}" srcOrd="2" destOrd="0" presId="urn:microsoft.com/office/officeart/2008/layout/LinedList"/>
    <dgm:cxn modelId="{9260218C-7145-3B49-873A-FC0514FFD942}" type="presParOf" srcId="{12B67CBD-3736-494F-916E-0A0CA48A1F8A}" destId="{3000A056-418D-F94B-96EC-352764C395DF}" srcOrd="3" destOrd="0" presId="urn:microsoft.com/office/officeart/2008/layout/LinedList"/>
    <dgm:cxn modelId="{93D96E2D-7B04-C841-95D1-54668D472BE2}" type="presParOf" srcId="{3000A056-418D-F94B-96EC-352764C395DF}" destId="{DB99C136-B00B-F947-882A-AA11823D0532}" srcOrd="0" destOrd="0" presId="urn:microsoft.com/office/officeart/2008/layout/LinedList"/>
    <dgm:cxn modelId="{051FF495-B35F-3545-A1BC-1B290A807530}" type="presParOf" srcId="{3000A056-418D-F94B-96EC-352764C395DF}" destId="{615283CA-2F7B-6B41-92B8-CCD45813DCD4}" srcOrd="1" destOrd="0" presId="urn:microsoft.com/office/officeart/2008/layout/LinedList"/>
    <dgm:cxn modelId="{361F7CA9-E31C-2747-8BBD-21F3D5F71E0F}" type="presParOf" srcId="{12B67CBD-3736-494F-916E-0A0CA48A1F8A}" destId="{AE9CE276-DEC6-504D-8AC4-24C71DCAEBF8}" srcOrd="4" destOrd="0" presId="urn:microsoft.com/office/officeart/2008/layout/LinedList"/>
    <dgm:cxn modelId="{83E73524-E7C4-8145-A7F8-F2E5D8BAA622}" type="presParOf" srcId="{12B67CBD-3736-494F-916E-0A0CA48A1F8A}" destId="{AE72A72C-071F-A945-9EF3-365EB726A26B}" srcOrd="5" destOrd="0" presId="urn:microsoft.com/office/officeart/2008/layout/LinedList"/>
    <dgm:cxn modelId="{BAD5FE00-8165-B84C-87F4-65F9560A25C8}" type="presParOf" srcId="{AE72A72C-071F-A945-9EF3-365EB726A26B}" destId="{9EF9668F-D102-CE41-987D-EF7128CD3F8F}" srcOrd="0" destOrd="0" presId="urn:microsoft.com/office/officeart/2008/layout/LinedList"/>
    <dgm:cxn modelId="{7BD52540-FA32-CA48-A451-BC9E58843C7F}" type="presParOf" srcId="{AE72A72C-071F-A945-9EF3-365EB726A26B}" destId="{03EE8290-E8F1-3544-95B5-4B93606E27E4}" srcOrd="1" destOrd="0" presId="urn:microsoft.com/office/officeart/2008/layout/LinedList"/>
    <dgm:cxn modelId="{149F5DCA-9E85-A841-A149-A1571DA99197}" type="presParOf" srcId="{12B67CBD-3736-494F-916E-0A0CA48A1F8A}" destId="{2750AF7D-5965-F74A-A402-36A6BA41B1C2}" srcOrd="6" destOrd="0" presId="urn:microsoft.com/office/officeart/2008/layout/LinedList"/>
    <dgm:cxn modelId="{CB03E923-2EE1-9748-8498-27D96FA1791B}" type="presParOf" srcId="{12B67CBD-3736-494F-916E-0A0CA48A1F8A}" destId="{B86F192C-5E63-4140-80EF-D85084C33EAA}" srcOrd="7" destOrd="0" presId="urn:microsoft.com/office/officeart/2008/layout/LinedList"/>
    <dgm:cxn modelId="{02A9C446-2455-3448-AF0E-75846A7AF5D6}" type="presParOf" srcId="{B86F192C-5E63-4140-80EF-D85084C33EAA}" destId="{5F4CB41A-B853-0340-9FED-8E4257985B13}" srcOrd="0" destOrd="0" presId="urn:microsoft.com/office/officeart/2008/layout/LinedList"/>
    <dgm:cxn modelId="{3E2EA04B-93A7-3345-8C37-E4E535C79E6A}" type="presParOf" srcId="{B86F192C-5E63-4140-80EF-D85084C33EAA}" destId="{44A303CB-6C91-5548-9DFC-F02DF35C1060}" srcOrd="1" destOrd="0" presId="urn:microsoft.com/office/officeart/2008/layout/LinedList"/>
    <dgm:cxn modelId="{1282D8F7-520D-6F4B-9648-2D4802F4B42C}" type="presParOf" srcId="{12B67CBD-3736-494F-916E-0A0CA48A1F8A}" destId="{1EDF1ACE-9B9A-0049-B51E-D59DA436CCE8}" srcOrd="8" destOrd="0" presId="urn:microsoft.com/office/officeart/2008/layout/LinedList"/>
    <dgm:cxn modelId="{2E5AEB31-9600-8E4E-AE27-23E0D321FF77}" type="presParOf" srcId="{12B67CBD-3736-494F-916E-0A0CA48A1F8A}" destId="{3C216FD7-AF98-EE4E-AD6E-9C200846CEDC}" srcOrd="9" destOrd="0" presId="urn:microsoft.com/office/officeart/2008/layout/LinedList"/>
    <dgm:cxn modelId="{51AA41B8-BB53-BF4C-94B3-AC5E4827605E}" type="presParOf" srcId="{3C216FD7-AF98-EE4E-AD6E-9C200846CEDC}" destId="{5CF0226F-7C49-7D47-A57A-47D64C5A4CA8}" srcOrd="0" destOrd="0" presId="urn:microsoft.com/office/officeart/2008/layout/LinedList"/>
    <dgm:cxn modelId="{F1D18F6A-3CD0-6C42-838B-5356BB2B16AE}" type="presParOf" srcId="{3C216FD7-AF98-EE4E-AD6E-9C200846CEDC}" destId="{8C1F44CE-FB27-444B-A378-34F164AEABF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4A5D6B-5B4D-4EEE-95CF-3CD5E67A72E4}"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0077194-4B78-4698-8BFC-EDA2CDE6B15A}">
      <dgm:prSet/>
      <dgm:spPr/>
      <dgm:t>
        <a:bodyPr/>
        <a:lstStyle/>
        <a:p>
          <a:r>
            <a:rPr lang="en-US" dirty="0"/>
            <a:t>P – Adolescents</a:t>
          </a:r>
        </a:p>
      </dgm:t>
    </dgm:pt>
    <dgm:pt modelId="{27EEE8E9-64BF-492F-B54F-5AABF93A5B23}" type="parTrans" cxnId="{AE0D6F1F-F19C-4115-A739-963151A24116}">
      <dgm:prSet/>
      <dgm:spPr/>
      <dgm:t>
        <a:bodyPr/>
        <a:lstStyle/>
        <a:p>
          <a:endParaRPr lang="en-US"/>
        </a:p>
      </dgm:t>
    </dgm:pt>
    <dgm:pt modelId="{9DF3762D-11FB-4786-8823-4D5BA7609F06}" type="sibTrans" cxnId="{AE0D6F1F-F19C-4115-A739-963151A24116}">
      <dgm:prSet/>
      <dgm:spPr/>
      <dgm:t>
        <a:bodyPr/>
        <a:lstStyle/>
        <a:p>
          <a:endParaRPr lang="en-US"/>
        </a:p>
      </dgm:t>
    </dgm:pt>
    <dgm:pt modelId="{19505B02-C983-42EE-8462-FF8F57B94091}">
      <dgm:prSet/>
      <dgm:spPr/>
      <dgm:t>
        <a:bodyPr/>
        <a:lstStyle/>
        <a:p>
          <a:r>
            <a:rPr lang="en-US" dirty="0"/>
            <a:t>I – Parents with atopy</a:t>
          </a:r>
        </a:p>
      </dgm:t>
    </dgm:pt>
    <dgm:pt modelId="{E4FBECB1-793D-4D1F-85DF-14959BDB44C8}" type="parTrans" cxnId="{6BDE1D4D-BB7A-4E65-B8E2-C9B8CC77AECF}">
      <dgm:prSet/>
      <dgm:spPr/>
      <dgm:t>
        <a:bodyPr/>
        <a:lstStyle/>
        <a:p>
          <a:endParaRPr lang="en-US"/>
        </a:p>
      </dgm:t>
    </dgm:pt>
    <dgm:pt modelId="{C448DFE5-1FBE-43D8-B89E-F3858A5A2B84}" type="sibTrans" cxnId="{6BDE1D4D-BB7A-4E65-B8E2-C9B8CC77AECF}">
      <dgm:prSet/>
      <dgm:spPr/>
      <dgm:t>
        <a:bodyPr/>
        <a:lstStyle/>
        <a:p>
          <a:endParaRPr lang="en-US"/>
        </a:p>
      </dgm:t>
    </dgm:pt>
    <dgm:pt modelId="{A239C642-FBD1-4508-B8A6-96918D289033}">
      <dgm:prSet/>
      <dgm:spPr/>
      <dgm:t>
        <a:bodyPr/>
        <a:lstStyle/>
        <a:p>
          <a:r>
            <a:rPr lang="en-US" dirty="0"/>
            <a:t>C – Parents without atopy</a:t>
          </a:r>
        </a:p>
      </dgm:t>
    </dgm:pt>
    <dgm:pt modelId="{C0EFDC4D-8152-4CBF-B615-99390956C6DE}" type="parTrans" cxnId="{AAC6E4C4-C637-49E7-A032-203A79C5362B}">
      <dgm:prSet/>
      <dgm:spPr/>
      <dgm:t>
        <a:bodyPr/>
        <a:lstStyle/>
        <a:p>
          <a:endParaRPr lang="en-US"/>
        </a:p>
      </dgm:t>
    </dgm:pt>
    <dgm:pt modelId="{C82E8E0E-B5D6-41BC-B003-2979B6DE2994}" type="sibTrans" cxnId="{AAC6E4C4-C637-49E7-A032-203A79C5362B}">
      <dgm:prSet/>
      <dgm:spPr/>
      <dgm:t>
        <a:bodyPr/>
        <a:lstStyle/>
        <a:p>
          <a:endParaRPr lang="en-US"/>
        </a:p>
      </dgm:t>
    </dgm:pt>
    <dgm:pt modelId="{3B22E1EF-2E24-489B-958D-469104E30BD5}">
      <dgm:prSet/>
      <dgm:spPr/>
      <dgm:t>
        <a:bodyPr/>
        <a:lstStyle/>
        <a:p>
          <a:r>
            <a:rPr lang="en-US" dirty="0"/>
            <a:t>O – development of asthma </a:t>
          </a:r>
        </a:p>
      </dgm:t>
    </dgm:pt>
    <dgm:pt modelId="{19812EBF-ED67-4A6F-A235-CC82019D9192}" type="parTrans" cxnId="{CF167823-A70C-4E07-B8E4-99CE61F33FC6}">
      <dgm:prSet/>
      <dgm:spPr/>
      <dgm:t>
        <a:bodyPr/>
        <a:lstStyle/>
        <a:p>
          <a:endParaRPr lang="en-US"/>
        </a:p>
      </dgm:t>
    </dgm:pt>
    <dgm:pt modelId="{3DD1AB45-1DB9-4664-832E-9A39E3DEF9B8}" type="sibTrans" cxnId="{CF167823-A70C-4E07-B8E4-99CE61F33FC6}">
      <dgm:prSet/>
      <dgm:spPr/>
      <dgm:t>
        <a:bodyPr/>
        <a:lstStyle/>
        <a:p>
          <a:endParaRPr lang="en-US"/>
        </a:p>
      </dgm:t>
    </dgm:pt>
    <dgm:pt modelId="{11141403-9EC2-4A49-B6C2-DCA196A6E1A4}">
      <dgm:prSet/>
      <dgm:spPr/>
      <dgm:t>
        <a:bodyPr/>
        <a:lstStyle/>
        <a:p>
          <a:r>
            <a:rPr lang="en-US" dirty="0"/>
            <a:t>T – harm</a:t>
          </a:r>
        </a:p>
      </dgm:t>
    </dgm:pt>
    <dgm:pt modelId="{EC121BE4-7BEB-4EB2-A1A5-C7E7D015F84C}" type="parTrans" cxnId="{D2C566A8-6581-4C06-A46F-76DFF172BFC7}">
      <dgm:prSet/>
      <dgm:spPr/>
      <dgm:t>
        <a:bodyPr/>
        <a:lstStyle/>
        <a:p>
          <a:endParaRPr lang="en-US"/>
        </a:p>
      </dgm:t>
    </dgm:pt>
    <dgm:pt modelId="{DFE7BFDB-B015-4B63-A1BE-D59CA6EBA28B}" type="sibTrans" cxnId="{D2C566A8-6581-4C06-A46F-76DFF172BFC7}">
      <dgm:prSet/>
      <dgm:spPr/>
      <dgm:t>
        <a:bodyPr/>
        <a:lstStyle/>
        <a:p>
          <a:endParaRPr lang="en-US"/>
        </a:p>
      </dgm:t>
    </dgm:pt>
    <dgm:pt modelId="{12B67CBD-3736-494F-916E-0A0CA48A1F8A}" type="pres">
      <dgm:prSet presAssocID="{BF4A5D6B-5B4D-4EEE-95CF-3CD5E67A72E4}" presName="vert0" presStyleCnt="0">
        <dgm:presLayoutVars>
          <dgm:dir/>
          <dgm:animOne val="branch"/>
          <dgm:animLvl val="lvl"/>
        </dgm:presLayoutVars>
      </dgm:prSet>
      <dgm:spPr/>
    </dgm:pt>
    <dgm:pt modelId="{FA820A3D-C8AF-0244-8172-0523AFABA49E}" type="pres">
      <dgm:prSet presAssocID="{10077194-4B78-4698-8BFC-EDA2CDE6B15A}" presName="thickLine" presStyleLbl="alignNode1" presStyleIdx="0" presStyleCnt="5"/>
      <dgm:spPr/>
    </dgm:pt>
    <dgm:pt modelId="{5B2E3549-1522-9543-8F83-604CE5D82916}" type="pres">
      <dgm:prSet presAssocID="{10077194-4B78-4698-8BFC-EDA2CDE6B15A}" presName="horz1" presStyleCnt="0"/>
      <dgm:spPr/>
    </dgm:pt>
    <dgm:pt modelId="{C8B19304-A341-9F48-A25A-9D98E711D8DA}" type="pres">
      <dgm:prSet presAssocID="{10077194-4B78-4698-8BFC-EDA2CDE6B15A}" presName="tx1" presStyleLbl="revTx" presStyleIdx="0" presStyleCnt="5"/>
      <dgm:spPr/>
    </dgm:pt>
    <dgm:pt modelId="{548A9A7D-AD50-774D-8664-60DFB9CCC84C}" type="pres">
      <dgm:prSet presAssocID="{10077194-4B78-4698-8BFC-EDA2CDE6B15A}" presName="vert1" presStyleCnt="0"/>
      <dgm:spPr/>
    </dgm:pt>
    <dgm:pt modelId="{F895E530-446F-8446-96F9-524841ECA458}" type="pres">
      <dgm:prSet presAssocID="{19505B02-C983-42EE-8462-FF8F57B94091}" presName="thickLine" presStyleLbl="alignNode1" presStyleIdx="1" presStyleCnt="5"/>
      <dgm:spPr/>
    </dgm:pt>
    <dgm:pt modelId="{3000A056-418D-F94B-96EC-352764C395DF}" type="pres">
      <dgm:prSet presAssocID="{19505B02-C983-42EE-8462-FF8F57B94091}" presName="horz1" presStyleCnt="0"/>
      <dgm:spPr/>
    </dgm:pt>
    <dgm:pt modelId="{DB99C136-B00B-F947-882A-AA11823D0532}" type="pres">
      <dgm:prSet presAssocID="{19505B02-C983-42EE-8462-FF8F57B94091}" presName="tx1" presStyleLbl="revTx" presStyleIdx="1" presStyleCnt="5"/>
      <dgm:spPr/>
    </dgm:pt>
    <dgm:pt modelId="{615283CA-2F7B-6B41-92B8-CCD45813DCD4}" type="pres">
      <dgm:prSet presAssocID="{19505B02-C983-42EE-8462-FF8F57B94091}" presName="vert1" presStyleCnt="0"/>
      <dgm:spPr/>
    </dgm:pt>
    <dgm:pt modelId="{AE9CE276-DEC6-504D-8AC4-24C71DCAEBF8}" type="pres">
      <dgm:prSet presAssocID="{A239C642-FBD1-4508-B8A6-96918D289033}" presName="thickLine" presStyleLbl="alignNode1" presStyleIdx="2" presStyleCnt="5"/>
      <dgm:spPr/>
    </dgm:pt>
    <dgm:pt modelId="{AE72A72C-071F-A945-9EF3-365EB726A26B}" type="pres">
      <dgm:prSet presAssocID="{A239C642-FBD1-4508-B8A6-96918D289033}" presName="horz1" presStyleCnt="0"/>
      <dgm:spPr/>
    </dgm:pt>
    <dgm:pt modelId="{9EF9668F-D102-CE41-987D-EF7128CD3F8F}" type="pres">
      <dgm:prSet presAssocID="{A239C642-FBD1-4508-B8A6-96918D289033}" presName="tx1" presStyleLbl="revTx" presStyleIdx="2" presStyleCnt="5"/>
      <dgm:spPr/>
    </dgm:pt>
    <dgm:pt modelId="{03EE8290-E8F1-3544-95B5-4B93606E27E4}" type="pres">
      <dgm:prSet presAssocID="{A239C642-FBD1-4508-B8A6-96918D289033}" presName="vert1" presStyleCnt="0"/>
      <dgm:spPr/>
    </dgm:pt>
    <dgm:pt modelId="{2750AF7D-5965-F74A-A402-36A6BA41B1C2}" type="pres">
      <dgm:prSet presAssocID="{3B22E1EF-2E24-489B-958D-469104E30BD5}" presName="thickLine" presStyleLbl="alignNode1" presStyleIdx="3" presStyleCnt="5"/>
      <dgm:spPr/>
    </dgm:pt>
    <dgm:pt modelId="{B86F192C-5E63-4140-80EF-D85084C33EAA}" type="pres">
      <dgm:prSet presAssocID="{3B22E1EF-2E24-489B-958D-469104E30BD5}" presName="horz1" presStyleCnt="0"/>
      <dgm:spPr/>
    </dgm:pt>
    <dgm:pt modelId="{5F4CB41A-B853-0340-9FED-8E4257985B13}" type="pres">
      <dgm:prSet presAssocID="{3B22E1EF-2E24-489B-958D-469104E30BD5}" presName="tx1" presStyleLbl="revTx" presStyleIdx="3" presStyleCnt="5"/>
      <dgm:spPr/>
    </dgm:pt>
    <dgm:pt modelId="{44A303CB-6C91-5548-9DFC-F02DF35C1060}" type="pres">
      <dgm:prSet presAssocID="{3B22E1EF-2E24-489B-958D-469104E30BD5}" presName="vert1" presStyleCnt="0"/>
      <dgm:spPr/>
    </dgm:pt>
    <dgm:pt modelId="{1EDF1ACE-9B9A-0049-B51E-D59DA436CCE8}" type="pres">
      <dgm:prSet presAssocID="{11141403-9EC2-4A49-B6C2-DCA196A6E1A4}" presName="thickLine" presStyleLbl="alignNode1" presStyleIdx="4" presStyleCnt="5"/>
      <dgm:spPr/>
    </dgm:pt>
    <dgm:pt modelId="{3C216FD7-AF98-EE4E-AD6E-9C200846CEDC}" type="pres">
      <dgm:prSet presAssocID="{11141403-9EC2-4A49-B6C2-DCA196A6E1A4}" presName="horz1" presStyleCnt="0"/>
      <dgm:spPr/>
    </dgm:pt>
    <dgm:pt modelId="{5CF0226F-7C49-7D47-A57A-47D64C5A4CA8}" type="pres">
      <dgm:prSet presAssocID="{11141403-9EC2-4A49-B6C2-DCA196A6E1A4}" presName="tx1" presStyleLbl="revTx" presStyleIdx="4" presStyleCnt="5"/>
      <dgm:spPr/>
    </dgm:pt>
    <dgm:pt modelId="{8C1F44CE-FB27-444B-A378-34F164AEABFF}" type="pres">
      <dgm:prSet presAssocID="{11141403-9EC2-4A49-B6C2-DCA196A6E1A4}" presName="vert1" presStyleCnt="0"/>
      <dgm:spPr/>
    </dgm:pt>
  </dgm:ptLst>
  <dgm:cxnLst>
    <dgm:cxn modelId="{A421C704-4D78-A148-9D6C-01E89B91B463}" type="presOf" srcId="{3B22E1EF-2E24-489B-958D-469104E30BD5}" destId="{5F4CB41A-B853-0340-9FED-8E4257985B13}" srcOrd="0" destOrd="0" presId="urn:microsoft.com/office/officeart/2008/layout/LinedList"/>
    <dgm:cxn modelId="{CDA09914-FDA3-1840-9399-E13FE73FE691}" type="presOf" srcId="{BF4A5D6B-5B4D-4EEE-95CF-3CD5E67A72E4}" destId="{12B67CBD-3736-494F-916E-0A0CA48A1F8A}" srcOrd="0" destOrd="0" presId="urn:microsoft.com/office/officeart/2008/layout/LinedList"/>
    <dgm:cxn modelId="{AE0D6F1F-F19C-4115-A739-963151A24116}" srcId="{BF4A5D6B-5B4D-4EEE-95CF-3CD5E67A72E4}" destId="{10077194-4B78-4698-8BFC-EDA2CDE6B15A}" srcOrd="0" destOrd="0" parTransId="{27EEE8E9-64BF-492F-B54F-5AABF93A5B23}" sibTransId="{9DF3762D-11FB-4786-8823-4D5BA7609F06}"/>
    <dgm:cxn modelId="{CF167823-A70C-4E07-B8E4-99CE61F33FC6}" srcId="{BF4A5D6B-5B4D-4EEE-95CF-3CD5E67A72E4}" destId="{3B22E1EF-2E24-489B-958D-469104E30BD5}" srcOrd="3" destOrd="0" parTransId="{19812EBF-ED67-4A6F-A235-CC82019D9192}" sibTransId="{3DD1AB45-1DB9-4664-832E-9A39E3DEF9B8}"/>
    <dgm:cxn modelId="{2712C03F-191A-3E42-BC3B-A8CE41FA5345}" type="presOf" srcId="{19505B02-C983-42EE-8462-FF8F57B94091}" destId="{DB99C136-B00B-F947-882A-AA11823D0532}" srcOrd="0" destOrd="0" presId="urn:microsoft.com/office/officeart/2008/layout/LinedList"/>
    <dgm:cxn modelId="{6BDE1D4D-BB7A-4E65-B8E2-C9B8CC77AECF}" srcId="{BF4A5D6B-5B4D-4EEE-95CF-3CD5E67A72E4}" destId="{19505B02-C983-42EE-8462-FF8F57B94091}" srcOrd="1" destOrd="0" parTransId="{E4FBECB1-793D-4D1F-85DF-14959BDB44C8}" sibTransId="{C448DFE5-1FBE-43D8-B89E-F3858A5A2B84}"/>
    <dgm:cxn modelId="{4B41AB95-7A39-6C4B-9851-65766788C8F9}" type="presOf" srcId="{10077194-4B78-4698-8BFC-EDA2CDE6B15A}" destId="{C8B19304-A341-9F48-A25A-9D98E711D8DA}" srcOrd="0" destOrd="0" presId="urn:microsoft.com/office/officeart/2008/layout/LinedList"/>
    <dgm:cxn modelId="{FD80C7A1-04A6-0849-BCB1-19567F162587}" type="presOf" srcId="{A239C642-FBD1-4508-B8A6-96918D289033}" destId="{9EF9668F-D102-CE41-987D-EF7128CD3F8F}" srcOrd="0" destOrd="0" presId="urn:microsoft.com/office/officeart/2008/layout/LinedList"/>
    <dgm:cxn modelId="{D2C566A8-6581-4C06-A46F-76DFF172BFC7}" srcId="{BF4A5D6B-5B4D-4EEE-95CF-3CD5E67A72E4}" destId="{11141403-9EC2-4A49-B6C2-DCA196A6E1A4}" srcOrd="4" destOrd="0" parTransId="{EC121BE4-7BEB-4EB2-A1A5-C7E7D015F84C}" sibTransId="{DFE7BFDB-B015-4B63-A1BE-D59CA6EBA28B}"/>
    <dgm:cxn modelId="{AAC6E4C4-C637-49E7-A032-203A79C5362B}" srcId="{BF4A5D6B-5B4D-4EEE-95CF-3CD5E67A72E4}" destId="{A239C642-FBD1-4508-B8A6-96918D289033}" srcOrd="2" destOrd="0" parTransId="{C0EFDC4D-8152-4CBF-B615-99390956C6DE}" sibTransId="{C82E8E0E-B5D6-41BC-B003-2979B6DE2994}"/>
    <dgm:cxn modelId="{F96122C9-0461-4345-8A28-640FA7EF3698}" type="presOf" srcId="{11141403-9EC2-4A49-B6C2-DCA196A6E1A4}" destId="{5CF0226F-7C49-7D47-A57A-47D64C5A4CA8}" srcOrd="0" destOrd="0" presId="urn:microsoft.com/office/officeart/2008/layout/LinedList"/>
    <dgm:cxn modelId="{F1F5AEDB-5086-264D-9D20-4105AF435DAF}" type="presParOf" srcId="{12B67CBD-3736-494F-916E-0A0CA48A1F8A}" destId="{FA820A3D-C8AF-0244-8172-0523AFABA49E}" srcOrd="0" destOrd="0" presId="urn:microsoft.com/office/officeart/2008/layout/LinedList"/>
    <dgm:cxn modelId="{C4482F2B-420C-7A45-98D2-317BBA3AC2A3}" type="presParOf" srcId="{12B67CBD-3736-494F-916E-0A0CA48A1F8A}" destId="{5B2E3549-1522-9543-8F83-604CE5D82916}" srcOrd="1" destOrd="0" presId="urn:microsoft.com/office/officeart/2008/layout/LinedList"/>
    <dgm:cxn modelId="{DD41C530-4281-BB40-97A9-76C7A86D853A}" type="presParOf" srcId="{5B2E3549-1522-9543-8F83-604CE5D82916}" destId="{C8B19304-A341-9F48-A25A-9D98E711D8DA}" srcOrd="0" destOrd="0" presId="urn:microsoft.com/office/officeart/2008/layout/LinedList"/>
    <dgm:cxn modelId="{349144A1-34D6-0A4B-8B4E-502568FF3A6E}" type="presParOf" srcId="{5B2E3549-1522-9543-8F83-604CE5D82916}" destId="{548A9A7D-AD50-774D-8664-60DFB9CCC84C}" srcOrd="1" destOrd="0" presId="urn:microsoft.com/office/officeart/2008/layout/LinedList"/>
    <dgm:cxn modelId="{034A014A-5F9D-F546-9287-866D1EE5E462}" type="presParOf" srcId="{12B67CBD-3736-494F-916E-0A0CA48A1F8A}" destId="{F895E530-446F-8446-96F9-524841ECA458}" srcOrd="2" destOrd="0" presId="urn:microsoft.com/office/officeart/2008/layout/LinedList"/>
    <dgm:cxn modelId="{9260218C-7145-3B49-873A-FC0514FFD942}" type="presParOf" srcId="{12B67CBD-3736-494F-916E-0A0CA48A1F8A}" destId="{3000A056-418D-F94B-96EC-352764C395DF}" srcOrd="3" destOrd="0" presId="urn:microsoft.com/office/officeart/2008/layout/LinedList"/>
    <dgm:cxn modelId="{93D96E2D-7B04-C841-95D1-54668D472BE2}" type="presParOf" srcId="{3000A056-418D-F94B-96EC-352764C395DF}" destId="{DB99C136-B00B-F947-882A-AA11823D0532}" srcOrd="0" destOrd="0" presId="urn:microsoft.com/office/officeart/2008/layout/LinedList"/>
    <dgm:cxn modelId="{051FF495-B35F-3545-A1BC-1B290A807530}" type="presParOf" srcId="{3000A056-418D-F94B-96EC-352764C395DF}" destId="{615283CA-2F7B-6B41-92B8-CCD45813DCD4}" srcOrd="1" destOrd="0" presId="urn:microsoft.com/office/officeart/2008/layout/LinedList"/>
    <dgm:cxn modelId="{361F7CA9-E31C-2747-8BBD-21F3D5F71E0F}" type="presParOf" srcId="{12B67CBD-3736-494F-916E-0A0CA48A1F8A}" destId="{AE9CE276-DEC6-504D-8AC4-24C71DCAEBF8}" srcOrd="4" destOrd="0" presId="urn:microsoft.com/office/officeart/2008/layout/LinedList"/>
    <dgm:cxn modelId="{83E73524-E7C4-8145-A7F8-F2E5D8BAA622}" type="presParOf" srcId="{12B67CBD-3736-494F-916E-0A0CA48A1F8A}" destId="{AE72A72C-071F-A945-9EF3-365EB726A26B}" srcOrd="5" destOrd="0" presId="urn:microsoft.com/office/officeart/2008/layout/LinedList"/>
    <dgm:cxn modelId="{BAD5FE00-8165-B84C-87F4-65F9560A25C8}" type="presParOf" srcId="{AE72A72C-071F-A945-9EF3-365EB726A26B}" destId="{9EF9668F-D102-CE41-987D-EF7128CD3F8F}" srcOrd="0" destOrd="0" presId="urn:microsoft.com/office/officeart/2008/layout/LinedList"/>
    <dgm:cxn modelId="{7BD52540-FA32-CA48-A451-BC9E58843C7F}" type="presParOf" srcId="{AE72A72C-071F-A945-9EF3-365EB726A26B}" destId="{03EE8290-E8F1-3544-95B5-4B93606E27E4}" srcOrd="1" destOrd="0" presId="urn:microsoft.com/office/officeart/2008/layout/LinedList"/>
    <dgm:cxn modelId="{149F5DCA-9E85-A841-A149-A1571DA99197}" type="presParOf" srcId="{12B67CBD-3736-494F-916E-0A0CA48A1F8A}" destId="{2750AF7D-5965-F74A-A402-36A6BA41B1C2}" srcOrd="6" destOrd="0" presId="urn:microsoft.com/office/officeart/2008/layout/LinedList"/>
    <dgm:cxn modelId="{CB03E923-2EE1-9748-8498-27D96FA1791B}" type="presParOf" srcId="{12B67CBD-3736-494F-916E-0A0CA48A1F8A}" destId="{B86F192C-5E63-4140-80EF-D85084C33EAA}" srcOrd="7" destOrd="0" presId="urn:microsoft.com/office/officeart/2008/layout/LinedList"/>
    <dgm:cxn modelId="{02A9C446-2455-3448-AF0E-75846A7AF5D6}" type="presParOf" srcId="{B86F192C-5E63-4140-80EF-D85084C33EAA}" destId="{5F4CB41A-B853-0340-9FED-8E4257985B13}" srcOrd="0" destOrd="0" presId="urn:microsoft.com/office/officeart/2008/layout/LinedList"/>
    <dgm:cxn modelId="{3E2EA04B-93A7-3345-8C37-E4E535C79E6A}" type="presParOf" srcId="{B86F192C-5E63-4140-80EF-D85084C33EAA}" destId="{44A303CB-6C91-5548-9DFC-F02DF35C1060}" srcOrd="1" destOrd="0" presId="urn:microsoft.com/office/officeart/2008/layout/LinedList"/>
    <dgm:cxn modelId="{1282D8F7-520D-6F4B-9648-2D4802F4B42C}" type="presParOf" srcId="{12B67CBD-3736-494F-916E-0A0CA48A1F8A}" destId="{1EDF1ACE-9B9A-0049-B51E-D59DA436CCE8}" srcOrd="8" destOrd="0" presId="urn:microsoft.com/office/officeart/2008/layout/LinedList"/>
    <dgm:cxn modelId="{2E5AEB31-9600-8E4E-AE27-23E0D321FF77}" type="presParOf" srcId="{12B67CBD-3736-494F-916E-0A0CA48A1F8A}" destId="{3C216FD7-AF98-EE4E-AD6E-9C200846CEDC}" srcOrd="9" destOrd="0" presId="urn:microsoft.com/office/officeart/2008/layout/LinedList"/>
    <dgm:cxn modelId="{51AA41B8-BB53-BF4C-94B3-AC5E4827605E}" type="presParOf" srcId="{3C216FD7-AF98-EE4E-AD6E-9C200846CEDC}" destId="{5CF0226F-7C49-7D47-A57A-47D64C5A4CA8}" srcOrd="0" destOrd="0" presId="urn:microsoft.com/office/officeart/2008/layout/LinedList"/>
    <dgm:cxn modelId="{F1D18F6A-3CD0-6C42-838B-5356BB2B16AE}" type="presParOf" srcId="{3C216FD7-AF98-EE4E-AD6E-9C200846CEDC}" destId="{8C1F44CE-FB27-444B-A378-34F164AEABF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72935-CF90-8E46-98C9-14DD618EE58C}">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13EC0E-A73F-2340-8F98-F0982CA77EB7}">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Session 1: Resources for finding the best evidence</a:t>
          </a:r>
        </a:p>
      </dsp:txBody>
      <dsp:txXfrm>
        <a:off x="0" y="675"/>
        <a:ext cx="6900512" cy="1106957"/>
      </dsp:txXfrm>
    </dsp:sp>
    <dsp:sp modelId="{870CE4D6-023E-464E-AEFF-4012E81E741C}">
      <dsp:nvSpPr>
        <dsp:cNvPr id="0" name=""/>
        <dsp:cNvSpPr/>
      </dsp:nvSpPr>
      <dsp:spPr>
        <a:xfrm>
          <a:off x="0" y="1107633"/>
          <a:ext cx="6900512"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193968-F961-A34F-95F2-2BC10D851812}">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Session 2: How to ask a good question, refining the ask to get an answer</a:t>
          </a:r>
        </a:p>
      </dsp:txBody>
      <dsp:txXfrm>
        <a:off x="0" y="1107633"/>
        <a:ext cx="6900512" cy="1106957"/>
      </dsp:txXfrm>
    </dsp:sp>
    <dsp:sp modelId="{A0D69405-90BA-B546-A12E-ED09CC396CF9}">
      <dsp:nvSpPr>
        <dsp:cNvPr id="0" name=""/>
        <dsp:cNvSpPr/>
      </dsp:nvSpPr>
      <dsp:spPr>
        <a:xfrm>
          <a:off x="0" y="2214591"/>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88AD5C-9CC2-D948-B405-4CBB0C4B5F63}">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Session 3: Applying diagnostic studies to your everyday practice – likelihood ratios are your friend</a:t>
          </a:r>
        </a:p>
      </dsp:txBody>
      <dsp:txXfrm>
        <a:off x="0" y="2214591"/>
        <a:ext cx="6900512" cy="1106957"/>
      </dsp:txXfrm>
    </dsp:sp>
    <dsp:sp modelId="{06F61428-A29E-EA44-B3F8-534D76FACBB8}">
      <dsp:nvSpPr>
        <dsp:cNvPr id="0" name=""/>
        <dsp:cNvSpPr/>
      </dsp:nvSpPr>
      <dsp:spPr>
        <a:xfrm>
          <a:off x="0" y="3321549"/>
          <a:ext cx="6900512"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894240-8D8C-6443-A83D-D1718984CE36}">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Session 4: Therapy studies - interpreting new data – should I do this for my patient(s)? </a:t>
          </a:r>
        </a:p>
      </dsp:txBody>
      <dsp:txXfrm>
        <a:off x="0" y="3321549"/>
        <a:ext cx="6900512" cy="1106957"/>
      </dsp:txXfrm>
    </dsp:sp>
    <dsp:sp modelId="{BA06DEC3-860F-7246-9134-C06FEA11628F}">
      <dsp:nvSpPr>
        <dsp:cNvPr id="0" name=""/>
        <dsp:cNvSpPr/>
      </dsp:nvSpPr>
      <dsp:spPr>
        <a:xfrm>
          <a:off x="0" y="4428507"/>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C34A39-97E5-144D-A30B-4D9F5CE5108A}">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Session 5: Harm - understanding the importance of observational studies </a:t>
          </a:r>
        </a:p>
      </dsp:txBody>
      <dsp:txXfrm>
        <a:off x="0" y="4428507"/>
        <a:ext cx="6900512"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20A3D-C8AF-0244-8172-0523AFABA49E}">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19304-A341-9F48-A25A-9D98E711D8DA}">
      <dsp:nvSpPr>
        <dsp:cNvPr id="0" name=""/>
        <dsp:cNvSpPr/>
      </dsp:nvSpPr>
      <dsp:spPr>
        <a:xfrm>
          <a:off x="0" y="62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a:t>P - </a:t>
          </a:r>
        </a:p>
      </dsp:txBody>
      <dsp:txXfrm>
        <a:off x="0" y="623"/>
        <a:ext cx="6492875" cy="1020830"/>
      </dsp:txXfrm>
    </dsp:sp>
    <dsp:sp modelId="{F895E530-446F-8446-96F9-524841ECA458}">
      <dsp:nvSpPr>
        <dsp:cNvPr id="0" name=""/>
        <dsp:cNvSpPr/>
      </dsp:nvSpPr>
      <dsp:spPr>
        <a:xfrm>
          <a:off x="0" y="1021453"/>
          <a:ext cx="6492875"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99C136-B00B-F947-882A-AA11823D0532}">
      <dsp:nvSpPr>
        <dsp:cNvPr id="0" name=""/>
        <dsp:cNvSpPr/>
      </dsp:nvSpPr>
      <dsp:spPr>
        <a:xfrm>
          <a:off x="0" y="102145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a:t>I - </a:t>
          </a:r>
        </a:p>
      </dsp:txBody>
      <dsp:txXfrm>
        <a:off x="0" y="1021453"/>
        <a:ext cx="6492875" cy="1020830"/>
      </dsp:txXfrm>
    </dsp:sp>
    <dsp:sp modelId="{AE9CE276-DEC6-504D-8AC4-24C71DCAEBF8}">
      <dsp:nvSpPr>
        <dsp:cNvPr id="0" name=""/>
        <dsp:cNvSpPr/>
      </dsp:nvSpPr>
      <dsp:spPr>
        <a:xfrm>
          <a:off x="0" y="2042284"/>
          <a:ext cx="6492875"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F9668F-D102-CE41-987D-EF7128CD3F8F}">
      <dsp:nvSpPr>
        <dsp:cNvPr id="0" name=""/>
        <dsp:cNvSpPr/>
      </dsp:nvSpPr>
      <dsp:spPr>
        <a:xfrm>
          <a:off x="0" y="2042284"/>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a:t>C - </a:t>
          </a:r>
        </a:p>
      </dsp:txBody>
      <dsp:txXfrm>
        <a:off x="0" y="2042284"/>
        <a:ext cx="6492875" cy="1020830"/>
      </dsp:txXfrm>
    </dsp:sp>
    <dsp:sp modelId="{2750AF7D-5965-F74A-A402-36A6BA41B1C2}">
      <dsp:nvSpPr>
        <dsp:cNvPr id="0" name=""/>
        <dsp:cNvSpPr/>
      </dsp:nvSpPr>
      <dsp:spPr>
        <a:xfrm>
          <a:off x="0" y="3063115"/>
          <a:ext cx="6492875"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4CB41A-B853-0340-9FED-8E4257985B13}">
      <dsp:nvSpPr>
        <dsp:cNvPr id="0" name=""/>
        <dsp:cNvSpPr/>
      </dsp:nvSpPr>
      <dsp:spPr>
        <a:xfrm>
          <a:off x="0" y="3063115"/>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a:t>O - </a:t>
          </a:r>
        </a:p>
      </dsp:txBody>
      <dsp:txXfrm>
        <a:off x="0" y="3063115"/>
        <a:ext cx="6492875" cy="1020830"/>
      </dsp:txXfrm>
    </dsp:sp>
    <dsp:sp modelId="{1EDF1ACE-9B9A-0049-B51E-D59DA436CCE8}">
      <dsp:nvSpPr>
        <dsp:cNvPr id="0" name=""/>
        <dsp:cNvSpPr/>
      </dsp:nvSpPr>
      <dsp:spPr>
        <a:xfrm>
          <a:off x="0" y="4083946"/>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0226F-7C49-7D47-A57A-47D64C5A4CA8}">
      <dsp:nvSpPr>
        <dsp:cNvPr id="0" name=""/>
        <dsp:cNvSpPr/>
      </dsp:nvSpPr>
      <dsp:spPr>
        <a:xfrm>
          <a:off x="0" y="4083946"/>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kern="1200"/>
            <a:t>T - </a:t>
          </a:r>
        </a:p>
      </dsp:txBody>
      <dsp:txXfrm>
        <a:off x="0" y="4083946"/>
        <a:ext cx="6492875" cy="10208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20A3D-C8AF-0244-8172-0523AFABA49E}">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19304-A341-9F48-A25A-9D98E711D8DA}">
      <dsp:nvSpPr>
        <dsp:cNvPr id="0" name=""/>
        <dsp:cNvSpPr/>
      </dsp:nvSpPr>
      <dsp:spPr>
        <a:xfrm>
          <a:off x="0" y="62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P – Adolescents/Adults  </a:t>
          </a:r>
        </a:p>
      </dsp:txBody>
      <dsp:txXfrm>
        <a:off x="0" y="623"/>
        <a:ext cx="6492875" cy="1020830"/>
      </dsp:txXfrm>
    </dsp:sp>
    <dsp:sp modelId="{F895E530-446F-8446-96F9-524841ECA458}">
      <dsp:nvSpPr>
        <dsp:cNvPr id="0" name=""/>
        <dsp:cNvSpPr/>
      </dsp:nvSpPr>
      <dsp:spPr>
        <a:xfrm>
          <a:off x="0" y="1021453"/>
          <a:ext cx="6492875"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99C136-B00B-F947-882A-AA11823D0532}">
      <dsp:nvSpPr>
        <dsp:cNvPr id="0" name=""/>
        <dsp:cNvSpPr/>
      </dsp:nvSpPr>
      <dsp:spPr>
        <a:xfrm>
          <a:off x="0" y="102145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 – living with a dog in the house during childhood</a:t>
          </a:r>
        </a:p>
      </dsp:txBody>
      <dsp:txXfrm>
        <a:off x="0" y="1021453"/>
        <a:ext cx="6492875" cy="1020830"/>
      </dsp:txXfrm>
    </dsp:sp>
    <dsp:sp modelId="{AE9CE276-DEC6-504D-8AC4-24C71DCAEBF8}">
      <dsp:nvSpPr>
        <dsp:cNvPr id="0" name=""/>
        <dsp:cNvSpPr/>
      </dsp:nvSpPr>
      <dsp:spPr>
        <a:xfrm>
          <a:off x="0" y="2042284"/>
          <a:ext cx="6492875"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F9668F-D102-CE41-987D-EF7128CD3F8F}">
      <dsp:nvSpPr>
        <dsp:cNvPr id="0" name=""/>
        <dsp:cNvSpPr/>
      </dsp:nvSpPr>
      <dsp:spPr>
        <a:xfrm>
          <a:off x="0" y="2042284"/>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 not living with a dog during childhood</a:t>
          </a:r>
        </a:p>
      </dsp:txBody>
      <dsp:txXfrm>
        <a:off x="0" y="2042284"/>
        <a:ext cx="6492875" cy="1020830"/>
      </dsp:txXfrm>
    </dsp:sp>
    <dsp:sp modelId="{2750AF7D-5965-F74A-A402-36A6BA41B1C2}">
      <dsp:nvSpPr>
        <dsp:cNvPr id="0" name=""/>
        <dsp:cNvSpPr/>
      </dsp:nvSpPr>
      <dsp:spPr>
        <a:xfrm>
          <a:off x="0" y="3063115"/>
          <a:ext cx="6492875"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4CB41A-B853-0340-9FED-8E4257985B13}">
      <dsp:nvSpPr>
        <dsp:cNvPr id="0" name=""/>
        <dsp:cNvSpPr/>
      </dsp:nvSpPr>
      <dsp:spPr>
        <a:xfrm>
          <a:off x="0" y="3063115"/>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O – development of asthma </a:t>
          </a:r>
        </a:p>
      </dsp:txBody>
      <dsp:txXfrm>
        <a:off x="0" y="3063115"/>
        <a:ext cx="6492875" cy="1020830"/>
      </dsp:txXfrm>
    </dsp:sp>
    <dsp:sp modelId="{1EDF1ACE-9B9A-0049-B51E-D59DA436CCE8}">
      <dsp:nvSpPr>
        <dsp:cNvPr id="0" name=""/>
        <dsp:cNvSpPr/>
      </dsp:nvSpPr>
      <dsp:spPr>
        <a:xfrm>
          <a:off x="0" y="4083946"/>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0226F-7C49-7D47-A57A-47D64C5A4CA8}">
      <dsp:nvSpPr>
        <dsp:cNvPr id="0" name=""/>
        <dsp:cNvSpPr/>
      </dsp:nvSpPr>
      <dsp:spPr>
        <a:xfrm>
          <a:off x="0" y="4083946"/>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 – harm</a:t>
          </a:r>
        </a:p>
      </dsp:txBody>
      <dsp:txXfrm>
        <a:off x="0" y="4083946"/>
        <a:ext cx="6492875" cy="10208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20A3D-C8AF-0244-8172-0523AFABA49E}">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19304-A341-9F48-A25A-9D98E711D8DA}">
      <dsp:nvSpPr>
        <dsp:cNvPr id="0" name=""/>
        <dsp:cNvSpPr/>
      </dsp:nvSpPr>
      <dsp:spPr>
        <a:xfrm>
          <a:off x="0" y="62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P – Adolescents</a:t>
          </a:r>
        </a:p>
      </dsp:txBody>
      <dsp:txXfrm>
        <a:off x="0" y="623"/>
        <a:ext cx="6492875" cy="1020830"/>
      </dsp:txXfrm>
    </dsp:sp>
    <dsp:sp modelId="{F895E530-446F-8446-96F9-524841ECA458}">
      <dsp:nvSpPr>
        <dsp:cNvPr id="0" name=""/>
        <dsp:cNvSpPr/>
      </dsp:nvSpPr>
      <dsp:spPr>
        <a:xfrm>
          <a:off x="0" y="1021453"/>
          <a:ext cx="6492875"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99C136-B00B-F947-882A-AA11823D0532}">
      <dsp:nvSpPr>
        <dsp:cNvPr id="0" name=""/>
        <dsp:cNvSpPr/>
      </dsp:nvSpPr>
      <dsp:spPr>
        <a:xfrm>
          <a:off x="0" y="102145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I – Parents with atopy</a:t>
          </a:r>
        </a:p>
      </dsp:txBody>
      <dsp:txXfrm>
        <a:off x="0" y="1021453"/>
        <a:ext cx="6492875" cy="1020830"/>
      </dsp:txXfrm>
    </dsp:sp>
    <dsp:sp modelId="{AE9CE276-DEC6-504D-8AC4-24C71DCAEBF8}">
      <dsp:nvSpPr>
        <dsp:cNvPr id="0" name=""/>
        <dsp:cNvSpPr/>
      </dsp:nvSpPr>
      <dsp:spPr>
        <a:xfrm>
          <a:off x="0" y="2042284"/>
          <a:ext cx="6492875"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F9668F-D102-CE41-987D-EF7128CD3F8F}">
      <dsp:nvSpPr>
        <dsp:cNvPr id="0" name=""/>
        <dsp:cNvSpPr/>
      </dsp:nvSpPr>
      <dsp:spPr>
        <a:xfrm>
          <a:off x="0" y="2042284"/>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C – Parents without atopy</a:t>
          </a:r>
        </a:p>
      </dsp:txBody>
      <dsp:txXfrm>
        <a:off x="0" y="2042284"/>
        <a:ext cx="6492875" cy="1020830"/>
      </dsp:txXfrm>
    </dsp:sp>
    <dsp:sp modelId="{2750AF7D-5965-F74A-A402-36A6BA41B1C2}">
      <dsp:nvSpPr>
        <dsp:cNvPr id="0" name=""/>
        <dsp:cNvSpPr/>
      </dsp:nvSpPr>
      <dsp:spPr>
        <a:xfrm>
          <a:off x="0" y="3063115"/>
          <a:ext cx="6492875"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4CB41A-B853-0340-9FED-8E4257985B13}">
      <dsp:nvSpPr>
        <dsp:cNvPr id="0" name=""/>
        <dsp:cNvSpPr/>
      </dsp:nvSpPr>
      <dsp:spPr>
        <a:xfrm>
          <a:off x="0" y="3063115"/>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O – development of asthma </a:t>
          </a:r>
        </a:p>
      </dsp:txBody>
      <dsp:txXfrm>
        <a:off x="0" y="3063115"/>
        <a:ext cx="6492875" cy="1020830"/>
      </dsp:txXfrm>
    </dsp:sp>
    <dsp:sp modelId="{1EDF1ACE-9B9A-0049-B51E-D59DA436CCE8}">
      <dsp:nvSpPr>
        <dsp:cNvPr id="0" name=""/>
        <dsp:cNvSpPr/>
      </dsp:nvSpPr>
      <dsp:spPr>
        <a:xfrm>
          <a:off x="0" y="4083946"/>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0226F-7C49-7D47-A57A-47D64C5A4CA8}">
      <dsp:nvSpPr>
        <dsp:cNvPr id="0" name=""/>
        <dsp:cNvSpPr/>
      </dsp:nvSpPr>
      <dsp:spPr>
        <a:xfrm>
          <a:off x="0" y="4083946"/>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T – harm</a:t>
          </a:r>
        </a:p>
      </dsp:txBody>
      <dsp:txXfrm>
        <a:off x="0" y="4083946"/>
        <a:ext cx="6492875" cy="102083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A4E619-5740-9D40-BC28-6BB7A627DA32}" type="datetimeFigureOut">
              <a:rPr lang="en-US" smtClean="0"/>
              <a:t>7/10/26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95A13-282E-064F-8BC8-A40F0DF2849E}" type="slidenum">
              <a:rPr lang="en-US" smtClean="0"/>
              <a:t>‹#›</a:t>
            </a:fld>
            <a:endParaRPr lang="en-US"/>
          </a:p>
        </p:txBody>
      </p:sp>
    </p:spTree>
    <p:extLst>
      <p:ext uri="{BB962C8B-B14F-4D97-AF65-F5344CB8AC3E}">
        <p14:creationId xmlns:p14="http://schemas.microsoft.com/office/powerpoint/2010/main" val="3149119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95A13-282E-064F-8BC8-A40F0DF2849E}" type="slidenum">
              <a:rPr lang="en-US" smtClean="0"/>
              <a:t>60</a:t>
            </a:fld>
            <a:endParaRPr lang="en-US"/>
          </a:p>
        </p:txBody>
      </p:sp>
    </p:spTree>
    <p:extLst>
      <p:ext uri="{BB962C8B-B14F-4D97-AF65-F5344CB8AC3E}">
        <p14:creationId xmlns:p14="http://schemas.microsoft.com/office/powerpoint/2010/main" val="145487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95A13-282E-064F-8BC8-A40F0DF2849E}" type="slidenum">
              <a:rPr lang="en-US" smtClean="0"/>
              <a:t>61</a:t>
            </a:fld>
            <a:endParaRPr lang="en-US"/>
          </a:p>
        </p:txBody>
      </p:sp>
    </p:spTree>
    <p:extLst>
      <p:ext uri="{BB962C8B-B14F-4D97-AF65-F5344CB8AC3E}">
        <p14:creationId xmlns:p14="http://schemas.microsoft.com/office/powerpoint/2010/main" val="325275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next year – make this slide better – extrapolate to entire class, then city, different population sizes.  Maybe some pictures, etc. </a:t>
            </a:r>
          </a:p>
        </p:txBody>
      </p:sp>
      <p:sp>
        <p:nvSpPr>
          <p:cNvPr id="4" name="Slide Number Placeholder 3"/>
          <p:cNvSpPr>
            <a:spLocks noGrp="1"/>
          </p:cNvSpPr>
          <p:nvPr>
            <p:ph type="sldNum" sz="quarter" idx="5"/>
          </p:nvPr>
        </p:nvSpPr>
        <p:spPr/>
        <p:txBody>
          <a:bodyPr/>
          <a:lstStyle/>
          <a:p>
            <a:fld id="{E9695A13-282E-064F-8BC8-A40F0DF2849E}" type="slidenum">
              <a:rPr lang="en-US" smtClean="0"/>
              <a:t>70</a:t>
            </a:fld>
            <a:endParaRPr lang="en-US"/>
          </a:p>
        </p:txBody>
      </p:sp>
    </p:spTree>
    <p:extLst>
      <p:ext uri="{BB962C8B-B14F-4D97-AF65-F5344CB8AC3E}">
        <p14:creationId xmlns:p14="http://schemas.microsoft.com/office/powerpoint/2010/main" val="319395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95A13-282E-064F-8BC8-A40F0DF2849E}" type="slidenum">
              <a:rPr lang="en-US" smtClean="0"/>
              <a:t>75</a:t>
            </a:fld>
            <a:endParaRPr lang="en-US"/>
          </a:p>
        </p:txBody>
      </p:sp>
    </p:spTree>
    <p:extLst>
      <p:ext uri="{BB962C8B-B14F-4D97-AF65-F5344CB8AC3E}">
        <p14:creationId xmlns:p14="http://schemas.microsoft.com/office/powerpoint/2010/main" val="66443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63805-7C97-1BC7-D89A-8745AB9D2B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7F8C5F-6C56-C2F9-69A2-A0D6A1D12E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A2E625-30EC-435A-C023-0E22BA56A8E1}"/>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544E0442-4030-30C8-8078-52AF2225B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E88C4-D3FD-6C3B-B04D-CF5ECA39113A}"/>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771267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4E7CF-B844-E2B1-B037-54C0920840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AAEC49-35C5-F776-4E97-6DC33329C9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4572D3-6C35-5953-4B1A-DE69FE1D23BF}"/>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62C9549D-A910-F309-6435-945150C4B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5A67B2-90D4-894D-4AA1-100EF9BDA5C1}"/>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3648935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B27A8B-A589-825E-15FE-422FDA2C3D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2ADF24-642F-75B9-C9DB-8CDAED15EE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DC13A9-B554-7AD2-86F6-ED4125F4C4E4}"/>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DCF625A4-3926-8397-F3A3-05AF9E95B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77B8C1-20D1-B6A9-2DAC-71792F0CBDD6}"/>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3081779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63CE4-600B-3380-3676-D923112E4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D4B543-D7CA-CBBD-B38C-7EA110E053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50F571-3FAE-3A80-BDF0-E6CC26BD12F1}"/>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5289E90B-EE4E-B5D1-B4D2-A600C69406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F22024-A989-375D-779C-57578C3F1189}"/>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1592242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E7610-CC40-886C-9B04-1345B44649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A3A914-A72A-DA49-ED54-5591758E12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03684A-42B3-59C9-8696-CF410455AFC4}"/>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F1C2CAE3-1E16-8EF7-04D6-7566D60CB3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783707-EE01-BB09-186A-041CAA26E913}"/>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349649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0ECCE-7BEE-F9F7-B9A3-50A9EF6A6D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CD6E1B-460A-9BF9-A10D-6BA145927E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D1FF59-4AF8-87D7-AB3A-81615CE542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DA04EC-87E7-44C6-96C3-DBDF2590FBB7}"/>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6" name="Footer Placeholder 5">
            <a:extLst>
              <a:ext uri="{FF2B5EF4-FFF2-40B4-BE49-F238E27FC236}">
                <a16:creationId xmlns:a16="http://schemas.microsoft.com/office/drawing/2014/main" id="{5E7E9D79-4AC9-600A-7DCC-672FE0BD8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F45D98-FC33-3640-41A0-5F5F6F6AC730}"/>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884230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8074E-B41B-A778-9252-15892CE254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B7A96F-B7A6-B3C4-24DF-E08128ED34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5C69F0-5F14-3CBF-A57B-0B4DD69417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714CB8-3D7E-C6B1-9DBE-11E1F29DCA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CF395D-331A-76F8-916D-DF8B37ABE9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7E95BF-4DBC-AE4A-B5FF-965A02727087}"/>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8" name="Footer Placeholder 7">
            <a:extLst>
              <a:ext uri="{FF2B5EF4-FFF2-40B4-BE49-F238E27FC236}">
                <a16:creationId xmlns:a16="http://schemas.microsoft.com/office/drawing/2014/main" id="{E4DA36E4-0D12-B075-5405-FEF52552F5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D0B3B8-FB22-BEE4-1476-3BC06184BD9D}"/>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1638742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4BB7-0D85-5B3B-A945-18F59C19CE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4893DD-F54F-AB90-7D6D-D998101E71E5}"/>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4" name="Footer Placeholder 3">
            <a:extLst>
              <a:ext uri="{FF2B5EF4-FFF2-40B4-BE49-F238E27FC236}">
                <a16:creationId xmlns:a16="http://schemas.microsoft.com/office/drawing/2014/main" id="{88EEC2E9-5BA0-C1A9-AEED-0F051F45F3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05CD97-1685-2FFF-390C-3E7110E9FB50}"/>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2302053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E1EA14-686D-1AB3-2BED-7E4FB9FA9A6F}"/>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3" name="Footer Placeholder 2">
            <a:extLst>
              <a:ext uri="{FF2B5EF4-FFF2-40B4-BE49-F238E27FC236}">
                <a16:creationId xmlns:a16="http://schemas.microsoft.com/office/drawing/2014/main" id="{B4A4D272-0790-D535-6902-6A653784B2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50B835-87D1-5A26-D784-111E7CAAD754}"/>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963497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51088-A10E-6B9F-29F9-B2A65B754B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26092C-61CC-F712-03FD-1304802308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0A324C-34BC-BEE9-0B29-5F7E8CC20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B84368-EB22-ACBC-140B-FAE1D8FAF3F2}"/>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6" name="Footer Placeholder 5">
            <a:extLst>
              <a:ext uri="{FF2B5EF4-FFF2-40B4-BE49-F238E27FC236}">
                <a16:creationId xmlns:a16="http://schemas.microsoft.com/office/drawing/2014/main" id="{E03176F3-8B82-9063-A034-B72ABC1C1E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B1FB6C-8EA3-9A3F-2109-CACCDF0F18A8}"/>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733655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1F29-E13A-C191-3E78-7D9EBF6804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A57F51-E57D-8D05-F3AB-5C4685685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A750E8-3295-0736-579D-C42FFD827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8DFC2F-DF62-C928-27A1-7F90199C7D5F}"/>
              </a:ext>
            </a:extLst>
          </p:cNvPr>
          <p:cNvSpPr>
            <a:spLocks noGrp="1"/>
          </p:cNvSpPr>
          <p:nvPr>
            <p:ph type="dt" sz="half" idx="10"/>
          </p:nvPr>
        </p:nvSpPr>
        <p:spPr/>
        <p:txBody>
          <a:bodyPr/>
          <a:lstStyle/>
          <a:p>
            <a:fld id="{86030F79-E72E-0044-8BDB-082F28B73FC0}" type="datetimeFigureOut">
              <a:rPr lang="en-US" smtClean="0"/>
              <a:t>7/10/26</a:t>
            </a:fld>
            <a:endParaRPr lang="en-US"/>
          </a:p>
        </p:txBody>
      </p:sp>
      <p:sp>
        <p:nvSpPr>
          <p:cNvPr id="6" name="Footer Placeholder 5">
            <a:extLst>
              <a:ext uri="{FF2B5EF4-FFF2-40B4-BE49-F238E27FC236}">
                <a16:creationId xmlns:a16="http://schemas.microsoft.com/office/drawing/2014/main" id="{7A1E6D03-FE73-6F25-670C-537D6612D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A0DCF4-EB3A-1239-A0DA-D9C1E8B6CA2A}"/>
              </a:ext>
            </a:extLst>
          </p:cNvPr>
          <p:cNvSpPr>
            <a:spLocks noGrp="1"/>
          </p:cNvSpPr>
          <p:nvPr>
            <p:ph type="sldNum" sz="quarter" idx="12"/>
          </p:nvPr>
        </p:nvSpPr>
        <p:spPr/>
        <p:txBody>
          <a:bodyPr/>
          <a:lstStyle/>
          <a:p>
            <a:fld id="{34DEA7EC-86A2-5E40-910D-B6D40AFB099E}" type="slidenum">
              <a:rPr lang="en-US" smtClean="0"/>
              <a:t>‹#›</a:t>
            </a:fld>
            <a:endParaRPr lang="en-US"/>
          </a:p>
        </p:txBody>
      </p:sp>
    </p:spTree>
    <p:extLst>
      <p:ext uri="{BB962C8B-B14F-4D97-AF65-F5344CB8AC3E}">
        <p14:creationId xmlns:p14="http://schemas.microsoft.com/office/powerpoint/2010/main" val="1111086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FD7A2-6ED2-638F-1079-1617EB369A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394BD6-D8C1-3470-57E6-2F45CBC5B3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8874E-1835-786D-EED0-EDB63AAA2B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030F79-E72E-0044-8BDB-082F28B73FC0}" type="datetimeFigureOut">
              <a:rPr lang="en-US" smtClean="0"/>
              <a:t>7/10/26</a:t>
            </a:fld>
            <a:endParaRPr lang="en-US"/>
          </a:p>
        </p:txBody>
      </p:sp>
      <p:sp>
        <p:nvSpPr>
          <p:cNvPr id="5" name="Footer Placeholder 4">
            <a:extLst>
              <a:ext uri="{FF2B5EF4-FFF2-40B4-BE49-F238E27FC236}">
                <a16:creationId xmlns:a16="http://schemas.microsoft.com/office/drawing/2014/main" id="{D0F32EFB-CAFF-B61D-6E4F-A183CD776B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1CF034-3D39-B117-005D-A12AB0E7EE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EA7EC-86A2-5E40-910D-B6D40AFB099E}" type="slidenum">
              <a:rPr lang="en-US" smtClean="0"/>
              <a:t>‹#›</a:t>
            </a:fld>
            <a:endParaRPr lang="en-US"/>
          </a:p>
        </p:txBody>
      </p:sp>
    </p:spTree>
    <p:extLst>
      <p:ext uri="{BB962C8B-B14F-4D97-AF65-F5344CB8AC3E}">
        <p14:creationId xmlns:p14="http://schemas.microsoft.com/office/powerpoint/2010/main" val="315387696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www.polleverywhere.com/free_text_polls/UUUnql3v4udYLMqyyrn4v?preview=true&amp;controls=none"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polleverywhere.com/multiple_choice_polls/VoQyYDnY1E7bZgfNvAOwh?preview=true&amp;controls=none"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hyperlink" Target="https://www.polleverywhere.com/multiple_choice_polls/fZ6VkynvlgixiJINmnUUP?preview=true&amp;controls=none"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https://www.polleverywhere.com/multiple_choice_polls/JB23FBkQkqIHTGpbJ5DBf?preview=true&amp;controls=none"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hyperlink" Target="https://www.polleverywhere.com/multiple_choice_polls/jN8PxCvSkdnzo36Tt44XI?preview=true&amp;controls=none"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54.png"/><Relationship Id="rId4" Type="http://schemas.openxmlformats.org/officeDocument/2006/relationships/image" Target="../media/image53.png"/></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930EBA3-4D2E-42E8-B828-834555328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Colourful carved figures of humans">
            <a:extLst>
              <a:ext uri="{FF2B5EF4-FFF2-40B4-BE49-F238E27FC236}">
                <a16:creationId xmlns:a16="http://schemas.microsoft.com/office/drawing/2014/main" id="{F2AE782F-2A11-5627-CA74-2A490536D75D}"/>
              </a:ext>
            </a:extLst>
          </p:cNvPr>
          <p:cNvPicPr>
            <a:picLocks noChangeAspect="1"/>
          </p:cNvPicPr>
          <p:nvPr/>
        </p:nvPicPr>
        <p:blipFill>
          <a:blip r:embed="rId2"/>
          <a:stretch>
            <a:fillRect/>
          </a:stretch>
        </p:blipFill>
        <p:spPr>
          <a:xfrm>
            <a:off x="0" y="1344801"/>
            <a:ext cx="5850384" cy="4168398"/>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p:spPr>
      </p:pic>
      <p:sp>
        <p:nvSpPr>
          <p:cNvPr id="11" name="Arc 10">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58D3421-5B0F-7975-BDEC-1E2A6579120B}"/>
              </a:ext>
            </a:extLst>
          </p:cNvPr>
          <p:cNvSpPr>
            <a:spLocks noGrp="1"/>
          </p:cNvSpPr>
          <p:nvPr>
            <p:ph type="ctrTitle"/>
          </p:nvPr>
        </p:nvSpPr>
        <p:spPr>
          <a:xfrm>
            <a:off x="6417732" y="957715"/>
            <a:ext cx="5130798" cy="2750419"/>
          </a:xfrm>
        </p:spPr>
        <p:txBody>
          <a:bodyPr>
            <a:normAutofit/>
          </a:bodyPr>
          <a:lstStyle/>
          <a:p>
            <a:r>
              <a:rPr lang="en-US" dirty="0"/>
              <a:t>Population Health M3</a:t>
            </a:r>
          </a:p>
        </p:txBody>
      </p:sp>
      <p:sp>
        <p:nvSpPr>
          <p:cNvPr id="13" name="Oval 12">
            <a:extLst>
              <a:ext uri="{FF2B5EF4-FFF2-40B4-BE49-F238E27FC236}">
                <a16:creationId xmlns:a16="http://schemas.microsoft.com/office/drawing/2014/main" id="{528AA953-F4F9-4DC5-97C7-491F4AF93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7079" y="5607717"/>
            <a:ext cx="513442" cy="4995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8834F69B-A671-53B9-AD99-5DBA575233FD}"/>
              </a:ext>
            </a:extLst>
          </p:cNvPr>
          <p:cNvSpPr>
            <a:spLocks noGrp="1"/>
          </p:cNvSpPr>
          <p:nvPr>
            <p:ph type="subTitle" idx="1"/>
          </p:nvPr>
        </p:nvSpPr>
        <p:spPr>
          <a:xfrm>
            <a:off x="6417732" y="3800209"/>
            <a:ext cx="5130798" cy="2307022"/>
          </a:xfrm>
        </p:spPr>
        <p:txBody>
          <a:bodyPr>
            <a:normAutofit fontScale="92500" lnSpcReduction="20000"/>
          </a:bodyPr>
          <a:lstStyle/>
          <a:p>
            <a:r>
              <a:rPr lang="en-US" dirty="0"/>
              <a:t>An introduction to evidence based medicine for patient care</a:t>
            </a:r>
          </a:p>
          <a:p>
            <a:endParaRPr lang="en-US" dirty="0"/>
          </a:p>
          <a:p>
            <a:r>
              <a:rPr lang="en-US" dirty="0"/>
              <a:t>Michael Joyce, MD, FACEP</a:t>
            </a:r>
          </a:p>
          <a:p>
            <a:r>
              <a:rPr lang="en-US" dirty="0"/>
              <a:t>Associate Professor of Emergency Medicine and Radiology</a:t>
            </a:r>
          </a:p>
          <a:p>
            <a:r>
              <a:rPr lang="en-US" dirty="0"/>
              <a:t>VCU School of Medicine</a:t>
            </a:r>
          </a:p>
          <a:p>
            <a:endParaRPr lang="en-US" dirty="0"/>
          </a:p>
        </p:txBody>
      </p:sp>
    </p:spTree>
    <p:extLst>
      <p:ext uri="{BB962C8B-B14F-4D97-AF65-F5344CB8AC3E}">
        <p14:creationId xmlns:p14="http://schemas.microsoft.com/office/powerpoint/2010/main" val="2017902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43C12-F215-6E65-54E3-8DFCB38F614E}"/>
              </a:ext>
            </a:extLst>
          </p:cNvPr>
          <p:cNvSpPr>
            <a:spLocks noGrp="1"/>
          </p:cNvSpPr>
          <p:nvPr>
            <p:ph type="title"/>
          </p:nvPr>
        </p:nvSpPr>
        <p:spPr/>
        <p:txBody>
          <a:bodyPr/>
          <a:lstStyle/>
          <a:p>
            <a:r>
              <a:rPr lang="en-US" dirty="0"/>
              <a:t>Disclosures</a:t>
            </a:r>
          </a:p>
        </p:txBody>
      </p:sp>
      <p:pic>
        <p:nvPicPr>
          <p:cNvPr id="5" name="Picture 4" descr="Engineering drawing&#10;&#10;Description automatically generated with medium confidence">
            <a:extLst>
              <a:ext uri="{FF2B5EF4-FFF2-40B4-BE49-F238E27FC236}">
                <a16:creationId xmlns:a16="http://schemas.microsoft.com/office/drawing/2014/main" id="{755B8A6B-8BC2-08C2-BE84-83C29676482D}"/>
              </a:ext>
            </a:extLst>
          </p:cNvPr>
          <p:cNvPicPr>
            <a:picLocks noChangeAspect="1"/>
          </p:cNvPicPr>
          <p:nvPr/>
        </p:nvPicPr>
        <p:blipFill rotWithShape="1">
          <a:blip r:embed="rId2"/>
          <a:srcRect t="4198"/>
          <a:stretch/>
        </p:blipFill>
        <p:spPr>
          <a:xfrm>
            <a:off x="5928948" y="1574618"/>
            <a:ext cx="5648372" cy="4450716"/>
          </a:xfrm>
          <a:prstGeom prst="rect">
            <a:avLst/>
          </a:prstGeom>
        </p:spPr>
      </p:pic>
      <p:pic>
        <p:nvPicPr>
          <p:cNvPr id="7" name="Picture 6" descr="Diagram&#10;&#10;Description automatically generated">
            <a:extLst>
              <a:ext uri="{FF2B5EF4-FFF2-40B4-BE49-F238E27FC236}">
                <a16:creationId xmlns:a16="http://schemas.microsoft.com/office/drawing/2014/main" id="{EFBF0FE7-1389-C1B1-890B-CCA976800C73}"/>
              </a:ext>
            </a:extLst>
          </p:cNvPr>
          <p:cNvPicPr>
            <a:picLocks noChangeAspect="1"/>
          </p:cNvPicPr>
          <p:nvPr/>
        </p:nvPicPr>
        <p:blipFill>
          <a:blip r:embed="rId3"/>
          <a:stretch>
            <a:fillRect/>
          </a:stretch>
        </p:blipFill>
        <p:spPr>
          <a:xfrm>
            <a:off x="1285242" y="1313498"/>
            <a:ext cx="4541517" cy="4757239"/>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B52875E8-64AE-C49D-B7F8-4BAC8A8A2068}"/>
              </a:ext>
            </a:extLst>
          </p:cNvPr>
          <p:cNvPicPr>
            <a:picLocks noChangeAspect="1"/>
          </p:cNvPicPr>
          <p:nvPr/>
        </p:nvPicPr>
        <p:blipFill>
          <a:blip r:embed="rId4"/>
          <a:stretch>
            <a:fillRect/>
          </a:stretch>
        </p:blipFill>
        <p:spPr>
          <a:xfrm>
            <a:off x="3715113" y="1617193"/>
            <a:ext cx="4761774" cy="4527039"/>
          </a:xfrm>
          <a:prstGeom prst="rect">
            <a:avLst/>
          </a:prstGeom>
        </p:spPr>
      </p:pic>
    </p:spTree>
    <p:extLst>
      <p:ext uri="{BB962C8B-B14F-4D97-AF65-F5344CB8AC3E}">
        <p14:creationId xmlns:p14="http://schemas.microsoft.com/office/powerpoint/2010/main" val="234864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CB57-39D6-06FD-0679-0035FD787CD7}"/>
              </a:ext>
            </a:extLst>
          </p:cNvPr>
          <p:cNvSpPr>
            <a:spLocks noGrp="1"/>
          </p:cNvSpPr>
          <p:nvPr>
            <p:ph type="title"/>
          </p:nvPr>
        </p:nvSpPr>
        <p:spPr>
          <a:xfrm>
            <a:off x="4965430" y="629268"/>
            <a:ext cx="6586491" cy="1286160"/>
          </a:xfrm>
        </p:spPr>
        <p:txBody>
          <a:bodyPr anchor="b">
            <a:normAutofit/>
          </a:bodyPr>
          <a:lstStyle/>
          <a:p>
            <a:r>
              <a:rPr lang="en-US" dirty="0"/>
              <a:t>So… what is the first step? </a:t>
            </a:r>
          </a:p>
        </p:txBody>
      </p:sp>
      <p:pic>
        <p:nvPicPr>
          <p:cNvPr id="5" name="Picture 4" descr="Worm's eye view of the feet of a person running on the road">
            <a:extLst>
              <a:ext uri="{FF2B5EF4-FFF2-40B4-BE49-F238E27FC236}">
                <a16:creationId xmlns:a16="http://schemas.microsoft.com/office/drawing/2014/main" id="{D87A88BB-70DA-3052-0461-8CA3C5949970}"/>
              </a:ext>
            </a:extLst>
          </p:cNvPr>
          <p:cNvPicPr>
            <a:picLocks noChangeAspect="1"/>
          </p:cNvPicPr>
          <p:nvPr/>
        </p:nvPicPr>
        <p:blipFill rotWithShape="1">
          <a:blip r:embed="rId2"/>
          <a:srcRect l="46741" r="10168"/>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7E4F7"/>
            </a:solidFill>
          </a:ln>
        </p:spPr>
        <p:style>
          <a:lnRef idx="1">
            <a:schemeClr val="accent1"/>
          </a:lnRef>
          <a:fillRef idx="0">
            <a:schemeClr val="accent1"/>
          </a:fillRef>
          <a:effectRef idx="0">
            <a:schemeClr val="accent1"/>
          </a:effectRef>
          <a:fontRef idx="minor">
            <a:schemeClr val="tx1"/>
          </a:fontRef>
        </p:style>
      </p:cxnSp>
      <p:pic>
        <p:nvPicPr>
          <p:cNvPr id="7" name="Picture 6" descr="Diagram&#10;&#10;Description automatically generated">
            <a:extLst>
              <a:ext uri="{FF2B5EF4-FFF2-40B4-BE49-F238E27FC236}">
                <a16:creationId xmlns:a16="http://schemas.microsoft.com/office/drawing/2014/main" id="{AF19B6F6-A4A0-28C0-084D-0D0324EEE63D}"/>
              </a:ext>
            </a:extLst>
          </p:cNvPr>
          <p:cNvPicPr>
            <a:picLocks noChangeAspect="1"/>
          </p:cNvPicPr>
          <p:nvPr/>
        </p:nvPicPr>
        <p:blipFill>
          <a:blip r:embed="rId3"/>
          <a:stretch>
            <a:fillRect/>
          </a:stretch>
        </p:blipFill>
        <p:spPr>
          <a:xfrm>
            <a:off x="5922837" y="2314807"/>
            <a:ext cx="4671676" cy="4297941"/>
          </a:xfrm>
          <a:prstGeom prst="rect">
            <a:avLst/>
          </a:prstGeom>
        </p:spPr>
      </p:pic>
    </p:spTree>
    <p:extLst>
      <p:ext uri="{BB962C8B-B14F-4D97-AF65-F5344CB8AC3E}">
        <p14:creationId xmlns:p14="http://schemas.microsoft.com/office/powerpoint/2010/main" val="144879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2" name="Title 1">
            <a:extLst>
              <a:ext uri="{FF2B5EF4-FFF2-40B4-BE49-F238E27FC236}">
                <a16:creationId xmlns:a16="http://schemas.microsoft.com/office/drawing/2014/main" id="{5440700A-8D40-73D8-7ECF-3B233C169E78}"/>
              </a:ext>
            </a:extLst>
          </p:cNvPr>
          <p:cNvSpPr>
            <a:spLocks noGrp="1"/>
          </p:cNvSpPr>
          <p:nvPr>
            <p:ph type="title"/>
          </p:nvPr>
        </p:nvSpPr>
        <p:spPr>
          <a:xfrm>
            <a:off x="535020" y="685800"/>
            <a:ext cx="2780271" cy="5105400"/>
          </a:xfrm>
        </p:spPr>
        <p:txBody>
          <a:bodyPr>
            <a:normAutofit/>
          </a:bodyPr>
          <a:lstStyle/>
          <a:p>
            <a:r>
              <a:rPr lang="en-US" sz="4800" b="1" dirty="0">
                <a:solidFill>
                  <a:srgbClr val="FFFFFF"/>
                </a:solidFill>
              </a:rPr>
              <a:t>Step one: what is the question?</a:t>
            </a:r>
          </a:p>
        </p:txBody>
      </p:sp>
      <p:graphicFrame>
        <p:nvGraphicFramePr>
          <p:cNvPr id="5" name="Content Placeholder 2">
            <a:extLst>
              <a:ext uri="{FF2B5EF4-FFF2-40B4-BE49-F238E27FC236}">
                <a16:creationId xmlns:a16="http://schemas.microsoft.com/office/drawing/2014/main" id="{A4FD363F-7FE7-C9B8-ADDB-01520EDBCF3F}"/>
              </a:ext>
            </a:extLst>
          </p:cNvPr>
          <p:cNvGraphicFramePr>
            <a:graphicFrameLocks noGrp="1"/>
          </p:cNvGraphicFramePr>
          <p:nvPr>
            <p:ph idx="1"/>
            <p:extLst>
              <p:ext uri="{D42A27DB-BD31-4B8C-83A1-F6EECF244321}">
                <p14:modId xmlns:p14="http://schemas.microsoft.com/office/powerpoint/2010/main" val="459442638"/>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8D02754-C152-C87A-781C-97F700B39B06}"/>
              </a:ext>
            </a:extLst>
          </p:cNvPr>
          <p:cNvSpPr txBox="1"/>
          <p:nvPr/>
        </p:nvSpPr>
        <p:spPr>
          <a:xfrm>
            <a:off x="6727371" y="5982789"/>
            <a:ext cx="5212080" cy="369332"/>
          </a:xfrm>
          <a:prstGeom prst="rect">
            <a:avLst/>
          </a:prstGeom>
          <a:noFill/>
        </p:spPr>
        <p:txBody>
          <a:bodyPr wrap="square" rtlCol="0">
            <a:spAutoFit/>
          </a:bodyPr>
          <a:lstStyle/>
          <a:p>
            <a:r>
              <a:rPr lang="en-US" dirty="0">
                <a:hlinkClick r:id="rId7"/>
              </a:rPr>
              <a:t>Responses</a:t>
            </a:r>
            <a:endParaRPr lang="en-US" dirty="0"/>
          </a:p>
        </p:txBody>
      </p:sp>
    </p:spTree>
    <p:extLst>
      <p:ext uri="{BB962C8B-B14F-4D97-AF65-F5344CB8AC3E}">
        <p14:creationId xmlns:p14="http://schemas.microsoft.com/office/powerpoint/2010/main" val="700533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2" name="Title 1">
            <a:extLst>
              <a:ext uri="{FF2B5EF4-FFF2-40B4-BE49-F238E27FC236}">
                <a16:creationId xmlns:a16="http://schemas.microsoft.com/office/drawing/2014/main" id="{5440700A-8D40-73D8-7ECF-3B233C169E78}"/>
              </a:ext>
            </a:extLst>
          </p:cNvPr>
          <p:cNvSpPr>
            <a:spLocks noGrp="1"/>
          </p:cNvSpPr>
          <p:nvPr>
            <p:ph type="title"/>
          </p:nvPr>
        </p:nvSpPr>
        <p:spPr>
          <a:xfrm>
            <a:off x="535020" y="685800"/>
            <a:ext cx="2780271" cy="5105400"/>
          </a:xfrm>
        </p:spPr>
        <p:txBody>
          <a:bodyPr>
            <a:normAutofit/>
          </a:bodyPr>
          <a:lstStyle/>
          <a:p>
            <a:r>
              <a:rPr lang="en-US" sz="4800" b="1" dirty="0">
                <a:solidFill>
                  <a:srgbClr val="FFFFFF"/>
                </a:solidFill>
              </a:rPr>
              <a:t>Step one: what is the question?</a:t>
            </a:r>
          </a:p>
        </p:txBody>
      </p:sp>
      <p:graphicFrame>
        <p:nvGraphicFramePr>
          <p:cNvPr id="5" name="Content Placeholder 2">
            <a:extLst>
              <a:ext uri="{FF2B5EF4-FFF2-40B4-BE49-F238E27FC236}">
                <a16:creationId xmlns:a16="http://schemas.microsoft.com/office/drawing/2014/main" id="{A4FD363F-7FE7-C9B8-ADDB-01520EDBCF3F}"/>
              </a:ext>
            </a:extLst>
          </p:cNvPr>
          <p:cNvGraphicFramePr>
            <a:graphicFrameLocks noGrp="1"/>
          </p:cNvGraphicFramePr>
          <p:nvPr>
            <p:ph idx="1"/>
            <p:extLst>
              <p:ext uri="{D42A27DB-BD31-4B8C-83A1-F6EECF244321}">
                <p14:modId xmlns:p14="http://schemas.microsoft.com/office/powerpoint/2010/main" val="3209985708"/>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3146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2" name="Title 1">
            <a:extLst>
              <a:ext uri="{FF2B5EF4-FFF2-40B4-BE49-F238E27FC236}">
                <a16:creationId xmlns:a16="http://schemas.microsoft.com/office/drawing/2014/main" id="{5440700A-8D40-73D8-7ECF-3B233C169E78}"/>
              </a:ext>
            </a:extLst>
          </p:cNvPr>
          <p:cNvSpPr>
            <a:spLocks noGrp="1"/>
          </p:cNvSpPr>
          <p:nvPr>
            <p:ph type="title"/>
          </p:nvPr>
        </p:nvSpPr>
        <p:spPr>
          <a:xfrm>
            <a:off x="535020" y="685800"/>
            <a:ext cx="2780271" cy="5105400"/>
          </a:xfrm>
        </p:spPr>
        <p:txBody>
          <a:bodyPr>
            <a:normAutofit/>
          </a:bodyPr>
          <a:lstStyle/>
          <a:p>
            <a:r>
              <a:rPr lang="en-US" sz="4800" b="1" dirty="0">
                <a:solidFill>
                  <a:srgbClr val="FFFFFF"/>
                </a:solidFill>
              </a:rPr>
              <a:t>Step one: what is the question?</a:t>
            </a:r>
          </a:p>
        </p:txBody>
      </p:sp>
      <p:graphicFrame>
        <p:nvGraphicFramePr>
          <p:cNvPr id="5" name="Content Placeholder 2">
            <a:extLst>
              <a:ext uri="{FF2B5EF4-FFF2-40B4-BE49-F238E27FC236}">
                <a16:creationId xmlns:a16="http://schemas.microsoft.com/office/drawing/2014/main" id="{A4FD363F-7FE7-C9B8-ADDB-01520EDBCF3F}"/>
              </a:ext>
            </a:extLst>
          </p:cNvPr>
          <p:cNvGraphicFramePr>
            <a:graphicFrameLocks noGrp="1"/>
          </p:cNvGraphicFramePr>
          <p:nvPr>
            <p:ph idx="1"/>
            <p:extLst>
              <p:ext uri="{D42A27DB-BD31-4B8C-83A1-F6EECF244321}">
                <p14:modId xmlns:p14="http://schemas.microsoft.com/office/powerpoint/2010/main" val="2865971420"/>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6139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D37D-9C0A-5897-FFD6-E9B101686EE8}"/>
              </a:ext>
            </a:extLst>
          </p:cNvPr>
          <p:cNvSpPr>
            <a:spLocks noGrp="1"/>
          </p:cNvSpPr>
          <p:nvPr>
            <p:ph type="title"/>
          </p:nvPr>
        </p:nvSpPr>
        <p:spPr/>
        <p:txBody>
          <a:bodyPr/>
          <a:lstStyle/>
          <a:p>
            <a:r>
              <a:rPr lang="en-US" dirty="0"/>
              <a:t>Step 2, where should I start looking?</a:t>
            </a:r>
          </a:p>
        </p:txBody>
      </p:sp>
      <p:pic>
        <p:nvPicPr>
          <p:cNvPr id="4" name="Picture 3" descr="Diagram&#10;&#10;Description automatically generated">
            <a:extLst>
              <a:ext uri="{FF2B5EF4-FFF2-40B4-BE49-F238E27FC236}">
                <a16:creationId xmlns:a16="http://schemas.microsoft.com/office/drawing/2014/main" id="{7A9EF212-1B88-9E38-ECA7-0C63E422635C}"/>
              </a:ext>
            </a:extLst>
          </p:cNvPr>
          <p:cNvPicPr>
            <a:picLocks noChangeAspect="1"/>
          </p:cNvPicPr>
          <p:nvPr/>
        </p:nvPicPr>
        <p:blipFill>
          <a:blip r:embed="rId2"/>
          <a:stretch>
            <a:fillRect/>
          </a:stretch>
        </p:blipFill>
        <p:spPr>
          <a:xfrm>
            <a:off x="838200" y="1428136"/>
            <a:ext cx="9749329" cy="5429864"/>
          </a:xfrm>
          <a:prstGeom prst="rect">
            <a:avLst/>
          </a:prstGeom>
        </p:spPr>
      </p:pic>
    </p:spTree>
    <p:extLst>
      <p:ext uri="{BB962C8B-B14F-4D97-AF65-F5344CB8AC3E}">
        <p14:creationId xmlns:p14="http://schemas.microsoft.com/office/powerpoint/2010/main" val="80950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A74931-E640-BD3D-2781-6E0C98147F28}"/>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Look for clinical EBM guidelines:</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Graphical user interface, text, application&#10;&#10;Description automatically generated">
            <a:extLst>
              <a:ext uri="{FF2B5EF4-FFF2-40B4-BE49-F238E27FC236}">
                <a16:creationId xmlns:a16="http://schemas.microsoft.com/office/drawing/2014/main" id="{335E23F3-708E-AC62-69D8-EC9BC8D251C7}"/>
              </a:ext>
            </a:extLst>
          </p:cNvPr>
          <p:cNvPicPr>
            <a:picLocks noGrp="1" noChangeAspect="1"/>
          </p:cNvPicPr>
          <p:nvPr>
            <p:ph idx="1"/>
          </p:nvPr>
        </p:nvPicPr>
        <p:blipFill>
          <a:blip r:embed="rId2"/>
          <a:stretch>
            <a:fillRect/>
          </a:stretch>
        </p:blipFill>
        <p:spPr>
          <a:xfrm>
            <a:off x="687040" y="2426818"/>
            <a:ext cx="4744970" cy="3997637"/>
          </a:xfrm>
          <a:prstGeom prst="rect">
            <a:avLst/>
          </a:prstGeom>
        </p:spPr>
      </p:pic>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6EF53880-E434-EAAA-CB8D-2D186EADA6D1}"/>
              </a:ext>
            </a:extLst>
          </p:cNvPr>
          <p:cNvPicPr>
            <a:picLocks noChangeAspect="1"/>
          </p:cNvPicPr>
          <p:nvPr/>
        </p:nvPicPr>
        <p:blipFill>
          <a:blip r:embed="rId3"/>
          <a:stretch>
            <a:fillRect/>
          </a:stretch>
        </p:blipFill>
        <p:spPr>
          <a:xfrm>
            <a:off x="6626765" y="2426818"/>
            <a:ext cx="5092533" cy="3997637"/>
          </a:xfrm>
          <a:prstGeom prst="rect">
            <a:avLst/>
          </a:prstGeom>
        </p:spPr>
      </p:pic>
    </p:spTree>
    <p:extLst>
      <p:ext uri="{BB962C8B-B14F-4D97-AF65-F5344CB8AC3E}">
        <p14:creationId xmlns:p14="http://schemas.microsoft.com/office/powerpoint/2010/main" val="31787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A74931-E640-BD3D-2781-6E0C98147F28}"/>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Look for clinical EBM guidelines:</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Content Placeholder 7" descr="Graphical user interface, text, application, email&#10;&#10;Description automatically generated">
            <a:extLst>
              <a:ext uri="{FF2B5EF4-FFF2-40B4-BE49-F238E27FC236}">
                <a16:creationId xmlns:a16="http://schemas.microsoft.com/office/drawing/2014/main" id="{89AD4815-5BA7-4546-1538-60953E0FA8DC}"/>
              </a:ext>
            </a:extLst>
          </p:cNvPr>
          <p:cNvPicPr>
            <a:picLocks noGrp="1" noChangeAspect="1"/>
          </p:cNvPicPr>
          <p:nvPr>
            <p:ph idx="1"/>
          </p:nvPr>
        </p:nvPicPr>
        <p:blipFill>
          <a:blip r:embed="rId2"/>
          <a:stretch>
            <a:fillRect/>
          </a:stretch>
        </p:blipFill>
        <p:spPr>
          <a:xfrm>
            <a:off x="396882" y="2277801"/>
            <a:ext cx="8661400" cy="1981200"/>
          </a:xfrm>
        </p:spPr>
      </p:pic>
      <p:pic>
        <p:nvPicPr>
          <p:cNvPr id="10" name="Picture 9" descr="A picture containing text&#10;&#10;Description automatically generated">
            <a:extLst>
              <a:ext uri="{FF2B5EF4-FFF2-40B4-BE49-F238E27FC236}">
                <a16:creationId xmlns:a16="http://schemas.microsoft.com/office/drawing/2014/main" id="{01EF59D2-7336-3525-57E3-D9397BC3DD24}"/>
              </a:ext>
            </a:extLst>
          </p:cNvPr>
          <p:cNvPicPr>
            <a:picLocks noChangeAspect="1"/>
          </p:cNvPicPr>
          <p:nvPr/>
        </p:nvPicPr>
        <p:blipFill>
          <a:blip r:embed="rId3"/>
          <a:stretch>
            <a:fillRect/>
          </a:stretch>
        </p:blipFill>
        <p:spPr>
          <a:xfrm>
            <a:off x="396882" y="4018531"/>
            <a:ext cx="6159500" cy="1181100"/>
          </a:xfrm>
          <a:prstGeom prst="rect">
            <a:avLst/>
          </a:prstGeom>
        </p:spPr>
      </p:pic>
      <p:pic>
        <p:nvPicPr>
          <p:cNvPr id="13" name="Picture 12" descr="Text&#10;&#10;Description automatically generated">
            <a:extLst>
              <a:ext uri="{FF2B5EF4-FFF2-40B4-BE49-F238E27FC236}">
                <a16:creationId xmlns:a16="http://schemas.microsoft.com/office/drawing/2014/main" id="{94026F2F-E7E3-CE68-891C-1BC0A371C8FF}"/>
              </a:ext>
            </a:extLst>
          </p:cNvPr>
          <p:cNvPicPr>
            <a:picLocks noChangeAspect="1"/>
          </p:cNvPicPr>
          <p:nvPr/>
        </p:nvPicPr>
        <p:blipFill>
          <a:blip r:embed="rId4"/>
          <a:stretch>
            <a:fillRect/>
          </a:stretch>
        </p:blipFill>
        <p:spPr>
          <a:xfrm>
            <a:off x="402046" y="5199631"/>
            <a:ext cx="7772400" cy="1368724"/>
          </a:xfrm>
          <a:prstGeom prst="rect">
            <a:avLst/>
          </a:prstGeom>
        </p:spPr>
      </p:pic>
      <p:pic>
        <p:nvPicPr>
          <p:cNvPr id="17" name="Picture 16" descr="A screenshot of a computer&#10;&#10;Description automatically generated with medium confidence">
            <a:extLst>
              <a:ext uri="{FF2B5EF4-FFF2-40B4-BE49-F238E27FC236}">
                <a16:creationId xmlns:a16="http://schemas.microsoft.com/office/drawing/2014/main" id="{DA84DC31-ABBB-1DF2-E77F-D3AF3CA46EB7}"/>
              </a:ext>
            </a:extLst>
          </p:cNvPr>
          <p:cNvPicPr>
            <a:picLocks noChangeAspect="1"/>
          </p:cNvPicPr>
          <p:nvPr/>
        </p:nvPicPr>
        <p:blipFill>
          <a:blip r:embed="rId5"/>
          <a:stretch>
            <a:fillRect/>
          </a:stretch>
        </p:blipFill>
        <p:spPr>
          <a:xfrm>
            <a:off x="402046" y="4259001"/>
            <a:ext cx="7772400" cy="2077881"/>
          </a:xfrm>
          <a:prstGeom prst="rect">
            <a:avLst/>
          </a:prstGeom>
        </p:spPr>
      </p:pic>
    </p:spTree>
    <p:extLst>
      <p:ext uri="{BB962C8B-B14F-4D97-AF65-F5344CB8AC3E}">
        <p14:creationId xmlns:p14="http://schemas.microsoft.com/office/powerpoint/2010/main" val="230276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13BC-72FB-55FB-2DAA-BED60144146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9CE1C8-B23E-3BD9-D249-C9F2C97930D9}"/>
              </a:ext>
            </a:extLst>
          </p:cNvPr>
          <p:cNvSpPr>
            <a:spLocks noGrp="1"/>
          </p:cNvSpPr>
          <p:nvPr>
            <p:ph idx="1"/>
          </p:nvPr>
        </p:nvSpPr>
        <p:spPr/>
        <p:txBody>
          <a:bodyPr/>
          <a:lstStyle/>
          <a:p>
            <a:endParaRPr lang="en-US"/>
          </a:p>
        </p:txBody>
      </p:sp>
      <p:pic>
        <p:nvPicPr>
          <p:cNvPr id="4" name="Picture 3" descr="Diagram&#10;&#10;Description automatically generated">
            <a:extLst>
              <a:ext uri="{FF2B5EF4-FFF2-40B4-BE49-F238E27FC236}">
                <a16:creationId xmlns:a16="http://schemas.microsoft.com/office/drawing/2014/main" id="{8FEECA4F-FBA1-A0A0-576C-5CC4D8BA3FF6}"/>
              </a:ext>
            </a:extLst>
          </p:cNvPr>
          <p:cNvPicPr>
            <a:picLocks noChangeAspect="1"/>
          </p:cNvPicPr>
          <p:nvPr/>
        </p:nvPicPr>
        <p:blipFill>
          <a:blip r:embed="rId2"/>
          <a:stretch>
            <a:fillRect/>
          </a:stretch>
        </p:blipFill>
        <p:spPr>
          <a:xfrm>
            <a:off x="1221335" y="681037"/>
            <a:ext cx="9749329" cy="5429864"/>
          </a:xfrm>
          <a:prstGeom prst="rect">
            <a:avLst/>
          </a:prstGeom>
        </p:spPr>
      </p:pic>
    </p:spTree>
    <p:extLst>
      <p:ext uri="{BB962C8B-B14F-4D97-AF65-F5344CB8AC3E}">
        <p14:creationId xmlns:p14="http://schemas.microsoft.com/office/powerpoint/2010/main" val="2559290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9645AE-3AF7-CA98-4483-4671C8FF4BC3}"/>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Find a systematic review:</a:t>
            </a:r>
          </a:p>
        </p:txBody>
      </p:sp>
      <p:pic>
        <p:nvPicPr>
          <p:cNvPr id="5" name="Picture 4" descr="Graphical user interface, application, Word&#10;&#10;Description automatically generated">
            <a:extLst>
              <a:ext uri="{FF2B5EF4-FFF2-40B4-BE49-F238E27FC236}">
                <a16:creationId xmlns:a16="http://schemas.microsoft.com/office/drawing/2014/main" id="{3BD6140E-FCE9-7D3B-274B-AC2B8810C298}"/>
              </a:ext>
            </a:extLst>
          </p:cNvPr>
          <p:cNvPicPr>
            <a:picLocks noChangeAspect="1"/>
          </p:cNvPicPr>
          <p:nvPr/>
        </p:nvPicPr>
        <p:blipFill>
          <a:blip r:embed="rId2"/>
          <a:stretch>
            <a:fillRect/>
          </a:stretch>
        </p:blipFill>
        <p:spPr>
          <a:xfrm>
            <a:off x="5252096" y="643466"/>
            <a:ext cx="5831140" cy="5568739"/>
          </a:xfrm>
          <a:prstGeom prst="rect">
            <a:avLst/>
          </a:prstGeom>
        </p:spPr>
      </p:pic>
    </p:spTree>
    <p:extLst>
      <p:ext uri="{BB962C8B-B14F-4D97-AF65-F5344CB8AC3E}">
        <p14:creationId xmlns:p14="http://schemas.microsoft.com/office/powerpoint/2010/main" val="455705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FF3EB-ABE3-DAC2-5ADA-E52CA85D1BC8}"/>
              </a:ext>
            </a:extLst>
          </p:cNvPr>
          <p:cNvSpPr>
            <a:spLocks noGrp="1"/>
          </p:cNvSpPr>
          <p:nvPr>
            <p:ph type="title"/>
          </p:nvPr>
        </p:nvSpPr>
        <p:spPr/>
        <p:txBody>
          <a:bodyPr/>
          <a:lstStyle/>
          <a:p>
            <a:r>
              <a:rPr lang="en-US" dirty="0"/>
              <a:t>Housekeeping: 	</a:t>
            </a:r>
          </a:p>
        </p:txBody>
      </p:sp>
      <p:sp>
        <p:nvSpPr>
          <p:cNvPr id="3" name="Content Placeholder 2">
            <a:extLst>
              <a:ext uri="{FF2B5EF4-FFF2-40B4-BE49-F238E27FC236}">
                <a16:creationId xmlns:a16="http://schemas.microsoft.com/office/drawing/2014/main" id="{314E09AB-677E-EB51-7774-D12993FFD255}"/>
              </a:ext>
            </a:extLst>
          </p:cNvPr>
          <p:cNvSpPr>
            <a:spLocks noGrp="1"/>
          </p:cNvSpPr>
          <p:nvPr>
            <p:ph idx="1"/>
          </p:nvPr>
        </p:nvSpPr>
        <p:spPr/>
        <p:txBody>
          <a:bodyPr/>
          <a:lstStyle/>
          <a:p>
            <a:r>
              <a:rPr lang="en-US" dirty="0"/>
              <a:t>Quiz will be open immediately after this lecture, and open until Wednesday end of day  (11:59pm)</a:t>
            </a:r>
          </a:p>
          <a:p>
            <a:pPr marL="0" indent="0">
              <a:buNone/>
            </a:pPr>
            <a:endParaRPr lang="en-US" dirty="0"/>
          </a:p>
          <a:p>
            <a:r>
              <a:rPr lang="en-US" dirty="0"/>
              <a:t>The quiz is short questions that you will be able to answer easily if paid attention to and participated with the presentation</a:t>
            </a:r>
          </a:p>
          <a:p>
            <a:endParaRPr lang="en-US" dirty="0"/>
          </a:p>
          <a:p>
            <a:r>
              <a:rPr lang="en-US" dirty="0"/>
              <a:t>Please remember to take the quiz! </a:t>
            </a:r>
          </a:p>
          <a:p>
            <a:pPr marL="0" indent="0">
              <a:buNone/>
            </a:pPr>
            <a:endParaRPr lang="en-US" dirty="0"/>
          </a:p>
        </p:txBody>
      </p:sp>
    </p:spTree>
    <p:extLst>
      <p:ext uri="{BB962C8B-B14F-4D97-AF65-F5344CB8AC3E}">
        <p14:creationId xmlns:p14="http://schemas.microsoft.com/office/powerpoint/2010/main" val="4112685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9645AE-3AF7-CA98-4483-4671C8FF4BC3}"/>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Find a systematic review:</a:t>
            </a:r>
          </a:p>
        </p:txBody>
      </p:sp>
      <p:pic>
        <p:nvPicPr>
          <p:cNvPr id="5" name="Picture 4" descr="Graphical user interface, application, Word&#10;&#10;Description automatically generated">
            <a:extLst>
              <a:ext uri="{FF2B5EF4-FFF2-40B4-BE49-F238E27FC236}">
                <a16:creationId xmlns:a16="http://schemas.microsoft.com/office/drawing/2014/main" id="{3BD6140E-FCE9-7D3B-274B-AC2B8810C298}"/>
              </a:ext>
            </a:extLst>
          </p:cNvPr>
          <p:cNvPicPr>
            <a:picLocks noChangeAspect="1"/>
          </p:cNvPicPr>
          <p:nvPr/>
        </p:nvPicPr>
        <p:blipFill>
          <a:blip r:embed="rId2"/>
          <a:stretch>
            <a:fillRect/>
          </a:stretch>
        </p:blipFill>
        <p:spPr>
          <a:xfrm>
            <a:off x="-870588" y="-5519517"/>
            <a:ext cx="12573196" cy="12007403"/>
          </a:xfrm>
          <a:prstGeom prst="rect">
            <a:avLst/>
          </a:prstGeom>
        </p:spPr>
      </p:pic>
    </p:spTree>
    <p:extLst>
      <p:ext uri="{BB962C8B-B14F-4D97-AF65-F5344CB8AC3E}">
        <p14:creationId xmlns:p14="http://schemas.microsoft.com/office/powerpoint/2010/main" val="3237674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9645AE-3AF7-CA98-4483-4671C8FF4BC3}"/>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Find a systematic review:</a:t>
            </a:r>
          </a:p>
        </p:txBody>
      </p:sp>
      <p:pic>
        <p:nvPicPr>
          <p:cNvPr id="4" name="Picture 3" descr="Graphical user interface, text, application&#10;&#10;Description automatically generated">
            <a:extLst>
              <a:ext uri="{FF2B5EF4-FFF2-40B4-BE49-F238E27FC236}">
                <a16:creationId xmlns:a16="http://schemas.microsoft.com/office/drawing/2014/main" id="{C6A0C573-E2FC-97DA-B6BE-0301F955A935}"/>
              </a:ext>
            </a:extLst>
          </p:cNvPr>
          <p:cNvPicPr>
            <a:picLocks noChangeAspect="1"/>
          </p:cNvPicPr>
          <p:nvPr/>
        </p:nvPicPr>
        <p:blipFill>
          <a:blip r:embed="rId2"/>
          <a:stretch>
            <a:fillRect/>
          </a:stretch>
        </p:blipFill>
        <p:spPr>
          <a:xfrm>
            <a:off x="4216526" y="370370"/>
            <a:ext cx="7772400" cy="2407297"/>
          </a:xfrm>
          <a:prstGeom prst="rect">
            <a:avLst/>
          </a:prstGeom>
        </p:spPr>
      </p:pic>
      <p:pic>
        <p:nvPicPr>
          <p:cNvPr id="7" name="Picture 6" descr="Text&#10;&#10;Description automatically generated">
            <a:extLst>
              <a:ext uri="{FF2B5EF4-FFF2-40B4-BE49-F238E27FC236}">
                <a16:creationId xmlns:a16="http://schemas.microsoft.com/office/drawing/2014/main" id="{05342EC0-1724-E2B0-719C-A1C549D873A9}"/>
              </a:ext>
            </a:extLst>
          </p:cNvPr>
          <p:cNvPicPr>
            <a:picLocks noChangeAspect="1"/>
          </p:cNvPicPr>
          <p:nvPr/>
        </p:nvPicPr>
        <p:blipFill>
          <a:blip r:embed="rId3"/>
          <a:stretch>
            <a:fillRect/>
          </a:stretch>
        </p:blipFill>
        <p:spPr>
          <a:xfrm>
            <a:off x="4527804" y="2777667"/>
            <a:ext cx="7258052" cy="3823438"/>
          </a:xfrm>
          <a:prstGeom prst="rect">
            <a:avLst/>
          </a:prstGeom>
        </p:spPr>
      </p:pic>
    </p:spTree>
    <p:extLst>
      <p:ext uri="{BB962C8B-B14F-4D97-AF65-F5344CB8AC3E}">
        <p14:creationId xmlns:p14="http://schemas.microsoft.com/office/powerpoint/2010/main" val="497942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9645AE-3AF7-CA98-4483-4671C8FF4BC3}"/>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Find a systematic review:</a:t>
            </a:r>
          </a:p>
        </p:txBody>
      </p:sp>
      <p:pic>
        <p:nvPicPr>
          <p:cNvPr id="4" name="Picture 3" descr="Graphical user interface, text, application&#10;&#10;Description automatically generated">
            <a:extLst>
              <a:ext uri="{FF2B5EF4-FFF2-40B4-BE49-F238E27FC236}">
                <a16:creationId xmlns:a16="http://schemas.microsoft.com/office/drawing/2014/main" id="{C6A0C573-E2FC-97DA-B6BE-0301F955A935}"/>
              </a:ext>
            </a:extLst>
          </p:cNvPr>
          <p:cNvPicPr>
            <a:picLocks noChangeAspect="1"/>
          </p:cNvPicPr>
          <p:nvPr/>
        </p:nvPicPr>
        <p:blipFill>
          <a:blip r:embed="rId2"/>
          <a:stretch>
            <a:fillRect/>
          </a:stretch>
        </p:blipFill>
        <p:spPr>
          <a:xfrm>
            <a:off x="4216526" y="370370"/>
            <a:ext cx="7772400" cy="2407297"/>
          </a:xfrm>
          <a:prstGeom prst="rect">
            <a:avLst/>
          </a:prstGeom>
        </p:spPr>
      </p:pic>
      <p:pic>
        <p:nvPicPr>
          <p:cNvPr id="7" name="Picture 6" descr="Text&#10;&#10;Description automatically generated">
            <a:extLst>
              <a:ext uri="{FF2B5EF4-FFF2-40B4-BE49-F238E27FC236}">
                <a16:creationId xmlns:a16="http://schemas.microsoft.com/office/drawing/2014/main" id="{05342EC0-1724-E2B0-719C-A1C549D873A9}"/>
              </a:ext>
            </a:extLst>
          </p:cNvPr>
          <p:cNvPicPr>
            <a:picLocks noChangeAspect="1"/>
          </p:cNvPicPr>
          <p:nvPr/>
        </p:nvPicPr>
        <p:blipFill>
          <a:blip r:embed="rId3"/>
          <a:stretch>
            <a:fillRect/>
          </a:stretch>
        </p:blipFill>
        <p:spPr>
          <a:xfrm>
            <a:off x="497531" y="-1112974"/>
            <a:ext cx="11694469" cy="6160479"/>
          </a:xfrm>
          <a:prstGeom prst="rect">
            <a:avLst/>
          </a:prstGeom>
        </p:spPr>
      </p:pic>
    </p:spTree>
    <p:extLst>
      <p:ext uri="{BB962C8B-B14F-4D97-AF65-F5344CB8AC3E}">
        <p14:creationId xmlns:p14="http://schemas.microsoft.com/office/powerpoint/2010/main" val="4014812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13BC-72FB-55FB-2DAA-BED60144146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9CE1C8-B23E-3BD9-D249-C9F2C97930D9}"/>
              </a:ext>
            </a:extLst>
          </p:cNvPr>
          <p:cNvSpPr>
            <a:spLocks noGrp="1"/>
          </p:cNvSpPr>
          <p:nvPr>
            <p:ph idx="1"/>
          </p:nvPr>
        </p:nvSpPr>
        <p:spPr/>
        <p:txBody>
          <a:bodyPr/>
          <a:lstStyle/>
          <a:p>
            <a:endParaRPr lang="en-US"/>
          </a:p>
        </p:txBody>
      </p:sp>
      <p:pic>
        <p:nvPicPr>
          <p:cNvPr id="4" name="Picture 3" descr="Diagram&#10;&#10;Description automatically generated">
            <a:extLst>
              <a:ext uri="{FF2B5EF4-FFF2-40B4-BE49-F238E27FC236}">
                <a16:creationId xmlns:a16="http://schemas.microsoft.com/office/drawing/2014/main" id="{8FEECA4F-FBA1-A0A0-576C-5CC4D8BA3FF6}"/>
              </a:ext>
            </a:extLst>
          </p:cNvPr>
          <p:cNvPicPr>
            <a:picLocks noChangeAspect="1"/>
          </p:cNvPicPr>
          <p:nvPr/>
        </p:nvPicPr>
        <p:blipFill>
          <a:blip r:embed="rId2"/>
          <a:stretch>
            <a:fillRect/>
          </a:stretch>
        </p:blipFill>
        <p:spPr>
          <a:xfrm>
            <a:off x="1221335" y="681037"/>
            <a:ext cx="9749329" cy="5429864"/>
          </a:xfrm>
          <a:prstGeom prst="rect">
            <a:avLst/>
          </a:prstGeom>
        </p:spPr>
      </p:pic>
    </p:spTree>
    <p:extLst>
      <p:ext uri="{BB962C8B-B14F-4D97-AF65-F5344CB8AC3E}">
        <p14:creationId xmlns:p14="http://schemas.microsoft.com/office/powerpoint/2010/main" val="1070602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DDA1B-C001-209B-A870-CBFF02C86087}"/>
              </a:ext>
            </a:extLst>
          </p:cNvPr>
          <p:cNvSpPr>
            <a:spLocks noGrp="1"/>
          </p:cNvSpPr>
          <p:nvPr>
            <p:ph type="title"/>
          </p:nvPr>
        </p:nvSpPr>
        <p:spPr/>
        <p:txBody>
          <a:bodyPr/>
          <a:lstStyle/>
          <a:p>
            <a:r>
              <a:rPr lang="en-US" dirty="0"/>
              <a:t>What is so special about RCTs?</a:t>
            </a:r>
          </a:p>
        </p:txBody>
      </p:sp>
      <p:sp>
        <p:nvSpPr>
          <p:cNvPr id="3" name="Content Placeholder 2">
            <a:extLst>
              <a:ext uri="{FF2B5EF4-FFF2-40B4-BE49-F238E27FC236}">
                <a16:creationId xmlns:a16="http://schemas.microsoft.com/office/drawing/2014/main" id="{E85BA388-9834-BFF6-8D09-F9C14F6E7C43}"/>
              </a:ext>
            </a:extLst>
          </p:cNvPr>
          <p:cNvSpPr>
            <a:spLocks noGrp="1"/>
          </p:cNvSpPr>
          <p:nvPr>
            <p:ph idx="1"/>
          </p:nvPr>
        </p:nvSpPr>
        <p:spPr>
          <a:xfrm>
            <a:off x="838200" y="2141537"/>
            <a:ext cx="3720737" cy="4351338"/>
          </a:xfrm>
        </p:spPr>
        <p:txBody>
          <a:bodyPr/>
          <a:lstStyle/>
          <a:p>
            <a:r>
              <a:rPr lang="en-US" dirty="0"/>
              <a:t>Randomization = equal groups</a:t>
            </a:r>
          </a:p>
          <a:p>
            <a:r>
              <a:rPr lang="en-US" dirty="0"/>
              <a:t>Only difference should be the intervention</a:t>
            </a:r>
          </a:p>
          <a:p>
            <a:r>
              <a:rPr lang="en-US" dirty="0"/>
              <a:t>Can attribute differences in outcome to the intervention (exposure) alone! </a:t>
            </a:r>
          </a:p>
        </p:txBody>
      </p:sp>
      <p:pic>
        <p:nvPicPr>
          <p:cNvPr id="4" name="Content Placeholder 4" descr="Diagram&#10;&#10;Description automatically generated">
            <a:extLst>
              <a:ext uri="{FF2B5EF4-FFF2-40B4-BE49-F238E27FC236}">
                <a16:creationId xmlns:a16="http://schemas.microsoft.com/office/drawing/2014/main" id="{62D7B309-DD99-F154-0361-33EA51B5D88F}"/>
              </a:ext>
            </a:extLst>
          </p:cNvPr>
          <p:cNvPicPr>
            <a:picLocks noChangeAspect="1"/>
          </p:cNvPicPr>
          <p:nvPr/>
        </p:nvPicPr>
        <p:blipFill>
          <a:blip r:embed="rId2"/>
          <a:stretch>
            <a:fillRect/>
          </a:stretch>
        </p:blipFill>
        <p:spPr>
          <a:xfrm>
            <a:off x="4453467" y="1565218"/>
            <a:ext cx="7120224" cy="4611745"/>
          </a:xfrm>
          <a:prstGeom prst="rect">
            <a:avLst/>
          </a:prstGeom>
        </p:spPr>
      </p:pic>
    </p:spTree>
    <p:extLst>
      <p:ext uri="{BB962C8B-B14F-4D97-AF65-F5344CB8AC3E}">
        <p14:creationId xmlns:p14="http://schemas.microsoft.com/office/powerpoint/2010/main" val="67484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CEAEB-CFA1-B4C0-C024-D98B864F3F97}"/>
              </a:ext>
            </a:extLst>
          </p:cNvPr>
          <p:cNvSpPr>
            <a:spLocks noGrp="1"/>
          </p:cNvSpPr>
          <p:nvPr>
            <p:ph type="title"/>
          </p:nvPr>
        </p:nvSpPr>
        <p:spPr/>
        <p:txBody>
          <a:bodyPr/>
          <a:lstStyle/>
          <a:p>
            <a:r>
              <a:rPr lang="en-US" dirty="0"/>
              <a:t>Why not an RCT then? </a:t>
            </a:r>
          </a:p>
        </p:txBody>
      </p:sp>
      <p:sp>
        <p:nvSpPr>
          <p:cNvPr id="3" name="Content Placeholder 2">
            <a:extLst>
              <a:ext uri="{FF2B5EF4-FFF2-40B4-BE49-F238E27FC236}">
                <a16:creationId xmlns:a16="http://schemas.microsoft.com/office/drawing/2014/main" id="{7DD4FCCF-2AF4-3847-7826-B8D4505379FD}"/>
              </a:ext>
            </a:extLst>
          </p:cNvPr>
          <p:cNvSpPr>
            <a:spLocks noGrp="1"/>
          </p:cNvSpPr>
          <p:nvPr>
            <p:ph idx="1"/>
          </p:nvPr>
        </p:nvSpPr>
        <p:spPr/>
        <p:txBody>
          <a:bodyPr/>
          <a:lstStyle/>
          <a:p>
            <a:r>
              <a:rPr lang="en-US" dirty="0"/>
              <a:t>Often unethical </a:t>
            </a:r>
          </a:p>
          <a:p>
            <a:pPr lvl="1"/>
            <a:r>
              <a:rPr lang="en-US" dirty="0"/>
              <a:t>Cannot randomize kids to things that could be harmful, IE cigarette smoke</a:t>
            </a:r>
          </a:p>
          <a:p>
            <a:pPr lvl="1"/>
            <a:endParaRPr lang="en-US" dirty="0"/>
          </a:p>
          <a:p>
            <a:pPr lvl="1"/>
            <a:r>
              <a:rPr lang="en-US" dirty="0"/>
              <a:t>Often not feasible </a:t>
            </a:r>
          </a:p>
          <a:p>
            <a:pPr lvl="2"/>
            <a:r>
              <a:rPr lang="en-US" dirty="0"/>
              <a:t>How do you randomize to having a pet vs not having a pet? Free puppies!?</a:t>
            </a:r>
          </a:p>
          <a:p>
            <a:pPr lvl="2"/>
            <a:endParaRPr lang="en-US" dirty="0"/>
          </a:p>
          <a:p>
            <a:pPr lvl="2"/>
            <a:r>
              <a:rPr lang="en-US" dirty="0"/>
              <a:t>Timeline is usually much longer </a:t>
            </a:r>
          </a:p>
          <a:p>
            <a:pPr lvl="3"/>
            <a:r>
              <a:rPr lang="en-US" dirty="0"/>
              <a:t>Unlike obvious harm exposures, usually takes a long time for the disease or outcome to generate</a:t>
            </a:r>
          </a:p>
          <a:p>
            <a:pPr lvl="3"/>
            <a:r>
              <a:rPr lang="en-US" dirty="0"/>
              <a:t>Takes a LOT of patients if the risk is small </a:t>
            </a:r>
          </a:p>
          <a:p>
            <a:pPr lvl="3"/>
            <a:r>
              <a:rPr lang="en-US" dirty="0"/>
              <a:t>Would be very expensive</a:t>
            </a:r>
          </a:p>
        </p:txBody>
      </p:sp>
    </p:spTree>
    <p:extLst>
      <p:ext uri="{BB962C8B-B14F-4D97-AF65-F5344CB8AC3E}">
        <p14:creationId xmlns:p14="http://schemas.microsoft.com/office/powerpoint/2010/main" val="133220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FF3AE5-3CBA-1A12-41D7-E24E6DB477B6}"/>
              </a:ext>
            </a:extLst>
          </p:cNvPr>
          <p:cNvSpPr>
            <a:spLocks noGrp="1"/>
          </p:cNvSpPr>
          <p:nvPr>
            <p:ph type="title"/>
          </p:nvPr>
        </p:nvSpPr>
        <p:spPr>
          <a:xfrm>
            <a:off x="838200" y="365125"/>
            <a:ext cx="10515600" cy="1306443"/>
          </a:xfrm>
        </p:spPr>
        <p:txBody>
          <a:bodyPr>
            <a:normAutofit/>
          </a:bodyPr>
          <a:lstStyle/>
          <a:p>
            <a:r>
              <a:rPr lang="en-US" sz="4000"/>
              <a:t>So then what is the biggest risk of bias?</a:t>
            </a:r>
          </a:p>
        </p:txBody>
      </p:sp>
      <p:sp>
        <p:nvSpPr>
          <p:cNvPr id="3" name="Content Placeholder 2">
            <a:extLst>
              <a:ext uri="{FF2B5EF4-FFF2-40B4-BE49-F238E27FC236}">
                <a16:creationId xmlns:a16="http://schemas.microsoft.com/office/drawing/2014/main" id="{5266F9D7-DA54-FCE8-D15C-F3D163B23CB1}"/>
              </a:ext>
            </a:extLst>
          </p:cNvPr>
          <p:cNvSpPr>
            <a:spLocks noGrp="1"/>
          </p:cNvSpPr>
          <p:nvPr>
            <p:ph idx="1"/>
          </p:nvPr>
        </p:nvSpPr>
        <p:spPr>
          <a:xfrm>
            <a:off x="838200" y="2036693"/>
            <a:ext cx="4152774" cy="4303464"/>
          </a:xfrm>
        </p:spPr>
        <p:txBody>
          <a:bodyPr>
            <a:normAutofit/>
          </a:bodyPr>
          <a:lstStyle/>
          <a:p>
            <a:r>
              <a:rPr lang="en-US" sz="2000" dirty="0"/>
              <a:t>Did exposed and control groups (or cases and controls) began and complete the study with sufficient similarities that we can obtain a minimally biased assessment of the influence of exposure on outcome</a:t>
            </a:r>
          </a:p>
          <a:p>
            <a:r>
              <a:rPr lang="en-US" sz="2000" dirty="0"/>
              <a:t>Therefore, the researcher must: </a:t>
            </a:r>
          </a:p>
          <a:p>
            <a:pPr lvl="1"/>
            <a:r>
              <a:rPr lang="en-US" sz="2000" dirty="0"/>
              <a:t>Document the important characteristics of each group </a:t>
            </a:r>
          </a:p>
          <a:p>
            <a:pPr lvl="1"/>
            <a:r>
              <a:rPr lang="en-US" sz="2000" dirty="0"/>
              <a:t>Control for differences using statistical methods </a:t>
            </a:r>
          </a:p>
        </p:txBody>
      </p:sp>
      <p:pic>
        <p:nvPicPr>
          <p:cNvPr id="4" name="Content Placeholder 4" descr="Diagram&#10;&#10;Description automatically generated">
            <a:extLst>
              <a:ext uri="{FF2B5EF4-FFF2-40B4-BE49-F238E27FC236}">
                <a16:creationId xmlns:a16="http://schemas.microsoft.com/office/drawing/2014/main" id="{FE4CF172-A626-B6EC-A027-B02127ED0CA1}"/>
              </a:ext>
            </a:extLst>
          </p:cNvPr>
          <p:cNvPicPr>
            <a:picLocks noChangeAspect="1"/>
          </p:cNvPicPr>
          <p:nvPr/>
        </p:nvPicPr>
        <p:blipFill rotWithShape="1">
          <a:blip r:embed="rId2"/>
          <a:srcRect l="55" r="5378"/>
          <a:stretch/>
        </p:blipFill>
        <p:spPr>
          <a:xfrm>
            <a:off x="5183500" y="1904282"/>
            <a:ext cx="6170299" cy="4224808"/>
          </a:xfrm>
          <a:prstGeom prst="rect">
            <a:avLst/>
          </a:prstGeom>
        </p:spPr>
      </p:pic>
    </p:spTree>
    <p:extLst>
      <p:ext uri="{BB962C8B-B14F-4D97-AF65-F5344CB8AC3E}">
        <p14:creationId xmlns:p14="http://schemas.microsoft.com/office/powerpoint/2010/main" val="422984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F4B9F7-1C17-AAC5-6B0D-D7EBE2387656}"/>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Name that study design!</a:t>
            </a: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D5BC04EB-7927-5155-6CBE-E7056E11F0BD}"/>
              </a:ext>
            </a:extLst>
          </p:cNvPr>
          <p:cNvPicPr>
            <a:picLocks noChangeAspect="1"/>
          </p:cNvPicPr>
          <p:nvPr/>
        </p:nvPicPr>
        <p:blipFill>
          <a:blip r:embed="rId2"/>
          <a:stretch>
            <a:fillRect/>
          </a:stretch>
        </p:blipFill>
        <p:spPr>
          <a:xfrm>
            <a:off x="5991758" y="666728"/>
            <a:ext cx="5397468" cy="5465791"/>
          </a:xfrm>
          <a:prstGeom prst="rect">
            <a:avLst/>
          </a:prstGeom>
        </p:spPr>
      </p:pic>
    </p:spTree>
    <p:extLst>
      <p:ext uri="{BB962C8B-B14F-4D97-AF65-F5344CB8AC3E}">
        <p14:creationId xmlns:p14="http://schemas.microsoft.com/office/powerpoint/2010/main" val="3007121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D8A0D1-9ABA-A94D-8382-43FA50119301}"/>
              </a:ext>
            </a:extLst>
          </p:cNvPr>
          <p:cNvSpPr>
            <a:spLocks noGrp="1"/>
          </p:cNvSpPr>
          <p:nvPr>
            <p:ph idx="1"/>
          </p:nvPr>
        </p:nvSpPr>
        <p:spPr>
          <a:xfrm>
            <a:off x="720635" y="1202745"/>
            <a:ext cx="10515600" cy="1710272"/>
          </a:xfrm>
        </p:spPr>
        <p:txBody>
          <a:bodyPr>
            <a:normAutofit lnSpcReduction="10000"/>
          </a:bodyPr>
          <a:lstStyle/>
          <a:p>
            <a:pPr marL="0" indent="0">
              <a:buNone/>
            </a:pPr>
            <a:r>
              <a:rPr lang="en-US" sz="2400" dirty="0">
                <a:effectLst/>
                <a:latin typeface="ArialMT"/>
              </a:rPr>
              <a:t>In a study of risk factors for the development of asthma, investigators enrolled consecutive children during their first newborn well child check. Each child’s caretaker was asked whether or not there were pets in the household. The children were followed for 5 years and the frequency of asthma in children with and without pets in the home was assessed. </a:t>
            </a:r>
            <a:endParaRPr lang="en-US" sz="2400" dirty="0">
              <a:effectLst/>
            </a:endParaRPr>
          </a:p>
          <a:p>
            <a:pPr marL="0" indent="0">
              <a:buNone/>
            </a:pPr>
            <a:endParaRPr lang="en-US" dirty="0"/>
          </a:p>
        </p:txBody>
      </p:sp>
      <p:sp>
        <p:nvSpPr>
          <p:cNvPr id="4" name="TextBox 3">
            <a:extLst>
              <a:ext uri="{FF2B5EF4-FFF2-40B4-BE49-F238E27FC236}">
                <a16:creationId xmlns:a16="http://schemas.microsoft.com/office/drawing/2014/main" id="{ADD9C32E-8736-E6A7-520C-9FC559E2D711}"/>
              </a:ext>
            </a:extLst>
          </p:cNvPr>
          <p:cNvSpPr txBox="1"/>
          <p:nvPr/>
        </p:nvSpPr>
        <p:spPr>
          <a:xfrm>
            <a:off x="1238398" y="3429000"/>
            <a:ext cx="9044247" cy="1938992"/>
          </a:xfrm>
          <a:prstGeom prst="rect">
            <a:avLst/>
          </a:prstGeom>
          <a:noFill/>
        </p:spPr>
        <p:txBody>
          <a:bodyPr wrap="square" rtlCol="0">
            <a:spAutoFit/>
          </a:bodyPr>
          <a:lstStyle/>
          <a:p>
            <a:r>
              <a:rPr lang="en-US" sz="2400" dirty="0"/>
              <a:t>A) Randomized Control Trial</a:t>
            </a:r>
          </a:p>
          <a:p>
            <a:r>
              <a:rPr lang="en-US" sz="2400" dirty="0"/>
              <a:t>B) Prospective Cohort Study</a:t>
            </a:r>
          </a:p>
          <a:p>
            <a:r>
              <a:rPr lang="en-US" sz="2400" dirty="0"/>
              <a:t>C) Retrospective Cohort Study</a:t>
            </a:r>
          </a:p>
          <a:p>
            <a:r>
              <a:rPr lang="en-US" sz="2400" dirty="0"/>
              <a:t>D) Case Control Study </a:t>
            </a:r>
          </a:p>
          <a:p>
            <a:r>
              <a:rPr lang="en-US" sz="2400" dirty="0"/>
              <a:t>E) Cross Sectional Study</a:t>
            </a:r>
          </a:p>
        </p:txBody>
      </p:sp>
      <p:pic>
        <p:nvPicPr>
          <p:cNvPr id="5" name="Picture 4" descr="A picture containing text, clipart&#10;&#10;Description automatically generated">
            <a:extLst>
              <a:ext uri="{FF2B5EF4-FFF2-40B4-BE49-F238E27FC236}">
                <a16:creationId xmlns:a16="http://schemas.microsoft.com/office/drawing/2014/main" id="{899A2A63-3543-1B6E-D54A-C4493F9BF997}"/>
              </a:ext>
            </a:extLst>
          </p:cNvPr>
          <p:cNvPicPr>
            <a:picLocks noChangeAspect="1"/>
          </p:cNvPicPr>
          <p:nvPr/>
        </p:nvPicPr>
        <p:blipFill>
          <a:blip r:embed="rId2"/>
          <a:stretch>
            <a:fillRect/>
          </a:stretch>
        </p:blipFill>
        <p:spPr>
          <a:xfrm>
            <a:off x="10738089" y="287383"/>
            <a:ext cx="1231422" cy="1247010"/>
          </a:xfrm>
          <a:prstGeom prst="rect">
            <a:avLst/>
          </a:prstGeom>
        </p:spPr>
      </p:pic>
      <p:sp>
        <p:nvSpPr>
          <p:cNvPr id="6" name="TextBox 5">
            <a:extLst>
              <a:ext uri="{FF2B5EF4-FFF2-40B4-BE49-F238E27FC236}">
                <a16:creationId xmlns:a16="http://schemas.microsoft.com/office/drawing/2014/main" id="{1499AFA7-C930-3DFA-6ECC-F6FE53100343}"/>
              </a:ext>
            </a:extLst>
          </p:cNvPr>
          <p:cNvSpPr txBox="1"/>
          <p:nvPr/>
        </p:nvSpPr>
        <p:spPr>
          <a:xfrm>
            <a:off x="6814457" y="5655255"/>
            <a:ext cx="2969623" cy="369332"/>
          </a:xfrm>
          <a:prstGeom prst="rect">
            <a:avLst/>
          </a:prstGeom>
          <a:noFill/>
        </p:spPr>
        <p:txBody>
          <a:bodyPr wrap="square" rtlCol="0">
            <a:spAutoFit/>
          </a:bodyPr>
          <a:lstStyle/>
          <a:p>
            <a:r>
              <a:rPr lang="en-US" dirty="0">
                <a:hlinkClick r:id="rId3"/>
              </a:rPr>
              <a:t>Responses</a:t>
            </a:r>
            <a:endParaRPr lang="en-US" dirty="0"/>
          </a:p>
        </p:txBody>
      </p:sp>
      <p:pic>
        <p:nvPicPr>
          <p:cNvPr id="7" name="Picture 6">
            <a:extLst>
              <a:ext uri="{FF2B5EF4-FFF2-40B4-BE49-F238E27FC236}">
                <a16:creationId xmlns:a16="http://schemas.microsoft.com/office/drawing/2014/main" id="{D3138AF2-7199-17DA-35EA-A32BA3322B6C}"/>
              </a:ext>
            </a:extLst>
          </p:cNvPr>
          <p:cNvPicPr>
            <a:picLocks noChangeAspect="1"/>
          </p:cNvPicPr>
          <p:nvPr/>
        </p:nvPicPr>
        <p:blipFill>
          <a:blip r:embed="rId4"/>
          <a:stretch>
            <a:fillRect/>
          </a:stretch>
        </p:blipFill>
        <p:spPr>
          <a:xfrm>
            <a:off x="994703" y="97748"/>
            <a:ext cx="7772400" cy="961366"/>
          </a:xfrm>
          <a:prstGeom prst="rect">
            <a:avLst/>
          </a:prstGeom>
        </p:spPr>
      </p:pic>
    </p:spTree>
    <p:extLst>
      <p:ext uri="{BB962C8B-B14F-4D97-AF65-F5344CB8AC3E}">
        <p14:creationId xmlns:p14="http://schemas.microsoft.com/office/powerpoint/2010/main" val="2901673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15D739-9EEB-15F0-3C13-331A4A4FADF9}"/>
              </a:ext>
            </a:extLst>
          </p:cNvPr>
          <p:cNvSpPr>
            <a:spLocks noGrp="1"/>
          </p:cNvSpPr>
          <p:nvPr>
            <p:ph idx="1"/>
          </p:nvPr>
        </p:nvSpPr>
        <p:spPr>
          <a:xfrm>
            <a:off x="838200" y="1418836"/>
            <a:ext cx="10515600" cy="4351338"/>
          </a:xfrm>
        </p:spPr>
        <p:txBody>
          <a:bodyPr/>
          <a:lstStyle/>
          <a:p>
            <a:pPr marL="0" indent="0">
              <a:buNone/>
            </a:pPr>
            <a:r>
              <a:rPr lang="en-US" sz="2400" dirty="0">
                <a:effectLst/>
                <a:latin typeface="ArialMT"/>
              </a:rPr>
              <a:t>In a study of risk factors for the development of asthma, investigators accessed records from the electronic medical record. They identified all children with a diagnosis of asthma. They also identified children of similar age and sex who did not have asthma. The investigators then looked to see how many children in each group had pets in the home before they were diagnosed with asthma. </a:t>
            </a:r>
            <a:endParaRPr lang="en-US" sz="2400" dirty="0">
              <a:effectLst/>
            </a:endParaRPr>
          </a:p>
          <a:p>
            <a:endParaRPr lang="en-US" dirty="0"/>
          </a:p>
        </p:txBody>
      </p:sp>
      <p:pic>
        <p:nvPicPr>
          <p:cNvPr id="4" name="Picture 3" descr="A picture containing text, clipart&#10;&#10;Description automatically generated">
            <a:extLst>
              <a:ext uri="{FF2B5EF4-FFF2-40B4-BE49-F238E27FC236}">
                <a16:creationId xmlns:a16="http://schemas.microsoft.com/office/drawing/2014/main" id="{D87D063A-464B-B2AC-D9F6-46C11A65DC87}"/>
              </a:ext>
            </a:extLst>
          </p:cNvPr>
          <p:cNvPicPr>
            <a:picLocks noChangeAspect="1"/>
          </p:cNvPicPr>
          <p:nvPr/>
        </p:nvPicPr>
        <p:blipFill>
          <a:blip r:embed="rId2"/>
          <a:stretch>
            <a:fillRect/>
          </a:stretch>
        </p:blipFill>
        <p:spPr>
          <a:xfrm>
            <a:off x="10738089" y="287383"/>
            <a:ext cx="1231422" cy="1247010"/>
          </a:xfrm>
          <a:prstGeom prst="rect">
            <a:avLst/>
          </a:prstGeom>
        </p:spPr>
      </p:pic>
      <p:sp>
        <p:nvSpPr>
          <p:cNvPr id="5" name="TextBox 4">
            <a:extLst>
              <a:ext uri="{FF2B5EF4-FFF2-40B4-BE49-F238E27FC236}">
                <a16:creationId xmlns:a16="http://schemas.microsoft.com/office/drawing/2014/main" id="{3305E0FD-F42E-8414-92F2-D166A478D9FB}"/>
              </a:ext>
            </a:extLst>
          </p:cNvPr>
          <p:cNvSpPr txBox="1"/>
          <p:nvPr/>
        </p:nvSpPr>
        <p:spPr>
          <a:xfrm>
            <a:off x="1316775" y="3728520"/>
            <a:ext cx="9044247" cy="1938992"/>
          </a:xfrm>
          <a:prstGeom prst="rect">
            <a:avLst/>
          </a:prstGeom>
          <a:noFill/>
        </p:spPr>
        <p:txBody>
          <a:bodyPr wrap="square" rtlCol="0">
            <a:spAutoFit/>
          </a:bodyPr>
          <a:lstStyle/>
          <a:p>
            <a:r>
              <a:rPr lang="en-US" sz="2400" dirty="0"/>
              <a:t>A) Randomized Control Trial</a:t>
            </a:r>
          </a:p>
          <a:p>
            <a:r>
              <a:rPr lang="en-US" sz="2400" dirty="0"/>
              <a:t>B) Prospective Cohort Study</a:t>
            </a:r>
          </a:p>
          <a:p>
            <a:r>
              <a:rPr lang="en-US" sz="2400" dirty="0"/>
              <a:t>C) Retrospective Cohort Study</a:t>
            </a:r>
          </a:p>
          <a:p>
            <a:r>
              <a:rPr lang="en-US" sz="2400" dirty="0"/>
              <a:t>D) Case Control Study </a:t>
            </a:r>
          </a:p>
          <a:p>
            <a:r>
              <a:rPr lang="en-US" sz="2400" dirty="0"/>
              <a:t>E) Cross Sectional Study</a:t>
            </a:r>
          </a:p>
        </p:txBody>
      </p:sp>
      <p:sp>
        <p:nvSpPr>
          <p:cNvPr id="6" name="TextBox 5">
            <a:extLst>
              <a:ext uri="{FF2B5EF4-FFF2-40B4-BE49-F238E27FC236}">
                <a16:creationId xmlns:a16="http://schemas.microsoft.com/office/drawing/2014/main" id="{321F679E-6B6E-E0D9-6BEF-C4DBFDFDDD01}"/>
              </a:ext>
            </a:extLst>
          </p:cNvPr>
          <p:cNvSpPr txBox="1"/>
          <p:nvPr/>
        </p:nvSpPr>
        <p:spPr>
          <a:xfrm>
            <a:off x="6814457" y="5655255"/>
            <a:ext cx="2969623" cy="369332"/>
          </a:xfrm>
          <a:prstGeom prst="rect">
            <a:avLst/>
          </a:prstGeom>
          <a:noFill/>
        </p:spPr>
        <p:txBody>
          <a:bodyPr wrap="square" rtlCol="0">
            <a:spAutoFit/>
          </a:bodyPr>
          <a:lstStyle/>
          <a:p>
            <a:r>
              <a:rPr lang="en-US" dirty="0">
                <a:hlinkClick r:id="rId3"/>
              </a:rPr>
              <a:t>Responses</a:t>
            </a:r>
            <a:endParaRPr lang="en-US" dirty="0"/>
          </a:p>
        </p:txBody>
      </p:sp>
      <p:pic>
        <p:nvPicPr>
          <p:cNvPr id="7" name="Picture 6">
            <a:extLst>
              <a:ext uri="{FF2B5EF4-FFF2-40B4-BE49-F238E27FC236}">
                <a16:creationId xmlns:a16="http://schemas.microsoft.com/office/drawing/2014/main" id="{848F6740-656E-28C2-516C-A7AD031C7DFD}"/>
              </a:ext>
            </a:extLst>
          </p:cNvPr>
          <p:cNvPicPr>
            <a:picLocks noChangeAspect="1"/>
          </p:cNvPicPr>
          <p:nvPr/>
        </p:nvPicPr>
        <p:blipFill>
          <a:blip r:embed="rId4"/>
          <a:stretch>
            <a:fillRect/>
          </a:stretch>
        </p:blipFill>
        <p:spPr>
          <a:xfrm>
            <a:off x="994703" y="139953"/>
            <a:ext cx="7772400" cy="961366"/>
          </a:xfrm>
          <a:prstGeom prst="rect">
            <a:avLst/>
          </a:prstGeom>
        </p:spPr>
      </p:pic>
    </p:spTree>
    <p:extLst>
      <p:ext uri="{BB962C8B-B14F-4D97-AF65-F5344CB8AC3E}">
        <p14:creationId xmlns:p14="http://schemas.microsoft.com/office/powerpoint/2010/main" val="1772032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FF3EB-ABE3-DAC2-5ADA-E52CA85D1BC8}"/>
              </a:ext>
            </a:extLst>
          </p:cNvPr>
          <p:cNvSpPr>
            <a:spLocks noGrp="1"/>
          </p:cNvSpPr>
          <p:nvPr>
            <p:ph type="title"/>
          </p:nvPr>
        </p:nvSpPr>
        <p:spPr>
          <a:xfrm>
            <a:off x="635000" y="640823"/>
            <a:ext cx="3418659" cy="5583148"/>
          </a:xfrm>
        </p:spPr>
        <p:txBody>
          <a:bodyPr anchor="ctr">
            <a:normAutofit/>
          </a:bodyPr>
          <a:lstStyle/>
          <a:p>
            <a:r>
              <a:rPr lang="en-US" sz="5400"/>
              <a:t>Recap of what we have covered so far </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54EFCB2-263B-9CDA-BAA4-B8BE2C76A284}"/>
              </a:ext>
            </a:extLst>
          </p:cNvPr>
          <p:cNvGraphicFramePr>
            <a:graphicFrameLocks noGrp="1"/>
          </p:cNvGraphicFramePr>
          <p:nvPr>
            <p:ph idx="1"/>
            <p:extLst>
              <p:ext uri="{D42A27DB-BD31-4B8C-83A1-F6EECF244321}">
                <p14:modId xmlns:p14="http://schemas.microsoft.com/office/powerpoint/2010/main" val="243586926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5248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849EE8-03A4-43EB-7179-1D4E6C2E7C2F}"/>
              </a:ext>
            </a:extLst>
          </p:cNvPr>
          <p:cNvSpPr>
            <a:spLocks noGrp="1"/>
          </p:cNvSpPr>
          <p:nvPr>
            <p:ph idx="1"/>
          </p:nvPr>
        </p:nvSpPr>
        <p:spPr>
          <a:xfrm>
            <a:off x="838200" y="1570899"/>
            <a:ext cx="10515600" cy="1858101"/>
          </a:xfrm>
        </p:spPr>
        <p:txBody>
          <a:bodyPr>
            <a:normAutofit/>
          </a:bodyPr>
          <a:lstStyle/>
          <a:p>
            <a:pPr marL="0" indent="0">
              <a:buNone/>
            </a:pPr>
            <a:r>
              <a:rPr lang="en-US" sz="2400" dirty="0">
                <a:effectLst/>
                <a:latin typeface="ArialMT"/>
              </a:rPr>
              <a:t>In a study of risk factors for the development of asthma, investigators looked at all their patients in their health system who had asthma.  They identified those that had asthma and owned pets and those that had asthma and did not own pets. The investigators calculated the </a:t>
            </a:r>
            <a:r>
              <a:rPr lang="en-US" sz="2400" dirty="0">
                <a:latin typeface="ArialMT"/>
              </a:rPr>
              <a:t>risk of asthma based on owning a pet</a:t>
            </a:r>
            <a:r>
              <a:rPr lang="en-US" sz="2400" dirty="0">
                <a:effectLst/>
                <a:latin typeface="ArialMT"/>
              </a:rPr>
              <a:t>. </a:t>
            </a:r>
            <a:endParaRPr lang="en-US" sz="2400" dirty="0"/>
          </a:p>
        </p:txBody>
      </p:sp>
      <p:pic>
        <p:nvPicPr>
          <p:cNvPr id="4" name="Picture 3" descr="A picture containing text, clipart&#10;&#10;Description automatically generated">
            <a:extLst>
              <a:ext uri="{FF2B5EF4-FFF2-40B4-BE49-F238E27FC236}">
                <a16:creationId xmlns:a16="http://schemas.microsoft.com/office/drawing/2014/main" id="{AE7AC5BE-D5D9-415F-9153-FEF3DE85BA2D}"/>
              </a:ext>
            </a:extLst>
          </p:cNvPr>
          <p:cNvPicPr>
            <a:picLocks noChangeAspect="1"/>
          </p:cNvPicPr>
          <p:nvPr/>
        </p:nvPicPr>
        <p:blipFill>
          <a:blip r:embed="rId2"/>
          <a:stretch>
            <a:fillRect/>
          </a:stretch>
        </p:blipFill>
        <p:spPr>
          <a:xfrm>
            <a:off x="10738089" y="287383"/>
            <a:ext cx="1231422" cy="1247010"/>
          </a:xfrm>
          <a:prstGeom prst="rect">
            <a:avLst/>
          </a:prstGeom>
        </p:spPr>
      </p:pic>
      <p:sp>
        <p:nvSpPr>
          <p:cNvPr id="5" name="TextBox 4">
            <a:extLst>
              <a:ext uri="{FF2B5EF4-FFF2-40B4-BE49-F238E27FC236}">
                <a16:creationId xmlns:a16="http://schemas.microsoft.com/office/drawing/2014/main" id="{DB4BC45C-130C-B172-67DF-43A5A0CD99FA}"/>
              </a:ext>
            </a:extLst>
          </p:cNvPr>
          <p:cNvSpPr txBox="1"/>
          <p:nvPr/>
        </p:nvSpPr>
        <p:spPr>
          <a:xfrm>
            <a:off x="1016330" y="3974958"/>
            <a:ext cx="9044247" cy="1938992"/>
          </a:xfrm>
          <a:prstGeom prst="rect">
            <a:avLst/>
          </a:prstGeom>
          <a:noFill/>
        </p:spPr>
        <p:txBody>
          <a:bodyPr wrap="square" rtlCol="0">
            <a:spAutoFit/>
          </a:bodyPr>
          <a:lstStyle/>
          <a:p>
            <a:r>
              <a:rPr lang="en-US" sz="2400" dirty="0"/>
              <a:t>A) Randomized Control Trial</a:t>
            </a:r>
          </a:p>
          <a:p>
            <a:r>
              <a:rPr lang="en-US" sz="2400" dirty="0"/>
              <a:t>B) Prospective Cohort Study</a:t>
            </a:r>
          </a:p>
          <a:p>
            <a:r>
              <a:rPr lang="en-US" sz="2400" dirty="0"/>
              <a:t>C) Retrospective Cohort Study</a:t>
            </a:r>
          </a:p>
          <a:p>
            <a:r>
              <a:rPr lang="en-US" sz="2400" dirty="0"/>
              <a:t>D) Case Control Study </a:t>
            </a:r>
          </a:p>
          <a:p>
            <a:r>
              <a:rPr lang="en-US" sz="2400" dirty="0"/>
              <a:t>E) Cross Sectional Study</a:t>
            </a:r>
          </a:p>
        </p:txBody>
      </p:sp>
      <p:sp>
        <p:nvSpPr>
          <p:cNvPr id="6" name="TextBox 5">
            <a:extLst>
              <a:ext uri="{FF2B5EF4-FFF2-40B4-BE49-F238E27FC236}">
                <a16:creationId xmlns:a16="http://schemas.microsoft.com/office/drawing/2014/main" id="{7358FD1E-8445-C8F5-2ACA-CE61890F5AC1}"/>
              </a:ext>
            </a:extLst>
          </p:cNvPr>
          <p:cNvSpPr txBox="1"/>
          <p:nvPr/>
        </p:nvSpPr>
        <p:spPr>
          <a:xfrm>
            <a:off x="6814457" y="5655255"/>
            <a:ext cx="2969623" cy="369332"/>
          </a:xfrm>
          <a:prstGeom prst="rect">
            <a:avLst/>
          </a:prstGeom>
          <a:noFill/>
        </p:spPr>
        <p:txBody>
          <a:bodyPr wrap="square" rtlCol="0">
            <a:spAutoFit/>
          </a:bodyPr>
          <a:lstStyle/>
          <a:p>
            <a:r>
              <a:rPr lang="en-US" dirty="0">
                <a:hlinkClick r:id="rId3"/>
              </a:rPr>
              <a:t>Responses</a:t>
            </a:r>
            <a:endParaRPr lang="en-US" dirty="0"/>
          </a:p>
        </p:txBody>
      </p:sp>
      <p:pic>
        <p:nvPicPr>
          <p:cNvPr id="2" name="Picture 1">
            <a:extLst>
              <a:ext uri="{FF2B5EF4-FFF2-40B4-BE49-F238E27FC236}">
                <a16:creationId xmlns:a16="http://schemas.microsoft.com/office/drawing/2014/main" id="{771FB154-CB6A-5F60-4877-09298102F086}"/>
              </a:ext>
            </a:extLst>
          </p:cNvPr>
          <p:cNvPicPr>
            <a:picLocks noChangeAspect="1"/>
          </p:cNvPicPr>
          <p:nvPr/>
        </p:nvPicPr>
        <p:blipFill>
          <a:blip r:embed="rId4"/>
          <a:stretch>
            <a:fillRect/>
          </a:stretch>
        </p:blipFill>
        <p:spPr>
          <a:xfrm>
            <a:off x="994703" y="97748"/>
            <a:ext cx="7772400" cy="961366"/>
          </a:xfrm>
          <a:prstGeom prst="rect">
            <a:avLst/>
          </a:prstGeom>
        </p:spPr>
      </p:pic>
    </p:spTree>
    <p:extLst>
      <p:ext uri="{BB962C8B-B14F-4D97-AF65-F5344CB8AC3E}">
        <p14:creationId xmlns:p14="http://schemas.microsoft.com/office/powerpoint/2010/main" val="784160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5BB4A-2061-63EE-E26E-61A17FB71AAB}"/>
              </a:ext>
            </a:extLst>
          </p:cNvPr>
          <p:cNvSpPr>
            <a:spLocks noGrp="1"/>
          </p:cNvSpPr>
          <p:nvPr>
            <p:ph idx="1"/>
          </p:nvPr>
        </p:nvSpPr>
        <p:spPr>
          <a:xfrm>
            <a:off x="838200" y="1253331"/>
            <a:ext cx="10515600" cy="1738063"/>
          </a:xfrm>
        </p:spPr>
        <p:txBody>
          <a:bodyPr/>
          <a:lstStyle/>
          <a:p>
            <a:pPr marL="0" indent="0">
              <a:buNone/>
            </a:pPr>
            <a:r>
              <a:rPr lang="en-US" sz="2400" dirty="0">
                <a:effectLst/>
                <a:latin typeface="ArialMT"/>
              </a:rPr>
              <a:t>In a study of risk factors for the development of asthma, last month investigators accessed records from the electronic medical record from 2000 through 2020. The investigators determined which children had pets in the home at the time of their birth. They then looked to see which children developed asthma by their 5th birthday. </a:t>
            </a:r>
            <a:endParaRPr lang="en-US" sz="2400" dirty="0">
              <a:effectLst/>
            </a:endParaRPr>
          </a:p>
          <a:p>
            <a:endParaRPr lang="en-US" dirty="0"/>
          </a:p>
        </p:txBody>
      </p:sp>
      <p:pic>
        <p:nvPicPr>
          <p:cNvPr id="4" name="Picture 3" descr="A picture containing text, clipart&#10;&#10;Description automatically generated">
            <a:extLst>
              <a:ext uri="{FF2B5EF4-FFF2-40B4-BE49-F238E27FC236}">
                <a16:creationId xmlns:a16="http://schemas.microsoft.com/office/drawing/2014/main" id="{D3D17291-36DC-4DAE-DD1E-6758C82B6EBE}"/>
              </a:ext>
            </a:extLst>
          </p:cNvPr>
          <p:cNvPicPr>
            <a:picLocks noChangeAspect="1"/>
          </p:cNvPicPr>
          <p:nvPr/>
        </p:nvPicPr>
        <p:blipFill>
          <a:blip r:embed="rId2"/>
          <a:stretch>
            <a:fillRect/>
          </a:stretch>
        </p:blipFill>
        <p:spPr>
          <a:xfrm>
            <a:off x="10738089" y="287383"/>
            <a:ext cx="1231422" cy="1247010"/>
          </a:xfrm>
          <a:prstGeom prst="rect">
            <a:avLst/>
          </a:prstGeom>
        </p:spPr>
      </p:pic>
      <p:sp>
        <p:nvSpPr>
          <p:cNvPr id="5" name="TextBox 4">
            <a:extLst>
              <a:ext uri="{FF2B5EF4-FFF2-40B4-BE49-F238E27FC236}">
                <a16:creationId xmlns:a16="http://schemas.microsoft.com/office/drawing/2014/main" id="{22A619DB-B390-143B-0153-A47951272AED}"/>
              </a:ext>
            </a:extLst>
          </p:cNvPr>
          <p:cNvSpPr txBox="1"/>
          <p:nvPr/>
        </p:nvSpPr>
        <p:spPr>
          <a:xfrm>
            <a:off x="1264524" y="3672208"/>
            <a:ext cx="9044247" cy="1938992"/>
          </a:xfrm>
          <a:prstGeom prst="rect">
            <a:avLst/>
          </a:prstGeom>
          <a:noFill/>
        </p:spPr>
        <p:txBody>
          <a:bodyPr wrap="square" rtlCol="0">
            <a:spAutoFit/>
          </a:bodyPr>
          <a:lstStyle/>
          <a:p>
            <a:r>
              <a:rPr lang="en-US" sz="2400" dirty="0"/>
              <a:t>A) Randomized Control Trial</a:t>
            </a:r>
          </a:p>
          <a:p>
            <a:r>
              <a:rPr lang="en-US" sz="2400" dirty="0"/>
              <a:t>B) Prospective Cohort Study</a:t>
            </a:r>
          </a:p>
          <a:p>
            <a:r>
              <a:rPr lang="en-US" sz="2400" dirty="0"/>
              <a:t>C) Retrospective Cohort Study</a:t>
            </a:r>
          </a:p>
          <a:p>
            <a:r>
              <a:rPr lang="en-US" sz="2400" dirty="0"/>
              <a:t>D) Case Control Study </a:t>
            </a:r>
          </a:p>
          <a:p>
            <a:r>
              <a:rPr lang="en-US" sz="2400" dirty="0"/>
              <a:t>E) Cross Sectional Study</a:t>
            </a:r>
          </a:p>
        </p:txBody>
      </p:sp>
      <p:sp>
        <p:nvSpPr>
          <p:cNvPr id="6" name="TextBox 5">
            <a:extLst>
              <a:ext uri="{FF2B5EF4-FFF2-40B4-BE49-F238E27FC236}">
                <a16:creationId xmlns:a16="http://schemas.microsoft.com/office/drawing/2014/main" id="{399D2273-5EFF-25F3-5233-EC710672E668}"/>
              </a:ext>
            </a:extLst>
          </p:cNvPr>
          <p:cNvSpPr txBox="1"/>
          <p:nvPr/>
        </p:nvSpPr>
        <p:spPr>
          <a:xfrm>
            <a:off x="6814457" y="5655255"/>
            <a:ext cx="2969623" cy="369332"/>
          </a:xfrm>
          <a:prstGeom prst="rect">
            <a:avLst/>
          </a:prstGeom>
          <a:noFill/>
        </p:spPr>
        <p:txBody>
          <a:bodyPr wrap="square" rtlCol="0">
            <a:spAutoFit/>
          </a:bodyPr>
          <a:lstStyle/>
          <a:p>
            <a:r>
              <a:rPr lang="en-US" dirty="0">
                <a:hlinkClick r:id="rId3"/>
              </a:rPr>
              <a:t>Responses</a:t>
            </a:r>
            <a:endParaRPr lang="en-US" dirty="0"/>
          </a:p>
        </p:txBody>
      </p:sp>
      <p:pic>
        <p:nvPicPr>
          <p:cNvPr id="2" name="Picture 1">
            <a:extLst>
              <a:ext uri="{FF2B5EF4-FFF2-40B4-BE49-F238E27FC236}">
                <a16:creationId xmlns:a16="http://schemas.microsoft.com/office/drawing/2014/main" id="{EA623C9B-0F7F-9160-E96D-BB002284C553}"/>
              </a:ext>
            </a:extLst>
          </p:cNvPr>
          <p:cNvPicPr>
            <a:picLocks noChangeAspect="1"/>
          </p:cNvPicPr>
          <p:nvPr/>
        </p:nvPicPr>
        <p:blipFill>
          <a:blip r:embed="rId4"/>
          <a:stretch>
            <a:fillRect/>
          </a:stretch>
        </p:blipFill>
        <p:spPr>
          <a:xfrm>
            <a:off x="994703" y="97748"/>
            <a:ext cx="7772400" cy="961366"/>
          </a:xfrm>
          <a:prstGeom prst="rect">
            <a:avLst/>
          </a:prstGeom>
        </p:spPr>
      </p:pic>
    </p:spTree>
    <p:extLst>
      <p:ext uri="{BB962C8B-B14F-4D97-AF65-F5344CB8AC3E}">
        <p14:creationId xmlns:p14="http://schemas.microsoft.com/office/powerpoint/2010/main" val="1622738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B2A7D-7543-EEB6-7F01-9327AD39C5CA}"/>
              </a:ext>
            </a:extLst>
          </p:cNvPr>
          <p:cNvSpPr>
            <a:spLocks noGrp="1"/>
          </p:cNvSpPr>
          <p:nvPr>
            <p:ph type="title"/>
          </p:nvPr>
        </p:nvSpPr>
        <p:spPr/>
        <p:txBody>
          <a:bodyPr/>
          <a:lstStyle/>
          <a:p>
            <a:r>
              <a:rPr lang="en-US" dirty="0"/>
              <a:t>Observational studies </a:t>
            </a:r>
          </a:p>
        </p:txBody>
      </p:sp>
      <p:pic>
        <p:nvPicPr>
          <p:cNvPr id="5" name="Picture 4" descr="A picture containing shape&#10;&#10;Description automatically generated">
            <a:extLst>
              <a:ext uri="{FF2B5EF4-FFF2-40B4-BE49-F238E27FC236}">
                <a16:creationId xmlns:a16="http://schemas.microsoft.com/office/drawing/2014/main" id="{64D64484-68DB-818C-C794-BC47BACB047A}"/>
              </a:ext>
            </a:extLst>
          </p:cNvPr>
          <p:cNvPicPr>
            <a:picLocks noChangeAspect="1"/>
          </p:cNvPicPr>
          <p:nvPr/>
        </p:nvPicPr>
        <p:blipFill>
          <a:blip r:embed="rId2"/>
          <a:stretch>
            <a:fillRect/>
          </a:stretch>
        </p:blipFill>
        <p:spPr>
          <a:xfrm>
            <a:off x="1799090" y="1442492"/>
            <a:ext cx="8593820" cy="4895731"/>
          </a:xfrm>
          <a:prstGeom prst="rect">
            <a:avLst/>
          </a:prstGeom>
        </p:spPr>
      </p:pic>
      <p:sp>
        <p:nvSpPr>
          <p:cNvPr id="3" name="TextBox 2">
            <a:extLst>
              <a:ext uri="{FF2B5EF4-FFF2-40B4-BE49-F238E27FC236}">
                <a16:creationId xmlns:a16="http://schemas.microsoft.com/office/drawing/2014/main" id="{2B9A2307-A2F8-A5A1-CEBB-481BBD5F3C4E}"/>
              </a:ext>
            </a:extLst>
          </p:cNvPr>
          <p:cNvSpPr txBox="1"/>
          <p:nvPr/>
        </p:nvSpPr>
        <p:spPr>
          <a:xfrm>
            <a:off x="2011680" y="2583389"/>
            <a:ext cx="1659988" cy="369332"/>
          </a:xfrm>
          <a:prstGeom prst="rect">
            <a:avLst/>
          </a:prstGeom>
          <a:noFill/>
        </p:spPr>
        <p:txBody>
          <a:bodyPr wrap="square" rtlCol="0">
            <a:spAutoFit/>
          </a:bodyPr>
          <a:lstStyle/>
          <a:p>
            <a:r>
              <a:rPr lang="en-US" dirty="0"/>
              <a:t>ENROLL HERE</a:t>
            </a:r>
          </a:p>
        </p:txBody>
      </p:sp>
    </p:spTree>
    <p:extLst>
      <p:ext uri="{BB962C8B-B14F-4D97-AF65-F5344CB8AC3E}">
        <p14:creationId xmlns:p14="http://schemas.microsoft.com/office/powerpoint/2010/main" val="2602014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B2A7D-7543-EEB6-7F01-9327AD39C5CA}"/>
              </a:ext>
            </a:extLst>
          </p:cNvPr>
          <p:cNvSpPr>
            <a:spLocks noGrp="1"/>
          </p:cNvSpPr>
          <p:nvPr>
            <p:ph type="title"/>
          </p:nvPr>
        </p:nvSpPr>
        <p:spPr/>
        <p:txBody>
          <a:bodyPr/>
          <a:lstStyle/>
          <a:p>
            <a:r>
              <a:rPr lang="en-US" dirty="0"/>
              <a:t>Observational studies </a:t>
            </a:r>
          </a:p>
        </p:txBody>
      </p:sp>
      <p:pic>
        <p:nvPicPr>
          <p:cNvPr id="5" name="Picture 4" descr="A picture containing shape&#10;&#10;Description automatically generated">
            <a:extLst>
              <a:ext uri="{FF2B5EF4-FFF2-40B4-BE49-F238E27FC236}">
                <a16:creationId xmlns:a16="http://schemas.microsoft.com/office/drawing/2014/main" id="{64D64484-68DB-818C-C794-BC47BACB047A}"/>
              </a:ext>
            </a:extLst>
          </p:cNvPr>
          <p:cNvPicPr>
            <a:picLocks noChangeAspect="1"/>
          </p:cNvPicPr>
          <p:nvPr/>
        </p:nvPicPr>
        <p:blipFill>
          <a:blip r:embed="rId2"/>
          <a:stretch>
            <a:fillRect/>
          </a:stretch>
        </p:blipFill>
        <p:spPr>
          <a:xfrm>
            <a:off x="1799090" y="1442492"/>
            <a:ext cx="8593820" cy="4895731"/>
          </a:xfrm>
          <a:prstGeom prst="rect">
            <a:avLst/>
          </a:prstGeom>
        </p:spPr>
      </p:pic>
      <p:pic>
        <p:nvPicPr>
          <p:cNvPr id="9" name="Picture 8" descr="Chart&#10;&#10;Description automatically generated">
            <a:extLst>
              <a:ext uri="{FF2B5EF4-FFF2-40B4-BE49-F238E27FC236}">
                <a16:creationId xmlns:a16="http://schemas.microsoft.com/office/drawing/2014/main" id="{328866DE-F22F-3E71-6A96-F2BD0A39AC77}"/>
              </a:ext>
            </a:extLst>
          </p:cNvPr>
          <p:cNvPicPr>
            <a:picLocks noChangeAspect="1"/>
          </p:cNvPicPr>
          <p:nvPr/>
        </p:nvPicPr>
        <p:blipFill>
          <a:blip r:embed="rId3"/>
          <a:stretch>
            <a:fillRect/>
          </a:stretch>
        </p:blipFill>
        <p:spPr>
          <a:xfrm>
            <a:off x="1633216" y="1409923"/>
            <a:ext cx="8925567" cy="5082952"/>
          </a:xfrm>
          <a:prstGeom prst="rect">
            <a:avLst/>
          </a:prstGeom>
        </p:spPr>
      </p:pic>
      <p:sp>
        <p:nvSpPr>
          <p:cNvPr id="3" name="TextBox 2">
            <a:extLst>
              <a:ext uri="{FF2B5EF4-FFF2-40B4-BE49-F238E27FC236}">
                <a16:creationId xmlns:a16="http://schemas.microsoft.com/office/drawing/2014/main" id="{7459F335-00FC-6010-1AE0-754226955883}"/>
              </a:ext>
            </a:extLst>
          </p:cNvPr>
          <p:cNvSpPr txBox="1"/>
          <p:nvPr/>
        </p:nvSpPr>
        <p:spPr>
          <a:xfrm>
            <a:off x="8466310" y="3059668"/>
            <a:ext cx="1659988" cy="369332"/>
          </a:xfrm>
          <a:prstGeom prst="rect">
            <a:avLst/>
          </a:prstGeom>
          <a:noFill/>
        </p:spPr>
        <p:txBody>
          <a:bodyPr wrap="square" rtlCol="0">
            <a:spAutoFit/>
          </a:bodyPr>
          <a:lstStyle/>
          <a:p>
            <a:r>
              <a:rPr lang="en-US" dirty="0"/>
              <a:t>ENROLL HERE</a:t>
            </a:r>
          </a:p>
        </p:txBody>
      </p:sp>
    </p:spTree>
    <p:extLst>
      <p:ext uri="{BB962C8B-B14F-4D97-AF65-F5344CB8AC3E}">
        <p14:creationId xmlns:p14="http://schemas.microsoft.com/office/powerpoint/2010/main" val="324697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92349-33D1-1CD0-6648-D542FF73ACBF}"/>
              </a:ext>
            </a:extLst>
          </p:cNvPr>
          <p:cNvSpPr>
            <a:spLocks noGrp="1"/>
          </p:cNvSpPr>
          <p:nvPr>
            <p:ph type="title"/>
          </p:nvPr>
        </p:nvSpPr>
        <p:spPr/>
        <p:txBody>
          <a:bodyPr/>
          <a:lstStyle/>
          <a:p>
            <a:r>
              <a:rPr lang="en-US" dirty="0"/>
              <a:t>Looking forward vs Looking back</a:t>
            </a:r>
          </a:p>
        </p:txBody>
      </p:sp>
      <p:sp>
        <p:nvSpPr>
          <p:cNvPr id="3" name="Content Placeholder 2">
            <a:extLst>
              <a:ext uri="{FF2B5EF4-FFF2-40B4-BE49-F238E27FC236}">
                <a16:creationId xmlns:a16="http://schemas.microsoft.com/office/drawing/2014/main" id="{F46A4865-18D3-ED61-9C0F-78AD8A79DA1C}"/>
              </a:ext>
            </a:extLst>
          </p:cNvPr>
          <p:cNvSpPr>
            <a:spLocks noGrp="1"/>
          </p:cNvSpPr>
          <p:nvPr>
            <p:ph idx="1"/>
          </p:nvPr>
        </p:nvSpPr>
        <p:spPr/>
        <p:txBody>
          <a:bodyPr/>
          <a:lstStyle/>
          <a:p>
            <a:r>
              <a:rPr lang="en-US" dirty="0"/>
              <a:t>Retrospective </a:t>
            </a:r>
          </a:p>
          <a:p>
            <a:pPr lvl="1"/>
            <a:r>
              <a:rPr lang="en-US" dirty="0"/>
              <a:t>Can do it quickly *</a:t>
            </a:r>
          </a:p>
          <a:p>
            <a:pPr lvl="1"/>
            <a:r>
              <a:rPr lang="en-US" dirty="0"/>
              <a:t>Recall bias</a:t>
            </a:r>
          </a:p>
          <a:p>
            <a:pPr lvl="1"/>
            <a:r>
              <a:rPr lang="en-US" dirty="0"/>
              <a:t>Selection bias </a:t>
            </a:r>
          </a:p>
          <a:p>
            <a:pPr lvl="1"/>
            <a:r>
              <a:rPr lang="en-US" dirty="0"/>
              <a:t>Might not have all the data you want </a:t>
            </a:r>
          </a:p>
          <a:p>
            <a:pPr lvl="1"/>
            <a:endParaRPr lang="en-US" dirty="0"/>
          </a:p>
          <a:p>
            <a:r>
              <a:rPr lang="en-US" dirty="0"/>
              <a:t>Prospective </a:t>
            </a:r>
          </a:p>
          <a:p>
            <a:pPr lvl="1"/>
            <a:r>
              <a:rPr lang="en-US" dirty="0"/>
              <a:t>Less chance of bias, can consecutively enroll </a:t>
            </a:r>
          </a:p>
          <a:p>
            <a:pPr lvl="1"/>
            <a:r>
              <a:rPr lang="en-US" dirty="0"/>
              <a:t>Can collect all the data needed to </a:t>
            </a:r>
            <a:r>
              <a:rPr lang="en-US" i="1" dirty="0"/>
              <a:t>reduce </a:t>
            </a:r>
            <a:r>
              <a:rPr lang="en-US" dirty="0"/>
              <a:t>confounders *</a:t>
            </a:r>
          </a:p>
          <a:p>
            <a:pPr lvl="1"/>
            <a:r>
              <a:rPr lang="en-US" dirty="0"/>
              <a:t>Takes a long time – I want to know the answer now! </a:t>
            </a:r>
          </a:p>
          <a:p>
            <a:pPr lvl="2"/>
            <a:endParaRPr lang="en-US" dirty="0"/>
          </a:p>
        </p:txBody>
      </p:sp>
    </p:spTree>
    <p:extLst>
      <p:ext uri="{BB962C8B-B14F-4D97-AF65-F5344CB8AC3E}">
        <p14:creationId xmlns:p14="http://schemas.microsoft.com/office/powerpoint/2010/main" val="270094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B2A7D-7543-EEB6-7F01-9327AD39C5CA}"/>
              </a:ext>
            </a:extLst>
          </p:cNvPr>
          <p:cNvSpPr>
            <a:spLocks noGrp="1"/>
          </p:cNvSpPr>
          <p:nvPr>
            <p:ph type="title"/>
          </p:nvPr>
        </p:nvSpPr>
        <p:spPr/>
        <p:txBody>
          <a:bodyPr/>
          <a:lstStyle/>
          <a:p>
            <a:r>
              <a:rPr lang="en-US" dirty="0"/>
              <a:t>Observational studies </a:t>
            </a:r>
          </a:p>
        </p:txBody>
      </p:sp>
      <p:pic>
        <p:nvPicPr>
          <p:cNvPr id="4" name="Picture 3" descr="A picture containing diagram&#10;&#10;Description automatically generated">
            <a:extLst>
              <a:ext uri="{FF2B5EF4-FFF2-40B4-BE49-F238E27FC236}">
                <a16:creationId xmlns:a16="http://schemas.microsoft.com/office/drawing/2014/main" id="{E3BB4861-97D8-51D8-108E-A361CC54982C}"/>
              </a:ext>
            </a:extLst>
          </p:cNvPr>
          <p:cNvPicPr>
            <a:picLocks noChangeAspect="1"/>
          </p:cNvPicPr>
          <p:nvPr/>
        </p:nvPicPr>
        <p:blipFill>
          <a:blip r:embed="rId2"/>
          <a:stretch>
            <a:fillRect/>
          </a:stretch>
        </p:blipFill>
        <p:spPr>
          <a:xfrm>
            <a:off x="1360891" y="1564490"/>
            <a:ext cx="9470218" cy="5293510"/>
          </a:xfrm>
          <a:prstGeom prst="rect">
            <a:avLst/>
          </a:prstGeom>
        </p:spPr>
      </p:pic>
    </p:spTree>
    <p:extLst>
      <p:ext uri="{BB962C8B-B14F-4D97-AF65-F5344CB8AC3E}">
        <p14:creationId xmlns:p14="http://schemas.microsoft.com/office/powerpoint/2010/main" val="3817678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2925-5B7E-6298-A332-DBB55CB8FC18}"/>
              </a:ext>
            </a:extLst>
          </p:cNvPr>
          <p:cNvSpPr>
            <a:spLocks noGrp="1"/>
          </p:cNvSpPr>
          <p:nvPr>
            <p:ph type="title"/>
          </p:nvPr>
        </p:nvSpPr>
        <p:spPr/>
        <p:txBody>
          <a:bodyPr/>
          <a:lstStyle/>
          <a:p>
            <a:r>
              <a:rPr lang="en-US" dirty="0"/>
              <a:t>Case Control</a:t>
            </a:r>
          </a:p>
        </p:txBody>
      </p:sp>
      <p:sp>
        <p:nvSpPr>
          <p:cNvPr id="3" name="Content Placeholder 2">
            <a:extLst>
              <a:ext uri="{FF2B5EF4-FFF2-40B4-BE49-F238E27FC236}">
                <a16:creationId xmlns:a16="http://schemas.microsoft.com/office/drawing/2014/main" id="{C61C6970-E22F-6297-49D9-E98492E19677}"/>
              </a:ext>
            </a:extLst>
          </p:cNvPr>
          <p:cNvSpPr>
            <a:spLocks noGrp="1"/>
          </p:cNvSpPr>
          <p:nvPr>
            <p:ph idx="1"/>
          </p:nvPr>
        </p:nvSpPr>
        <p:spPr/>
        <p:txBody>
          <a:bodyPr/>
          <a:lstStyle/>
          <a:p>
            <a:r>
              <a:rPr lang="en-US" dirty="0"/>
              <a:t>Benefits: </a:t>
            </a:r>
          </a:p>
          <a:p>
            <a:pPr lvl="1"/>
            <a:r>
              <a:rPr lang="en-US" dirty="0"/>
              <a:t>Can target a known outcome </a:t>
            </a:r>
          </a:p>
          <a:p>
            <a:pPr lvl="1"/>
            <a:r>
              <a:rPr lang="en-US" dirty="0"/>
              <a:t>Can be done relatively quickly </a:t>
            </a:r>
          </a:p>
          <a:p>
            <a:pPr lvl="1"/>
            <a:r>
              <a:rPr lang="en-US" dirty="0"/>
              <a:t>Able to control for confounders by matching the controls</a:t>
            </a:r>
          </a:p>
          <a:p>
            <a:pPr lvl="1"/>
            <a:endParaRPr lang="en-US" dirty="0"/>
          </a:p>
          <a:p>
            <a:r>
              <a:rPr lang="en-US" dirty="0"/>
              <a:t>Cons</a:t>
            </a:r>
          </a:p>
          <a:p>
            <a:pPr lvl="1"/>
            <a:r>
              <a:rPr lang="en-US" dirty="0"/>
              <a:t>May not have all the data you want</a:t>
            </a:r>
          </a:p>
          <a:p>
            <a:pPr lvl="1"/>
            <a:r>
              <a:rPr lang="en-US" dirty="0"/>
              <a:t>Selection bias still plays a role </a:t>
            </a:r>
          </a:p>
          <a:p>
            <a:pPr lvl="1"/>
            <a:r>
              <a:rPr lang="en-US" dirty="0"/>
              <a:t>Can be hard to match </a:t>
            </a:r>
          </a:p>
        </p:txBody>
      </p:sp>
    </p:spTree>
    <p:extLst>
      <p:ext uri="{BB962C8B-B14F-4D97-AF65-F5344CB8AC3E}">
        <p14:creationId xmlns:p14="http://schemas.microsoft.com/office/powerpoint/2010/main" val="1819394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id="{1AEF1318-7F78-8043-B3C7-71C8A220078F}"/>
              </a:ext>
            </a:extLst>
          </p:cNvPr>
          <p:cNvPicPr>
            <a:picLocks noGrp="1" noChangeAspect="1"/>
          </p:cNvPicPr>
          <p:nvPr>
            <p:ph idx="1"/>
          </p:nvPr>
        </p:nvPicPr>
        <p:blipFill rotWithShape="1">
          <a:blip r:embed="rId2"/>
          <a:srcRect t="2753"/>
          <a:stretch/>
        </p:blipFill>
        <p:spPr>
          <a:xfrm>
            <a:off x="2357028" y="796834"/>
            <a:ext cx="7477943" cy="5417699"/>
          </a:xfrm>
          <a:prstGeom prst="rect">
            <a:avLst/>
          </a:prstGeom>
        </p:spPr>
      </p:pic>
    </p:spTree>
    <p:extLst>
      <p:ext uri="{BB962C8B-B14F-4D97-AF65-F5344CB8AC3E}">
        <p14:creationId xmlns:p14="http://schemas.microsoft.com/office/powerpoint/2010/main" val="877327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og with its tongue out&#10;&#10;Description automatically generated with medium confidence">
            <a:extLst>
              <a:ext uri="{FF2B5EF4-FFF2-40B4-BE49-F238E27FC236}">
                <a16:creationId xmlns:a16="http://schemas.microsoft.com/office/drawing/2014/main" id="{3DAAB9A6-D1C3-FAD7-A2D4-C5053D4E1D29}"/>
              </a:ext>
            </a:extLst>
          </p:cNvPr>
          <p:cNvPicPr>
            <a:picLocks noChangeAspect="1"/>
          </p:cNvPicPr>
          <p:nvPr/>
        </p:nvPicPr>
        <p:blipFill rotWithShape="1">
          <a:blip r:embed="rId2"/>
          <a:srcRect t="5006" r="23298" b="4085"/>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B6A2A4-28C2-3AA1-68FD-C21A0D9DA7AE}"/>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Back to the case </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065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AFCD-7766-D815-E6F9-BF17AC4AAEE2}"/>
              </a:ext>
            </a:extLst>
          </p:cNvPr>
          <p:cNvSpPr>
            <a:spLocks noGrp="1"/>
          </p:cNvSpPr>
          <p:nvPr>
            <p:ph type="title"/>
          </p:nvPr>
        </p:nvSpPr>
        <p:spPr/>
        <p:txBody>
          <a:bodyPr/>
          <a:lstStyle/>
          <a:p>
            <a:endParaRPr lang="en-US" dirty="0"/>
          </a:p>
        </p:txBody>
      </p:sp>
      <p:pic>
        <p:nvPicPr>
          <p:cNvPr id="5" name="Picture 4" descr="Text&#10;&#10;Description automatically generated">
            <a:extLst>
              <a:ext uri="{FF2B5EF4-FFF2-40B4-BE49-F238E27FC236}">
                <a16:creationId xmlns:a16="http://schemas.microsoft.com/office/drawing/2014/main" id="{2E3E2ECF-5038-15E7-A201-6696BBBD57E9}"/>
              </a:ext>
            </a:extLst>
          </p:cNvPr>
          <p:cNvPicPr>
            <a:picLocks noChangeAspect="1"/>
          </p:cNvPicPr>
          <p:nvPr/>
        </p:nvPicPr>
        <p:blipFill>
          <a:blip r:embed="rId2"/>
          <a:stretch>
            <a:fillRect/>
          </a:stretch>
        </p:blipFill>
        <p:spPr>
          <a:xfrm>
            <a:off x="838200" y="1866106"/>
            <a:ext cx="6756444" cy="4816475"/>
          </a:xfrm>
          <a:prstGeom prst="rect">
            <a:avLst/>
          </a:prstGeom>
        </p:spPr>
      </p:pic>
      <p:pic>
        <p:nvPicPr>
          <p:cNvPr id="7" name="Picture 6" descr="Text&#10;&#10;Description automatically generated">
            <a:extLst>
              <a:ext uri="{FF2B5EF4-FFF2-40B4-BE49-F238E27FC236}">
                <a16:creationId xmlns:a16="http://schemas.microsoft.com/office/drawing/2014/main" id="{9C45E69C-90DC-CCD5-4441-938164900276}"/>
              </a:ext>
            </a:extLst>
          </p:cNvPr>
          <p:cNvPicPr>
            <a:picLocks noChangeAspect="1"/>
          </p:cNvPicPr>
          <p:nvPr/>
        </p:nvPicPr>
        <p:blipFill>
          <a:blip r:embed="rId3"/>
          <a:stretch>
            <a:fillRect/>
          </a:stretch>
        </p:blipFill>
        <p:spPr>
          <a:xfrm>
            <a:off x="838200" y="189706"/>
            <a:ext cx="6019800" cy="1676400"/>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ABB65857-7A4C-A87D-78CE-DB0E8C553450}"/>
              </a:ext>
            </a:extLst>
          </p:cNvPr>
          <p:cNvPicPr>
            <a:picLocks noChangeAspect="1"/>
          </p:cNvPicPr>
          <p:nvPr/>
        </p:nvPicPr>
        <p:blipFill>
          <a:blip r:embed="rId4"/>
          <a:stretch>
            <a:fillRect/>
          </a:stretch>
        </p:blipFill>
        <p:spPr>
          <a:xfrm>
            <a:off x="8674157" y="546757"/>
            <a:ext cx="1929858" cy="1954287"/>
          </a:xfrm>
          <a:prstGeom prst="rect">
            <a:avLst/>
          </a:prstGeom>
        </p:spPr>
      </p:pic>
      <p:sp>
        <p:nvSpPr>
          <p:cNvPr id="9" name="TextBox 8">
            <a:extLst>
              <a:ext uri="{FF2B5EF4-FFF2-40B4-BE49-F238E27FC236}">
                <a16:creationId xmlns:a16="http://schemas.microsoft.com/office/drawing/2014/main" id="{98A0739F-6876-E7F3-EEBA-6BB67E134F7D}"/>
              </a:ext>
            </a:extLst>
          </p:cNvPr>
          <p:cNvSpPr txBox="1"/>
          <p:nvPr/>
        </p:nvSpPr>
        <p:spPr>
          <a:xfrm>
            <a:off x="8281851" y="2782669"/>
            <a:ext cx="3226526" cy="646331"/>
          </a:xfrm>
          <a:prstGeom prst="rect">
            <a:avLst/>
          </a:prstGeom>
          <a:noFill/>
        </p:spPr>
        <p:txBody>
          <a:bodyPr wrap="square" rtlCol="0">
            <a:spAutoFit/>
          </a:bodyPr>
          <a:lstStyle/>
          <a:p>
            <a:r>
              <a:rPr lang="en-US" dirty="0"/>
              <a:t>(Retrospective) Case-Control Study</a:t>
            </a:r>
          </a:p>
        </p:txBody>
      </p:sp>
    </p:spTree>
    <p:extLst>
      <p:ext uri="{BB962C8B-B14F-4D97-AF65-F5344CB8AC3E}">
        <p14:creationId xmlns:p14="http://schemas.microsoft.com/office/powerpoint/2010/main" val="290851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6520-B269-3BA5-0FA0-E1FF3E9DE7B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The Evidence Cycle</a:t>
            </a:r>
          </a:p>
        </p:txBody>
      </p:sp>
      <p:pic>
        <p:nvPicPr>
          <p:cNvPr id="9" name="Picture 8" descr="Diagram&#10;&#10;Description automatically generated">
            <a:extLst>
              <a:ext uri="{FF2B5EF4-FFF2-40B4-BE49-F238E27FC236}">
                <a16:creationId xmlns:a16="http://schemas.microsoft.com/office/drawing/2014/main" id="{519DAD05-A785-9085-7B29-545C8B1D6724}"/>
              </a:ext>
            </a:extLst>
          </p:cNvPr>
          <p:cNvPicPr>
            <a:picLocks noChangeAspect="1"/>
          </p:cNvPicPr>
          <p:nvPr/>
        </p:nvPicPr>
        <p:blipFill>
          <a:blip r:embed="rId2"/>
          <a:stretch>
            <a:fillRect/>
          </a:stretch>
        </p:blipFill>
        <p:spPr>
          <a:xfrm>
            <a:off x="631111" y="644630"/>
            <a:ext cx="6052978" cy="5568739"/>
          </a:xfrm>
          <a:prstGeom prst="rect">
            <a:avLst/>
          </a:prstGeom>
        </p:spPr>
      </p:pic>
      <p:sp>
        <p:nvSpPr>
          <p:cNvPr id="15" name="Triangle 14">
            <a:extLst>
              <a:ext uri="{FF2B5EF4-FFF2-40B4-BE49-F238E27FC236}">
                <a16:creationId xmlns:a16="http://schemas.microsoft.com/office/drawing/2014/main" id="{47B01629-BE40-C130-5BB1-0D3CC926FFC2}"/>
              </a:ext>
            </a:extLst>
          </p:cNvPr>
          <p:cNvSpPr/>
          <p:nvPr/>
        </p:nvSpPr>
        <p:spPr>
          <a:xfrm>
            <a:off x="2642315" y="2100421"/>
            <a:ext cx="2030569" cy="19575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EBM</a:t>
            </a:r>
          </a:p>
        </p:txBody>
      </p:sp>
      <p:cxnSp>
        <p:nvCxnSpPr>
          <p:cNvPr id="3" name="Straight Arrow Connector 2">
            <a:extLst>
              <a:ext uri="{FF2B5EF4-FFF2-40B4-BE49-F238E27FC236}">
                <a16:creationId xmlns:a16="http://schemas.microsoft.com/office/drawing/2014/main" id="{1F3DA84D-930D-EF5B-1A07-85DBB258D793}"/>
              </a:ext>
            </a:extLst>
          </p:cNvPr>
          <p:cNvCxnSpPr>
            <a:cxnSpLocks/>
          </p:cNvCxnSpPr>
          <p:nvPr/>
        </p:nvCxnSpPr>
        <p:spPr>
          <a:xfrm>
            <a:off x="6096000" y="1519707"/>
            <a:ext cx="947351" cy="956427"/>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pic>
        <p:nvPicPr>
          <p:cNvPr id="10" name="Picture 9" descr="Graphical user interface, text, application, letter&#10;&#10;Description automatically generated">
            <a:extLst>
              <a:ext uri="{FF2B5EF4-FFF2-40B4-BE49-F238E27FC236}">
                <a16:creationId xmlns:a16="http://schemas.microsoft.com/office/drawing/2014/main" id="{9EEF124B-BDF2-B427-B43B-80AA261C69FC}"/>
              </a:ext>
            </a:extLst>
          </p:cNvPr>
          <p:cNvPicPr>
            <a:picLocks noChangeAspect="1"/>
          </p:cNvPicPr>
          <p:nvPr/>
        </p:nvPicPr>
        <p:blipFill>
          <a:blip r:embed="rId3"/>
          <a:stretch>
            <a:fillRect/>
          </a:stretch>
        </p:blipFill>
        <p:spPr>
          <a:xfrm>
            <a:off x="3294241" y="2476134"/>
            <a:ext cx="8449753" cy="4076778"/>
          </a:xfrm>
          <a:prstGeom prst="rect">
            <a:avLst/>
          </a:prstGeom>
        </p:spPr>
      </p:pic>
    </p:spTree>
    <p:extLst>
      <p:ext uri="{BB962C8B-B14F-4D97-AF65-F5344CB8AC3E}">
        <p14:creationId xmlns:p14="http://schemas.microsoft.com/office/powerpoint/2010/main" val="142884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8879-9D28-A04E-45C3-DA8472C90BCD}"/>
              </a:ext>
            </a:extLst>
          </p:cNvPr>
          <p:cNvSpPr>
            <a:spLocks noGrp="1"/>
          </p:cNvSpPr>
          <p:nvPr>
            <p:ph type="title"/>
          </p:nvPr>
        </p:nvSpPr>
        <p:spPr/>
        <p:txBody>
          <a:bodyPr/>
          <a:lstStyle/>
          <a:p>
            <a:r>
              <a:rPr lang="en-US" dirty="0"/>
              <a:t>What is the first step in interpreting this article?</a:t>
            </a:r>
          </a:p>
        </p:txBody>
      </p:sp>
      <p:sp>
        <p:nvSpPr>
          <p:cNvPr id="3" name="Content Placeholder 2">
            <a:extLst>
              <a:ext uri="{FF2B5EF4-FFF2-40B4-BE49-F238E27FC236}">
                <a16:creationId xmlns:a16="http://schemas.microsoft.com/office/drawing/2014/main" id="{42680751-2099-42B2-B0FF-5AC5D6147A08}"/>
              </a:ext>
            </a:extLst>
          </p:cNvPr>
          <p:cNvSpPr>
            <a:spLocks noGrp="1"/>
          </p:cNvSpPr>
          <p:nvPr>
            <p:ph idx="1"/>
          </p:nvPr>
        </p:nvSpPr>
        <p:spPr/>
        <p:txBody>
          <a:bodyPr/>
          <a:lstStyle/>
          <a:p>
            <a:r>
              <a:rPr lang="en-US" dirty="0"/>
              <a:t>What is the first step in critically looking at any article? </a:t>
            </a:r>
          </a:p>
          <a:p>
            <a:pPr lvl="1"/>
            <a:endParaRPr lang="en-US" dirty="0"/>
          </a:p>
          <a:p>
            <a:pPr lvl="1"/>
            <a:endParaRPr lang="en-US" dirty="0"/>
          </a:p>
          <a:p>
            <a:pPr lvl="1"/>
            <a:endParaRPr lang="en-US" dirty="0"/>
          </a:p>
          <a:p>
            <a:pPr lvl="1"/>
            <a:endParaRPr lang="en-US" dirty="0"/>
          </a:p>
          <a:p>
            <a:pPr lvl="1"/>
            <a:endParaRPr lang="en-US" dirty="0"/>
          </a:p>
          <a:p>
            <a:pPr lvl="1"/>
            <a:r>
              <a:rPr lang="en-US" dirty="0"/>
              <a:t>We already said the biggest risk in observational trials of bias is unequal groups (selection bias)</a:t>
            </a:r>
          </a:p>
          <a:p>
            <a:pPr lvl="1"/>
            <a:r>
              <a:rPr lang="en-US" dirty="0"/>
              <a:t>Let’s determine how patients were enrolled </a:t>
            </a:r>
          </a:p>
          <a:p>
            <a:pPr lvl="1"/>
            <a:r>
              <a:rPr lang="en-US" dirty="0"/>
              <a:t>Compare the groups by looking at table 1</a:t>
            </a:r>
          </a:p>
          <a:p>
            <a:endParaRPr lang="en-US" dirty="0"/>
          </a:p>
        </p:txBody>
      </p:sp>
      <p:pic>
        <p:nvPicPr>
          <p:cNvPr id="6" name="Picture 5" descr="Logo&#10;&#10;Description automatically generated">
            <a:extLst>
              <a:ext uri="{FF2B5EF4-FFF2-40B4-BE49-F238E27FC236}">
                <a16:creationId xmlns:a16="http://schemas.microsoft.com/office/drawing/2014/main" id="{34024F93-6602-157B-6CFD-43C2AC9AEFCF}"/>
              </a:ext>
            </a:extLst>
          </p:cNvPr>
          <p:cNvPicPr>
            <a:picLocks noChangeAspect="1"/>
          </p:cNvPicPr>
          <p:nvPr/>
        </p:nvPicPr>
        <p:blipFill>
          <a:blip r:embed="rId2"/>
          <a:stretch>
            <a:fillRect/>
          </a:stretch>
        </p:blipFill>
        <p:spPr>
          <a:xfrm>
            <a:off x="3918857" y="2284367"/>
            <a:ext cx="3004457" cy="1577340"/>
          </a:xfrm>
          <a:prstGeom prst="rect">
            <a:avLst/>
          </a:prstGeom>
        </p:spPr>
      </p:pic>
    </p:spTree>
    <p:extLst>
      <p:ext uri="{BB962C8B-B14F-4D97-AF65-F5344CB8AC3E}">
        <p14:creationId xmlns:p14="http://schemas.microsoft.com/office/powerpoint/2010/main" val="330166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3825C-B561-0DD8-2F20-679BE3A27712}"/>
              </a:ext>
            </a:extLst>
          </p:cNvPr>
          <p:cNvSpPr>
            <a:spLocks noGrp="1"/>
          </p:cNvSpPr>
          <p:nvPr>
            <p:ph type="title"/>
          </p:nvPr>
        </p:nvSpPr>
        <p:spPr/>
        <p:txBody>
          <a:bodyPr/>
          <a:lstStyle/>
          <a:p>
            <a:r>
              <a:rPr lang="en-US" dirty="0"/>
              <a:t>How did they enroll? </a:t>
            </a:r>
          </a:p>
        </p:txBody>
      </p:sp>
      <p:sp>
        <p:nvSpPr>
          <p:cNvPr id="3" name="Content Placeholder 2">
            <a:extLst>
              <a:ext uri="{FF2B5EF4-FFF2-40B4-BE49-F238E27FC236}">
                <a16:creationId xmlns:a16="http://schemas.microsoft.com/office/drawing/2014/main" id="{73642A92-8438-D0FD-B241-007CE7DA5422}"/>
              </a:ext>
            </a:extLst>
          </p:cNvPr>
          <p:cNvSpPr>
            <a:spLocks noGrp="1"/>
          </p:cNvSpPr>
          <p:nvPr>
            <p:ph idx="1"/>
          </p:nvPr>
        </p:nvSpPr>
        <p:spPr/>
        <p:txBody>
          <a:bodyPr/>
          <a:lstStyle/>
          <a:p>
            <a:r>
              <a:rPr lang="en-US" dirty="0"/>
              <a:t>Cases</a:t>
            </a:r>
          </a:p>
          <a:p>
            <a:pPr lvl="1"/>
            <a:r>
              <a:rPr lang="en-US" dirty="0"/>
              <a:t>We systematically recruited all new cases of asthma, first in the city of Tampere beginning on September 15, 1997, and then from March 10, 1998, to March 31, 2000, in the whole </a:t>
            </a:r>
            <a:r>
              <a:rPr lang="en-US" dirty="0" err="1"/>
              <a:t>Pirkanmaa</a:t>
            </a:r>
            <a:r>
              <a:rPr lang="en-US" dirty="0"/>
              <a:t> Hospital District</a:t>
            </a:r>
          </a:p>
          <a:p>
            <a:r>
              <a:rPr lang="en-US" dirty="0"/>
              <a:t>Controls:</a:t>
            </a:r>
          </a:p>
          <a:p>
            <a:pPr lvl="1"/>
            <a:r>
              <a:rPr lang="en-US" dirty="0"/>
              <a:t>The control subjects were randomly drawn from the source population by using the national population registry, which has a full coverage of the population</a:t>
            </a:r>
          </a:p>
        </p:txBody>
      </p:sp>
    </p:spTree>
    <p:extLst>
      <p:ext uri="{BB962C8B-B14F-4D97-AF65-F5344CB8AC3E}">
        <p14:creationId xmlns:p14="http://schemas.microsoft.com/office/powerpoint/2010/main" val="16364043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D28A-66A1-582D-81ED-A1CA55881D32}"/>
              </a:ext>
            </a:extLst>
          </p:cNvPr>
          <p:cNvSpPr>
            <a:spLocks noGrp="1"/>
          </p:cNvSpPr>
          <p:nvPr>
            <p:ph type="title"/>
          </p:nvPr>
        </p:nvSpPr>
        <p:spPr/>
        <p:txBody>
          <a:bodyPr/>
          <a:lstStyle/>
          <a:p>
            <a:r>
              <a:rPr lang="en-US" dirty="0"/>
              <a:t>Table 1</a:t>
            </a:r>
          </a:p>
        </p:txBody>
      </p:sp>
      <p:pic>
        <p:nvPicPr>
          <p:cNvPr id="5" name="Picture 4" descr="Table&#10;&#10;Description automatically generated">
            <a:extLst>
              <a:ext uri="{FF2B5EF4-FFF2-40B4-BE49-F238E27FC236}">
                <a16:creationId xmlns:a16="http://schemas.microsoft.com/office/drawing/2014/main" id="{42A644FF-72AB-11F3-BC54-04B929A80EFD}"/>
              </a:ext>
            </a:extLst>
          </p:cNvPr>
          <p:cNvPicPr>
            <a:picLocks noChangeAspect="1"/>
          </p:cNvPicPr>
          <p:nvPr/>
        </p:nvPicPr>
        <p:blipFill rotWithShape="1">
          <a:blip r:embed="rId2"/>
          <a:srcRect l="2391"/>
          <a:stretch/>
        </p:blipFill>
        <p:spPr>
          <a:xfrm>
            <a:off x="5643153" y="0"/>
            <a:ext cx="4800239" cy="6855614"/>
          </a:xfrm>
          <a:prstGeom prst="rect">
            <a:avLst/>
          </a:prstGeom>
        </p:spPr>
      </p:pic>
    </p:spTree>
    <p:extLst>
      <p:ext uri="{BB962C8B-B14F-4D97-AF65-F5344CB8AC3E}">
        <p14:creationId xmlns:p14="http://schemas.microsoft.com/office/powerpoint/2010/main" val="251788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D28A-66A1-582D-81ED-A1CA55881D32}"/>
              </a:ext>
            </a:extLst>
          </p:cNvPr>
          <p:cNvSpPr>
            <a:spLocks noGrp="1"/>
          </p:cNvSpPr>
          <p:nvPr>
            <p:ph type="title"/>
          </p:nvPr>
        </p:nvSpPr>
        <p:spPr/>
        <p:txBody>
          <a:bodyPr/>
          <a:lstStyle/>
          <a:p>
            <a:r>
              <a:rPr lang="en-US" dirty="0"/>
              <a:t>Table 1</a:t>
            </a:r>
          </a:p>
        </p:txBody>
      </p:sp>
      <p:pic>
        <p:nvPicPr>
          <p:cNvPr id="4" name="Picture 3" descr="A screenshot of a screen with numbers and text&#10;&#10;Description automatically generated">
            <a:extLst>
              <a:ext uri="{FF2B5EF4-FFF2-40B4-BE49-F238E27FC236}">
                <a16:creationId xmlns:a16="http://schemas.microsoft.com/office/drawing/2014/main" id="{4BAFBBF4-54E3-BE6D-57DB-EAE44A5B55D5}"/>
              </a:ext>
            </a:extLst>
          </p:cNvPr>
          <p:cNvPicPr>
            <a:picLocks noChangeAspect="1"/>
          </p:cNvPicPr>
          <p:nvPr/>
        </p:nvPicPr>
        <p:blipFill>
          <a:blip r:embed="rId2"/>
          <a:stretch>
            <a:fillRect/>
          </a:stretch>
        </p:blipFill>
        <p:spPr>
          <a:xfrm>
            <a:off x="4728602" y="622300"/>
            <a:ext cx="6400800" cy="5613400"/>
          </a:xfrm>
          <a:prstGeom prst="rect">
            <a:avLst/>
          </a:prstGeom>
        </p:spPr>
      </p:pic>
    </p:spTree>
    <p:extLst>
      <p:ext uri="{BB962C8B-B14F-4D97-AF65-F5344CB8AC3E}">
        <p14:creationId xmlns:p14="http://schemas.microsoft.com/office/powerpoint/2010/main" val="2989617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AE0F-6E53-BAA0-9667-C97C3521E7E6}"/>
              </a:ext>
            </a:extLst>
          </p:cNvPr>
          <p:cNvSpPr>
            <a:spLocks noGrp="1"/>
          </p:cNvSpPr>
          <p:nvPr>
            <p:ph type="title"/>
          </p:nvPr>
        </p:nvSpPr>
        <p:spPr/>
        <p:txBody>
          <a:bodyPr/>
          <a:lstStyle/>
          <a:p>
            <a:r>
              <a:rPr lang="en-US" dirty="0"/>
              <a:t>What is another big form of bias in retrospective studies?</a:t>
            </a:r>
          </a:p>
        </p:txBody>
      </p:sp>
      <p:sp>
        <p:nvSpPr>
          <p:cNvPr id="3" name="Content Placeholder 2">
            <a:extLst>
              <a:ext uri="{FF2B5EF4-FFF2-40B4-BE49-F238E27FC236}">
                <a16:creationId xmlns:a16="http://schemas.microsoft.com/office/drawing/2014/main" id="{E4C11156-54F5-303F-1CED-87136C5345B8}"/>
              </a:ext>
            </a:extLst>
          </p:cNvPr>
          <p:cNvSpPr>
            <a:spLocks noGrp="1"/>
          </p:cNvSpPr>
          <p:nvPr>
            <p:ph idx="1"/>
          </p:nvPr>
        </p:nvSpPr>
        <p:spPr/>
        <p:txBody>
          <a:bodyPr/>
          <a:lstStyle/>
          <a:p>
            <a:pPr marL="457200" lvl="1" indent="0">
              <a:buNone/>
            </a:pPr>
            <a:endParaRPr lang="en-US" dirty="0"/>
          </a:p>
          <a:p>
            <a:pPr lvl="1"/>
            <a:r>
              <a:rPr lang="en-US" dirty="0"/>
              <a:t>Recall bias: </a:t>
            </a:r>
          </a:p>
          <a:p>
            <a:pPr lvl="2"/>
            <a:r>
              <a:rPr lang="en-US" dirty="0"/>
              <a:t>If asked to self identify exposure, how reliable is it</a:t>
            </a:r>
          </a:p>
          <a:p>
            <a:pPr lvl="2"/>
            <a:r>
              <a:rPr lang="en-US" dirty="0"/>
              <a:t>Were they actually exposed?!</a:t>
            </a:r>
          </a:p>
          <a:p>
            <a:pPr lvl="2"/>
            <a:endParaRPr lang="en-US" dirty="0"/>
          </a:p>
        </p:txBody>
      </p:sp>
      <p:pic>
        <p:nvPicPr>
          <p:cNvPr id="5" name="Picture 4" descr="A dog with its tongue out&#10;&#10;Description automatically generated with medium confidence">
            <a:extLst>
              <a:ext uri="{FF2B5EF4-FFF2-40B4-BE49-F238E27FC236}">
                <a16:creationId xmlns:a16="http://schemas.microsoft.com/office/drawing/2014/main" id="{7F82BD57-7C45-4440-3036-164A6C2785FD}"/>
              </a:ext>
            </a:extLst>
          </p:cNvPr>
          <p:cNvPicPr>
            <a:picLocks noChangeAspect="1"/>
          </p:cNvPicPr>
          <p:nvPr/>
        </p:nvPicPr>
        <p:blipFill>
          <a:blip r:embed="rId2"/>
          <a:stretch>
            <a:fillRect/>
          </a:stretch>
        </p:blipFill>
        <p:spPr>
          <a:xfrm>
            <a:off x="6096000" y="3429000"/>
            <a:ext cx="3890555" cy="2593703"/>
          </a:xfrm>
          <a:prstGeom prst="rect">
            <a:avLst/>
          </a:prstGeom>
        </p:spPr>
      </p:pic>
    </p:spTree>
    <p:extLst>
      <p:ext uri="{BB962C8B-B14F-4D97-AF65-F5344CB8AC3E}">
        <p14:creationId xmlns:p14="http://schemas.microsoft.com/office/powerpoint/2010/main" val="422531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7ABEF-2504-FD47-D2FA-8A0B71C2C3DC}"/>
              </a:ext>
            </a:extLst>
          </p:cNvPr>
          <p:cNvSpPr>
            <a:spLocks noGrp="1"/>
          </p:cNvSpPr>
          <p:nvPr>
            <p:ph type="title"/>
          </p:nvPr>
        </p:nvSpPr>
        <p:spPr/>
        <p:txBody>
          <a:bodyPr/>
          <a:lstStyle/>
          <a:p>
            <a:r>
              <a:rPr lang="en-US" dirty="0"/>
              <a:t>What is our assessment of the bias?</a:t>
            </a:r>
          </a:p>
        </p:txBody>
      </p:sp>
      <p:sp>
        <p:nvSpPr>
          <p:cNvPr id="3" name="Content Placeholder 2">
            <a:extLst>
              <a:ext uri="{FF2B5EF4-FFF2-40B4-BE49-F238E27FC236}">
                <a16:creationId xmlns:a16="http://schemas.microsoft.com/office/drawing/2014/main" id="{20111918-78DB-C6E2-11C2-6E9A580FF3E3}"/>
              </a:ext>
            </a:extLst>
          </p:cNvPr>
          <p:cNvSpPr>
            <a:spLocks noGrp="1"/>
          </p:cNvSpPr>
          <p:nvPr>
            <p:ph idx="1"/>
          </p:nvPr>
        </p:nvSpPr>
        <p:spPr/>
        <p:txBody>
          <a:bodyPr/>
          <a:lstStyle/>
          <a:p>
            <a:r>
              <a:rPr lang="en-US" dirty="0"/>
              <a:t>Enrolled all patients with the disease?</a:t>
            </a:r>
          </a:p>
          <a:p>
            <a:r>
              <a:rPr lang="en-US" dirty="0"/>
              <a:t>Matched controls ?</a:t>
            </a:r>
          </a:p>
          <a:p>
            <a:r>
              <a:rPr lang="en-US" dirty="0"/>
              <a:t>Table 1 shows equal demographics?</a:t>
            </a:r>
          </a:p>
          <a:p>
            <a:r>
              <a:rPr lang="en-US" dirty="0"/>
              <a:t>Low chance of recall or reporting bias?  </a:t>
            </a:r>
          </a:p>
        </p:txBody>
      </p:sp>
      <p:pic>
        <p:nvPicPr>
          <p:cNvPr id="4" name="Picture 3" descr="Icon&#10;&#10;Description automatically generated">
            <a:extLst>
              <a:ext uri="{FF2B5EF4-FFF2-40B4-BE49-F238E27FC236}">
                <a16:creationId xmlns:a16="http://schemas.microsoft.com/office/drawing/2014/main" id="{F545608D-1704-38BA-E53C-C35D33880CCA}"/>
              </a:ext>
            </a:extLst>
          </p:cNvPr>
          <p:cNvPicPr>
            <a:picLocks noChangeAspect="1"/>
          </p:cNvPicPr>
          <p:nvPr/>
        </p:nvPicPr>
        <p:blipFill>
          <a:blip r:embed="rId2"/>
          <a:stretch>
            <a:fillRect/>
          </a:stretch>
        </p:blipFill>
        <p:spPr>
          <a:xfrm>
            <a:off x="7005320" y="1770199"/>
            <a:ext cx="412749" cy="412749"/>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5CF45016-0232-7A82-149E-D7E445B399D2}"/>
              </a:ext>
            </a:extLst>
          </p:cNvPr>
          <p:cNvPicPr>
            <a:picLocks noChangeAspect="1"/>
          </p:cNvPicPr>
          <p:nvPr/>
        </p:nvPicPr>
        <p:blipFill>
          <a:blip r:embed="rId3"/>
          <a:stretch>
            <a:fillRect/>
          </a:stretch>
        </p:blipFill>
        <p:spPr>
          <a:xfrm>
            <a:off x="6443580" y="2822204"/>
            <a:ext cx="703797" cy="466470"/>
          </a:xfrm>
          <a:prstGeom prst="rect">
            <a:avLst/>
          </a:prstGeom>
        </p:spPr>
      </p:pic>
      <p:pic>
        <p:nvPicPr>
          <p:cNvPr id="8" name="Picture 7" descr="Icon&#10;&#10;Description automatically generated">
            <a:extLst>
              <a:ext uri="{FF2B5EF4-FFF2-40B4-BE49-F238E27FC236}">
                <a16:creationId xmlns:a16="http://schemas.microsoft.com/office/drawing/2014/main" id="{8ED5F1A7-5215-C735-832B-5A8962EB88D3}"/>
              </a:ext>
            </a:extLst>
          </p:cNvPr>
          <p:cNvPicPr>
            <a:picLocks noChangeAspect="1"/>
          </p:cNvPicPr>
          <p:nvPr/>
        </p:nvPicPr>
        <p:blipFill>
          <a:blip r:embed="rId2"/>
          <a:stretch>
            <a:fillRect/>
          </a:stretch>
        </p:blipFill>
        <p:spPr>
          <a:xfrm>
            <a:off x="6941002" y="3377018"/>
            <a:ext cx="412749" cy="412749"/>
          </a:xfrm>
          <a:prstGeom prst="rect">
            <a:avLst/>
          </a:prstGeom>
        </p:spPr>
      </p:pic>
      <p:pic>
        <p:nvPicPr>
          <p:cNvPr id="1028" name="Picture 4">
            <a:extLst>
              <a:ext uri="{FF2B5EF4-FFF2-40B4-BE49-F238E27FC236}">
                <a16:creationId xmlns:a16="http://schemas.microsoft.com/office/drawing/2014/main" id="{9DE2237E-F250-64C3-EDCD-FA09F68E31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076993" y="2287202"/>
            <a:ext cx="412749" cy="412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6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DB9E-9220-E7D3-D862-7E861FC6BC53}"/>
              </a:ext>
            </a:extLst>
          </p:cNvPr>
          <p:cNvSpPr>
            <a:spLocks noGrp="1"/>
          </p:cNvSpPr>
          <p:nvPr>
            <p:ph type="title"/>
          </p:nvPr>
        </p:nvSpPr>
        <p:spPr/>
        <p:txBody>
          <a:bodyPr/>
          <a:lstStyle/>
          <a:p>
            <a:r>
              <a:rPr lang="en-US" dirty="0"/>
              <a:t>Interpreting the results</a:t>
            </a:r>
          </a:p>
        </p:txBody>
      </p:sp>
      <p:pic>
        <p:nvPicPr>
          <p:cNvPr id="5" name="Content Placeholder 4" descr="Table&#10;&#10;Description automatically generated">
            <a:extLst>
              <a:ext uri="{FF2B5EF4-FFF2-40B4-BE49-F238E27FC236}">
                <a16:creationId xmlns:a16="http://schemas.microsoft.com/office/drawing/2014/main" id="{EA8747B7-6D61-36F4-BA9A-C848CA64CCFA}"/>
              </a:ext>
            </a:extLst>
          </p:cNvPr>
          <p:cNvPicPr>
            <a:picLocks noGrp="1" noChangeAspect="1"/>
          </p:cNvPicPr>
          <p:nvPr>
            <p:ph idx="1"/>
          </p:nvPr>
        </p:nvPicPr>
        <p:blipFill>
          <a:blip r:embed="rId2"/>
          <a:stretch>
            <a:fillRect/>
          </a:stretch>
        </p:blipFill>
        <p:spPr>
          <a:xfrm>
            <a:off x="6662058" y="290204"/>
            <a:ext cx="4106611" cy="6221313"/>
          </a:xfrm>
        </p:spPr>
      </p:pic>
      <p:pic>
        <p:nvPicPr>
          <p:cNvPr id="6" name="Picture 5" descr="Text&#10;&#10;Description automatically generated">
            <a:extLst>
              <a:ext uri="{FF2B5EF4-FFF2-40B4-BE49-F238E27FC236}">
                <a16:creationId xmlns:a16="http://schemas.microsoft.com/office/drawing/2014/main" id="{FA1289F7-A772-EB13-8FAA-8B30B15BD27C}"/>
              </a:ext>
            </a:extLst>
          </p:cNvPr>
          <p:cNvPicPr>
            <a:picLocks noChangeAspect="1"/>
          </p:cNvPicPr>
          <p:nvPr/>
        </p:nvPicPr>
        <p:blipFill>
          <a:blip r:embed="rId3"/>
          <a:stretch>
            <a:fillRect/>
          </a:stretch>
        </p:blipFill>
        <p:spPr>
          <a:xfrm>
            <a:off x="6844369" y="5926038"/>
            <a:ext cx="3924300" cy="660400"/>
          </a:xfrm>
          <a:prstGeom prst="rect">
            <a:avLst/>
          </a:prstGeom>
        </p:spPr>
      </p:pic>
    </p:spTree>
    <p:extLst>
      <p:ext uri="{BB962C8B-B14F-4D97-AF65-F5344CB8AC3E}">
        <p14:creationId xmlns:p14="http://schemas.microsoft.com/office/powerpoint/2010/main" val="2827072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B341-8728-4857-35A2-5AB2192463CF}"/>
              </a:ext>
            </a:extLst>
          </p:cNvPr>
          <p:cNvSpPr>
            <a:spLocks noGrp="1"/>
          </p:cNvSpPr>
          <p:nvPr>
            <p:ph type="title"/>
          </p:nvPr>
        </p:nvSpPr>
        <p:spPr/>
        <p:txBody>
          <a:bodyPr/>
          <a:lstStyle/>
          <a:p>
            <a:r>
              <a:rPr lang="en-US" dirty="0"/>
              <a:t>How do observational studies report findings?</a:t>
            </a:r>
          </a:p>
        </p:txBody>
      </p:sp>
      <p:sp>
        <p:nvSpPr>
          <p:cNvPr id="3" name="Content Placeholder 2">
            <a:extLst>
              <a:ext uri="{FF2B5EF4-FFF2-40B4-BE49-F238E27FC236}">
                <a16:creationId xmlns:a16="http://schemas.microsoft.com/office/drawing/2014/main" id="{BA0CAC92-20C2-BC6C-7C6E-9B23DEECC2BE}"/>
              </a:ext>
            </a:extLst>
          </p:cNvPr>
          <p:cNvSpPr>
            <a:spLocks noGrp="1"/>
          </p:cNvSpPr>
          <p:nvPr>
            <p:ph idx="1"/>
          </p:nvPr>
        </p:nvSpPr>
        <p:spPr/>
        <p:txBody>
          <a:bodyPr>
            <a:normAutofit lnSpcReduction="10000"/>
          </a:bodyPr>
          <a:lstStyle/>
          <a:p>
            <a:r>
              <a:rPr lang="en-US" dirty="0"/>
              <a:t>Odds vs Risk-</a:t>
            </a:r>
          </a:p>
          <a:p>
            <a:pPr lvl="1"/>
            <a:r>
              <a:rPr lang="en-US" dirty="0"/>
              <a:t>This can be confusing, and often misused </a:t>
            </a:r>
          </a:p>
          <a:p>
            <a:pPr lvl="1"/>
            <a:r>
              <a:rPr lang="en-US" dirty="0"/>
              <a:t>Even by researchers, editors and final published work! </a:t>
            </a:r>
          </a:p>
          <a:p>
            <a:pPr marL="457200" lvl="1" indent="0">
              <a:buNone/>
            </a:pPr>
            <a:endParaRPr lang="en-US" dirty="0"/>
          </a:p>
          <a:p>
            <a:pPr lvl="1"/>
            <a:r>
              <a:rPr lang="en-US" dirty="0"/>
              <a:t>RISK</a:t>
            </a:r>
          </a:p>
          <a:p>
            <a:pPr lvl="2"/>
            <a:r>
              <a:rPr lang="en-US" dirty="0"/>
              <a:t>Simply put is a probability </a:t>
            </a:r>
          </a:p>
          <a:p>
            <a:pPr lvl="2"/>
            <a:r>
              <a:rPr lang="en-US" dirty="0"/>
              <a:t>The probability of something happening, compared to all the outcomes. </a:t>
            </a:r>
          </a:p>
          <a:p>
            <a:pPr lvl="2"/>
            <a:r>
              <a:rPr lang="en-US" dirty="0"/>
              <a:t>Best for looking at multiple outcomes </a:t>
            </a:r>
          </a:p>
          <a:p>
            <a:pPr lvl="2"/>
            <a:endParaRPr lang="en-US" dirty="0"/>
          </a:p>
          <a:p>
            <a:pPr lvl="1"/>
            <a:r>
              <a:rPr lang="en-US" dirty="0"/>
              <a:t>ODDS</a:t>
            </a:r>
          </a:p>
          <a:p>
            <a:pPr lvl="2"/>
            <a:r>
              <a:rPr lang="en-US" dirty="0"/>
              <a:t>A ratio of occurring vs not occurring </a:t>
            </a:r>
          </a:p>
          <a:p>
            <a:pPr lvl="2"/>
            <a:r>
              <a:rPr lang="en-US" dirty="0"/>
              <a:t>Best for looking at binary outcomes </a:t>
            </a:r>
          </a:p>
          <a:p>
            <a:pPr marL="914400" lvl="2" indent="0">
              <a:buNone/>
            </a:pPr>
            <a:endParaRPr lang="en-US" dirty="0"/>
          </a:p>
        </p:txBody>
      </p:sp>
    </p:spTree>
    <p:extLst>
      <p:ext uri="{BB962C8B-B14F-4D97-AF65-F5344CB8AC3E}">
        <p14:creationId xmlns:p14="http://schemas.microsoft.com/office/powerpoint/2010/main" val="13604232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D609-0D62-ABDF-394F-0E637E10D5E7}"/>
              </a:ext>
            </a:extLst>
          </p:cNvPr>
          <p:cNvSpPr>
            <a:spLocks noGrp="1"/>
          </p:cNvSpPr>
          <p:nvPr>
            <p:ph type="title"/>
          </p:nvPr>
        </p:nvSpPr>
        <p:spPr/>
        <p:txBody>
          <a:bodyPr/>
          <a:lstStyle/>
          <a:p>
            <a:endParaRPr lang="en-US"/>
          </a:p>
        </p:txBody>
      </p:sp>
      <p:pic>
        <p:nvPicPr>
          <p:cNvPr id="5" name="Content Placeholder 4" descr="Chart&#10;&#10;Description automatically generated">
            <a:extLst>
              <a:ext uri="{FF2B5EF4-FFF2-40B4-BE49-F238E27FC236}">
                <a16:creationId xmlns:a16="http://schemas.microsoft.com/office/drawing/2014/main" id="{45AB40E4-09C1-F970-690B-D3525624EAEE}"/>
              </a:ext>
            </a:extLst>
          </p:cNvPr>
          <p:cNvPicPr>
            <a:picLocks noGrp="1" noChangeAspect="1"/>
          </p:cNvPicPr>
          <p:nvPr>
            <p:ph idx="1"/>
          </p:nvPr>
        </p:nvPicPr>
        <p:blipFill>
          <a:blip r:embed="rId2"/>
          <a:stretch>
            <a:fillRect/>
          </a:stretch>
        </p:blipFill>
        <p:spPr>
          <a:xfrm>
            <a:off x="153509" y="365125"/>
            <a:ext cx="12038491" cy="6257744"/>
          </a:xfrm>
        </p:spPr>
      </p:pic>
    </p:spTree>
    <p:extLst>
      <p:ext uri="{BB962C8B-B14F-4D97-AF65-F5344CB8AC3E}">
        <p14:creationId xmlns:p14="http://schemas.microsoft.com/office/powerpoint/2010/main" val="24097218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D609-0D62-ABDF-394F-0E637E10D5E7}"/>
              </a:ext>
            </a:extLst>
          </p:cNvPr>
          <p:cNvSpPr>
            <a:spLocks noGrp="1"/>
          </p:cNvSpPr>
          <p:nvPr>
            <p:ph type="title"/>
          </p:nvPr>
        </p:nvSpPr>
        <p:spPr/>
        <p:txBody>
          <a:bodyPr/>
          <a:lstStyle/>
          <a:p>
            <a:endParaRPr lang="en-US"/>
          </a:p>
        </p:txBody>
      </p:sp>
      <p:pic>
        <p:nvPicPr>
          <p:cNvPr id="7" name="Content Placeholder 6" descr="Chart&#10;&#10;Description automatically generated">
            <a:extLst>
              <a:ext uri="{FF2B5EF4-FFF2-40B4-BE49-F238E27FC236}">
                <a16:creationId xmlns:a16="http://schemas.microsoft.com/office/drawing/2014/main" id="{07147FB7-6C2A-929F-6844-26846B370C40}"/>
              </a:ext>
            </a:extLst>
          </p:cNvPr>
          <p:cNvPicPr>
            <a:picLocks noGrp="1" noChangeAspect="1"/>
          </p:cNvPicPr>
          <p:nvPr>
            <p:ph idx="1"/>
          </p:nvPr>
        </p:nvPicPr>
        <p:blipFill>
          <a:blip r:embed="rId2"/>
          <a:stretch>
            <a:fillRect/>
          </a:stretch>
        </p:blipFill>
        <p:spPr>
          <a:xfrm>
            <a:off x="504600" y="182880"/>
            <a:ext cx="11182800" cy="6085524"/>
          </a:xfrm>
        </p:spPr>
      </p:pic>
    </p:spTree>
    <p:extLst>
      <p:ext uri="{BB962C8B-B14F-4D97-AF65-F5344CB8AC3E}">
        <p14:creationId xmlns:p14="http://schemas.microsoft.com/office/powerpoint/2010/main" val="180482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6520-B269-3BA5-0FA0-E1FF3E9DE7B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The Evidence Cycle</a:t>
            </a:r>
          </a:p>
        </p:txBody>
      </p:sp>
      <p:pic>
        <p:nvPicPr>
          <p:cNvPr id="9" name="Picture 8" descr="Diagram&#10;&#10;Description automatically generated">
            <a:extLst>
              <a:ext uri="{FF2B5EF4-FFF2-40B4-BE49-F238E27FC236}">
                <a16:creationId xmlns:a16="http://schemas.microsoft.com/office/drawing/2014/main" id="{519DAD05-A785-9085-7B29-545C8B1D6724}"/>
              </a:ext>
            </a:extLst>
          </p:cNvPr>
          <p:cNvPicPr>
            <a:picLocks noChangeAspect="1"/>
          </p:cNvPicPr>
          <p:nvPr/>
        </p:nvPicPr>
        <p:blipFill>
          <a:blip r:embed="rId2"/>
          <a:stretch>
            <a:fillRect/>
          </a:stretch>
        </p:blipFill>
        <p:spPr>
          <a:xfrm>
            <a:off x="631111" y="644630"/>
            <a:ext cx="6052978" cy="5568739"/>
          </a:xfrm>
          <a:prstGeom prst="rect">
            <a:avLst/>
          </a:prstGeom>
        </p:spPr>
      </p:pic>
      <p:sp>
        <p:nvSpPr>
          <p:cNvPr id="15" name="Triangle 14">
            <a:extLst>
              <a:ext uri="{FF2B5EF4-FFF2-40B4-BE49-F238E27FC236}">
                <a16:creationId xmlns:a16="http://schemas.microsoft.com/office/drawing/2014/main" id="{47B01629-BE40-C130-5BB1-0D3CC926FFC2}"/>
              </a:ext>
            </a:extLst>
          </p:cNvPr>
          <p:cNvSpPr/>
          <p:nvPr/>
        </p:nvSpPr>
        <p:spPr>
          <a:xfrm>
            <a:off x="2642315" y="2100421"/>
            <a:ext cx="2030569" cy="19575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EBM</a:t>
            </a:r>
          </a:p>
        </p:txBody>
      </p:sp>
      <p:cxnSp>
        <p:nvCxnSpPr>
          <p:cNvPr id="3" name="Straight Arrow Connector 2">
            <a:extLst>
              <a:ext uri="{FF2B5EF4-FFF2-40B4-BE49-F238E27FC236}">
                <a16:creationId xmlns:a16="http://schemas.microsoft.com/office/drawing/2014/main" id="{1F3DA84D-930D-EF5B-1A07-85DBB258D793}"/>
              </a:ext>
            </a:extLst>
          </p:cNvPr>
          <p:cNvCxnSpPr>
            <a:cxnSpLocks/>
          </p:cNvCxnSpPr>
          <p:nvPr/>
        </p:nvCxnSpPr>
        <p:spPr>
          <a:xfrm flipV="1">
            <a:off x="6160348" y="1481070"/>
            <a:ext cx="1335156" cy="2369713"/>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FF3800EB-7AC3-75E6-DA57-60C985DF9053}"/>
              </a:ext>
            </a:extLst>
          </p:cNvPr>
          <p:cNvSpPr txBox="1"/>
          <p:nvPr/>
        </p:nvSpPr>
        <p:spPr>
          <a:xfrm>
            <a:off x="7495504" y="275298"/>
            <a:ext cx="6098146" cy="369332"/>
          </a:xfrm>
          <a:prstGeom prst="rect">
            <a:avLst/>
          </a:prstGeom>
          <a:noFill/>
        </p:spPr>
        <p:txBody>
          <a:bodyPr wrap="square">
            <a:spAutoFit/>
          </a:bodyPr>
          <a:lstStyle/>
          <a:p>
            <a:r>
              <a:rPr lang="en-US" dirty="0"/>
              <a:t>https://</a:t>
            </a:r>
            <a:r>
              <a:rPr lang="en-US" dirty="0" err="1"/>
              <a:t>guides.library.vcu.edu</a:t>
            </a:r>
            <a:r>
              <a:rPr lang="en-US" dirty="0"/>
              <a:t>/clerkships</a:t>
            </a:r>
          </a:p>
        </p:txBody>
      </p:sp>
      <p:pic>
        <p:nvPicPr>
          <p:cNvPr id="8" name="Picture 7" descr="Graphical user interface, text, application, email&#10;&#10;Description automatically generated">
            <a:extLst>
              <a:ext uri="{FF2B5EF4-FFF2-40B4-BE49-F238E27FC236}">
                <a16:creationId xmlns:a16="http://schemas.microsoft.com/office/drawing/2014/main" id="{50525800-B4F1-ADC0-2EEA-617C4EAAD6E5}"/>
              </a:ext>
            </a:extLst>
          </p:cNvPr>
          <p:cNvPicPr>
            <a:picLocks noChangeAspect="1"/>
          </p:cNvPicPr>
          <p:nvPr/>
        </p:nvPicPr>
        <p:blipFill>
          <a:blip r:embed="rId3"/>
          <a:stretch>
            <a:fillRect/>
          </a:stretch>
        </p:blipFill>
        <p:spPr>
          <a:xfrm>
            <a:off x="7652681" y="644630"/>
            <a:ext cx="3510619" cy="6160323"/>
          </a:xfrm>
          <a:prstGeom prst="rect">
            <a:avLst/>
          </a:prstGeom>
        </p:spPr>
      </p:pic>
      <p:pic>
        <p:nvPicPr>
          <p:cNvPr id="11" name="Picture 10" descr="Graphical user interface, text, application, email&#10;&#10;Description automatically generated">
            <a:extLst>
              <a:ext uri="{FF2B5EF4-FFF2-40B4-BE49-F238E27FC236}">
                <a16:creationId xmlns:a16="http://schemas.microsoft.com/office/drawing/2014/main" id="{E0BBE566-AC49-AA81-6FED-77EACA08111B}"/>
              </a:ext>
            </a:extLst>
          </p:cNvPr>
          <p:cNvPicPr>
            <a:picLocks noChangeAspect="1"/>
          </p:cNvPicPr>
          <p:nvPr/>
        </p:nvPicPr>
        <p:blipFill>
          <a:blip r:embed="rId4"/>
          <a:stretch>
            <a:fillRect/>
          </a:stretch>
        </p:blipFill>
        <p:spPr>
          <a:xfrm>
            <a:off x="7597289" y="275298"/>
            <a:ext cx="3963600" cy="6858000"/>
          </a:xfrm>
          <a:prstGeom prst="rect">
            <a:avLst/>
          </a:prstGeom>
        </p:spPr>
      </p:pic>
    </p:spTree>
    <p:extLst>
      <p:ext uri="{BB962C8B-B14F-4D97-AF65-F5344CB8AC3E}">
        <p14:creationId xmlns:p14="http://schemas.microsoft.com/office/powerpoint/2010/main" val="303631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2C4E8-4D75-BD92-988D-7118F13D42DF}"/>
              </a:ext>
            </a:extLst>
          </p:cNvPr>
          <p:cNvSpPr>
            <a:spLocks noGrp="1"/>
          </p:cNvSpPr>
          <p:nvPr>
            <p:ph type="title"/>
          </p:nvPr>
        </p:nvSpPr>
        <p:spPr/>
        <p:txBody>
          <a:bodyPr/>
          <a:lstStyle/>
          <a:p>
            <a:endParaRPr lang="en-US"/>
          </a:p>
        </p:txBody>
      </p:sp>
      <p:pic>
        <p:nvPicPr>
          <p:cNvPr id="5" name="Content Placeholder 4" descr="Chart, pie chart&#10;&#10;Description automatically generated">
            <a:extLst>
              <a:ext uri="{FF2B5EF4-FFF2-40B4-BE49-F238E27FC236}">
                <a16:creationId xmlns:a16="http://schemas.microsoft.com/office/drawing/2014/main" id="{8B458C52-020C-DDA0-7117-042B6B607D99}"/>
              </a:ext>
            </a:extLst>
          </p:cNvPr>
          <p:cNvPicPr>
            <a:picLocks noGrp="1" noChangeAspect="1"/>
          </p:cNvPicPr>
          <p:nvPr>
            <p:ph idx="1"/>
          </p:nvPr>
        </p:nvPicPr>
        <p:blipFill>
          <a:blip r:embed="rId2"/>
          <a:stretch>
            <a:fillRect/>
          </a:stretch>
        </p:blipFill>
        <p:spPr>
          <a:xfrm>
            <a:off x="118004" y="365125"/>
            <a:ext cx="11955992" cy="5682978"/>
          </a:xfrm>
        </p:spPr>
      </p:pic>
    </p:spTree>
    <p:extLst>
      <p:ext uri="{BB962C8B-B14F-4D97-AF65-F5344CB8AC3E}">
        <p14:creationId xmlns:p14="http://schemas.microsoft.com/office/powerpoint/2010/main" val="23563804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08D1-0585-878E-D731-FF4F7761D5D8}"/>
              </a:ext>
            </a:extLst>
          </p:cNvPr>
          <p:cNvSpPr>
            <a:spLocks noGrp="1"/>
          </p:cNvSpPr>
          <p:nvPr>
            <p:ph type="title"/>
          </p:nvPr>
        </p:nvSpPr>
        <p:spPr/>
        <p:txBody>
          <a:bodyPr/>
          <a:lstStyle/>
          <a:p>
            <a:r>
              <a:rPr lang="en-US" dirty="0"/>
              <a:t>Risk v Odds</a:t>
            </a:r>
          </a:p>
        </p:txBody>
      </p:sp>
      <p:pic>
        <p:nvPicPr>
          <p:cNvPr id="5" name="Content Placeholder 4" descr="Table&#10;&#10;Description automatically generated">
            <a:extLst>
              <a:ext uri="{FF2B5EF4-FFF2-40B4-BE49-F238E27FC236}">
                <a16:creationId xmlns:a16="http://schemas.microsoft.com/office/drawing/2014/main" id="{0CCB960D-8533-18A0-8715-3F44E768E592}"/>
              </a:ext>
            </a:extLst>
          </p:cNvPr>
          <p:cNvPicPr>
            <a:picLocks noGrp="1" noChangeAspect="1"/>
          </p:cNvPicPr>
          <p:nvPr>
            <p:ph idx="1"/>
          </p:nvPr>
        </p:nvPicPr>
        <p:blipFill>
          <a:blip r:embed="rId2"/>
          <a:stretch>
            <a:fillRect/>
          </a:stretch>
        </p:blipFill>
        <p:spPr>
          <a:xfrm>
            <a:off x="625021" y="2283347"/>
            <a:ext cx="10728779" cy="3124675"/>
          </a:xfrm>
        </p:spPr>
      </p:pic>
    </p:spTree>
    <p:extLst>
      <p:ext uri="{BB962C8B-B14F-4D97-AF65-F5344CB8AC3E}">
        <p14:creationId xmlns:p14="http://schemas.microsoft.com/office/powerpoint/2010/main" val="8108798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C2B0D-0261-6707-8A76-939D40EB615F}"/>
              </a:ext>
            </a:extLst>
          </p:cNvPr>
          <p:cNvSpPr>
            <a:spLocks noGrp="1"/>
          </p:cNvSpPr>
          <p:nvPr>
            <p:ph type="title"/>
          </p:nvPr>
        </p:nvSpPr>
        <p:spPr/>
        <p:txBody>
          <a:bodyPr/>
          <a:lstStyle/>
          <a:p>
            <a:r>
              <a:rPr lang="en-US" dirty="0"/>
              <a:t>So why do we need to know the difference?</a:t>
            </a:r>
          </a:p>
        </p:txBody>
      </p:sp>
      <p:sp>
        <p:nvSpPr>
          <p:cNvPr id="11" name="TextBox 10">
            <a:extLst>
              <a:ext uri="{FF2B5EF4-FFF2-40B4-BE49-F238E27FC236}">
                <a16:creationId xmlns:a16="http://schemas.microsoft.com/office/drawing/2014/main" id="{8B7FB505-6B9D-7530-AC89-955AD7054968}"/>
              </a:ext>
            </a:extLst>
          </p:cNvPr>
          <p:cNvSpPr txBox="1"/>
          <p:nvPr/>
        </p:nvSpPr>
        <p:spPr>
          <a:xfrm>
            <a:off x="838199" y="1850157"/>
            <a:ext cx="7902039" cy="1200329"/>
          </a:xfrm>
          <a:prstGeom prst="rect">
            <a:avLst/>
          </a:prstGeom>
          <a:noFill/>
        </p:spPr>
        <p:txBody>
          <a:bodyPr wrap="square">
            <a:spAutoFit/>
          </a:bodyPr>
          <a:lstStyle/>
          <a:p>
            <a:r>
              <a:rPr lang="en-US" dirty="0"/>
              <a:t>Risk answers:</a:t>
            </a:r>
          </a:p>
          <a:p>
            <a:r>
              <a:rPr lang="en-US" dirty="0"/>
              <a:t>	"What is the probability that this happens?"</a:t>
            </a:r>
          </a:p>
          <a:p>
            <a:r>
              <a:rPr lang="en-US" dirty="0"/>
              <a:t>Odds answers:</a:t>
            </a:r>
          </a:p>
          <a:p>
            <a:r>
              <a:rPr lang="en-US" dirty="0"/>
              <a:t>	"How many times does it happen compared with not happening?"</a:t>
            </a:r>
          </a:p>
        </p:txBody>
      </p:sp>
      <p:sp>
        <p:nvSpPr>
          <p:cNvPr id="13" name="TextBox 12">
            <a:extLst>
              <a:ext uri="{FF2B5EF4-FFF2-40B4-BE49-F238E27FC236}">
                <a16:creationId xmlns:a16="http://schemas.microsoft.com/office/drawing/2014/main" id="{20D9CDF4-B08E-698D-86F6-6561EE029C17}"/>
              </a:ext>
            </a:extLst>
          </p:cNvPr>
          <p:cNvSpPr txBox="1"/>
          <p:nvPr/>
        </p:nvSpPr>
        <p:spPr>
          <a:xfrm>
            <a:off x="1113313" y="4454719"/>
            <a:ext cx="6097978" cy="923330"/>
          </a:xfrm>
          <a:prstGeom prst="rect">
            <a:avLst/>
          </a:prstGeom>
          <a:noFill/>
        </p:spPr>
        <p:txBody>
          <a:bodyPr wrap="square">
            <a:spAutoFit/>
          </a:bodyPr>
          <a:lstStyle/>
          <a:p>
            <a:r>
              <a:rPr lang="en-US" dirty="0"/>
              <a:t>When outcomes are </a:t>
            </a:r>
            <a:r>
              <a:rPr lang="en-US" b="1" dirty="0"/>
              <a:t>rare (&lt;10%)</a:t>
            </a:r>
            <a:r>
              <a:rPr lang="en-US" dirty="0"/>
              <a:t>, odds and risk are very similar. As outcomes become more common, </a:t>
            </a:r>
            <a:r>
              <a:rPr lang="en-US" b="1" dirty="0"/>
              <a:t>odds increasingly exaggerate the magnitude</a:t>
            </a:r>
            <a:r>
              <a:rPr lang="en-US" dirty="0"/>
              <a:t> compared with risk.</a:t>
            </a:r>
          </a:p>
        </p:txBody>
      </p:sp>
    </p:spTree>
    <p:extLst>
      <p:ext uri="{BB962C8B-B14F-4D97-AF65-F5344CB8AC3E}">
        <p14:creationId xmlns:p14="http://schemas.microsoft.com/office/powerpoint/2010/main" val="3844828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C46A1D72-F5DF-00AF-F906-D80B5D144F06}"/>
              </a:ext>
            </a:extLst>
          </p:cNvPr>
          <p:cNvPicPr>
            <a:picLocks noChangeAspect="1"/>
          </p:cNvPicPr>
          <p:nvPr/>
        </p:nvPicPr>
        <p:blipFill>
          <a:blip r:embed="rId2"/>
          <a:stretch>
            <a:fillRect/>
          </a:stretch>
        </p:blipFill>
        <p:spPr>
          <a:xfrm>
            <a:off x="643467" y="757259"/>
            <a:ext cx="10905066" cy="5343481"/>
          </a:xfrm>
          <a:prstGeom prst="rect">
            <a:avLst/>
          </a:prstGeom>
        </p:spPr>
      </p:pic>
    </p:spTree>
    <p:extLst>
      <p:ext uri="{BB962C8B-B14F-4D97-AF65-F5344CB8AC3E}">
        <p14:creationId xmlns:p14="http://schemas.microsoft.com/office/powerpoint/2010/main" val="12573589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with medium confidence">
            <a:extLst>
              <a:ext uri="{FF2B5EF4-FFF2-40B4-BE49-F238E27FC236}">
                <a16:creationId xmlns:a16="http://schemas.microsoft.com/office/drawing/2014/main" id="{B778FAA7-F546-478A-3E81-F9D42CADFD07}"/>
              </a:ext>
            </a:extLst>
          </p:cNvPr>
          <p:cNvPicPr>
            <a:picLocks noGrp="1" noChangeAspect="1"/>
          </p:cNvPicPr>
          <p:nvPr>
            <p:ph idx="1"/>
          </p:nvPr>
        </p:nvPicPr>
        <p:blipFill>
          <a:blip r:embed="rId2"/>
          <a:stretch>
            <a:fillRect/>
          </a:stretch>
        </p:blipFill>
        <p:spPr>
          <a:xfrm>
            <a:off x="643467" y="675471"/>
            <a:ext cx="10905066" cy="5507057"/>
          </a:xfrm>
          <a:prstGeom prst="rect">
            <a:avLst/>
          </a:prstGeom>
        </p:spPr>
      </p:pic>
    </p:spTree>
    <p:extLst>
      <p:ext uri="{BB962C8B-B14F-4D97-AF65-F5344CB8AC3E}">
        <p14:creationId xmlns:p14="http://schemas.microsoft.com/office/powerpoint/2010/main" val="40557593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Content Placeholder 12" descr="Table&#10;&#10;Description automatically generated">
            <a:extLst>
              <a:ext uri="{FF2B5EF4-FFF2-40B4-BE49-F238E27FC236}">
                <a16:creationId xmlns:a16="http://schemas.microsoft.com/office/drawing/2014/main" id="{E13C477F-1C16-DF52-E3E6-0372675D4824}"/>
              </a:ext>
            </a:extLst>
          </p:cNvPr>
          <p:cNvPicPr>
            <a:picLocks noGrp="1" noChangeAspect="1"/>
          </p:cNvPicPr>
          <p:nvPr>
            <p:ph idx="1"/>
          </p:nvPr>
        </p:nvPicPr>
        <p:blipFill>
          <a:blip r:embed="rId2"/>
          <a:stretch>
            <a:fillRect/>
          </a:stretch>
        </p:blipFill>
        <p:spPr>
          <a:xfrm>
            <a:off x="643467" y="825416"/>
            <a:ext cx="10905066" cy="5207166"/>
          </a:xfrm>
          <a:prstGeom prst="rect">
            <a:avLst/>
          </a:prstGeom>
        </p:spPr>
      </p:pic>
    </p:spTree>
    <p:extLst>
      <p:ext uri="{BB962C8B-B14F-4D97-AF65-F5344CB8AC3E}">
        <p14:creationId xmlns:p14="http://schemas.microsoft.com/office/powerpoint/2010/main" val="451068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BAABC51B-E63F-D8E6-52F4-99D51FA74FB1}"/>
              </a:ext>
            </a:extLst>
          </p:cNvPr>
          <p:cNvPicPr>
            <a:picLocks noGrp="1" noChangeAspect="1"/>
          </p:cNvPicPr>
          <p:nvPr>
            <p:ph idx="1"/>
          </p:nvPr>
        </p:nvPicPr>
        <p:blipFill>
          <a:blip r:embed="rId2"/>
          <a:stretch>
            <a:fillRect/>
          </a:stretch>
        </p:blipFill>
        <p:spPr>
          <a:xfrm>
            <a:off x="643467" y="879941"/>
            <a:ext cx="10905066" cy="5098117"/>
          </a:xfrm>
          <a:prstGeom prst="rect">
            <a:avLst/>
          </a:prstGeom>
        </p:spPr>
      </p:pic>
    </p:spTree>
    <p:extLst>
      <p:ext uri="{BB962C8B-B14F-4D97-AF65-F5344CB8AC3E}">
        <p14:creationId xmlns:p14="http://schemas.microsoft.com/office/powerpoint/2010/main" val="21779384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with low confidence">
            <a:extLst>
              <a:ext uri="{FF2B5EF4-FFF2-40B4-BE49-F238E27FC236}">
                <a16:creationId xmlns:a16="http://schemas.microsoft.com/office/drawing/2014/main" id="{69B92AF0-92D4-F92C-1F0F-A821BAC9C17F}"/>
              </a:ext>
            </a:extLst>
          </p:cNvPr>
          <p:cNvPicPr>
            <a:picLocks noGrp="1" noChangeAspect="1"/>
          </p:cNvPicPr>
          <p:nvPr>
            <p:ph idx="1"/>
          </p:nvPr>
        </p:nvPicPr>
        <p:blipFill>
          <a:blip r:embed="rId2"/>
          <a:stretch>
            <a:fillRect/>
          </a:stretch>
        </p:blipFill>
        <p:spPr>
          <a:xfrm>
            <a:off x="643467" y="879941"/>
            <a:ext cx="10905066" cy="5098117"/>
          </a:xfrm>
          <a:prstGeom prst="rect">
            <a:avLst/>
          </a:prstGeom>
        </p:spPr>
      </p:pic>
    </p:spTree>
    <p:extLst>
      <p:ext uri="{BB962C8B-B14F-4D97-AF65-F5344CB8AC3E}">
        <p14:creationId xmlns:p14="http://schemas.microsoft.com/office/powerpoint/2010/main" val="21190133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Chart&#10;&#10;Description automatically generated with medium confidence">
            <a:extLst>
              <a:ext uri="{FF2B5EF4-FFF2-40B4-BE49-F238E27FC236}">
                <a16:creationId xmlns:a16="http://schemas.microsoft.com/office/drawing/2014/main" id="{D25AF267-E863-DD41-3A2F-C7088B0B9D8A}"/>
              </a:ext>
            </a:extLst>
          </p:cNvPr>
          <p:cNvPicPr>
            <a:picLocks noGrp="1" noChangeAspect="1"/>
          </p:cNvPicPr>
          <p:nvPr>
            <p:ph idx="1"/>
          </p:nvPr>
        </p:nvPicPr>
        <p:blipFill>
          <a:blip r:embed="rId2"/>
          <a:stretch>
            <a:fillRect/>
          </a:stretch>
        </p:blipFill>
        <p:spPr>
          <a:xfrm>
            <a:off x="643467" y="811783"/>
            <a:ext cx="10905066" cy="5234432"/>
          </a:xfrm>
          <a:prstGeom prst="rect">
            <a:avLst/>
          </a:prstGeom>
        </p:spPr>
      </p:pic>
    </p:spTree>
    <p:extLst>
      <p:ext uri="{BB962C8B-B14F-4D97-AF65-F5344CB8AC3E}">
        <p14:creationId xmlns:p14="http://schemas.microsoft.com/office/powerpoint/2010/main" val="44583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Chart&#10;&#10;Description automatically generated with medium confidence">
            <a:extLst>
              <a:ext uri="{FF2B5EF4-FFF2-40B4-BE49-F238E27FC236}">
                <a16:creationId xmlns:a16="http://schemas.microsoft.com/office/drawing/2014/main" id="{CB414700-7FFE-4457-C2CD-C6D35A8AABB6}"/>
              </a:ext>
            </a:extLst>
          </p:cNvPr>
          <p:cNvPicPr>
            <a:picLocks noGrp="1" noChangeAspect="1"/>
          </p:cNvPicPr>
          <p:nvPr>
            <p:ph idx="1"/>
          </p:nvPr>
        </p:nvPicPr>
        <p:blipFill>
          <a:blip r:embed="rId2"/>
          <a:stretch>
            <a:fillRect/>
          </a:stretch>
        </p:blipFill>
        <p:spPr>
          <a:xfrm>
            <a:off x="643467" y="784522"/>
            <a:ext cx="10905066" cy="5288954"/>
          </a:xfrm>
          <a:prstGeom prst="rect">
            <a:avLst/>
          </a:prstGeom>
        </p:spPr>
      </p:pic>
    </p:spTree>
    <p:extLst>
      <p:ext uri="{BB962C8B-B14F-4D97-AF65-F5344CB8AC3E}">
        <p14:creationId xmlns:p14="http://schemas.microsoft.com/office/powerpoint/2010/main" val="1481931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6520-B269-3BA5-0FA0-E1FF3E9DE7B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The Evidence Cycle</a:t>
            </a:r>
          </a:p>
        </p:txBody>
      </p:sp>
      <p:pic>
        <p:nvPicPr>
          <p:cNvPr id="9" name="Picture 8" descr="Diagram&#10;&#10;Description automatically generated">
            <a:extLst>
              <a:ext uri="{FF2B5EF4-FFF2-40B4-BE49-F238E27FC236}">
                <a16:creationId xmlns:a16="http://schemas.microsoft.com/office/drawing/2014/main" id="{519DAD05-A785-9085-7B29-545C8B1D6724}"/>
              </a:ext>
            </a:extLst>
          </p:cNvPr>
          <p:cNvPicPr>
            <a:picLocks noChangeAspect="1"/>
          </p:cNvPicPr>
          <p:nvPr/>
        </p:nvPicPr>
        <p:blipFill>
          <a:blip r:embed="rId2"/>
          <a:stretch>
            <a:fillRect/>
          </a:stretch>
        </p:blipFill>
        <p:spPr>
          <a:xfrm>
            <a:off x="631111" y="644630"/>
            <a:ext cx="6052978" cy="5568739"/>
          </a:xfrm>
          <a:prstGeom prst="rect">
            <a:avLst/>
          </a:prstGeom>
        </p:spPr>
      </p:pic>
      <p:sp>
        <p:nvSpPr>
          <p:cNvPr id="15" name="Triangle 14">
            <a:extLst>
              <a:ext uri="{FF2B5EF4-FFF2-40B4-BE49-F238E27FC236}">
                <a16:creationId xmlns:a16="http://schemas.microsoft.com/office/drawing/2014/main" id="{47B01629-BE40-C130-5BB1-0D3CC926FFC2}"/>
              </a:ext>
            </a:extLst>
          </p:cNvPr>
          <p:cNvSpPr/>
          <p:nvPr/>
        </p:nvSpPr>
        <p:spPr>
          <a:xfrm>
            <a:off x="2642315" y="2100421"/>
            <a:ext cx="2030569" cy="19575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EBM</a:t>
            </a:r>
          </a:p>
        </p:txBody>
      </p:sp>
      <p:cxnSp>
        <p:nvCxnSpPr>
          <p:cNvPr id="3" name="Straight Arrow Connector 2">
            <a:extLst>
              <a:ext uri="{FF2B5EF4-FFF2-40B4-BE49-F238E27FC236}">
                <a16:creationId xmlns:a16="http://schemas.microsoft.com/office/drawing/2014/main" id="{1F3DA84D-930D-EF5B-1A07-85DBB258D793}"/>
              </a:ext>
            </a:extLst>
          </p:cNvPr>
          <p:cNvCxnSpPr>
            <a:cxnSpLocks/>
          </p:cNvCxnSpPr>
          <p:nvPr/>
        </p:nvCxnSpPr>
        <p:spPr>
          <a:xfrm flipV="1">
            <a:off x="3595914" y="1334136"/>
            <a:ext cx="3595817" cy="3813516"/>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D22E81BD-ABF1-6D3E-C6EA-F48671285B19}"/>
              </a:ext>
            </a:extLst>
          </p:cNvPr>
          <p:cNvSpPr txBox="1"/>
          <p:nvPr/>
        </p:nvSpPr>
        <p:spPr>
          <a:xfrm>
            <a:off x="7364627" y="872471"/>
            <a:ext cx="3978876" cy="1200329"/>
          </a:xfrm>
          <a:prstGeom prst="rect">
            <a:avLst/>
          </a:prstGeom>
          <a:noFill/>
        </p:spPr>
        <p:txBody>
          <a:bodyPr wrap="square" rtlCol="0">
            <a:spAutoFit/>
          </a:bodyPr>
          <a:lstStyle/>
          <a:p>
            <a:r>
              <a:rPr lang="en-US" dirty="0"/>
              <a:t>Takes continued practice – more practice today </a:t>
            </a:r>
          </a:p>
          <a:p>
            <a:endParaRPr lang="en-US" dirty="0"/>
          </a:p>
          <a:p>
            <a:endParaRPr lang="en-US" dirty="0"/>
          </a:p>
        </p:txBody>
      </p:sp>
    </p:spTree>
    <p:extLst>
      <p:ext uri="{BB962C8B-B14F-4D97-AF65-F5344CB8AC3E}">
        <p14:creationId xmlns:p14="http://schemas.microsoft.com/office/powerpoint/2010/main" val="110248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FDB2-B224-CDCE-6A8F-AB8880E61C3E}"/>
              </a:ext>
            </a:extLst>
          </p:cNvPr>
          <p:cNvSpPr>
            <a:spLocks noGrp="1"/>
          </p:cNvSpPr>
          <p:nvPr>
            <p:ph type="title"/>
          </p:nvPr>
        </p:nvSpPr>
        <p:spPr/>
        <p:txBody>
          <a:bodyPr/>
          <a:lstStyle/>
          <a:p>
            <a:endParaRPr lang="en-US"/>
          </a:p>
        </p:txBody>
      </p:sp>
      <p:pic>
        <p:nvPicPr>
          <p:cNvPr id="5" name="Content Placeholder 4" descr="A chart with red arrows and green text&#10;&#10;Description automatically generated">
            <a:extLst>
              <a:ext uri="{FF2B5EF4-FFF2-40B4-BE49-F238E27FC236}">
                <a16:creationId xmlns:a16="http://schemas.microsoft.com/office/drawing/2014/main" id="{56917335-4123-B890-7136-3AF545B0FB68}"/>
              </a:ext>
            </a:extLst>
          </p:cNvPr>
          <p:cNvPicPr>
            <a:picLocks noGrp="1" noChangeAspect="1"/>
          </p:cNvPicPr>
          <p:nvPr>
            <p:ph idx="1"/>
          </p:nvPr>
        </p:nvPicPr>
        <p:blipFill>
          <a:blip r:embed="rId3"/>
          <a:stretch>
            <a:fillRect/>
          </a:stretch>
        </p:blipFill>
        <p:spPr>
          <a:xfrm>
            <a:off x="370650" y="801222"/>
            <a:ext cx="8598717" cy="5472967"/>
          </a:xfrm>
        </p:spPr>
      </p:pic>
      <p:sp>
        <p:nvSpPr>
          <p:cNvPr id="4" name="TextBox 3">
            <a:extLst>
              <a:ext uri="{FF2B5EF4-FFF2-40B4-BE49-F238E27FC236}">
                <a16:creationId xmlns:a16="http://schemas.microsoft.com/office/drawing/2014/main" id="{E68C95D5-A23E-0EEB-628F-605DAE0EE4F0}"/>
              </a:ext>
            </a:extLst>
          </p:cNvPr>
          <p:cNvSpPr txBox="1"/>
          <p:nvPr/>
        </p:nvSpPr>
        <p:spPr>
          <a:xfrm>
            <a:off x="838200" y="6340954"/>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Tree>
    <p:extLst>
      <p:ext uri="{BB962C8B-B14F-4D97-AF65-F5344CB8AC3E}">
        <p14:creationId xmlns:p14="http://schemas.microsoft.com/office/powerpoint/2010/main" val="409790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8C95D5-A23E-0EEB-628F-605DAE0EE4F0}"/>
              </a:ext>
            </a:extLst>
          </p:cNvPr>
          <p:cNvSpPr txBox="1"/>
          <p:nvPr/>
        </p:nvSpPr>
        <p:spPr>
          <a:xfrm>
            <a:off x="304799" y="2902858"/>
            <a:ext cx="12351657" cy="646331"/>
          </a:xfrm>
          <a:prstGeom prst="rect">
            <a:avLst/>
          </a:prstGeom>
          <a:noFill/>
        </p:spPr>
        <p:txBody>
          <a:bodyPr wrap="square">
            <a:spAutoFit/>
          </a:bodyPr>
          <a:lstStyle/>
          <a:p>
            <a:r>
              <a:rPr lang="en-US" sz="3600" b="0" i="0" dirty="0">
                <a:solidFill>
                  <a:srgbClr val="545D7E"/>
                </a:solidFill>
                <a:effectLst/>
                <a:latin typeface="Google Sans"/>
              </a:rPr>
              <a:t>OR = (Odds of event in Group A) / (Odds of event in Group B) </a:t>
            </a:r>
            <a:endParaRPr lang="en-US" sz="3600" dirty="0"/>
          </a:p>
        </p:txBody>
      </p:sp>
    </p:spTree>
    <p:extLst>
      <p:ext uri="{BB962C8B-B14F-4D97-AF65-F5344CB8AC3E}">
        <p14:creationId xmlns:p14="http://schemas.microsoft.com/office/powerpoint/2010/main" val="2122882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
        <p:nvSpPr>
          <p:cNvPr id="9" name="TextBox 8">
            <a:extLst>
              <a:ext uri="{FF2B5EF4-FFF2-40B4-BE49-F238E27FC236}">
                <a16:creationId xmlns:a16="http://schemas.microsoft.com/office/drawing/2014/main" id="{80E886FC-0989-DAD2-E63B-39D0C904AB26}"/>
              </a:ext>
            </a:extLst>
          </p:cNvPr>
          <p:cNvSpPr txBox="1"/>
          <p:nvPr/>
        </p:nvSpPr>
        <p:spPr>
          <a:xfrm>
            <a:off x="1105486" y="2307101"/>
            <a:ext cx="2903806" cy="369332"/>
          </a:xfrm>
          <a:prstGeom prst="rect">
            <a:avLst/>
          </a:prstGeom>
          <a:noFill/>
        </p:spPr>
        <p:txBody>
          <a:bodyPr wrap="square" rtlCol="0">
            <a:spAutoFit/>
          </a:bodyPr>
          <a:lstStyle/>
          <a:p>
            <a:r>
              <a:rPr lang="en-US" dirty="0"/>
              <a:t>Odds of it happening case</a:t>
            </a:r>
          </a:p>
        </p:txBody>
      </p:sp>
      <p:sp>
        <p:nvSpPr>
          <p:cNvPr id="10" name="TextBox 9">
            <a:extLst>
              <a:ext uri="{FF2B5EF4-FFF2-40B4-BE49-F238E27FC236}">
                <a16:creationId xmlns:a16="http://schemas.microsoft.com/office/drawing/2014/main" id="{0C03CC3D-2161-59FA-DE28-C092222A782F}"/>
              </a:ext>
            </a:extLst>
          </p:cNvPr>
          <p:cNvSpPr txBox="1"/>
          <p:nvPr/>
        </p:nvSpPr>
        <p:spPr>
          <a:xfrm>
            <a:off x="1105485" y="3116945"/>
            <a:ext cx="2903806" cy="369332"/>
          </a:xfrm>
          <a:prstGeom prst="rect">
            <a:avLst/>
          </a:prstGeom>
          <a:noFill/>
        </p:spPr>
        <p:txBody>
          <a:bodyPr wrap="square" rtlCol="0">
            <a:spAutoFit/>
          </a:bodyPr>
          <a:lstStyle/>
          <a:p>
            <a:r>
              <a:rPr lang="en-US" dirty="0"/>
              <a:t>Odds of it happening control</a:t>
            </a:r>
          </a:p>
        </p:txBody>
      </p:sp>
      <p:sp>
        <p:nvSpPr>
          <p:cNvPr id="11" name="TextBox 10">
            <a:extLst>
              <a:ext uri="{FF2B5EF4-FFF2-40B4-BE49-F238E27FC236}">
                <a16:creationId xmlns:a16="http://schemas.microsoft.com/office/drawing/2014/main" id="{C4A544A8-7A41-579D-B8D6-2A5F26EE37F6}"/>
              </a:ext>
            </a:extLst>
          </p:cNvPr>
          <p:cNvSpPr txBox="1"/>
          <p:nvPr/>
        </p:nvSpPr>
        <p:spPr>
          <a:xfrm>
            <a:off x="4200378" y="2307101"/>
            <a:ext cx="2242625" cy="369332"/>
          </a:xfrm>
          <a:prstGeom prst="rect">
            <a:avLst/>
          </a:prstGeom>
          <a:noFill/>
        </p:spPr>
        <p:txBody>
          <a:bodyPr wrap="square" rtlCol="0">
            <a:spAutoFit/>
          </a:bodyPr>
          <a:lstStyle/>
          <a:p>
            <a:r>
              <a:rPr lang="en-US" dirty="0"/>
              <a:t>10</a:t>
            </a:r>
          </a:p>
        </p:txBody>
      </p:sp>
      <p:sp>
        <p:nvSpPr>
          <p:cNvPr id="12" name="TextBox 11">
            <a:extLst>
              <a:ext uri="{FF2B5EF4-FFF2-40B4-BE49-F238E27FC236}">
                <a16:creationId xmlns:a16="http://schemas.microsoft.com/office/drawing/2014/main" id="{732AF580-E27D-9BAE-F5C5-6BDB99D55DCC}"/>
              </a:ext>
            </a:extLst>
          </p:cNvPr>
          <p:cNvSpPr txBox="1"/>
          <p:nvPr/>
        </p:nvSpPr>
        <p:spPr>
          <a:xfrm>
            <a:off x="4200377" y="3108180"/>
            <a:ext cx="2242625" cy="369332"/>
          </a:xfrm>
          <a:prstGeom prst="rect">
            <a:avLst/>
          </a:prstGeom>
          <a:noFill/>
        </p:spPr>
        <p:txBody>
          <a:bodyPr wrap="square" rtlCol="0">
            <a:spAutoFit/>
          </a:bodyPr>
          <a:lstStyle/>
          <a:p>
            <a:r>
              <a:rPr lang="en-US" dirty="0"/>
              <a:t>5</a:t>
            </a:r>
          </a:p>
        </p:txBody>
      </p:sp>
      <p:sp>
        <p:nvSpPr>
          <p:cNvPr id="13" name="TextBox 12">
            <a:extLst>
              <a:ext uri="{FF2B5EF4-FFF2-40B4-BE49-F238E27FC236}">
                <a16:creationId xmlns:a16="http://schemas.microsoft.com/office/drawing/2014/main" id="{82C4C782-31B3-50C9-C106-3D0423C62F51}"/>
              </a:ext>
            </a:extLst>
          </p:cNvPr>
          <p:cNvSpPr txBox="1"/>
          <p:nvPr/>
        </p:nvSpPr>
        <p:spPr>
          <a:xfrm>
            <a:off x="5614181" y="2738848"/>
            <a:ext cx="2903806" cy="369332"/>
          </a:xfrm>
          <a:prstGeom prst="rect">
            <a:avLst/>
          </a:prstGeom>
          <a:noFill/>
        </p:spPr>
        <p:txBody>
          <a:bodyPr wrap="square" rtlCol="0">
            <a:spAutoFit/>
          </a:bodyPr>
          <a:lstStyle/>
          <a:p>
            <a:r>
              <a:rPr lang="en-US" dirty="0"/>
              <a:t>Odds ratio: </a:t>
            </a:r>
          </a:p>
        </p:txBody>
      </p:sp>
      <p:sp>
        <p:nvSpPr>
          <p:cNvPr id="14" name="TextBox 13">
            <a:extLst>
              <a:ext uri="{FF2B5EF4-FFF2-40B4-BE49-F238E27FC236}">
                <a16:creationId xmlns:a16="http://schemas.microsoft.com/office/drawing/2014/main" id="{FE10FD33-88A5-F01A-9792-55F6AC1EDBC0}"/>
              </a:ext>
            </a:extLst>
          </p:cNvPr>
          <p:cNvSpPr txBox="1"/>
          <p:nvPr/>
        </p:nvSpPr>
        <p:spPr>
          <a:xfrm>
            <a:off x="7856806" y="2738848"/>
            <a:ext cx="224262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2282807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
        <p:nvSpPr>
          <p:cNvPr id="9" name="TextBox 8">
            <a:extLst>
              <a:ext uri="{FF2B5EF4-FFF2-40B4-BE49-F238E27FC236}">
                <a16:creationId xmlns:a16="http://schemas.microsoft.com/office/drawing/2014/main" id="{80E886FC-0989-DAD2-E63B-39D0C904AB26}"/>
              </a:ext>
            </a:extLst>
          </p:cNvPr>
          <p:cNvSpPr txBox="1"/>
          <p:nvPr/>
        </p:nvSpPr>
        <p:spPr>
          <a:xfrm>
            <a:off x="1105486" y="2307101"/>
            <a:ext cx="2903806" cy="369332"/>
          </a:xfrm>
          <a:prstGeom prst="rect">
            <a:avLst/>
          </a:prstGeom>
          <a:noFill/>
        </p:spPr>
        <p:txBody>
          <a:bodyPr wrap="square" rtlCol="0">
            <a:spAutoFit/>
          </a:bodyPr>
          <a:lstStyle/>
          <a:p>
            <a:r>
              <a:rPr lang="en-US" dirty="0"/>
              <a:t>Odds of it happening case</a:t>
            </a:r>
          </a:p>
        </p:txBody>
      </p:sp>
      <p:sp>
        <p:nvSpPr>
          <p:cNvPr id="10" name="TextBox 9">
            <a:extLst>
              <a:ext uri="{FF2B5EF4-FFF2-40B4-BE49-F238E27FC236}">
                <a16:creationId xmlns:a16="http://schemas.microsoft.com/office/drawing/2014/main" id="{0C03CC3D-2161-59FA-DE28-C092222A782F}"/>
              </a:ext>
            </a:extLst>
          </p:cNvPr>
          <p:cNvSpPr txBox="1"/>
          <p:nvPr/>
        </p:nvSpPr>
        <p:spPr>
          <a:xfrm>
            <a:off x="1105485" y="3116945"/>
            <a:ext cx="2903806" cy="369332"/>
          </a:xfrm>
          <a:prstGeom prst="rect">
            <a:avLst/>
          </a:prstGeom>
          <a:noFill/>
        </p:spPr>
        <p:txBody>
          <a:bodyPr wrap="square" rtlCol="0">
            <a:spAutoFit/>
          </a:bodyPr>
          <a:lstStyle/>
          <a:p>
            <a:r>
              <a:rPr lang="en-US" dirty="0"/>
              <a:t>Odds of it happening control</a:t>
            </a:r>
          </a:p>
        </p:txBody>
      </p:sp>
      <p:sp>
        <p:nvSpPr>
          <p:cNvPr id="11" name="TextBox 10">
            <a:extLst>
              <a:ext uri="{FF2B5EF4-FFF2-40B4-BE49-F238E27FC236}">
                <a16:creationId xmlns:a16="http://schemas.microsoft.com/office/drawing/2014/main" id="{C4A544A8-7A41-579D-B8D6-2A5F26EE37F6}"/>
              </a:ext>
            </a:extLst>
          </p:cNvPr>
          <p:cNvSpPr txBox="1"/>
          <p:nvPr/>
        </p:nvSpPr>
        <p:spPr>
          <a:xfrm>
            <a:off x="4200378" y="2307101"/>
            <a:ext cx="2242625" cy="369332"/>
          </a:xfrm>
          <a:prstGeom prst="rect">
            <a:avLst/>
          </a:prstGeom>
          <a:noFill/>
        </p:spPr>
        <p:txBody>
          <a:bodyPr wrap="square" rtlCol="0">
            <a:spAutoFit/>
          </a:bodyPr>
          <a:lstStyle/>
          <a:p>
            <a:r>
              <a:rPr lang="en-US" dirty="0"/>
              <a:t>3</a:t>
            </a:r>
          </a:p>
        </p:txBody>
      </p:sp>
      <p:sp>
        <p:nvSpPr>
          <p:cNvPr id="12" name="TextBox 11">
            <a:extLst>
              <a:ext uri="{FF2B5EF4-FFF2-40B4-BE49-F238E27FC236}">
                <a16:creationId xmlns:a16="http://schemas.microsoft.com/office/drawing/2014/main" id="{732AF580-E27D-9BAE-F5C5-6BDB99D55DCC}"/>
              </a:ext>
            </a:extLst>
          </p:cNvPr>
          <p:cNvSpPr txBox="1"/>
          <p:nvPr/>
        </p:nvSpPr>
        <p:spPr>
          <a:xfrm>
            <a:off x="4200377" y="3108180"/>
            <a:ext cx="2242625" cy="369332"/>
          </a:xfrm>
          <a:prstGeom prst="rect">
            <a:avLst/>
          </a:prstGeom>
          <a:noFill/>
        </p:spPr>
        <p:txBody>
          <a:bodyPr wrap="square" rtlCol="0">
            <a:spAutoFit/>
          </a:bodyPr>
          <a:lstStyle/>
          <a:p>
            <a:r>
              <a:rPr lang="en-US" dirty="0"/>
              <a:t>2</a:t>
            </a:r>
          </a:p>
        </p:txBody>
      </p:sp>
      <p:sp>
        <p:nvSpPr>
          <p:cNvPr id="13" name="TextBox 12">
            <a:extLst>
              <a:ext uri="{FF2B5EF4-FFF2-40B4-BE49-F238E27FC236}">
                <a16:creationId xmlns:a16="http://schemas.microsoft.com/office/drawing/2014/main" id="{82C4C782-31B3-50C9-C106-3D0423C62F51}"/>
              </a:ext>
            </a:extLst>
          </p:cNvPr>
          <p:cNvSpPr txBox="1"/>
          <p:nvPr/>
        </p:nvSpPr>
        <p:spPr>
          <a:xfrm>
            <a:off x="5614181" y="2738848"/>
            <a:ext cx="2903806" cy="369332"/>
          </a:xfrm>
          <a:prstGeom prst="rect">
            <a:avLst/>
          </a:prstGeom>
          <a:noFill/>
        </p:spPr>
        <p:txBody>
          <a:bodyPr wrap="square" rtlCol="0">
            <a:spAutoFit/>
          </a:bodyPr>
          <a:lstStyle/>
          <a:p>
            <a:r>
              <a:rPr lang="en-US" dirty="0"/>
              <a:t>Odds ratio: </a:t>
            </a:r>
          </a:p>
        </p:txBody>
      </p:sp>
      <p:sp>
        <p:nvSpPr>
          <p:cNvPr id="14" name="TextBox 13">
            <a:extLst>
              <a:ext uri="{FF2B5EF4-FFF2-40B4-BE49-F238E27FC236}">
                <a16:creationId xmlns:a16="http://schemas.microsoft.com/office/drawing/2014/main" id="{FE10FD33-88A5-F01A-9792-55F6AC1EDBC0}"/>
              </a:ext>
            </a:extLst>
          </p:cNvPr>
          <p:cNvSpPr txBox="1"/>
          <p:nvPr/>
        </p:nvSpPr>
        <p:spPr>
          <a:xfrm>
            <a:off x="7856806" y="2738848"/>
            <a:ext cx="2242625" cy="369332"/>
          </a:xfrm>
          <a:prstGeom prst="rect">
            <a:avLst/>
          </a:prstGeom>
          <a:noFill/>
        </p:spPr>
        <p:txBody>
          <a:bodyPr wrap="square" rtlCol="0">
            <a:spAutoFit/>
          </a:bodyPr>
          <a:lstStyle/>
          <a:p>
            <a:r>
              <a:rPr lang="en-US" dirty="0"/>
              <a:t>1.5</a:t>
            </a:r>
          </a:p>
        </p:txBody>
      </p:sp>
    </p:spTree>
    <p:extLst>
      <p:ext uri="{BB962C8B-B14F-4D97-AF65-F5344CB8AC3E}">
        <p14:creationId xmlns:p14="http://schemas.microsoft.com/office/powerpoint/2010/main" val="12242292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
        <p:nvSpPr>
          <p:cNvPr id="9" name="TextBox 8">
            <a:extLst>
              <a:ext uri="{FF2B5EF4-FFF2-40B4-BE49-F238E27FC236}">
                <a16:creationId xmlns:a16="http://schemas.microsoft.com/office/drawing/2014/main" id="{80E886FC-0989-DAD2-E63B-39D0C904AB26}"/>
              </a:ext>
            </a:extLst>
          </p:cNvPr>
          <p:cNvSpPr txBox="1"/>
          <p:nvPr/>
        </p:nvSpPr>
        <p:spPr>
          <a:xfrm>
            <a:off x="1105486" y="2307101"/>
            <a:ext cx="2903806" cy="369332"/>
          </a:xfrm>
          <a:prstGeom prst="rect">
            <a:avLst/>
          </a:prstGeom>
          <a:noFill/>
        </p:spPr>
        <p:txBody>
          <a:bodyPr wrap="square" rtlCol="0">
            <a:spAutoFit/>
          </a:bodyPr>
          <a:lstStyle/>
          <a:p>
            <a:r>
              <a:rPr lang="en-US" dirty="0"/>
              <a:t>Odds of it happening case</a:t>
            </a:r>
          </a:p>
        </p:txBody>
      </p:sp>
      <p:sp>
        <p:nvSpPr>
          <p:cNvPr id="10" name="TextBox 9">
            <a:extLst>
              <a:ext uri="{FF2B5EF4-FFF2-40B4-BE49-F238E27FC236}">
                <a16:creationId xmlns:a16="http://schemas.microsoft.com/office/drawing/2014/main" id="{0C03CC3D-2161-59FA-DE28-C092222A782F}"/>
              </a:ext>
            </a:extLst>
          </p:cNvPr>
          <p:cNvSpPr txBox="1"/>
          <p:nvPr/>
        </p:nvSpPr>
        <p:spPr>
          <a:xfrm>
            <a:off x="1105485" y="3116945"/>
            <a:ext cx="2903806" cy="369332"/>
          </a:xfrm>
          <a:prstGeom prst="rect">
            <a:avLst/>
          </a:prstGeom>
          <a:noFill/>
        </p:spPr>
        <p:txBody>
          <a:bodyPr wrap="square" rtlCol="0">
            <a:spAutoFit/>
          </a:bodyPr>
          <a:lstStyle/>
          <a:p>
            <a:r>
              <a:rPr lang="en-US" dirty="0"/>
              <a:t>Odds of it happening control</a:t>
            </a:r>
          </a:p>
        </p:txBody>
      </p:sp>
      <p:sp>
        <p:nvSpPr>
          <p:cNvPr id="11" name="TextBox 10">
            <a:extLst>
              <a:ext uri="{FF2B5EF4-FFF2-40B4-BE49-F238E27FC236}">
                <a16:creationId xmlns:a16="http://schemas.microsoft.com/office/drawing/2014/main" id="{C4A544A8-7A41-579D-B8D6-2A5F26EE37F6}"/>
              </a:ext>
            </a:extLst>
          </p:cNvPr>
          <p:cNvSpPr txBox="1"/>
          <p:nvPr/>
        </p:nvSpPr>
        <p:spPr>
          <a:xfrm>
            <a:off x="4200378" y="2307101"/>
            <a:ext cx="2242625" cy="369332"/>
          </a:xfrm>
          <a:prstGeom prst="rect">
            <a:avLst/>
          </a:prstGeom>
          <a:noFill/>
        </p:spPr>
        <p:txBody>
          <a:bodyPr wrap="square" rtlCol="0">
            <a:spAutoFit/>
          </a:bodyPr>
          <a:lstStyle/>
          <a:p>
            <a:r>
              <a:rPr lang="en-US" dirty="0"/>
              <a:t>.6</a:t>
            </a:r>
          </a:p>
        </p:txBody>
      </p:sp>
      <p:sp>
        <p:nvSpPr>
          <p:cNvPr id="12" name="TextBox 11">
            <a:extLst>
              <a:ext uri="{FF2B5EF4-FFF2-40B4-BE49-F238E27FC236}">
                <a16:creationId xmlns:a16="http://schemas.microsoft.com/office/drawing/2014/main" id="{732AF580-E27D-9BAE-F5C5-6BDB99D55DCC}"/>
              </a:ext>
            </a:extLst>
          </p:cNvPr>
          <p:cNvSpPr txBox="1"/>
          <p:nvPr/>
        </p:nvSpPr>
        <p:spPr>
          <a:xfrm>
            <a:off x="4200377" y="3108180"/>
            <a:ext cx="2242625" cy="369332"/>
          </a:xfrm>
          <a:prstGeom prst="rect">
            <a:avLst/>
          </a:prstGeom>
          <a:noFill/>
        </p:spPr>
        <p:txBody>
          <a:bodyPr wrap="square" rtlCol="0">
            <a:spAutoFit/>
          </a:bodyPr>
          <a:lstStyle/>
          <a:p>
            <a:r>
              <a:rPr lang="en-US" dirty="0"/>
              <a:t>.5</a:t>
            </a:r>
          </a:p>
        </p:txBody>
      </p:sp>
      <p:sp>
        <p:nvSpPr>
          <p:cNvPr id="13" name="TextBox 12">
            <a:extLst>
              <a:ext uri="{FF2B5EF4-FFF2-40B4-BE49-F238E27FC236}">
                <a16:creationId xmlns:a16="http://schemas.microsoft.com/office/drawing/2014/main" id="{82C4C782-31B3-50C9-C106-3D0423C62F51}"/>
              </a:ext>
            </a:extLst>
          </p:cNvPr>
          <p:cNvSpPr txBox="1"/>
          <p:nvPr/>
        </p:nvSpPr>
        <p:spPr>
          <a:xfrm>
            <a:off x="5614181" y="2738848"/>
            <a:ext cx="2903806" cy="369332"/>
          </a:xfrm>
          <a:prstGeom prst="rect">
            <a:avLst/>
          </a:prstGeom>
          <a:noFill/>
        </p:spPr>
        <p:txBody>
          <a:bodyPr wrap="square" rtlCol="0">
            <a:spAutoFit/>
          </a:bodyPr>
          <a:lstStyle/>
          <a:p>
            <a:r>
              <a:rPr lang="en-US" dirty="0"/>
              <a:t>Odds ratio: </a:t>
            </a:r>
          </a:p>
        </p:txBody>
      </p:sp>
      <p:sp>
        <p:nvSpPr>
          <p:cNvPr id="14" name="TextBox 13">
            <a:extLst>
              <a:ext uri="{FF2B5EF4-FFF2-40B4-BE49-F238E27FC236}">
                <a16:creationId xmlns:a16="http://schemas.microsoft.com/office/drawing/2014/main" id="{FE10FD33-88A5-F01A-9792-55F6AC1EDBC0}"/>
              </a:ext>
            </a:extLst>
          </p:cNvPr>
          <p:cNvSpPr txBox="1"/>
          <p:nvPr/>
        </p:nvSpPr>
        <p:spPr>
          <a:xfrm>
            <a:off x="7856806" y="2738848"/>
            <a:ext cx="2242625" cy="369332"/>
          </a:xfrm>
          <a:prstGeom prst="rect">
            <a:avLst/>
          </a:prstGeom>
          <a:noFill/>
        </p:spPr>
        <p:txBody>
          <a:bodyPr wrap="square" rtlCol="0">
            <a:spAutoFit/>
          </a:bodyPr>
          <a:lstStyle/>
          <a:p>
            <a:r>
              <a:rPr lang="en-US" dirty="0"/>
              <a:t>1.2</a:t>
            </a:r>
          </a:p>
        </p:txBody>
      </p:sp>
    </p:spTree>
    <p:extLst>
      <p:ext uri="{BB962C8B-B14F-4D97-AF65-F5344CB8AC3E}">
        <p14:creationId xmlns:p14="http://schemas.microsoft.com/office/powerpoint/2010/main" val="9742311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
        <p:nvSpPr>
          <p:cNvPr id="9" name="TextBox 8">
            <a:extLst>
              <a:ext uri="{FF2B5EF4-FFF2-40B4-BE49-F238E27FC236}">
                <a16:creationId xmlns:a16="http://schemas.microsoft.com/office/drawing/2014/main" id="{80E886FC-0989-DAD2-E63B-39D0C904AB26}"/>
              </a:ext>
            </a:extLst>
          </p:cNvPr>
          <p:cNvSpPr txBox="1"/>
          <p:nvPr/>
        </p:nvSpPr>
        <p:spPr>
          <a:xfrm>
            <a:off x="1105486" y="2307101"/>
            <a:ext cx="2903806" cy="369332"/>
          </a:xfrm>
          <a:prstGeom prst="rect">
            <a:avLst/>
          </a:prstGeom>
          <a:noFill/>
        </p:spPr>
        <p:txBody>
          <a:bodyPr wrap="square" rtlCol="0">
            <a:spAutoFit/>
          </a:bodyPr>
          <a:lstStyle/>
          <a:p>
            <a:r>
              <a:rPr lang="en-US" dirty="0"/>
              <a:t>Odds of it happening case</a:t>
            </a:r>
          </a:p>
        </p:txBody>
      </p:sp>
      <p:sp>
        <p:nvSpPr>
          <p:cNvPr id="10" name="TextBox 9">
            <a:extLst>
              <a:ext uri="{FF2B5EF4-FFF2-40B4-BE49-F238E27FC236}">
                <a16:creationId xmlns:a16="http://schemas.microsoft.com/office/drawing/2014/main" id="{0C03CC3D-2161-59FA-DE28-C092222A782F}"/>
              </a:ext>
            </a:extLst>
          </p:cNvPr>
          <p:cNvSpPr txBox="1"/>
          <p:nvPr/>
        </p:nvSpPr>
        <p:spPr>
          <a:xfrm>
            <a:off x="1105485" y="3116945"/>
            <a:ext cx="2903806" cy="369332"/>
          </a:xfrm>
          <a:prstGeom prst="rect">
            <a:avLst/>
          </a:prstGeom>
          <a:noFill/>
        </p:spPr>
        <p:txBody>
          <a:bodyPr wrap="square" rtlCol="0">
            <a:spAutoFit/>
          </a:bodyPr>
          <a:lstStyle/>
          <a:p>
            <a:r>
              <a:rPr lang="en-US" dirty="0"/>
              <a:t>Odds of it happening control</a:t>
            </a:r>
          </a:p>
        </p:txBody>
      </p:sp>
      <p:sp>
        <p:nvSpPr>
          <p:cNvPr id="11" name="TextBox 10">
            <a:extLst>
              <a:ext uri="{FF2B5EF4-FFF2-40B4-BE49-F238E27FC236}">
                <a16:creationId xmlns:a16="http://schemas.microsoft.com/office/drawing/2014/main" id="{C4A544A8-7A41-579D-B8D6-2A5F26EE37F6}"/>
              </a:ext>
            </a:extLst>
          </p:cNvPr>
          <p:cNvSpPr txBox="1"/>
          <p:nvPr/>
        </p:nvSpPr>
        <p:spPr>
          <a:xfrm>
            <a:off x="4200378" y="2307101"/>
            <a:ext cx="2242625" cy="369332"/>
          </a:xfrm>
          <a:prstGeom prst="rect">
            <a:avLst/>
          </a:prstGeom>
          <a:noFill/>
        </p:spPr>
        <p:txBody>
          <a:bodyPr wrap="square" rtlCol="0">
            <a:spAutoFit/>
          </a:bodyPr>
          <a:lstStyle/>
          <a:p>
            <a:r>
              <a:rPr lang="en-US" dirty="0"/>
              <a:t>2</a:t>
            </a:r>
          </a:p>
        </p:txBody>
      </p:sp>
      <p:sp>
        <p:nvSpPr>
          <p:cNvPr id="12" name="TextBox 11">
            <a:extLst>
              <a:ext uri="{FF2B5EF4-FFF2-40B4-BE49-F238E27FC236}">
                <a16:creationId xmlns:a16="http://schemas.microsoft.com/office/drawing/2014/main" id="{732AF580-E27D-9BAE-F5C5-6BDB99D55DCC}"/>
              </a:ext>
            </a:extLst>
          </p:cNvPr>
          <p:cNvSpPr txBox="1"/>
          <p:nvPr/>
        </p:nvSpPr>
        <p:spPr>
          <a:xfrm>
            <a:off x="4200377" y="3108180"/>
            <a:ext cx="2242625" cy="369332"/>
          </a:xfrm>
          <a:prstGeom prst="rect">
            <a:avLst/>
          </a:prstGeom>
          <a:noFill/>
        </p:spPr>
        <p:txBody>
          <a:bodyPr wrap="square" rtlCol="0">
            <a:spAutoFit/>
          </a:bodyPr>
          <a:lstStyle/>
          <a:p>
            <a:r>
              <a:rPr lang="en-US" dirty="0"/>
              <a:t>2</a:t>
            </a:r>
          </a:p>
        </p:txBody>
      </p:sp>
      <p:sp>
        <p:nvSpPr>
          <p:cNvPr id="13" name="TextBox 12">
            <a:extLst>
              <a:ext uri="{FF2B5EF4-FFF2-40B4-BE49-F238E27FC236}">
                <a16:creationId xmlns:a16="http://schemas.microsoft.com/office/drawing/2014/main" id="{82C4C782-31B3-50C9-C106-3D0423C62F51}"/>
              </a:ext>
            </a:extLst>
          </p:cNvPr>
          <p:cNvSpPr txBox="1"/>
          <p:nvPr/>
        </p:nvSpPr>
        <p:spPr>
          <a:xfrm>
            <a:off x="5614181" y="2738848"/>
            <a:ext cx="2903806" cy="369332"/>
          </a:xfrm>
          <a:prstGeom prst="rect">
            <a:avLst/>
          </a:prstGeom>
          <a:noFill/>
        </p:spPr>
        <p:txBody>
          <a:bodyPr wrap="square" rtlCol="0">
            <a:spAutoFit/>
          </a:bodyPr>
          <a:lstStyle/>
          <a:p>
            <a:r>
              <a:rPr lang="en-US" dirty="0"/>
              <a:t>Odds ratio: </a:t>
            </a:r>
          </a:p>
        </p:txBody>
      </p:sp>
      <p:sp>
        <p:nvSpPr>
          <p:cNvPr id="14" name="TextBox 13">
            <a:extLst>
              <a:ext uri="{FF2B5EF4-FFF2-40B4-BE49-F238E27FC236}">
                <a16:creationId xmlns:a16="http://schemas.microsoft.com/office/drawing/2014/main" id="{FE10FD33-88A5-F01A-9792-55F6AC1EDBC0}"/>
              </a:ext>
            </a:extLst>
          </p:cNvPr>
          <p:cNvSpPr txBox="1"/>
          <p:nvPr/>
        </p:nvSpPr>
        <p:spPr>
          <a:xfrm>
            <a:off x="7856806" y="2738848"/>
            <a:ext cx="2242625" cy="369332"/>
          </a:xfrm>
          <a:prstGeom prst="rect">
            <a:avLst/>
          </a:prstGeom>
          <a:noFill/>
        </p:spPr>
        <p:txBody>
          <a:bodyPr wrap="square" rtlCol="0">
            <a:spAutoFit/>
          </a:bodyPr>
          <a:lstStyle/>
          <a:p>
            <a:r>
              <a:rPr lang="en-US" dirty="0"/>
              <a:t>1</a:t>
            </a:r>
          </a:p>
        </p:txBody>
      </p:sp>
    </p:spTree>
    <p:extLst>
      <p:ext uri="{BB962C8B-B14F-4D97-AF65-F5344CB8AC3E}">
        <p14:creationId xmlns:p14="http://schemas.microsoft.com/office/powerpoint/2010/main" val="4905383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
        <p:nvSpPr>
          <p:cNvPr id="9" name="TextBox 8">
            <a:extLst>
              <a:ext uri="{FF2B5EF4-FFF2-40B4-BE49-F238E27FC236}">
                <a16:creationId xmlns:a16="http://schemas.microsoft.com/office/drawing/2014/main" id="{80E886FC-0989-DAD2-E63B-39D0C904AB26}"/>
              </a:ext>
            </a:extLst>
          </p:cNvPr>
          <p:cNvSpPr txBox="1"/>
          <p:nvPr/>
        </p:nvSpPr>
        <p:spPr>
          <a:xfrm>
            <a:off x="1105486" y="2307101"/>
            <a:ext cx="2903806" cy="369332"/>
          </a:xfrm>
          <a:prstGeom prst="rect">
            <a:avLst/>
          </a:prstGeom>
          <a:noFill/>
        </p:spPr>
        <p:txBody>
          <a:bodyPr wrap="square" rtlCol="0">
            <a:spAutoFit/>
          </a:bodyPr>
          <a:lstStyle/>
          <a:p>
            <a:r>
              <a:rPr lang="en-US" dirty="0"/>
              <a:t>Odds of it happening case</a:t>
            </a:r>
          </a:p>
        </p:txBody>
      </p:sp>
      <p:sp>
        <p:nvSpPr>
          <p:cNvPr id="10" name="TextBox 9">
            <a:extLst>
              <a:ext uri="{FF2B5EF4-FFF2-40B4-BE49-F238E27FC236}">
                <a16:creationId xmlns:a16="http://schemas.microsoft.com/office/drawing/2014/main" id="{0C03CC3D-2161-59FA-DE28-C092222A782F}"/>
              </a:ext>
            </a:extLst>
          </p:cNvPr>
          <p:cNvSpPr txBox="1"/>
          <p:nvPr/>
        </p:nvSpPr>
        <p:spPr>
          <a:xfrm>
            <a:off x="1105485" y="3116945"/>
            <a:ext cx="2903806" cy="369332"/>
          </a:xfrm>
          <a:prstGeom prst="rect">
            <a:avLst/>
          </a:prstGeom>
          <a:noFill/>
        </p:spPr>
        <p:txBody>
          <a:bodyPr wrap="square" rtlCol="0">
            <a:spAutoFit/>
          </a:bodyPr>
          <a:lstStyle/>
          <a:p>
            <a:r>
              <a:rPr lang="en-US" dirty="0"/>
              <a:t>Odds of it happening control</a:t>
            </a:r>
          </a:p>
        </p:txBody>
      </p:sp>
      <p:sp>
        <p:nvSpPr>
          <p:cNvPr id="11" name="TextBox 10">
            <a:extLst>
              <a:ext uri="{FF2B5EF4-FFF2-40B4-BE49-F238E27FC236}">
                <a16:creationId xmlns:a16="http://schemas.microsoft.com/office/drawing/2014/main" id="{C4A544A8-7A41-579D-B8D6-2A5F26EE37F6}"/>
              </a:ext>
            </a:extLst>
          </p:cNvPr>
          <p:cNvSpPr txBox="1"/>
          <p:nvPr/>
        </p:nvSpPr>
        <p:spPr>
          <a:xfrm>
            <a:off x="4200378" y="2307101"/>
            <a:ext cx="2242625" cy="369332"/>
          </a:xfrm>
          <a:prstGeom prst="rect">
            <a:avLst/>
          </a:prstGeom>
          <a:noFill/>
        </p:spPr>
        <p:txBody>
          <a:bodyPr wrap="square" rtlCol="0">
            <a:spAutoFit/>
          </a:bodyPr>
          <a:lstStyle/>
          <a:p>
            <a:r>
              <a:rPr lang="en-US" dirty="0"/>
              <a:t>2</a:t>
            </a:r>
          </a:p>
        </p:txBody>
      </p:sp>
      <p:sp>
        <p:nvSpPr>
          <p:cNvPr id="12" name="TextBox 11">
            <a:extLst>
              <a:ext uri="{FF2B5EF4-FFF2-40B4-BE49-F238E27FC236}">
                <a16:creationId xmlns:a16="http://schemas.microsoft.com/office/drawing/2014/main" id="{732AF580-E27D-9BAE-F5C5-6BDB99D55DCC}"/>
              </a:ext>
            </a:extLst>
          </p:cNvPr>
          <p:cNvSpPr txBox="1"/>
          <p:nvPr/>
        </p:nvSpPr>
        <p:spPr>
          <a:xfrm>
            <a:off x="4200377" y="3108180"/>
            <a:ext cx="2242625" cy="369332"/>
          </a:xfrm>
          <a:prstGeom prst="rect">
            <a:avLst/>
          </a:prstGeom>
          <a:noFill/>
        </p:spPr>
        <p:txBody>
          <a:bodyPr wrap="square" rtlCol="0">
            <a:spAutoFit/>
          </a:bodyPr>
          <a:lstStyle/>
          <a:p>
            <a:r>
              <a:rPr lang="en-US" dirty="0"/>
              <a:t>7</a:t>
            </a:r>
          </a:p>
        </p:txBody>
      </p:sp>
      <p:sp>
        <p:nvSpPr>
          <p:cNvPr id="13" name="TextBox 12">
            <a:extLst>
              <a:ext uri="{FF2B5EF4-FFF2-40B4-BE49-F238E27FC236}">
                <a16:creationId xmlns:a16="http://schemas.microsoft.com/office/drawing/2014/main" id="{82C4C782-31B3-50C9-C106-3D0423C62F51}"/>
              </a:ext>
            </a:extLst>
          </p:cNvPr>
          <p:cNvSpPr txBox="1"/>
          <p:nvPr/>
        </p:nvSpPr>
        <p:spPr>
          <a:xfrm>
            <a:off x="5614181" y="2738848"/>
            <a:ext cx="2903806" cy="369332"/>
          </a:xfrm>
          <a:prstGeom prst="rect">
            <a:avLst/>
          </a:prstGeom>
          <a:noFill/>
        </p:spPr>
        <p:txBody>
          <a:bodyPr wrap="square" rtlCol="0">
            <a:spAutoFit/>
          </a:bodyPr>
          <a:lstStyle/>
          <a:p>
            <a:r>
              <a:rPr lang="en-US" dirty="0"/>
              <a:t>Odds ratio: </a:t>
            </a:r>
          </a:p>
        </p:txBody>
      </p:sp>
      <p:sp>
        <p:nvSpPr>
          <p:cNvPr id="14" name="TextBox 13">
            <a:extLst>
              <a:ext uri="{FF2B5EF4-FFF2-40B4-BE49-F238E27FC236}">
                <a16:creationId xmlns:a16="http://schemas.microsoft.com/office/drawing/2014/main" id="{FE10FD33-88A5-F01A-9792-55F6AC1EDBC0}"/>
              </a:ext>
            </a:extLst>
          </p:cNvPr>
          <p:cNvSpPr txBox="1"/>
          <p:nvPr/>
        </p:nvSpPr>
        <p:spPr>
          <a:xfrm>
            <a:off x="7856806" y="2738848"/>
            <a:ext cx="2242625" cy="369332"/>
          </a:xfrm>
          <a:prstGeom prst="rect">
            <a:avLst/>
          </a:prstGeom>
          <a:noFill/>
        </p:spPr>
        <p:txBody>
          <a:bodyPr wrap="square" rtlCol="0">
            <a:spAutoFit/>
          </a:bodyPr>
          <a:lstStyle/>
          <a:p>
            <a:r>
              <a:rPr lang="en-US" dirty="0"/>
              <a:t>0.28</a:t>
            </a:r>
          </a:p>
        </p:txBody>
      </p:sp>
    </p:spTree>
    <p:extLst>
      <p:ext uri="{BB962C8B-B14F-4D97-AF65-F5344CB8AC3E}">
        <p14:creationId xmlns:p14="http://schemas.microsoft.com/office/powerpoint/2010/main" val="10117908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D8A39-7D05-FFFF-8398-ED98C2988682}"/>
              </a:ext>
            </a:extLst>
          </p:cNvPr>
          <p:cNvSpPr>
            <a:spLocks noGrp="1"/>
          </p:cNvSpPr>
          <p:nvPr>
            <p:ph type="title"/>
          </p:nvPr>
        </p:nvSpPr>
        <p:spPr/>
        <p:txBody>
          <a:bodyPr/>
          <a:lstStyle/>
          <a:p>
            <a:r>
              <a:rPr lang="en-US" dirty="0"/>
              <a:t>What does the OR mean?</a:t>
            </a:r>
          </a:p>
        </p:txBody>
      </p:sp>
      <p:sp>
        <p:nvSpPr>
          <p:cNvPr id="3" name="Content Placeholder 2">
            <a:extLst>
              <a:ext uri="{FF2B5EF4-FFF2-40B4-BE49-F238E27FC236}">
                <a16:creationId xmlns:a16="http://schemas.microsoft.com/office/drawing/2014/main" id="{A500E2E2-4EDD-B8C4-2CC5-6CBC75711995}"/>
              </a:ext>
            </a:extLst>
          </p:cNvPr>
          <p:cNvSpPr>
            <a:spLocks noGrp="1"/>
          </p:cNvSpPr>
          <p:nvPr>
            <p:ph idx="1"/>
          </p:nvPr>
        </p:nvSpPr>
        <p:spPr/>
        <p:txBody>
          <a:bodyPr/>
          <a:lstStyle/>
          <a:p>
            <a:r>
              <a:rPr lang="en-US" dirty="0"/>
              <a:t>An odds ratio of </a:t>
            </a:r>
          </a:p>
          <a:p>
            <a:pPr lvl="1"/>
            <a:r>
              <a:rPr lang="en-US" dirty="0"/>
              <a:t>1.0 (or close to 1.0) indicates that the odds of exposure among case-patients are the same as the odds of exposure among controls. The exposure is not associated with the disease.  </a:t>
            </a:r>
          </a:p>
          <a:p>
            <a:pPr lvl="1"/>
            <a:r>
              <a:rPr lang="en-US" dirty="0"/>
              <a:t>Greater than 1.0 indicates that the odds of exposure among case-patients are greater than the odds of exposure among controls. The exposure might be a risk factor for the disease. </a:t>
            </a:r>
          </a:p>
          <a:p>
            <a:pPr lvl="1"/>
            <a:r>
              <a:rPr lang="en-US" dirty="0"/>
              <a:t>Less than 1.0 indicates that the odds of exposure among case-patients are lower than the odds of exposure among controls. The exposure might be a protective factor against the disease.</a:t>
            </a:r>
          </a:p>
        </p:txBody>
      </p:sp>
      <p:sp>
        <p:nvSpPr>
          <p:cNvPr id="6" name="TextBox 5">
            <a:extLst>
              <a:ext uri="{FF2B5EF4-FFF2-40B4-BE49-F238E27FC236}">
                <a16:creationId xmlns:a16="http://schemas.microsoft.com/office/drawing/2014/main" id="{A30B42C8-A960-1E45-95D1-86063674A6E0}"/>
              </a:ext>
            </a:extLst>
          </p:cNvPr>
          <p:cNvSpPr txBox="1"/>
          <p:nvPr/>
        </p:nvSpPr>
        <p:spPr>
          <a:xfrm>
            <a:off x="5468815" y="1321356"/>
            <a:ext cx="6098344" cy="369332"/>
          </a:xfrm>
          <a:prstGeom prst="rect">
            <a:avLst/>
          </a:prstGeom>
          <a:noFill/>
        </p:spPr>
        <p:txBody>
          <a:bodyPr wrap="square">
            <a:spAutoFit/>
          </a:bodyPr>
          <a:lstStyle/>
          <a:p>
            <a:r>
              <a:rPr lang="en-US" b="0" i="0" dirty="0">
                <a:solidFill>
                  <a:srgbClr val="545D7E"/>
                </a:solidFill>
                <a:effectLst/>
                <a:latin typeface="Google Sans"/>
              </a:rPr>
              <a:t>OR = (Odds of event in Group A) / (Odds of event in Group B) </a:t>
            </a:r>
            <a:endParaRPr lang="en-US" dirty="0"/>
          </a:p>
        </p:txBody>
      </p:sp>
    </p:spTree>
    <p:extLst>
      <p:ext uri="{BB962C8B-B14F-4D97-AF65-F5344CB8AC3E}">
        <p14:creationId xmlns:p14="http://schemas.microsoft.com/office/powerpoint/2010/main" val="21092601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1478A-97F9-94A2-5489-2610E52820CD}"/>
              </a:ext>
            </a:extLst>
          </p:cNvPr>
          <p:cNvSpPr>
            <a:spLocks noGrp="1"/>
          </p:cNvSpPr>
          <p:nvPr>
            <p:ph type="title"/>
          </p:nvPr>
        </p:nvSpPr>
        <p:spPr/>
        <p:txBody>
          <a:bodyPr/>
          <a:lstStyle/>
          <a:p>
            <a:r>
              <a:rPr lang="en-US" dirty="0"/>
              <a:t>Which one do should be used?</a:t>
            </a:r>
          </a:p>
        </p:txBody>
      </p:sp>
      <p:sp>
        <p:nvSpPr>
          <p:cNvPr id="3" name="Content Placeholder 2">
            <a:extLst>
              <a:ext uri="{FF2B5EF4-FFF2-40B4-BE49-F238E27FC236}">
                <a16:creationId xmlns:a16="http://schemas.microsoft.com/office/drawing/2014/main" id="{72D71E66-B855-1AC2-4481-5C757C66120E}"/>
              </a:ext>
            </a:extLst>
          </p:cNvPr>
          <p:cNvSpPr>
            <a:spLocks noGrp="1"/>
          </p:cNvSpPr>
          <p:nvPr>
            <p:ph idx="1"/>
          </p:nvPr>
        </p:nvSpPr>
        <p:spPr/>
        <p:txBody>
          <a:bodyPr/>
          <a:lstStyle/>
          <a:p>
            <a:r>
              <a:rPr lang="en-US" dirty="0"/>
              <a:t>Odds ratio should be used in case control studies</a:t>
            </a:r>
          </a:p>
          <a:p>
            <a:pPr lvl="1"/>
            <a:r>
              <a:rPr lang="en-US" dirty="0"/>
              <a:t>Cannot calculate risk – because you don’t know all the outcomes! </a:t>
            </a:r>
          </a:p>
          <a:p>
            <a:r>
              <a:rPr lang="en-US" dirty="0"/>
              <a:t>Relative risk , or relative risk reduction should be used in cohort studies (next lecture) </a:t>
            </a:r>
          </a:p>
          <a:p>
            <a:pPr lvl="1"/>
            <a:r>
              <a:rPr lang="en-US" dirty="0"/>
              <a:t>A more accurate representation of the entire population – if other bias is controlled for </a:t>
            </a:r>
          </a:p>
        </p:txBody>
      </p:sp>
    </p:spTree>
    <p:extLst>
      <p:ext uri="{BB962C8B-B14F-4D97-AF65-F5344CB8AC3E}">
        <p14:creationId xmlns:p14="http://schemas.microsoft.com/office/powerpoint/2010/main" val="3667914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9198C-C238-A990-8885-744DB7568FCE}"/>
              </a:ext>
            </a:extLst>
          </p:cNvPr>
          <p:cNvSpPr>
            <a:spLocks noGrp="1"/>
          </p:cNvSpPr>
          <p:nvPr>
            <p:ph type="title"/>
          </p:nvPr>
        </p:nvSpPr>
        <p:spPr/>
        <p:txBody>
          <a:bodyPr/>
          <a:lstStyle/>
          <a:p>
            <a:r>
              <a:rPr lang="en-US" dirty="0"/>
              <a:t>Bias in observational trials</a:t>
            </a:r>
          </a:p>
        </p:txBody>
      </p:sp>
      <p:sp>
        <p:nvSpPr>
          <p:cNvPr id="3" name="Content Placeholder 2">
            <a:extLst>
              <a:ext uri="{FF2B5EF4-FFF2-40B4-BE49-F238E27FC236}">
                <a16:creationId xmlns:a16="http://schemas.microsoft.com/office/drawing/2014/main" id="{4E47850B-767D-2E41-68C3-EF83152573E7}"/>
              </a:ext>
            </a:extLst>
          </p:cNvPr>
          <p:cNvSpPr>
            <a:spLocks noGrp="1"/>
          </p:cNvSpPr>
          <p:nvPr>
            <p:ph idx="1"/>
          </p:nvPr>
        </p:nvSpPr>
        <p:spPr/>
        <p:txBody>
          <a:bodyPr/>
          <a:lstStyle/>
          <a:p>
            <a:r>
              <a:rPr lang="en-US" dirty="0"/>
              <a:t>So we have determined the biggest risk of bias is unequal groups.  So you construct a study that has exactly equal groups… </a:t>
            </a:r>
          </a:p>
          <a:p>
            <a:endParaRPr lang="en-US" dirty="0"/>
          </a:p>
        </p:txBody>
      </p:sp>
    </p:spTree>
    <p:extLst>
      <p:ext uri="{BB962C8B-B14F-4D97-AF65-F5344CB8AC3E}">
        <p14:creationId xmlns:p14="http://schemas.microsoft.com/office/powerpoint/2010/main" val="203202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6520-B269-3BA5-0FA0-E1FF3E9DE7B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The Evidence Cycle</a:t>
            </a:r>
          </a:p>
        </p:txBody>
      </p:sp>
      <p:pic>
        <p:nvPicPr>
          <p:cNvPr id="9" name="Picture 8" descr="Diagram&#10;&#10;Description automatically generated">
            <a:extLst>
              <a:ext uri="{FF2B5EF4-FFF2-40B4-BE49-F238E27FC236}">
                <a16:creationId xmlns:a16="http://schemas.microsoft.com/office/drawing/2014/main" id="{519DAD05-A785-9085-7B29-545C8B1D6724}"/>
              </a:ext>
            </a:extLst>
          </p:cNvPr>
          <p:cNvPicPr>
            <a:picLocks noChangeAspect="1"/>
          </p:cNvPicPr>
          <p:nvPr/>
        </p:nvPicPr>
        <p:blipFill>
          <a:blip r:embed="rId2"/>
          <a:stretch>
            <a:fillRect/>
          </a:stretch>
        </p:blipFill>
        <p:spPr>
          <a:xfrm>
            <a:off x="631111" y="644630"/>
            <a:ext cx="6052978" cy="5568739"/>
          </a:xfrm>
          <a:prstGeom prst="rect">
            <a:avLst/>
          </a:prstGeom>
        </p:spPr>
      </p:pic>
      <p:sp>
        <p:nvSpPr>
          <p:cNvPr id="15" name="Triangle 14">
            <a:extLst>
              <a:ext uri="{FF2B5EF4-FFF2-40B4-BE49-F238E27FC236}">
                <a16:creationId xmlns:a16="http://schemas.microsoft.com/office/drawing/2014/main" id="{47B01629-BE40-C130-5BB1-0D3CC926FFC2}"/>
              </a:ext>
            </a:extLst>
          </p:cNvPr>
          <p:cNvSpPr/>
          <p:nvPr/>
        </p:nvSpPr>
        <p:spPr>
          <a:xfrm>
            <a:off x="2642315" y="2100421"/>
            <a:ext cx="2030569" cy="19575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EBM</a:t>
            </a:r>
          </a:p>
        </p:txBody>
      </p:sp>
      <p:cxnSp>
        <p:nvCxnSpPr>
          <p:cNvPr id="3" name="Straight Arrow Connector 2">
            <a:extLst>
              <a:ext uri="{FF2B5EF4-FFF2-40B4-BE49-F238E27FC236}">
                <a16:creationId xmlns:a16="http://schemas.microsoft.com/office/drawing/2014/main" id="{1F3DA84D-930D-EF5B-1A07-85DBB258D793}"/>
              </a:ext>
            </a:extLst>
          </p:cNvPr>
          <p:cNvCxnSpPr>
            <a:cxnSpLocks/>
          </p:cNvCxnSpPr>
          <p:nvPr/>
        </p:nvCxnSpPr>
        <p:spPr>
          <a:xfrm flipV="1">
            <a:off x="2071929" y="1300163"/>
            <a:ext cx="4824398" cy="2404846"/>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90741580-8918-FCBB-CAAD-AFDB9144EC86}"/>
              </a:ext>
            </a:extLst>
          </p:cNvPr>
          <p:cNvSpPr txBox="1"/>
          <p:nvPr/>
        </p:nvSpPr>
        <p:spPr>
          <a:xfrm>
            <a:off x="6974813" y="865786"/>
            <a:ext cx="3546389" cy="1477328"/>
          </a:xfrm>
          <a:prstGeom prst="rect">
            <a:avLst/>
          </a:prstGeom>
          <a:noFill/>
        </p:spPr>
        <p:txBody>
          <a:bodyPr wrap="square" rtlCol="0">
            <a:spAutoFit/>
          </a:bodyPr>
          <a:lstStyle/>
          <a:p>
            <a:r>
              <a:rPr lang="en-US" dirty="0"/>
              <a:t>What decision am I making?</a:t>
            </a:r>
          </a:p>
          <a:p>
            <a:r>
              <a:rPr lang="en-US" dirty="0"/>
              <a:t>Diagnosis</a:t>
            </a:r>
          </a:p>
          <a:p>
            <a:r>
              <a:rPr lang="en-US" dirty="0"/>
              <a:t>Therapy</a:t>
            </a:r>
          </a:p>
          <a:p>
            <a:r>
              <a:rPr lang="en-US" dirty="0"/>
              <a:t>Harm</a:t>
            </a:r>
          </a:p>
          <a:p>
            <a:r>
              <a:rPr lang="en-US" dirty="0"/>
              <a:t>Prognosis</a:t>
            </a:r>
          </a:p>
        </p:txBody>
      </p:sp>
      <p:sp>
        <p:nvSpPr>
          <p:cNvPr id="6" name="TextBox 5">
            <a:extLst>
              <a:ext uri="{FF2B5EF4-FFF2-40B4-BE49-F238E27FC236}">
                <a16:creationId xmlns:a16="http://schemas.microsoft.com/office/drawing/2014/main" id="{5261EBB0-8BAA-215C-4E90-29F038AFB18F}"/>
              </a:ext>
            </a:extLst>
          </p:cNvPr>
          <p:cNvSpPr txBox="1"/>
          <p:nvPr/>
        </p:nvSpPr>
        <p:spPr>
          <a:xfrm>
            <a:off x="7081678" y="3381843"/>
            <a:ext cx="3546389" cy="646331"/>
          </a:xfrm>
          <a:prstGeom prst="rect">
            <a:avLst/>
          </a:prstGeom>
          <a:noFill/>
        </p:spPr>
        <p:txBody>
          <a:bodyPr wrap="square" rtlCol="0">
            <a:spAutoFit/>
          </a:bodyPr>
          <a:lstStyle/>
          <a:p>
            <a:r>
              <a:rPr lang="en-US" dirty="0"/>
              <a:t>Today:</a:t>
            </a:r>
          </a:p>
          <a:p>
            <a:r>
              <a:rPr lang="en-US" dirty="0"/>
              <a:t>Harm</a:t>
            </a:r>
          </a:p>
        </p:txBody>
      </p:sp>
      <p:cxnSp>
        <p:nvCxnSpPr>
          <p:cNvPr id="7" name="Straight Arrow Connector 6">
            <a:extLst>
              <a:ext uri="{FF2B5EF4-FFF2-40B4-BE49-F238E27FC236}">
                <a16:creationId xmlns:a16="http://schemas.microsoft.com/office/drawing/2014/main" id="{F375E616-17E9-5CC4-DE16-19F6640A1098}"/>
              </a:ext>
            </a:extLst>
          </p:cNvPr>
          <p:cNvCxnSpPr>
            <a:cxnSpLocks/>
          </p:cNvCxnSpPr>
          <p:nvPr/>
        </p:nvCxnSpPr>
        <p:spPr>
          <a:xfrm>
            <a:off x="7342594" y="2493818"/>
            <a:ext cx="0" cy="615551"/>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9903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2ECD5-8C13-E6F8-B9A8-222C7CC1CA38}"/>
              </a:ext>
            </a:extLst>
          </p:cNvPr>
          <p:cNvSpPr>
            <a:spLocks noGrp="1"/>
          </p:cNvSpPr>
          <p:nvPr>
            <p:ph type="title"/>
          </p:nvPr>
        </p:nvSpPr>
        <p:spPr/>
        <p:txBody>
          <a:bodyPr/>
          <a:lstStyle/>
          <a:p>
            <a:r>
              <a:rPr lang="en-US" dirty="0"/>
              <a:t>But wait - what is the chance it was just random?</a:t>
            </a:r>
          </a:p>
        </p:txBody>
      </p:sp>
      <p:sp>
        <p:nvSpPr>
          <p:cNvPr id="3" name="Content Placeholder 2">
            <a:extLst>
              <a:ext uri="{FF2B5EF4-FFF2-40B4-BE49-F238E27FC236}">
                <a16:creationId xmlns:a16="http://schemas.microsoft.com/office/drawing/2014/main" id="{824D2974-B95F-3777-B7F7-1CA09FAC5D0C}"/>
              </a:ext>
            </a:extLst>
          </p:cNvPr>
          <p:cNvSpPr>
            <a:spLocks noGrp="1"/>
          </p:cNvSpPr>
          <p:nvPr>
            <p:ph idx="1"/>
          </p:nvPr>
        </p:nvSpPr>
        <p:spPr>
          <a:xfrm>
            <a:off x="838200" y="2908467"/>
            <a:ext cx="10515600" cy="4351338"/>
          </a:xfrm>
        </p:spPr>
        <p:txBody>
          <a:bodyPr>
            <a:normAutofit/>
          </a:bodyPr>
          <a:lstStyle/>
          <a:p>
            <a:r>
              <a:rPr lang="en-US" dirty="0">
                <a:latin typeface="Calibri" panose="020F0502020204030204" pitchFamily="34" charset="0"/>
                <a:cs typeface="Calibri" panose="020F0502020204030204" pitchFamily="34" charset="0"/>
              </a:rPr>
              <a:t>If I sample ten people right now in this room, I might find 4 people with a birthday in October.  </a:t>
            </a:r>
          </a:p>
          <a:p>
            <a:r>
              <a:rPr lang="en-US" dirty="0">
                <a:latin typeface="Calibri" panose="020F0502020204030204" pitchFamily="34" charset="0"/>
                <a:cs typeface="Calibri" panose="020F0502020204030204" pitchFamily="34" charset="0"/>
              </a:rPr>
              <a:t>If I extrapolate this to the class, would you think 40% of the class has a birthday in October?</a:t>
            </a:r>
          </a:p>
          <a:p>
            <a:r>
              <a:rPr lang="en-US" dirty="0">
                <a:latin typeface="Calibri" panose="020F0502020204030204" pitchFamily="34" charset="0"/>
                <a:cs typeface="Calibri" panose="020F0502020204030204" pitchFamily="34" charset="0"/>
              </a:rPr>
              <a:t>My confidence would be LOW.   </a:t>
            </a:r>
          </a:p>
          <a:p>
            <a:r>
              <a:rPr lang="en-US" dirty="0">
                <a:latin typeface="Calibri" panose="020F0502020204030204" pitchFamily="34" charset="0"/>
                <a:cs typeface="Calibri" panose="020F0502020204030204" pitchFamily="34" charset="0"/>
              </a:rPr>
              <a:t>But if I sampled all of Richmond – how would that affect my confidence? </a:t>
            </a:r>
          </a:p>
          <a:p>
            <a:r>
              <a:rPr lang="en-US" dirty="0">
                <a:latin typeface="Calibri" panose="020F0502020204030204" pitchFamily="34" charset="0"/>
                <a:cs typeface="Calibri" panose="020F0502020204030204" pitchFamily="34" charset="0"/>
              </a:rPr>
              <a:t>Confidence that it was a true representation would be much higher!</a:t>
            </a:r>
          </a:p>
          <a:p>
            <a:endParaRPr lang="en-US" dirty="0"/>
          </a:p>
        </p:txBody>
      </p:sp>
      <p:pic>
        <p:nvPicPr>
          <p:cNvPr id="5" name="Picture 4" descr="Chart, bar chart&#10;&#10;Description automatically generated">
            <a:extLst>
              <a:ext uri="{FF2B5EF4-FFF2-40B4-BE49-F238E27FC236}">
                <a16:creationId xmlns:a16="http://schemas.microsoft.com/office/drawing/2014/main" id="{FEB8791D-AEC5-D254-407E-9C1802AA5E5E}"/>
              </a:ext>
            </a:extLst>
          </p:cNvPr>
          <p:cNvPicPr>
            <a:picLocks noChangeAspect="1"/>
          </p:cNvPicPr>
          <p:nvPr/>
        </p:nvPicPr>
        <p:blipFill>
          <a:blip r:embed="rId3"/>
          <a:stretch>
            <a:fillRect/>
          </a:stretch>
        </p:blipFill>
        <p:spPr>
          <a:xfrm>
            <a:off x="1959065" y="1337545"/>
            <a:ext cx="7772400" cy="4839418"/>
          </a:xfrm>
          <a:prstGeom prst="rect">
            <a:avLst/>
          </a:prstGeom>
        </p:spPr>
      </p:pic>
      <p:sp>
        <p:nvSpPr>
          <p:cNvPr id="4" name="TextBox 3">
            <a:extLst>
              <a:ext uri="{FF2B5EF4-FFF2-40B4-BE49-F238E27FC236}">
                <a16:creationId xmlns:a16="http://schemas.microsoft.com/office/drawing/2014/main" id="{E3578D9C-E87D-2408-1620-2A2326F5017C}"/>
              </a:ext>
            </a:extLst>
          </p:cNvPr>
          <p:cNvSpPr txBox="1"/>
          <p:nvPr/>
        </p:nvSpPr>
        <p:spPr>
          <a:xfrm>
            <a:off x="934453" y="1868259"/>
            <a:ext cx="9990221" cy="461665"/>
          </a:xfrm>
          <a:prstGeom prst="rect">
            <a:avLst/>
          </a:prstGeom>
          <a:noFill/>
        </p:spPr>
        <p:txBody>
          <a:bodyPr wrap="square" rtlCol="0">
            <a:spAutoFit/>
          </a:bodyPr>
          <a:lstStyle/>
          <a:p>
            <a:r>
              <a:rPr lang="en-US" sz="2400" dirty="0"/>
              <a:t>What percentage of the class has a birthday in October?</a:t>
            </a:r>
          </a:p>
        </p:txBody>
      </p:sp>
    </p:spTree>
    <p:extLst>
      <p:ext uri="{BB962C8B-B14F-4D97-AF65-F5344CB8AC3E}">
        <p14:creationId xmlns:p14="http://schemas.microsoft.com/office/powerpoint/2010/main" val="262221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2ECD5-8C13-E6F8-B9A8-222C7CC1CA38}"/>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Confidence intervals to the rescue!</a:t>
            </a:r>
          </a:p>
        </p:txBody>
      </p:sp>
      <p:sp>
        <p:nvSpPr>
          <p:cNvPr id="3" name="Content Placeholder 2">
            <a:extLst>
              <a:ext uri="{FF2B5EF4-FFF2-40B4-BE49-F238E27FC236}">
                <a16:creationId xmlns:a16="http://schemas.microsoft.com/office/drawing/2014/main" id="{824D2974-B95F-3777-B7F7-1CA09FAC5D0C}"/>
              </a:ext>
            </a:extLst>
          </p:cNvPr>
          <p:cNvSpPr>
            <a:spLocks noGrp="1"/>
          </p:cNvSpPr>
          <p:nvPr>
            <p:ph idx="1"/>
          </p:nvPr>
        </p:nvSpPr>
        <p:spPr/>
        <p:txBody>
          <a:bodyPr>
            <a:normAutofit/>
          </a:bodyPr>
          <a:lstStyle/>
          <a:p>
            <a:r>
              <a:rPr lang="en-US" b="0" i="0" dirty="0">
                <a:solidFill>
                  <a:srgbClr val="212121"/>
                </a:solidFill>
                <a:effectLst/>
                <a:latin typeface="Calibri" panose="020F0502020204030204" pitchFamily="34" charset="0"/>
                <a:cs typeface="Calibri" panose="020F0502020204030204" pitchFamily="34" charset="0"/>
              </a:rPr>
              <a:t>Confidence intervals are intervals in which the population statistic could lie. They are constructed based on the sample statistic and certain features of the sample that gauge how likely it is to be representative and are reported to a certain threshold. </a:t>
            </a:r>
          </a:p>
          <a:p>
            <a:pPr lvl="1"/>
            <a:r>
              <a:rPr lang="en-US" b="0" i="0" dirty="0">
                <a:solidFill>
                  <a:srgbClr val="212121"/>
                </a:solidFill>
                <a:effectLst/>
                <a:latin typeface="Calibri" panose="020F0502020204030204" pitchFamily="34" charset="0"/>
                <a:cs typeface="Calibri" panose="020F0502020204030204" pitchFamily="34" charset="0"/>
              </a:rPr>
              <a:t>A 95% confidence interval is an interval constructed such that, on average, 95% of random samples would contain the true population statistic within their 95% confidence interval</a:t>
            </a:r>
          </a:p>
          <a:p>
            <a:pPr lvl="1"/>
            <a:r>
              <a:rPr lang="en-US" dirty="0">
                <a:solidFill>
                  <a:srgbClr val="212121"/>
                </a:solidFill>
                <a:latin typeface="Calibri" panose="020F0502020204030204" pitchFamily="34" charset="0"/>
                <a:cs typeface="Calibri" panose="020F0502020204030204" pitchFamily="34" charset="0"/>
              </a:rPr>
              <a:t>If the confidence interval cross over 1, it means that there is NO ASSOCIATION between the exposure and the outcome</a:t>
            </a:r>
            <a:endParaRPr lang="en-US"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3661395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4BEFD-303D-556B-70F1-8D22EFA7E95F}"/>
              </a:ext>
            </a:extLst>
          </p:cNvPr>
          <p:cNvSpPr>
            <a:spLocks noGrp="1"/>
          </p:cNvSpPr>
          <p:nvPr>
            <p:ph type="title"/>
          </p:nvPr>
        </p:nvSpPr>
        <p:spPr/>
        <p:txBody>
          <a:bodyPr/>
          <a:lstStyle/>
          <a:p>
            <a:r>
              <a:rPr lang="en-US" dirty="0"/>
              <a:t>Three main things that affect confidence interval:</a:t>
            </a:r>
          </a:p>
        </p:txBody>
      </p:sp>
      <p:sp>
        <p:nvSpPr>
          <p:cNvPr id="3" name="Content Placeholder 2">
            <a:extLst>
              <a:ext uri="{FF2B5EF4-FFF2-40B4-BE49-F238E27FC236}">
                <a16:creationId xmlns:a16="http://schemas.microsoft.com/office/drawing/2014/main" id="{053307A3-A786-B688-DCB8-E67F983A2CB9}"/>
              </a:ext>
            </a:extLst>
          </p:cNvPr>
          <p:cNvSpPr>
            <a:spLocks noGrp="1"/>
          </p:cNvSpPr>
          <p:nvPr>
            <p:ph idx="1"/>
          </p:nvPr>
        </p:nvSpPr>
        <p:spPr/>
        <p:txBody>
          <a:bodyPr>
            <a:normAutofit/>
          </a:bodyPr>
          <a:lstStyle/>
          <a:p>
            <a:r>
              <a:rPr lang="en-US" dirty="0"/>
              <a:t>Sample size</a:t>
            </a:r>
          </a:p>
          <a:p>
            <a:r>
              <a:rPr lang="en-US" dirty="0"/>
              <a:t>Percentage / Accuracy of the measurement </a:t>
            </a:r>
          </a:p>
          <a:p>
            <a:r>
              <a:rPr lang="en-US" dirty="0"/>
              <a:t>Population size </a:t>
            </a:r>
          </a:p>
          <a:p>
            <a:endParaRPr lang="en-US" dirty="0"/>
          </a:p>
          <a:p>
            <a:pPr lvl="2"/>
            <a:r>
              <a:rPr lang="en-US" dirty="0"/>
              <a:t>Confidence interval calculations assume you have a </a:t>
            </a:r>
            <a:r>
              <a:rPr lang="en-US" b="1" dirty="0"/>
              <a:t>genuine random sample </a:t>
            </a:r>
            <a:r>
              <a:rPr lang="en-US" dirty="0"/>
              <a:t>of the relevant population. If your sample is not truly random, you cannot rely on the intervals. Non-random samples usually result from a flaw in the sampling procedure. </a:t>
            </a:r>
          </a:p>
          <a:p>
            <a:pPr lvl="4"/>
            <a:r>
              <a:rPr lang="en-US" dirty="0"/>
              <a:t>An example of such a flaw is to only call people during the day, and miss almost everyone who works days. For most purposes, the non-working population cannot be assumed to accurately represent the entire (working and non-working) population.</a:t>
            </a:r>
          </a:p>
        </p:txBody>
      </p:sp>
    </p:spTree>
    <p:extLst>
      <p:ext uri="{BB962C8B-B14F-4D97-AF65-F5344CB8AC3E}">
        <p14:creationId xmlns:p14="http://schemas.microsoft.com/office/powerpoint/2010/main" val="4477768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2A2FBC-E453-64E9-C0A6-B358F5E1CFD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dirty="0">
                <a:solidFill>
                  <a:srgbClr val="FFFFFF"/>
                </a:solidFill>
                <a:latin typeface="+mj-lt"/>
                <a:ea typeface="+mj-ea"/>
                <a:cs typeface="+mj-cs"/>
              </a:rPr>
              <a:t>As you increase sample size, Confidence interval becomes </a:t>
            </a:r>
            <a:r>
              <a:rPr lang="en-US" sz="2800" dirty="0">
                <a:solidFill>
                  <a:srgbClr val="FFFFFF"/>
                </a:solidFill>
              </a:rPr>
              <a:t>smaller</a:t>
            </a:r>
            <a:r>
              <a:rPr lang="en-US" sz="2800" kern="1200" dirty="0">
                <a:solidFill>
                  <a:srgbClr val="FFFFFF"/>
                </a:solidFill>
                <a:latin typeface="+mj-lt"/>
                <a:ea typeface="+mj-ea"/>
                <a:cs typeface="+mj-cs"/>
              </a:rPr>
              <a:t> </a:t>
            </a:r>
          </a:p>
        </p:txBody>
      </p:sp>
      <p:pic>
        <p:nvPicPr>
          <p:cNvPr id="5" name="Picture 4" descr="Chart&#10;&#10;Description automatically generated">
            <a:extLst>
              <a:ext uri="{FF2B5EF4-FFF2-40B4-BE49-F238E27FC236}">
                <a16:creationId xmlns:a16="http://schemas.microsoft.com/office/drawing/2014/main" id="{A2FE5C2E-CAEF-6CFB-592C-6286CC0D204F}"/>
              </a:ext>
            </a:extLst>
          </p:cNvPr>
          <p:cNvPicPr>
            <a:picLocks noChangeAspect="1"/>
          </p:cNvPicPr>
          <p:nvPr/>
        </p:nvPicPr>
        <p:blipFill>
          <a:blip r:embed="rId2"/>
          <a:stretch>
            <a:fillRect/>
          </a:stretch>
        </p:blipFill>
        <p:spPr>
          <a:xfrm>
            <a:off x="5221243" y="643466"/>
            <a:ext cx="5892845" cy="5568739"/>
          </a:xfrm>
          <a:prstGeom prst="rect">
            <a:avLst/>
          </a:prstGeom>
        </p:spPr>
      </p:pic>
    </p:spTree>
    <p:extLst>
      <p:ext uri="{BB962C8B-B14F-4D97-AF65-F5344CB8AC3E}">
        <p14:creationId xmlns:p14="http://schemas.microsoft.com/office/powerpoint/2010/main" val="26137349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1C54-8E0E-B900-B496-6B35ED2A2D49}"/>
              </a:ext>
            </a:extLst>
          </p:cNvPr>
          <p:cNvSpPr>
            <a:spLocks noGrp="1"/>
          </p:cNvSpPr>
          <p:nvPr>
            <p:ph type="title"/>
          </p:nvPr>
        </p:nvSpPr>
        <p:spPr/>
        <p:txBody>
          <a:bodyPr/>
          <a:lstStyle/>
          <a:p>
            <a:r>
              <a:rPr lang="en-US" dirty="0"/>
              <a:t>Back to the case:</a:t>
            </a:r>
            <a:br>
              <a:rPr lang="en-US" dirty="0"/>
            </a:br>
            <a:r>
              <a:rPr lang="en-US" dirty="0"/>
              <a:t>So what are we going to tell mom? </a:t>
            </a:r>
          </a:p>
        </p:txBody>
      </p:sp>
      <p:sp>
        <p:nvSpPr>
          <p:cNvPr id="3" name="Content Placeholder 2">
            <a:extLst>
              <a:ext uri="{FF2B5EF4-FFF2-40B4-BE49-F238E27FC236}">
                <a16:creationId xmlns:a16="http://schemas.microsoft.com/office/drawing/2014/main" id="{86EC60EA-8408-9165-1474-48006D684F53}"/>
              </a:ext>
            </a:extLst>
          </p:cNvPr>
          <p:cNvSpPr>
            <a:spLocks noGrp="1"/>
          </p:cNvSpPr>
          <p:nvPr>
            <p:ph idx="1"/>
          </p:nvPr>
        </p:nvSpPr>
        <p:spPr/>
        <p:txBody>
          <a:bodyPr/>
          <a:lstStyle/>
          <a:p>
            <a:r>
              <a:rPr lang="en-US" dirty="0"/>
              <a:t>Authors conclusion: </a:t>
            </a:r>
          </a:p>
        </p:txBody>
      </p:sp>
      <p:pic>
        <p:nvPicPr>
          <p:cNvPr id="9" name="Picture 8" descr="Text&#10;&#10;Description automatically generated">
            <a:extLst>
              <a:ext uri="{FF2B5EF4-FFF2-40B4-BE49-F238E27FC236}">
                <a16:creationId xmlns:a16="http://schemas.microsoft.com/office/drawing/2014/main" id="{D45B43ED-1079-5882-8B5D-4ED43E29DF60}"/>
              </a:ext>
            </a:extLst>
          </p:cNvPr>
          <p:cNvPicPr>
            <a:picLocks noChangeAspect="1"/>
          </p:cNvPicPr>
          <p:nvPr/>
        </p:nvPicPr>
        <p:blipFill>
          <a:blip r:embed="rId2"/>
          <a:stretch>
            <a:fillRect/>
          </a:stretch>
        </p:blipFill>
        <p:spPr>
          <a:xfrm>
            <a:off x="2664459" y="2620651"/>
            <a:ext cx="7158809" cy="3556312"/>
          </a:xfrm>
          <a:prstGeom prst="rect">
            <a:avLst/>
          </a:prstGeom>
        </p:spPr>
      </p:pic>
    </p:spTree>
    <p:extLst>
      <p:ext uri="{BB962C8B-B14F-4D97-AF65-F5344CB8AC3E}">
        <p14:creationId xmlns:p14="http://schemas.microsoft.com/office/powerpoint/2010/main" val="24262818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DB9E-9220-E7D3-D862-7E861FC6BC53}"/>
              </a:ext>
            </a:extLst>
          </p:cNvPr>
          <p:cNvSpPr>
            <a:spLocks noGrp="1"/>
          </p:cNvSpPr>
          <p:nvPr>
            <p:ph type="title"/>
          </p:nvPr>
        </p:nvSpPr>
        <p:spPr/>
        <p:txBody>
          <a:bodyPr/>
          <a:lstStyle/>
          <a:p>
            <a:r>
              <a:rPr lang="en-US" dirty="0"/>
              <a:t>Interpreting the results</a:t>
            </a:r>
          </a:p>
        </p:txBody>
      </p:sp>
      <p:pic>
        <p:nvPicPr>
          <p:cNvPr id="5" name="Content Placeholder 4" descr="Table&#10;&#10;Description automatically generated">
            <a:extLst>
              <a:ext uri="{FF2B5EF4-FFF2-40B4-BE49-F238E27FC236}">
                <a16:creationId xmlns:a16="http://schemas.microsoft.com/office/drawing/2014/main" id="{EA8747B7-6D61-36F4-BA9A-C848CA64CCFA}"/>
              </a:ext>
            </a:extLst>
          </p:cNvPr>
          <p:cNvPicPr>
            <a:picLocks noGrp="1" noChangeAspect="1"/>
          </p:cNvPicPr>
          <p:nvPr>
            <p:ph idx="1"/>
          </p:nvPr>
        </p:nvPicPr>
        <p:blipFill>
          <a:blip r:embed="rId3"/>
          <a:stretch>
            <a:fillRect/>
          </a:stretch>
        </p:blipFill>
        <p:spPr>
          <a:xfrm>
            <a:off x="6662058" y="290204"/>
            <a:ext cx="4106611" cy="6221313"/>
          </a:xfrm>
        </p:spPr>
      </p:pic>
      <p:pic>
        <p:nvPicPr>
          <p:cNvPr id="4" name="Picture 3" descr="Graphical user interface, text, application&#10;&#10;Description automatically generated">
            <a:extLst>
              <a:ext uri="{FF2B5EF4-FFF2-40B4-BE49-F238E27FC236}">
                <a16:creationId xmlns:a16="http://schemas.microsoft.com/office/drawing/2014/main" id="{E0E3C6BA-F3A0-48A7-8517-4A4A18FE1C40}"/>
              </a:ext>
            </a:extLst>
          </p:cNvPr>
          <p:cNvPicPr>
            <a:picLocks noChangeAspect="1"/>
          </p:cNvPicPr>
          <p:nvPr/>
        </p:nvPicPr>
        <p:blipFill>
          <a:blip r:embed="rId4"/>
          <a:stretch>
            <a:fillRect/>
          </a:stretch>
        </p:blipFill>
        <p:spPr>
          <a:xfrm>
            <a:off x="838200" y="1593668"/>
            <a:ext cx="4502806" cy="3368766"/>
          </a:xfrm>
          <a:prstGeom prst="rect">
            <a:avLst/>
          </a:prstGeom>
        </p:spPr>
      </p:pic>
      <p:sp>
        <p:nvSpPr>
          <p:cNvPr id="6" name="Frame 5">
            <a:extLst>
              <a:ext uri="{FF2B5EF4-FFF2-40B4-BE49-F238E27FC236}">
                <a16:creationId xmlns:a16="http://schemas.microsoft.com/office/drawing/2014/main" id="{458DD374-CDA5-2946-E2CA-1E10181F62B9}"/>
              </a:ext>
            </a:extLst>
          </p:cNvPr>
          <p:cNvSpPr/>
          <p:nvPr/>
        </p:nvSpPr>
        <p:spPr>
          <a:xfrm>
            <a:off x="6662058" y="4062549"/>
            <a:ext cx="4106611" cy="731519"/>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C3B09482-2507-5BD4-480B-E08BA9149F4E}"/>
              </a:ext>
            </a:extLst>
          </p:cNvPr>
          <p:cNvSpPr/>
          <p:nvPr/>
        </p:nvSpPr>
        <p:spPr>
          <a:xfrm>
            <a:off x="6662058" y="2408339"/>
            <a:ext cx="4106611" cy="1008629"/>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Picture 8" descr="Graphical user interface, application&#10;&#10;Description automatically generated">
            <a:extLst>
              <a:ext uri="{FF2B5EF4-FFF2-40B4-BE49-F238E27FC236}">
                <a16:creationId xmlns:a16="http://schemas.microsoft.com/office/drawing/2014/main" id="{A2B31CE1-CC78-1657-2590-AD1CD60C44B6}"/>
              </a:ext>
            </a:extLst>
          </p:cNvPr>
          <p:cNvPicPr>
            <a:picLocks noChangeAspect="1"/>
          </p:cNvPicPr>
          <p:nvPr/>
        </p:nvPicPr>
        <p:blipFill>
          <a:blip r:embed="rId5"/>
          <a:stretch>
            <a:fillRect/>
          </a:stretch>
        </p:blipFill>
        <p:spPr>
          <a:xfrm>
            <a:off x="734978" y="1645920"/>
            <a:ext cx="5050166" cy="4034593"/>
          </a:xfrm>
          <a:prstGeom prst="rect">
            <a:avLst/>
          </a:prstGeom>
        </p:spPr>
      </p:pic>
      <p:sp>
        <p:nvSpPr>
          <p:cNvPr id="10" name="Frame 9">
            <a:extLst>
              <a:ext uri="{FF2B5EF4-FFF2-40B4-BE49-F238E27FC236}">
                <a16:creationId xmlns:a16="http://schemas.microsoft.com/office/drawing/2014/main" id="{306D39AE-88F5-B7E4-0B0B-F58071384107}"/>
              </a:ext>
            </a:extLst>
          </p:cNvPr>
          <p:cNvSpPr/>
          <p:nvPr/>
        </p:nvSpPr>
        <p:spPr>
          <a:xfrm>
            <a:off x="6662057" y="1558473"/>
            <a:ext cx="4106611" cy="22835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descr="Text&#10;&#10;Description automatically generated">
            <a:extLst>
              <a:ext uri="{FF2B5EF4-FFF2-40B4-BE49-F238E27FC236}">
                <a16:creationId xmlns:a16="http://schemas.microsoft.com/office/drawing/2014/main" id="{8C43CDB2-F6A3-4645-CD40-7A8977457099}"/>
              </a:ext>
            </a:extLst>
          </p:cNvPr>
          <p:cNvPicPr>
            <a:picLocks noChangeAspect="1"/>
          </p:cNvPicPr>
          <p:nvPr/>
        </p:nvPicPr>
        <p:blipFill>
          <a:blip r:embed="rId6"/>
          <a:stretch>
            <a:fillRect/>
          </a:stretch>
        </p:blipFill>
        <p:spPr>
          <a:xfrm>
            <a:off x="6747771" y="5926038"/>
            <a:ext cx="3924300" cy="660400"/>
          </a:xfrm>
          <a:prstGeom prst="rect">
            <a:avLst/>
          </a:prstGeom>
        </p:spPr>
      </p:pic>
    </p:spTree>
    <p:extLst>
      <p:ext uri="{BB962C8B-B14F-4D97-AF65-F5344CB8AC3E}">
        <p14:creationId xmlns:p14="http://schemas.microsoft.com/office/powerpoint/2010/main" val="334117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9" presetClass="exit" presetSubtype="0" fill="hold" grpId="1" nodeType="withEffect">
                                  <p:stCondLst>
                                    <p:cond delay="0"/>
                                  </p:stCondLst>
                                  <p:childTnLst>
                                    <p:animEffect transition="out" filter="dissolv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1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with low confidence">
            <a:extLst>
              <a:ext uri="{FF2B5EF4-FFF2-40B4-BE49-F238E27FC236}">
                <a16:creationId xmlns:a16="http://schemas.microsoft.com/office/drawing/2014/main" id="{86959B07-211D-B9FD-C0BF-7A5AB6139FBF}"/>
              </a:ext>
            </a:extLst>
          </p:cNvPr>
          <p:cNvPicPr>
            <a:picLocks noChangeAspect="1"/>
          </p:cNvPicPr>
          <p:nvPr/>
        </p:nvPicPr>
        <p:blipFill>
          <a:blip r:embed="rId2"/>
          <a:stretch>
            <a:fillRect/>
          </a:stretch>
        </p:blipFill>
        <p:spPr>
          <a:xfrm>
            <a:off x="838200" y="2645824"/>
            <a:ext cx="7772400" cy="3305907"/>
          </a:xfrm>
          <a:prstGeom prst="rect">
            <a:avLst/>
          </a:prstGeom>
        </p:spPr>
      </p:pic>
      <p:sp>
        <p:nvSpPr>
          <p:cNvPr id="2" name="Title 1">
            <a:extLst>
              <a:ext uri="{FF2B5EF4-FFF2-40B4-BE49-F238E27FC236}">
                <a16:creationId xmlns:a16="http://schemas.microsoft.com/office/drawing/2014/main" id="{19C91C54-8E0E-B900-B496-6B35ED2A2D49}"/>
              </a:ext>
            </a:extLst>
          </p:cNvPr>
          <p:cNvSpPr>
            <a:spLocks noGrp="1"/>
          </p:cNvSpPr>
          <p:nvPr>
            <p:ph type="title"/>
          </p:nvPr>
        </p:nvSpPr>
        <p:spPr/>
        <p:txBody>
          <a:bodyPr/>
          <a:lstStyle/>
          <a:p>
            <a:r>
              <a:rPr lang="en-US" dirty="0"/>
              <a:t>So what are we going to tell mom? </a:t>
            </a:r>
          </a:p>
        </p:txBody>
      </p:sp>
      <p:sp>
        <p:nvSpPr>
          <p:cNvPr id="3" name="Content Placeholder 2">
            <a:extLst>
              <a:ext uri="{FF2B5EF4-FFF2-40B4-BE49-F238E27FC236}">
                <a16:creationId xmlns:a16="http://schemas.microsoft.com/office/drawing/2014/main" id="{86EC60EA-8408-9165-1474-48006D684F53}"/>
              </a:ext>
            </a:extLst>
          </p:cNvPr>
          <p:cNvSpPr>
            <a:spLocks noGrp="1"/>
          </p:cNvSpPr>
          <p:nvPr>
            <p:ph idx="1"/>
          </p:nvPr>
        </p:nvSpPr>
        <p:spPr/>
        <p:txBody>
          <a:bodyPr/>
          <a:lstStyle/>
          <a:p>
            <a:r>
              <a:rPr lang="en-US" dirty="0"/>
              <a:t>Lets take a quick look at the 2022 systematic review </a:t>
            </a:r>
          </a:p>
        </p:txBody>
      </p:sp>
      <p:pic>
        <p:nvPicPr>
          <p:cNvPr id="5" name="Picture 4" descr="Table&#10;&#10;Description automatically generated">
            <a:extLst>
              <a:ext uri="{FF2B5EF4-FFF2-40B4-BE49-F238E27FC236}">
                <a16:creationId xmlns:a16="http://schemas.microsoft.com/office/drawing/2014/main" id="{5902E25D-D77D-1CB5-C35A-09831F1AA6E3}"/>
              </a:ext>
            </a:extLst>
          </p:cNvPr>
          <p:cNvPicPr>
            <a:picLocks noChangeAspect="1"/>
          </p:cNvPicPr>
          <p:nvPr/>
        </p:nvPicPr>
        <p:blipFill>
          <a:blip r:embed="rId3"/>
          <a:stretch>
            <a:fillRect/>
          </a:stretch>
        </p:blipFill>
        <p:spPr>
          <a:xfrm>
            <a:off x="838200" y="2474347"/>
            <a:ext cx="10212977" cy="3761880"/>
          </a:xfrm>
          <a:prstGeom prst="rect">
            <a:avLst/>
          </a:prstGeom>
        </p:spPr>
      </p:pic>
    </p:spTree>
    <p:extLst>
      <p:ext uri="{BB962C8B-B14F-4D97-AF65-F5344CB8AC3E}">
        <p14:creationId xmlns:p14="http://schemas.microsoft.com/office/powerpoint/2010/main" val="330924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1C54-8E0E-B900-B496-6B35ED2A2D49}"/>
              </a:ext>
            </a:extLst>
          </p:cNvPr>
          <p:cNvSpPr>
            <a:spLocks noGrp="1"/>
          </p:cNvSpPr>
          <p:nvPr>
            <p:ph type="title"/>
          </p:nvPr>
        </p:nvSpPr>
        <p:spPr/>
        <p:txBody>
          <a:bodyPr/>
          <a:lstStyle/>
          <a:p>
            <a:r>
              <a:rPr lang="en-US" dirty="0"/>
              <a:t>So what are we going to tell mom? </a:t>
            </a:r>
          </a:p>
        </p:txBody>
      </p:sp>
      <p:sp>
        <p:nvSpPr>
          <p:cNvPr id="3" name="Content Placeholder 2">
            <a:extLst>
              <a:ext uri="{FF2B5EF4-FFF2-40B4-BE49-F238E27FC236}">
                <a16:creationId xmlns:a16="http://schemas.microsoft.com/office/drawing/2014/main" id="{86EC60EA-8408-9165-1474-48006D684F53}"/>
              </a:ext>
            </a:extLst>
          </p:cNvPr>
          <p:cNvSpPr>
            <a:spLocks noGrp="1"/>
          </p:cNvSpPr>
          <p:nvPr>
            <p:ph idx="1"/>
          </p:nvPr>
        </p:nvSpPr>
        <p:spPr/>
        <p:txBody>
          <a:bodyPr/>
          <a:lstStyle/>
          <a:p>
            <a:r>
              <a:rPr lang="en-US" dirty="0"/>
              <a:t>“Most trials show that the odds of developing asthma from simply having a pet does not happen”</a:t>
            </a:r>
          </a:p>
          <a:p>
            <a:r>
              <a:rPr lang="en-US" dirty="0"/>
              <a:t>“The odds of developing asthma seem to be the same whether you have a dog or not”</a:t>
            </a:r>
          </a:p>
          <a:p>
            <a:r>
              <a:rPr lang="en-US" dirty="0"/>
              <a:t>“Stronger predictor might be family history of asthma (can’t control) “</a:t>
            </a:r>
          </a:p>
          <a:p>
            <a:r>
              <a:rPr lang="en-US" dirty="0"/>
              <a:t>“Get the dog!” </a:t>
            </a:r>
          </a:p>
        </p:txBody>
      </p:sp>
      <p:pic>
        <p:nvPicPr>
          <p:cNvPr id="6" name="Picture 5" descr="A dog with its tongue out&#10;&#10;Description automatically generated with medium confidence">
            <a:extLst>
              <a:ext uri="{FF2B5EF4-FFF2-40B4-BE49-F238E27FC236}">
                <a16:creationId xmlns:a16="http://schemas.microsoft.com/office/drawing/2014/main" id="{D615ADAF-9DA5-3749-7FF5-24749D0CAA0D}"/>
              </a:ext>
            </a:extLst>
          </p:cNvPr>
          <p:cNvPicPr>
            <a:picLocks noChangeAspect="1"/>
          </p:cNvPicPr>
          <p:nvPr/>
        </p:nvPicPr>
        <p:blipFill>
          <a:blip r:embed="rId2"/>
          <a:stretch>
            <a:fillRect/>
          </a:stretch>
        </p:blipFill>
        <p:spPr>
          <a:xfrm>
            <a:off x="3285308" y="4167776"/>
            <a:ext cx="3860074" cy="2573383"/>
          </a:xfrm>
          <a:prstGeom prst="rect">
            <a:avLst/>
          </a:prstGeom>
        </p:spPr>
      </p:pic>
    </p:spTree>
    <p:extLst>
      <p:ext uri="{BB962C8B-B14F-4D97-AF65-F5344CB8AC3E}">
        <p14:creationId xmlns:p14="http://schemas.microsoft.com/office/powerpoint/2010/main" val="280451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E9D97-BAEA-95C2-57D0-7A3F58746A49}"/>
              </a:ext>
            </a:extLst>
          </p:cNvPr>
          <p:cNvSpPr>
            <a:spLocks noGrp="1"/>
          </p:cNvSpPr>
          <p:nvPr>
            <p:ph type="title"/>
          </p:nvPr>
        </p:nvSpPr>
        <p:spPr/>
        <p:txBody>
          <a:bodyPr/>
          <a:lstStyle/>
          <a:p>
            <a:r>
              <a:rPr lang="en-US" dirty="0"/>
              <a:t>When observational trials contradict RCTs…what should we think?</a:t>
            </a:r>
          </a:p>
        </p:txBody>
      </p:sp>
      <p:sp>
        <p:nvSpPr>
          <p:cNvPr id="3" name="Content Placeholder 2">
            <a:extLst>
              <a:ext uri="{FF2B5EF4-FFF2-40B4-BE49-F238E27FC236}">
                <a16:creationId xmlns:a16="http://schemas.microsoft.com/office/drawing/2014/main" id="{AF3C68ED-2639-5245-F960-D848DBE06F57}"/>
              </a:ext>
            </a:extLst>
          </p:cNvPr>
          <p:cNvSpPr>
            <a:spLocks noGrp="1"/>
          </p:cNvSpPr>
          <p:nvPr>
            <p:ph idx="1"/>
          </p:nvPr>
        </p:nvSpPr>
        <p:spPr/>
        <p:txBody>
          <a:bodyPr/>
          <a:lstStyle/>
          <a:p>
            <a:r>
              <a:rPr lang="en-US" dirty="0"/>
              <a:t>It is not uncommon for a new therapy to show promise in RCTs, to later be found to have more potential harm then benefit</a:t>
            </a:r>
          </a:p>
          <a:p>
            <a:r>
              <a:rPr lang="en-US" dirty="0"/>
              <a:t>This is almost always attributed to TIME.  </a:t>
            </a:r>
          </a:p>
          <a:p>
            <a:r>
              <a:rPr lang="en-US" dirty="0"/>
              <a:t>Remember surrogate endpoints? </a:t>
            </a:r>
          </a:p>
          <a:p>
            <a:pPr lvl="1"/>
            <a:r>
              <a:rPr lang="en-US" dirty="0"/>
              <a:t>Observational trials rarely have surrogate endpoints, because we have the benefit of time.  </a:t>
            </a:r>
          </a:p>
          <a:p>
            <a:pPr lvl="1"/>
            <a:r>
              <a:rPr lang="en-US" dirty="0"/>
              <a:t>RCTs may not have that benefit, and choose a different outcome</a:t>
            </a:r>
          </a:p>
          <a:p>
            <a:pPr lvl="1"/>
            <a:r>
              <a:rPr lang="en-US" dirty="0"/>
              <a:t>Can be misleading in the short term </a:t>
            </a:r>
          </a:p>
          <a:p>
            <a:pPr marL="457200" lvl="1" indent="0">
              <a:buNone/>
            </a:pPr>
            <a:endParaRPr lang="en-US" dirty="0"/>
          </a:p>
        </p:txBody>
      </p:sp>
    </p:spTree>
    <p:extLst>
      <p:ext uri="{BB962C8B-B14F-4D97-AF65-F5344CB8AC3E}">
        <p14:creationId xmlns:p14="http://schemas.microsoft.com/office/powerpoint/2010/main" val="31416346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E9D97-BAEA-95C2-57D0-7A3F58746A49}"/>
              </a:ext>
            </a:extLst>
          </p:cNvPr>
          <p:cNvSpPr>
            <a:spLocks noGrp="1"/>
          </p:cNvSpPr>
          <p:nvPr>
            <p:ph type="title"/>
          </p:nvPr>
        </p:nvSpPr>
        <p:spPr/>
        <p:txBody>
          <a:bodyPr/>
          <a:lstStyle/>
          <a:p>
            <a:r>
              <a:rPr lang="en-US" dirty="0"/>
              <a:t>When observational trials contradict RCTs…what should we think?</a:t>
            </a:r>
          </a:p>
        </p:txBody>
      </p:sp>
      <p:sp>
        <p:nvSpPr>
          <p:cNvPr id="3" name="Content Placeholder 2">
            <a:extLst>
              <a:ext uri="{FF2B5EF4-FFF2-40B4-BE49-F238E27FC236}">
                <a16:creationId xmlns:a16="http://schemas.microsoft.com/office/drawing/2014/main" id="{AF3C68ED-2639-5245-F960-D848DBE06F57}"/>
              </a:ext>
            </a:extLst>
          </p:cNvPr>
          <p:cNvSpPr>
            <a:spLocks noGrp="1"/>
          </p:cNvSpPr>
          <p:nvPr>
            <p:ph idx="1"/>
          </p:nvPr>
        </p:nvSpPr>
        <p:spPr/>
        <p:txBody>
          <a:bodyPr>
            <a:normAutofit fontScale="92500" lnSpcReduction="20000"/>
          </a:bodyPr>
          <a:lstStyle/>
          <a:p>
            <a:r>
              <a:rPr lang="en-US" dirty="0"/>
              <a:t>Examples:</a:t>
            </a:r>
          </a:p>
          <a:p>
            <a:r>
              <a:rPr lang="en-US" dirty="0"/>
              <a:t>RCT showing tight glucose control in ICU = better outcomes</a:t>
            </a:r>
          </a:p>
          <a:p>
            <a:pPr lvl="1"/>
            <a:r>
              <a:rPr lang="en-US" dirty="0"/>
              <a:t>Observational trials showed worse outcomes! </a:t>
            </a:r>
          </a:p>
          <a:p>
            <a:r>
              <a:rPr lang="en-US" dirty="0"/>
              <a:t>RCT showing steroids beneficial in spinal cord injury </a:t>
            </a:r>
          </a:p>
          <a:p>
            <a:pPr lvl="1"/>
            <a:r>
              <a:rPr lang="en-US" dirty="0"/>
              <a:t>Observational trials showed significant harm with no benefit </a:t>
            </a:r>
          </a:p>
          <a:p>
            <a:r>
              <a:rPr lang="en-US" dirty="0"/>
              <a:t>RCT showing benefit of antiarrhythmic 1C drugs – normal rhythm </a:t>
            </a:r>
          </a:p>
          <a:p>
            <a:pPr lvl="1"/>
            <a:r>
              <a:rPr lang="en-US" dirty="0"/>
              <a:t>Observational trials showed large increase in cardiac related death!   </a:t>
            </a:r>
          </a:p>
          <a:p>
            <a:r>
              <a:rPr lang="en-US" dirty="0"/>
              <a:t>RCT showing TPA works for stroke</a:t>
            </a:r>
          </a:p>
          <a:p>
            <a:pPr lvl="1"/>
            <a:r>
              <a:rPr lang="en-US" dirty="0"/>
              <a:t>Many observational trials show no difference in functional outcome </a:t>
            </a:r>
          </a:p>
          <a:p>
            <a:pPr lvl="1"/>
            <a:endParaRPr lang="en-US" dirty="0"/>
          </a:p>
          <a:p>
            <a:pPr lvl="1"/>
            <a:r>
              <a:rPr lang="en-US" dirty="0"/>
              <a:t>Many more examples, likely things we are doing right now that will no longer be recommended by the time you finish residency! </a:t>
            </a:r>
          </a:p>
          <a:p>
            <a:pPr lvl="1"/>
            <a:endParaRPr lang="en-US" dirty="0"/>
          </a:p>
          <a:p>
            <a:pPr marL="457200" lvl="1" indent="0">
              <a:buNone/>
            </a:pPr>
            <a:endParaRPr lang="en-US" dirty="0"/>
          </a:p>
        </p:txBody>
      </p:sp>
    </p:spTree>
    <p:extLst>
      <p:ext uri="{BB962C8B-B14F-4D97-AF65-F5344CB8AC3E}">
        <p14:creationId xmlns:p14="http://schemas.microsoft.com/office/powerpoint/2010/main" val="141840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49CAD3-F5F1-409A-5D26-7BD616689140}"/>
              </a:ext>
            </a:extLst>
          </p:cNvPr>
          <p:cNvSpPr>
            <a:spLocks noGrp="1"/>
          </p:cNvSpPr>
          <p:nvPr>
            <p:ph type="title"/>
          </p:nvPr>
        </p:nvSpPr>
        <p:spPr>
          <a:xfrm>
            <a:off x="838200" y="365125"/>
            <a:ext cx="10515600" cy="1325563"/>
          </a:xfrm>
        </p:spPr>
        <p:txBody>
          <a:bodyPr>
            <a:normAutofit/>
          </a:bodyPr>
          <a:lstStyle/>
          <a:p>
            <a:r>
              <a:rPr lang="en-US" sz="5400" dirty="0"/>
              <a:t>Goals and Objectives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602AFF93-1C7E-84C6-64B5-341E6CBB609C}"/>
              </a:ext>
            </a:extLst>
          </p:cNvPr>
          <p:cNvSpPr>
            <a:spLocks noGrp="1"/>
          </p:cNvSpPr>
          <p:nvPr>
            <p:ph idx="1"/>
          </p:nvPr>
        </p:nvSpPr>
        <p:spPr/>
        <p:txBody>
          <a:bodyPr/>
          <a:lstStyle/>
          <a:p>
            <a:r>
              <a:rPr lang="en-US" dirty="0"/>
              <a:t>Today’s goals:</a:t>
            </a:r>
          </a:p>
          <a:p>
            <a:pPr marL="0" indent="0">
              <a:buNone/>
            </a:pPr>
            <a:endParaRPr lang="en-US" dirty="0"/>
          </a:p>
          <a:p>
            <a:pPr lvl="1"/>
            <a:r>
              <a:rPr lang="en-US" dirty="0"/>
              <a:t>Discuss harm studies</a:t>
            </a:r>
          </a:p>
          <a:p>
            <a:pPr lvl="1"/>
            <a:r>
              <a:rPr lang="en-US" dirty="0"/>
              <a:t>Understand the importance of observational studies</a:t>
            </a:r>
          </a:p>
          <a:p>
            <a:pPr lvl="1"/>
            <a:r>
              <a:rPr lang="en-US" dirty="0"/>
              <a:t>Learn how to interpret the math of an observational study </a:t>
            </a:r>
          </a:p>
          <a:p>
            <a:pPr lvl="2"/>
            <a:r>
              <a:rPr lang="en-US" dirty="0"/>
              <a:t>Quickly read the stats! </a:t>
            </a:r>
          </a:p>
          <a:p>
            <a:pPr lvl="1"/>
            <a:r>
              <a:rPr lang="en-US" dirty="0"/>
              <a:t>RCTs aren’t always the best?</a:t>
            </a:r>
          </a:p>
          <a:p>
            <a:pPr lvl="1"/>
            <a:endParaRPr lang="en-US" dirty="0"/>
          </a:p>
          <a:p>
            <a:pPr lvl="1"/>
            <a:endParaRPr lang="en-US" dirty="0"/>
          </a:p>
        </p:txBody>
      </p:sp>
    </p:spTree>
    <p:extLst>
      <p:ext uri="{BB962C8B-B14F-4D97-AF65-F5344CB8AC3E}">
        <p14:creationId xmlns:p14="http://schemas.microsoft.com/office/powerpoint/2010/main" val="12045979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109C-28C6-4027-110A-13FFBAB56253}"/>
              </a:ext>
            </a:extLst>
          </p:cNvPr>
          <p:cNvSpPr>
            <a:spLocks noGrp="1"/>
          </p:cNvSpPr>
          <p:nvPr>
            <p:ph type="title"/>
          </p:nvPr>
        </p:nvSpPr>
        <p:spPr/>
        <p:txBody>
          <a:bodyPr/>
          <a:lstStyle/>
          <a:p>
            <a:r>
              <a:rPr lang="en-US" dirty="0"/>
              <a:t>Take home points</a:t>
            </a:r>
          </a:p>
        </p:txBody>
      </p:sp>
      <p:sp>
        <p:nvSpPr>
          <p:cNvPr id="3" name="Content Placeholder 2">
            <a:extLst>
              <a:ext uri="{FF2B5EF4-FFF2-40B4-BE49-F238E27FC236}">
                <a16:creationId xmlns:a16="http://schemas.microsoft.com/office/drawing/2014/main" id="{240F6190-30EE-EA67-B960-ABEF5D39D975}"/>
              </a:ext>
            </a:extLst>
          </p:cNvPr>
          <p:cNvSpPr>
            <a:spLocks noGrp="1"/>
          </p:cNvSpPr>
          <p:nvPr>
            <p:ph idx="1"/>
          </p:nvPr>
        </p:nvSpPr>
        <p:spPr/>
        <p:txBody>
          <a:bodyPr/>
          <a:lstStyle/>
          <a:p>
            <a:r>
              <a:rPr lang="en-US" dirty="0"/>
              <a:t>Observational trials have a lot of value, but must be critically analyzed for application to your question</a:t>
            </a:r>
          </a:p>
          <a:p>
            <a:r>
              <a:rPr lang="en-US" dirty="0"/>
              <a:t>Selection bias (unequal groups) is the biggest threat to validity of an observational trial </a:t>
            </a:r>
          </a:p>
          <a:p>
            <a:r>
              <a:rPr lang="en-US" dirty="0"/>
              <a:t>Odds ratios show if there is association, and both the strength and direction of that association</a:t>
            </a:r>
          </a:p>
          <a:p>
            <a:pPr lvl="1"/>
            <a:r>
              <a:rPr lang="en-US" dirty="0"/>
              <a:t>Do not forget the confidence interval! The </a:t>
            </a:r>
            <a:r>
              <a:rPr lang="en-US" b="1" dirty="0">
                <a:solidFill>
                  <a:srgbClr val="FF0000"/>
                </a:solidFill>
              </a:rPr>
              <a:t>truth</a:t>
            </a:r>
            <a:r>
              <a:rPr lang="en-US" dirty="0"/>
              <a:t> lies somewhere in that range, and all values in that range are </a:t>
            </a:r>
            <a:r>
              <a:rPr lang="en-US" b="1" i="1" dirty="0"/>
              <a:t>equally</a:t>
            </a:r>
            <a:r>
              <a:rPr lang="en-US" dirty="0"/>
              <a:t> possible.  </a:t>
            </a:r>
          </a:p>
        </p:txBody>
      </p:sp>
    </p:spTree>
    <p:extLst>
      <p:ext uri="{BB962C8B-B14F-4D97-AF65-F5344CB8AC3E}">
        <p14:creationId xmlns:p14="http://schemas.microsoft.com/office/powerpoint/2010/main" val="36947934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1A616-E749-B98F-FAB0-89F6A25EA3D1}"/>
              </a:ext>
            </a:extLst>
          </p:cNvPr>
          <p:cNvSpPr>
            <a:spLocks noGrp="1"/>
          </p:cNvSpPr>
          <p:nvPr>
            <p:ph type="title"/>
          </p:nvPr>
        </p:nvSpPr>
        <p:spPr>
          <a:xfrm>
            <a:off x="838200" y="2663482"/>
            <a:ext cx="10515600" cy="1325563"/>
          </a:xfrm>
        </p:spPr>
        <p:txBody>
          <a:bodyPr>
            <a:normAutofit fontScale="90000"/>
          </a:bodyPr>
          <a:lstStyle/>
          <a:p>
            <a:r>
              <a:rPr lang="en-US" dirty="0"/>
              <a:t>Remember 	-  take the quiz!</a:t>
            </a:r>
            <a:br>
              <a:rPr lang="en-US" dirty="0"/>
            </a:br>
            <a:br>
              <a:rPr lang="en-US" dirty="0"/>
            </a:br>
            <a:br>
              <a:rPr lang="en-US" dirty="0"/>
            </a:br>
            <a:r>
              <a:rPr lang="en-US" dirty="0"/>
              <a:t>Questions? Email me – </a:t>
            </a:r>
            <a:r>
              <a:rPr lang="en-US" dirty="0" err="1"/>
              <a:t>john.joyce@vcuhealth.org</a:t>
            </a:r>
            <a:r>
              <a:rPr lang="en-US" dirty="0"/>
              <a:t> </a:t>
            </a:r>
          </a:p>
        </p:txBody>
      </p:sp>
    </p:spTree>
    <p:extLst>
      <p:ext uri="{BB962C8B-B14F-4D97-AF65-F5344CB8AC3E}">
        <p14:creationId xmlns:p14="http://schemas.microsoft.com/office/powerpoint/2010/main" val="1706523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3C0B9-8206-3D87-1B96-049FA0CE5B4D}"/>
              </a:ext>
            </a:extLst>
          </p:cNvPr>
          <p:cNvSpPr>
            <a:spLocks noGrp="1"/>
          </p:cNvSpPr>
          <p:nvPr>
            <p:ph type="title"/>
          </p:nvPr>
        </p:nvSpPr>
        <p:spPr>
          <a:xfrm>
            <a:off x="4965430" y="629268"/>
            <a:ext cx="6586491" cy="1286160"/>
          </a:xfrm>
        </p:spPr>
        <p:txBody>
          <a:bodyPr anchor="b">
            <a:normAutofit/>
          </a:bodyPr>
          <a:lstStyle/>
          <a:p>
            <a:r>
              <a:rPr lang="en-US"/>
              <a:t>Let’s walk through a case</a:t>
            </a:r>
            <a:endParaRPr lang="en-US" dirty="0"/>
          </a:p>
        </p:txBody>
      </p:sp>
      <p:sp>
        <p:nvSpPr>
          <p:cNvPr id="3" name="Content Placeholder 2">
            <a:extLst>
              <a:ext uri="{FF2B5EF4-FFF2-40B4-BE49-F238E27FC236}">
                <a16:creationId xmlns:a16="http://schemas.microsoft.com/office/drawing/2014/main" id="{0CA674B9-E23C-B24C-AA0F-76F4CC4DE92F}"/>
              </a:ext>
            </a:extLst>
          </p:cNvPr>
          <p:cNvSpPr>
            <a:spLocks noGrp="1"/>
          </p:cNvSpPr>
          <p:nvPr>
            <p:ph idx="1"/>
          </p:nvPr>
        </p:nvSpPr>
        <p:spPr>
          <a:xfrm>
            <a:off x="4965431" y="2438400"/>
            <a:ext cx="6586489" cy="3785419"/>
          </a:xfrm>
        </p:spPr>
        <p:txBody>
          <a:bodyPr>
            <a:normAutofit/>
          </a:bodyPr>
          <a:lstStyle/>
          <a:p>
            <a:r>
              <a:rPr lang="en-US" sz="2000" dirty="0"/>
              <a:t>A mom and her 2-year-old daughter come in for a well child check.  During the visit, the mom asks about pets in the house.  They do not have a dog, but they are considering adopting a rescue dog.  The mom heard through her friends that this would increase her child's risk of developing asthma and it was a bad idea.  There is no family history of asthma, but the mom suffers from eczema.  </a:t>
            </a:r>
          </a:p>
          <a:p>
            <a:endParaRPr lang="en-US" sz="2000" dirty="0"/>
          </a:p>
          <a:p>
            <a:r>
              <a:rPr lang="en-US" sz="2000" dirty="0"/>
              <a:t>You do know that having a dog does increase the symptoms from asthma, but you aren’t sure about the risk of developing the disease.  You tell mom you will check some evidence and get back to her! </a:t>
            </a:r>
          </a:p>
        </p:txBody>
      </p:sp>
      <p:pic>
        <p:nvPicPr>
          <p:cNvPr id="5" name="Picture 4" descr="A dog with its tongue out&#10;&#10;Description automatically generated with medium confidence">
            <a:extLst>
              <a:ext uri="{FF2B5EF4-FFF2-40B4-BE49-F238E27FC236}">
                <a16:creationId xmlns:a16="http://schemas.microsoft.com/office/drawing/2014/main" id="{12D19EA5-BDC6-D23D-5B2B-FF88469C59D1}"/>
              </a:ext>
            </a:extLst>
          </p:cNvPr>
          <p:cNvPicPr>
            <a:picLocks noChangeAspect="1"/>
          </p:cNvPicPr>
          <p:nvPr/>
        </p:nvPicPr>
        <p:blipFill rotWithShape="1">
          <a:blip r:embed="rId2"/>
          <a:srcRect l="27121" r="27760" b="-1"/>
          <a:stretch/>
        </p:blipFill>
        <p:spPr>
          <a:xfrm>
            <a:off x="20" y="10"/>
            <a:ext cx="4635571" cy="6857990"/>
          </a:xfrm>
          <a:prstGeom prst="rect">
            <a:avLst/>
          </a:prstGeom>
          <a:effectLst/>
        </p:spPr>
      </p:pic>
      <p:cxnSp>
        <p:nvCxnSpPr>
          <p:cNvPr id="12"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984A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20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41512</TotalTime>
  <Words>2693</Words>
  <Application>Microsoft Macintosh PowerPoint</Application>
  <PresentationFormat>Widescreen</PresentationFormat>
  <Paragraphs>314</Paragraphs>
  <Slides>81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ArialMT</vt:lpstr>
      <vt:lpstr>Calibri</vt:lpstr>
      <vt:lpstr>Calibri Light</vt:lpstr>
      <vt:lpstr>Google Sans</vt:lpstr>
      <vt:lpstr>Office Theme</vt:lpstr>
      <vt:lpstr>Population Health M3</vt:lpstr>
      <vt:lpstr>Housekeeping:  </vt:lpstr>
      <vt:lpstr>Recap of what we have covered so far </vt:lpstr>
      <vt:lpstr>The Evidence Cycle</vt:lpstr>
      <vt:lpstr>The Evidence Cycle</vt:lpstr>
      <vt:lpstr>The Evidence Cycle</vt:lpstr>
      <vt:lpstr>The Evidence Cycle</vt:lpstr>
      <vt:lpstr>Goals and Objectives</vt:lpstr>
      <vt:lpstr>Let’s walk through a case</vt:lpstr>
      <vt:lpstr>Disclosures</vt:lpstr>
      <vt:lpstr>So… what is the first step? </vt:lpstr>
      <vt:lpstr>Step one: what is the question?</vt:lpstr>
      <vt:lpstr>Step one: what is the question?</vt:lpstr>
      <vt:lpstr>Step one: what is the question?</vt:lpstr>
      <vt:lpstr>Step 2, where should I start looking?</vt:lpstr>
      <vt:lpstr>Look for clinical EBM guidelines:</vt:lpstr>
      <vt:lpstr>Look for clinical EBM guidelines:</vt:lpstr>
      <vt:lpstr>PowerPoint Presentation</vt:lpstr>
      <vt:lpstr>Find a systematic review:</vt:lpstr>
      <vt:lpstr>Find a systematic review:</vt:lpstr>
      <vt:lpstr>Find a systematic review:</vt:lpstr>
      <vt:lpstr>Find a systematic review:</vt:lpstr>
      <vt:lpstr>PowerPoint Presentation</vt:lpstr>
      <vt:lpstr>What is so special about RCTs?</vt:lpstr>
      <vt:lpstr>Why not an RCT then? </vt:lpstr>
      <vt:lpstr>So then what is the biggest risk of bias?</vt:lpstr>
      <vt:lpstr>Name that study design!</vt:lpstr>
      <vt:lpstr>PowerPoint Presentation</vt:lpstr>
      <vt:lpstr>PowerPoint Presentation</vt:lpstr>
      <vt:lpstr>PowerPoint Presentation</vt:lpstr>
      <vt:lpstr>PowerPoint Presentation</vt:lpstr>
      <vt:lpstr>Observational studies </vt:lpstr>
      <vt:lpstr>Observational studies </vt:lpstr>
      <vt:lpstr>Looking forward vs Looking back</vt:lpstr>
      <vt:lpstr>Observational studies </vt:lpstr>
      <vt:lpstr>Case Control</vt:lpstr>
      <vt:lpstr>PowerPoint Presentation</vt:lpstr>
      <vt:lpstr>Back to the case </vt:lpstr>
      <vt:lpstr>PowerPoint Presentation</vt:lpstr>
      <vt:lpstr>What is the first step in interpreting this article?</vt:lpstr>
      <vt:lpstr>How did they enroll? </vt:lpstr>
      <vt:lpstr>Table 1</vt:lpstr>
      <vt:lpstr>Table 1</vt:lpstr>
      <vt:lpstr>What is another big form of bias in retrospective studies?</vt:lpstr>
      <vt:lpstr>What is our assessment of the bias?</vt:lpstr>
      <vt:lpstr>Interpreting the results</vt:lpstr>
      <vt:lpstr>How do observational studies report findings?</vt:lpstr>
      <vt:lpstr>PowerPoint Presentation</vt:lpstr>
      <vt:lpstr>PowerPoint Presentation</vt:lpstr>
      <vt:lpstr>PowerPoint Presentation</vt:lpstr>
      <vt:lpstr>Risk v Odds</vt:lpstr>
      <vt:lpstr>So why do we need to know the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does the OR mean?</vt:lpstr>
      <vt:lpstr>What does the OR mean?</vt:lpstr>
      <vt:lpstr>What does the OR mean?</vt:lpstr>
      <vt:lpstr>What does the OR mean?</vt:lpstr>
      <vt:lpstr>What does the OR mean?</vt:lpstr>
      <vt:lpstr>What does the OR mean?</vt:lpstr>
      <vt:lpstr>Which one do should be used?</vt:lpstr>
      <vt:lpstr>Bias in observational trials</vt:lpstr>
      <vt:lpstr>But wait - what is the chance it was just random?</vt:lpstr>
      <vt:lpstr>Confidence intervals to the rescue!</vt:lpstr>
      <vt:lpstr>Three main things that affect confidence interval:</vt:lpstr>
      <vt:lpstr>As you increase sample size, Confidence interval becomes smaller </vt:lpstr>
      <vt:lpstr>Back to the case: So what are we going to tell mom? </vt:lpstr>
      <vt:lpstr>Interpreting the results</vt:lpstr>
      <vt:lpstr>So what are we going to tell mom? </vt:lpstr>
      <vt:lpstr>So what are we going to tell mom? </vt:lpstr>
      <vt:lpstr>When observational trials contradict RCTs…what should we think?</vt:lpstr>
      <vt:lpstr>When observational trials contradict RCTs…what should we think?</vt:lpstr>
      <vt:lpstr>Take home points</vt:lpstr>
      <vt:lpstr>Remember  -  take the quiz!   Questions? Email me – john.joyce@vcuhealth.org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Population Health M3</dc:title>
  <dc:creator>Michael Joyce</dc:creator>
  <cp:lastModifiedBy>Michael Joyce</cp:lastModifiedBy>
  <cp:revision>75</cp:revision>
  <dcterms:created xsi:type="dcterms:W3CDTF">2022-07-06T12:32:15Z</dcterms:created>
  <dcterms:modified xsi:type="dcterms:W3CDTF">2026-07-13T18:41:08Z</dcterms:modified>
</cp:coreProperties>
</file>