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9" r:id="rId1"/>
  </p:sldMasterIdLst>
  <p:notesMasterIdLst>
    <p:notesMasterId r:id="rId48"/>
  </p:notesMasterIdLst>
  <p:sldIdLst>
    <p:sldId id="256" r:id="rId2"/>
    <p:sldId id="412" r:id="rId3"/>
    <p:sldId id="413" r:id="rId4"/>
    <p:sldId id="411" r:id="rId5"/>
    <p:sldId id="414" r:id="rId6"/>
    <p:sldId id="323" r:id="rId7"/>
    <p:sldId id="372" r:id="rId8"/>
    <p:sldId id="374" r:id="rId9"/>
    <p:sldId id="375" r:id="rId10"/>
    <p:sldId id="377" r:id="rId11"/>
    <p:sldId id="376" r:id="rId12"/>
    <p:sldId id="415" r:id="rId13"/>
    <p:sldId id="391" r:id="rId14"/>
    <p:sldId id="417" r:id="rId15"/>
    <p:sldId id="334" r:id="rId16"/>
    <p:sldId id="335" r:id="rId17"/>
    <p:sldId id="339" r:id="rId18"/>
    <p:sldId id="338" r:id="rId19"/>
    <p:sldId id="341" r:id="rId20"/>
    <p:sldId id="349" r:id="rId21"/>
    <p:sldId id="342" r:id="rId22"/>
    <p:sldId id="399" r:id="rId23"/>
    <p:sldId id="343" r:id="rId24"/>
    <p:sldId id="344" r:id="rId25"/>
    <p:sldId id="345" r:id="rId26"/>
    <p:sldId id="347" r:id="rId27"/>
    <p:sldId id="325" r:id="rId28"/>
    <p:sldId id="362" r:id="rId29"/>
    <p:sldId id="363" r:id="rId30"/>
    <p:sldId id="385" r:id="rId31"/>
    <p:sldId id="364" r:id="rId32"/>
    <p:sldId id="386" r:id="rId33"/>
    <p:sldId id="324" r:id="rId34"/>
    <p:sldId id="416" r:id="rId35"/>
    <p:sldId id="418" r:id="rId36"/>
    <p:sldId id="419" r:id="rId37"/>
    <p:sldId id="400" r:id="rId38"/>
    <p:sldId id="401" r:id="rId39"/>
    <p:sldId id="402" r:id="rId40"/>
    <p:sldId id="403" r:id="rId41"/>
    <p:sldId id="407" r:id="rId42"/>
    <p:sldId id="408" r:id="rId43"/>
    <p:sldId id="406" r:id="rId44"/>
    <p:sldId id="404" r:id="rId45"/>
    <p:sldId id="405" r:id="rId46"/>
    <p:sldId id="409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/>
    <p:restoredTop sz="84354"/>
  </p:normalViewPr>
  <p:slideViewPr>
    <p:cSldViewPr snapToGrid="0" snapToObjects="1">
      <p:cViewPr varScale="1">
        <p:scale>
          <a:sx n="103" d="100"/>
          <a:sy n="103" d="100"/>
        </p:scale>
        <p:origin x="208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F8C8B7-A9D3-43DD-B0C9-7865DE86C3CF}" type="doc">
      <dgm:prSet loTypeId="urn:microsoft.com/office/officeart/2008/layout/LinedLis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332BDE0-6B52-492F-94E5-9ED059B52B5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What is a likelihood ratio?</a:t>
          </a:r>
        </a:p>
      </dgm:t>
    </dgm:pt>
    <dgm:pt modelId="{75A597B3-A6F0-46AF-95F2-6478A30B6228}" type="parTrans" cxnId="{5E92EC51-169F-434B-9267-FDB51B41CAA3}">
      <dgm:prSet/>
      <dgm:spPr/>
      <dgm:t>
        <a:bodyPr/>
        <a:lstStyle/>
        <a:p>
          <a:endParaRPr lang="en-US"/>
        </a:p>
      </dgm:t>
    </dgm:pt>
    <dgm:pt modelId="{145E5E75-75FE-4834-AF44-4A7847BFF596}" type="sibTrans" cxnId="{5E92EC51-169F-434B-9267-FDB51B41CAA3}">
      <dgm:prSet/>
      <dgm:spPr/>
      <dgm:t>
        <a:bodyPr/>
        <a:lstStyle/>
        <a:p>
          <a:endParaRPr lang="en-US"/>
        </a:p>
      </dgm:t>
    </dgm:pt>
    <dgm:pt modelId="{39FC849D-6328-4795-B9CE-B81AC80B3EC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Allows us to decide if performing a test </a:t>
          </a:r>
          <a:r>
            <a:rPr lang="en-US" b="1" dirty="0"/>
            <a:t>usefully</a:t>
          </a:r>
          <a:r>
            <a:rPr lang="en-US" dirty="0"/>
            <a:t> increases or decreases the chance of making the diagnosis </a:t>
          </a:r>
        </a:p>
      </dgm:t>
    </dgm:pt>
    <dgm:pt modelId="{F15E4A9C-0170-4605-BC23-12D44C01191B}" type="parTrans" cxnId="{86414386-C3CF-411F-A23D-1D2890A65EAA}">
      <dgm:prSet/>
      <dgm:spPr/>
      <dgm:t>
        <a:bodyPr/>
        <a:lstStyle/>
        <a:p>
          <a:endParaRPr lang="en-US"/>
        </a:p>
      </dgm:t>
    </dgm:pt>
    <dgm:pt modelId="{1E706F2B-171D-4C4B-A03B-1EAAD77FC22C}" type="sibTrans" cxnId="{86414386-C3CF-411F-A23D-1D2890A65EAA}">
      <dgm:prSet/>
      <dgm:spPr/>
      <dgm:t>
        <a:bodyPr/>
        <a:lstStyle/>
        <a:p>
          <a:endParaRPr lang="en-US"/>
        </a:p>
      </dgm:t>
    </dgm:pt>
    <dgm:pt modelId="{12311FED-682B-4FAD-808B-5A2CACA908D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Takes into consideration pre-test probability, and helps us convert into a post-test probability </a:t>
          </a:r>
        </a:p>
      </dgm:t>
    </dgm:pt>
    <dgm:pt modelId="{663B07FD-4220-4A9A-8619-A539CE560475}" type="parTrans" cxnId="{6B1BE4D9-632E-48A7-8734-89000891FD53}">
      <dgm:prSet/>
      <dgm:spPr/>
      <dgm:t>
        <a:bodyPr/>
        <a:lstStyle/>
        <a:p>
          <a:endParaRPr lang="en-US"/>
        </a:p>
      </dgm:t>
    </dgm:pt>
    <dgm:pt modelId="{C56B541E-424B-444E-9ED3-12BDD3713039}" type="sibTrans" cxnId="{6B1BE4D9-632E-48A7-8734-89000891FD53}">
      <dgm:prSet/>
      <dgm:spPr/>
      <dgm:t>
        <a:bodyPr/>
        <a:lstStyle/>
        <a:p>
          <a:endParaRPr lang="en-US"/>
        </a:p>
      </dgm:t>
    </dgm:pt>
    <dgm:pt modelId="{C17D0FC1-D099-453F-A62F-1FAF0687B72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Two forms of likelihood ratio exist, positive and negative, known as LR+ and LR- </a:t>
          </a:r>
        </a:p>
      </dgm:t>
    </dgm:pt>
    <dgm:pt modelId="{10FE74ED-4658-4CC5-A929-58A44C4417F0}" type="parTrans" cxnId="{0BED1A53-DAF8-482A-9408-D25FAB694567}">
      <dgm:prSet/>
      <dgm:spPr/>
      <dgm:t>
        <a:bodyPr/>
        <a:lstStyle/>
        <a:p>
          <a:endParaRPr lang="en-US"/>
        </a:p>
      </dgm:t>
    </dgm:pt>
    <dgm:pt modelId="{DB4D7F42-BBEF-4F9D-8E2F-F4C1056B84B8}" type="sibTrans" cxnId="{0BED1A53-DAF8-482A-9408-D25FAB694567}">
      <dgm:prSet/>
      <dgm:spPr/>
      <dgm:t>
        <a:bodyPr/>
        <a:lstStyle/>
        <a:p>
          <a:endParaRPr lang="en-US"/>
        </a:p>
      </dgm:t>
    </dgm:pt>
    <dgm:pt modelId="{22F1A287-E97A-2D47-8099-43CC92C9E091}" type="pres">
      <dgm:prSet presAssocID="{1AF8C8B7-A9D3-43DD-B0C9-7865DE86C3CF}" presName="vert0" presStyleCnt="0">
        <dgm:presLayoutVars>
          <dgm:dir/>
          <dgm:animOne val="branch"/>
          <dgm:animLvl val="lvl"/>
        </dgm:presLayoutVars>
      </dgm:prSet>
      <dgm:spPr/>
    </dgm:pt>
    <dgm:pt modelId="{A6EB3470-E849-914D-A067-FBF0EC03B9A4}" type="pres">
      <dgm:prSet presAssocID="{8332BDE0-6B52-492F-94E5-9ED059B52B5F}" presName="thickLine" presStyleLbl="alignNode1" presStyleIdx="0" presStyleCnt="4"/>
      <dgm:spPr/>
    </dgm:pt>
    <dgm:pt modelId="{720EC8A1-F520-844A-87A5-894F713D2F37}" type="pres">
      <dgm:prSet presAssocID="{8332BDE0-6B52-492F-94E5-9ED059B52B5F}" presName="horz1" presStyleCnt="0"/>
      <dgm:spPr/>
    </dgm:pt>
    <dgm:pt modelId="{7DDE4CA2-95D4-F34F-BD4D-03691014B4A4}" type="pres">
      <dgm:prSet presAssocID="{8332BDE0-6B52-492F-94E5-9ED059B52B5F}" presName="tx1" presStyleLbl="revTx" presStyleIdx="0" presStyleCnt="4"/>
      <dgm:spPr/>
    </dgm:pt>
    <dgm:pt modelId="{FF9F5F7A-98AD-C74D-B340-25ED90CE656F}" type="pres">
      <dgm:prSet presAssocID="{8332BDE0-6B52-492F-94E5-9ED059B52B5F}" presName="vert1" presStyleCnt="0"/>
      <dgm:spPr/>
    </dgm:pt>
    <dgm:pt modelId="{A9571690-349D-E046-9E15-E6D7DB642C0A}" type="pres">
      <dgm:prSet presAssocID="{39FC849D-6328-4795-B9CE-B81AC80B3EC9}" presName="thickLine" presStyleLbl="alignNode1" presStyleIdx="1" presStyleCnt="4"/>
      <dgm:spPr/>
    </dgm:pt>
    <dgm:pt modelId="{5185CC19-583F-EB45-AE61-56E735533E8D}" type="pres">
      <dgm:prSet presAssocID="{39FC849D-6328-4795-B9CE-B81AC80B3EC9}" presName="horz1" presStyleCnt="0"/>
      <dgm:spPr/>
    </dgm:pt>
    <dgm:pt modelId="{A794E1F1-8DA1-B342-ACA3-ABD2552FB259}" type="pres">
      <dgm:prSet presAssocID="{39FC849D-6328-4795-B9CE-B81AC80B3EC9}" presName="tx1" presStyleLbl="revTx" presStyleIdx="1" presStyleCnt="4"/>
      <dgm:spPr/>
    </dgm:pt>
    <dgm:pt modelId="{1910F0FE-277F-E94F-B6BD-5FC383AEEFE7}" type="pres">
      <dgm:prSet presAssocID="{39FC849D-6328-4795-B9CE-B81AC80B3EC9}" presName="vert1" presStyleCnt="0"/>
      <dgm:spPr/>
    </dgm:pt>
    <dgm:pt modelId="{59C4F76A-C890-6246-9A5D-E85094E7BCEC}" type="pres">
      <dgm:prSet presAssocID="{12311FED-682B-4FAD-808B-5A2CACA908DF}" presName="thickLine" presStyleLbl="alignNode1" presStyleIdx="2" presStyleCnt="4"/>
      <dgm:spPr/>
    </dgm:pt>
    <dgm:pt modelId="{2E93EA23-68F0-1A45-8161-47C57CC7126D}" type="pres">
      <dgm:prSet presAssocID="{12311FED-682B-4FAD-808B-5A2CACA908DF}" presName="horz1" presStyleCnt="0"/>
      <dgm:spPr/>
    </dgm:pt>
    <dgm:pt modelId="{E0AC253C-9AD1-974E-9033-114AA6F5031E}" type="pres">
      <dgm:prSet presAssocID="{12311FED-682B-4FAD-808B-5A2CACA908DF}" presName="tx1" presStyleLbl="revTx" presStyleIdx="2" presStyleCnt="4"/>
      <dgm:spPr/>
    </dgm:pt>
    <dgm:pt modelId="{D33CFEB3-D748-5F45-9E15-AAD416548873}" type="pres">
      <dgm:prSet presAssocID="{12311FED-682B-4FAD-808B-5A2CACA908DF}" presName="vert1" presStyleCnt="0"/>
      <dgm:spPr/>
    </dgm:pt>
    <dgm:pt modelId="{EEAB4111-8E74-2F48-8170-2AD0B66515D7}" type="pres">
      <dgm:prSet presAssocID="{C17D0FC1-D099-453F-A62F-1FAF0687B722}" presName="thickLine" presStyleLbl="alignNode1" presStyleIdx="3" presStyleCnt="4"/>
      <dgm:spPr/>
    </dgm:pt>
    <dgm:pt modelId="{E8C713C6-3B6E-AA4A-A971-6A20508AF442}" type="pres">
      <dgm:prSet presAssocID="{C17D0FC1-D099-453F-A62F-1FAF0687B722}" presName="horz1" presStyleCnt="0"/>
      <dgm:spPr/>
    </dgm:pt>
    <dgm:pt modelId="{3CF2C52F-7684-6C4E-8160-8BDBC370A691}" type="pres">
      <dgm:prSet presAssocID="{C17D0FC1-D099-453F-A62F-1FAF0687B722}" presName="tx1" presStyleLbl="revTx" presStyleIdx="3" presStyleCnt="4"/>
      <dgm:spPr/>
    </dgm:pt>
    <dgm:pt modelId="{CE652F7E-91F2-6E41-B58C-C45C0772E3B6}" type="pres">
      <dgm:prSet presAssocID="{C17D0FC1-D099-453F-A62F-1FAF0687B722}" presName="vert1" presStyleCnt="0"/>
      <dgm:spPr/>
    </dgm:pt>
  </dgm:ptLst>
  <dgm:cxnLst>
    <dgm:cxn modelId="{5E92EC51-169F-434B-9267-FDB51B41CAA3}" srcId="{1AF8C8B7-A9D3-43DD-B0C9-7865DE86C3CF}" destId="{8332BDE0-6B52-492F-94E5-9ED059B52B5F}" srcOrd="0" destOrd="0" parTransId="{75A597B3-A6F0-46AF-95F2-6478A30B6228}" sibTransId="{145E5E75-75FE-4834-AF44-4A7847BFF596}"/>
    <dgm:cxn modelId="{0BED1A53-DAF8-482A-9408-D25FAB694567}" srcId="{1AF8C8B7-A9D3-43DD-B0C9-7865DE86C3CF}" destId="{C17D0FC1-D099-453F-A62F-1FAF0687B722}" srcOrd="3" destOrd="0" parTransId="{10FE74ED-4658-4CC5-A929-58A44C4417F0}" sibTransId="{DB4D7F42-BBEF-4F9D-8E2F-F4C1056B84B8}"/>
    <dgm:cxn modelId="{64F2C65C-90ED-D246-B94D-0C3C24BD25D2}" type="presOf" srcId="{12311FED-682B-4FAD-808B-5A2CACA908DF}" destId="{E0AC253C-9AD1-974E-9033-114AA6F5031E}" srcOrd="0" destOrd="0" presId="urn:microsoft.com/office/officeart/2008/layout/LinedList"/>
    <dgm:cxn modelId="{20CAE36F-D433-2141-A8B9-4263FECA6F82}" type="presOf" srcId="{1AF8C8B7-A9D3-43DD-B0C9-7865DE86C3CF}" destId="{22F1A287-E97A-2D47-8099-43CC92C9E091}" srcOrd="0" destOrd="0" presId="urn:microsoft.com/office/officeart/2008/layout/LinedList"/>
    <dgm:cxn modelId="{86414386-C3CF-411F-A23D-1D2890A65EAA}" srcId="{1AF8C8B7-A9D3-43DD-B0C9-7865DE86C3CF}" destId="{39FC849D-6328-4795-B9CE-B81AC80B3EC9}" srcOrd="1" destOrd="0" parTransId="{F15E4A9C-0170-4605-BC23-12D44C01191B}" sibTransId="{1E706F2B-171D-4C4B-A03B-1EAAD77FC22C}"/>
    <dgm:cxn modelId="{B8378C93-0359-1A4F-B828-52250F59BB85}" type="presOf" srcId="{39FC849D-6328-4795-B9CE-B81AC80B3EC9}" destId="{A794E1F1-8DA1-B342-ACA3-ABD2552FB259}" srcOrd="0" destOrd="0" presId="urn:microsoft.com/office/officeart/2008/layout/LinedList"/>
    <dgm:cxn modelId="{541673C3-B9B7-024E-B61A-DEDB3DD6211E}" type="presOf" srcId="{C17D0FC1-D099-453F-A62F-1FAF0687B722}" destId="{3CF2C52F-7684-6C4E-8160-8BDBC370A691}" srcOrd="0" destOrd="0" presId="urn:microsoft.com/office/officeart/2008/layout/LinedList"/>
    <dgm:cxn modelId="{CD5BE8D4-ECD5-E844-91AE-0B4599C22619}" type="presOf" srcId="{8332BDE0-6B52-492F-94E5-9ED059B52B5F}" destId="{7DDE4CA2-95D4-F34F-BD4D-03691014B4A4}" srcOrd="0" destOrd="0" presId="urn:microsoft.com/office/officeart/2008/layout/LinedList"/>
    <dgm:cxn modelId="{6B1BE4D9-632E-48A7-8734-89000891FD53}" srcId="{1AF8C8B7-A9D3-43DD-B0C9-7865DE86C3CF}" destId="{12311FED-682B-4FAD-808B-5A2CACA908DF}" srcOrd="2" destOrd="0" parTransId="{663B07FD-4220-4A9A-8619-A539CE560475}" sibTransId="{C56B541E-424B-444E-9ED3-12BDD3713039}"/>
    <dgm:cxn modelId="{CB542C56-B0D3-D54E-A0C8-642591189344}" type="presParOf" srcId="{22F1A287-E97A-2D47-8099-43CC92C9E091}" destId="{A6EB3470-E849-914D-A067-FBF0EC03B9A4}" srcOrd="0" destOrd="0" presId="urn:microsoft.com/office/officeart/2008/layout/LinedList"/>
    <dgm:cxn modelId="{C6AC4519-E3A0-3643-BE43-4287CDF43416}" type="presParOf" srcId="{22F1A287-E97A-2D47-8099-43CC92C9E091}" destId="{720EC8A1-F520-844A-87A5-894F713D2F37}" srcOrd="1" destOrd="0" presId="urn:microsoft.com/office/officeart/2008/layout/LinedList"/>
    <dgm:cxn modelId="{A40926DE-E501-8F4A-B306-DB4963E29511}" type="presParOf" srcId="{720EC8A1-F520-844A-87A5-894F713D2F37}" destId="{7DDE4CA2-95D4-F34F-BD4D-03691014B4A4}" srcOrd="0" destOrd="0" presId="urn:microsoft.com/office/officeart/2008/layout/LinedList"/>
    <dgm:cxn modelId="{FF87FDC6-2F41-E640-AC97-47C443D30BA7}" type="presParOf" srcId="{720EC8A1-F520-844A-87A5-894F713D2F37}" destId="{FF9F5F7A-98AD-C74D-B340-25ED90CE656F}" srcOrd="1" destOrd="0" presId="urn:microsoft.com/office/officeart/2008/layout/LinedList"/>
    <dgm:cxn modelId="{AEE2F5E4-A4FE-2C45-9E12-D16FE8BB2E83}" type="presParOf" srcId="{22F1A287-E97A-2D47-8099-43CC92C9E091}" destId="{A9571690-349D-E046-9E15-E6D7DB642C0A}" srcOrd="2" destOrd="0" presId="urn:microsoft.com/office/officeart/2008/layout/LinedList"/>
    <dgm:cxn modelId="{19602DF1-7495-9249-AD27-B80AECD32A38}" type="presParOf" srcId="{22F1A287-E97A-2D47-8099-43CC92C9E091}" destId="{5185CC19-583F-EB45-AE61-56E735533E8D}" srcOrd="3" destOrd="0" presId="urn:microsoft.com/office/officeart/2008/layout/LinedList"/>
    <dgm:cxn modelId="{B056E97A-4601-4B4A-8921-162078DFDCE4}" type="presParOf" srcId="{5185CC19-583F-EB45-AE61-56E735533E8D}" destId="{A794E1F1-8DA1-B342-ACA3-ABD2552FB259}" srcOrd="0" destOrd="0" presId="urn:microsoft.com/office/officeart/2008/layout/LinedList"/>
    <dgm:cxn modelId="{357250EA-A476-914A-987E-F2E12B74E770}" type="presParOf" srcId="{5185CC19-583F-EB45-AE61-56E735533E8D}" destId="{1910F0FE-277F-E94F-B6BD-5FC383AEEFE7}" srcOrd="1" destOrd="0" presId="urn:microsoft.com/office/officeart/2008/layout/LinedList"/>
    <dgm:cxn modelId="{8C7FA28D-F429-9244-8144-1591ABCD4052}" type="presParOf" srcId="{22F1A287-E97A-2D47-8099-43CC92C9E091}" destId="{59C4F76A-C890-6246-9A5D-E85094E7BCEC}" srcOrd="4" destOrd="0" presId="urn:microsoft.com/office/officeart/2008/layout/LinedList"/>
    <dgm:cxn modelId="{711C5254-FA53-0846-8BD4-E27D57BA1B35}" type="presParOf" srcId="{22F1A287-E97A-2D47-8099-43CC92C9E091}" destId="{2E93EA23-68F0-1A45-8161-47C57CC7126D}" srcOrd="5" destOrd="0" presId="urn:microsoft.com/office/officeart/2008/layout/LinedList"/>
    <dgm:cxn modelId="{349B98F4-921F-9544-9136-1076C6357E1C}" type="presParOf" srcId="{2E93EA23-68F0-1A45-8161-47C57CC7126D}" destId="{E0AC253C-9AD1-974E-9033-114AA6F5031E}" srcOrd="0" destOrd="0" presId="urn:microsoft.com/office/officeart/2008/layout/LinedList"/>
    <dgm:cxn modelId="{1B431AA0-D0A8-8644-8B96-E9AB6D4C5FDF}" type="presParOf" srcId="{2E93EA23-68F0-1A45-8161-47C57CC7126D}" destId="{D33CFEB3-D748-5F45-9E15-AAD416548873}" srcOrd="1" destOrd="0" presId="urn:microsoft.com/office/officeart/2008/layout/LinedList"/>
    <dgm:cxn modelId="{80D51073-B3D4-3946-BDC2-CF1292EE41C1}" type="presParOf" srcId="{22F1A287-E97A-2D47-8099-43CC92C9E091}" destId="{EEAB4111-8E74-2F48-8170-2AD0B66515D7}" srcOrd="6" destOrd="0" presId="urn:microsoft.com/office/officeart/2008/layout/LinedList"/>
    <dgm:cxn modelId="{A940292C-E55F-F443-89A1-44D1A1BF9A40}" type="presParOf" srcId="{22F1A287-E97A-2D47-8099-43CC92C9E091}" destId="{E8C713C6-3B6E-AA4A-A971-6A20508AF442}" srcOrd="7" destOrd="0" presId="urn:microsoft.com/office/officeart/2008/layout/LinedList"/>
    <dgm:cxn modelId="{858875C2-35EC-A245-847C-4A6625DDED87}" type="presParOf" srcId="{E8C713C6-3B6E-AA4A-A971-6A20508AF442}" destId="{3CF2C52F-7684-6C4E-8160-8BDBC370A691}" srcOrd="0" destOrd="0" presId="urn:microsoft.com/office/officeart/2008/layout/LinedList"/>
    <dgm:cxn modelId="{FC73450C-C083-4D4F-A944-B26E2CB2151A}" type="presParOf" srcId="{E8C713C6-3B6E-AA4A-A971-6A20508AF442}" destId="{CE652F7E-91F2-6E41-B58C-C45C0772E3B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EB3470-E849-914D-A067-FBF0EC03B9A4}">
      <dsp:nvSpPr>
        <dsp:cNvPr id="0" name=""/>
        <dsp:cNvSpPr/>
      </dsp:nvSpPr>
      <dsp:spPr>
        <a:xfrm>
          <a:off x="0" y="0"/>
          <a:ext cx="6291714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DE4CA2-95D4-F34F-BD4D-03691014B4A4}">
      <dsp:nvSpPr>
        <dsp:cNvPr id="0" name=""/>
        <dsp:cNvSpPr/>
      </dsp:nvSpPr>
      <dsp:spPr>
        <a:xfrm>
          <a:off x="0" y="0"/>
          <a:ext cx="6291714" cy="1382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What is a likelihood ratio?</a:t>
          </a:r>
        </a:p>
      </dsp:txBody>
      <dsp:txXfrm>
        <a:off x="0" y="0"/>
        <a:ext cx="6291714" cy="1382683"/>
      </dsp:txXfrm>
    </dsp:sp>
    <dsp:sp modelId="{A9571690-349D-E046-9E15-E6D7DB642C0A}">
      <dsp:nvSpPr>
        <dsp:cNvPr id="0" name=""/>
        <dsp:cNvSpPr/>
      </dsp:nvSpPr>
      <dsp:spPr>
        <a:xfrm>
          <a:off x="0" y="1382683"/>
          <a:ext cx="6291714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94E1F1-8DA1-B342-ACA3-ABD2552FB259}">
      <dsp:nvSpPr>
        <dsp:cNvPr id="0" name=""/>
        <dsp:cNvSpPr/>
      </dsp:nvSpPr>
      <dsp:spPr>
        <a:xfrm>
          <a:off x="0" y="1382683"/>
          <a:ext cx="6291714" cy="1382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Allows us to decide if performing a test </a:t>
          </a:r>
          <a:r>
            <a:rPr lang="en-US" sz="2500" b="1" kern="1200" dirty="0"/>
            <a:t>usefully</a:t>
          </a:r>
          <a:r>
            <a:rPr lang="en-US" sz="2500" kern="1200" dirty="0"/>
            <a:t> increases or decreases the chance of making the diagnosis </a:t>
          </a:r>
        </a:p>
      </dsp:txBody>
      <dsp:txXfrm>
        <a:off x="0" y="1382683"/>
        <a:ext cx="6291714" cy="1382683"/>
      </dsp:txXfrm>
    </dsp:sp>
    <dsp:sp modelId="{59C4F76A-C890-6246-9A5D-E85094E7BCEC}">
      <dsp:nvSpPr>
        <dsp:cNvPr id="0" name=""/>
        <dsp:cNvSpPr/>
      </dsp:nvSpPr>
      <dsp:spPr>
        <a:xfrm>
          <a:off x="0" y="2765367"/>
          <a:ext cx="6291714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AC253C-9AD1-974E-9033-114AA6F5031E}">
      <dsp:nvSpPr>
        <dsp:cNvPr id="0" name=""/>
        <dsp:cNvSpPr/>
      </dsp:nvSpPr>
      <dsp:spPr>
        <a:xfrm>
          <a:off x="0" y="2765367"/>
          <a:ext cx="6291714" cy="1382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Takes into consideration pre-test probability, and helps us convert into a post-test probability </a:t>
          </a:r>
        </a:p>
      </dsp:txBody>
      <dsp:txXfrm>
        <a:off x="0" y="2765367"/>
        <a:ext cx="6291714" cy="1382683"/>
      </dsp:txXfrm>
    </dsp:sp>
    <dsp:sp modelId="{EEAB4111-8E74-2F48-8170-2AD0B66515D7}">
      <dsp:nvSpPr>
        <dsp:cNvPr id="0" name=""/>
        <dsp:cNvSpPr/>
      </dsp:nvSpPr>
      <dsp:spPr>
        <a:xfrm>
          <a:off x="0" y="4148051"/>
          <a:ext cx="6291714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F2C52F-7684-6C4E-8160-8BDBC370A691}">
      <dsp:nvSpPr>
        <dsp:cNvPr id="0" name=""/>
        <dsp:cNvSpPr/>
      </dsp:nvSpPr>
      <dsp:spPr>
        <a:xfrm>
          <a:off x="0" y="4148051"/>
          <a:ext cx="6291714" cy="1382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Two forms of likelihood ratio exist, positive and negative, known as LR+ and LR- </a:t>
          </a:r>
        </a:p>
      </dsp:txBody>
      <dsp:txXfrm>
        <a:off x="0" y="4148051"/>
        <a:ext cx="6291714" cy="13826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A4E619-5740-9D40-BC28-6BB7A627DA32}" type="datetimeFigureOut">
              <a:rPr lang="en-US" smtClean="0"/>
              <a:t>4/29/26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695A13-282E-064F-8BC8-A40F0DF28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119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52F87-93F5-8A15-606F-555BB915A2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55040A-01BF-3BBF-A44D-EED6228BBF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20FAEE-1F31-CFD3-8117-6B3E4D8B43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Lactate = </a:t>
            </a:r>
            <a:r>
              <a:rPr lang="en-US" b="1" dirty="0"/>
              <a:t>stress, not shock</a:t>
            </a:r>
            <a:r>
              <a:rPr lang="en-US" dirty="0"/>
              <a:t> Not all elevated lactate needs fluids Always ask: </a:t>
            </a:r>
            <a:r>
              <a:rPr lang="en-US" b="1" dirty="0"/>
              <a:t>production vs clearance vs perfusion</a:t>
            </a:r>
            <a:r>
              <a:rPr lang="en-US" dirty="0"/>
              <a:t> Treat the patient, not the number</a:t>
            </a:r>
          </a:p>
          <a:p>
            <a:endParaRPr lang="en-US" dirty="0"/>
          </a:p>
          <a:p>
            <a:r>
              <a:rPr lang="en-US" dirty="0"/>
              <a:t>Produced from pyruvate during glycolysis </a:t>
            </a:r>
          </a:p>
          <a:p>
            <a:r>
              <a:rPr lang="en-US" dirty="0"/>
              <a:t>Happens </a:t>
            </a:r>
            <a:r>
              <a:rPr lang="en-US" b="1" dirty="0"/>
              <a:t>even with adequate oxygen</a:t>
            </a:r>
            <a:r>
              <a:rPr lang="en-US" dirty="0"/>
              <a:t> </a:t>
            </a:r>
          </a:p>
          <a:p>
            <a:r>
              <a:rPr lang="en-US" dirty="0"/>
              <a:t>Cleared mainly by liver (also kidney) </a:t>
            </a:r>
          </a:p>
          <a:p>
            <a:endParaRPr lang="en-US" dirty="0"/>
          </a:p>
          <a:p>
            <a:r>
              <a:rPr lang="en-US" dirty="0"/>
              <a:t>Common causes beyond shock:</a:t>
            </a:r>
          </a:p>
          <a:p>
            <a:r>
              <a:rPr lang="en-US" dirty="0"/>
              <a:t>Sepsis (catecholamine surge) </a:t>
            </a:r>
          </a:p>
          <a:p>
            <a:r>
              <a:rPr lang="en-US" dirty="0"/>
              <a:t>Beta-agonists (albuterol!) </a:t>
            </a:r>
          </a:p>
          <a:p>
            <a:r>
              <a:rPr lang="en-US" dirty="0"/>
              <a:t>Seizures </a:t>
            </a:r>
          </a:p>
          <a:p>
            <a:r>
              <a:rPr lang="en-US" dirty="0"/>
              <a:t>Exercise </a:t>
            </a:r>
          </a:p>
          <a:p>
            <a:r>
              <a:rPr lang="en-US" dirty="0"/>
              <a:t>Liver disease </a:t>
            </a:r>
          </a:p>
          <a:p>
            <a:r>
              <a:rPr lang="en-US" dirty="0"/>
              <a:t>Epinephrine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5A6E82-F55C-95D9-803E-9600BCECF0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695A13-282E-064F-8BC8-A40F0DF2849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0882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3667E5-4AA5-0409-C5DF-C3851B2DAF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5763AD-50E6-9B54-1E0F-EB284C633E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A5B49C-5D8F-3E18-40CC-17DBF254BE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Lactate = </a:t>
            </a:r>
            <a:r>
              <a:rPr lang="en-US" b="1" dirty="0"/>
              <a:t>stress, not shock</a:t>
            </a:r>
            <a:r>
              <a:rPr lang="en-US" dirty="0"/>
              <a:t> Not all elevated lactate needs fluids Always ask: </a:t>
            </a:r>
            <a:r>
              <a:rPr lang="en-US" b="1" dirty="0"/>
              <a:t>production vs clearance vs perfusion</a:t>
            </a:r>
            <a:r>
              <a:rPr lang="en-US" dirty="0"/>
              <a:t> Treat the patient, not the number</a:t>
            </a:r>
          </a:p>
          <a:p>
            <a:endParaRPr lang="en-US" dirty="0"/>
          </a:p>
          <a:p>
            <a:r>
              <a:rPr lang="en-US" dirty="0"/>
              <a:t>Produced from pyruvate during glycolysis </a:t>
            </a:r>
          </a:p>
          <a:p>
            <a:r>
              <a:rPr lang="en-US" dirty="0"/>
              <a:t>Happens </a:t>
            </a:r>
            <a:r>
              <a:rPr lang="en-US" b="1" dirty="0"/>
              <a:t>even with adequate oxygen</a:t>
            </a:r>
            <a:r>
              <a:rPr lang="en-US" dirty="0"/>
              <a:t> </a:t>
            </a:r>
          </a:p>
          <a:p>
            <a:r>
              <a:rPr lang="en-US" dirty="0"/>
              <a:t>Cleared mainly by liver (also kidney) </a:t>
            </a:r>
          </a:p>
          <a:p>
            <a:endParaRPr lang="en-US" dirty="0"/>
          </a:p>
          <a:p>
            <a:r>
              <a:rPr lang="en-US" dirty="0"/>
              <a:t>Common causes beyond shock:</a:t>
            </a:r>
          </a:p>
          <a:p>
            <a:r>
              <a:rPr lang="en-US" dirty="0"/>
              <a:t>Sepsis (catecholamine surge) </a:t>
            </a:r>
          </a:p>
          <a:p>
            <a:r>
              <a:rPr lang="en-US" dirty="0"/>
              <a:t>Beta-agonists (albuterol!) </a:t>
            </a:r>
          </a:p>
          <a:p>
            <a:r>
              <a:rPr lang="en-US" dirty="0"/>
              <a:t>Seizures </a:t>
            </a:r>
          </a:p>
          <a:p>
            <a:r>
              <a:rPr lang="en-US" dirty="0"/>
              <a:t>Exercise </a:t>
            </a:r>
          </a:p>
          <a:p>
            <a:r>
              <a:rPr lang="en-US" dirty="0"/>
              <a:t>Liver disease </a:t>
            </a:r>
          </a:p>
          <a:p>
            <a:r>
              <a:rPr lang="en-US" dirty="0"/>
              <a:t>Epinephrine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3BC251-FF3D-62FB-E669-73700DFDA8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695A13-282E-064F-8BC8-A40F0DF2849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8500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not enough information!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695A13-282E-064F-8BC8-A40F0DF2849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576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3805-7C97-1BC7-D89A-8745AB9D2B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7F8C5F-6C56-C2F9-69A2-A0D6A1D12E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A2E625-30EC-435A-C023-0E22BA56A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30F79-E72E-0044-8BDB-082F28B73FC0}" type="datetimeFigureOut">
              <a:rPr lang="en-US" smtClean="0"/>
              <a:t>4/29/26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4E0442-4030-30C8-8078-52AF2225B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E88C4-D3FD-6C3B-B04D-CF5ECA391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A7EC-86A2-5E40-910D-B6D40AFB0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267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63CE4-600B-3380-3676-D923112E4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D4B543-D7CA-CBBD-B38C-7EA110E053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50F571-3FAE-3A80-BDF0-E6CC26BD1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30F79-E72E-0044-8BDB-082F28B73FC0}" type="datetimeFigureOut">
              <a:rPr lang="en-US" smtClean="0"/>
              <a:t>4/29/26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89E90B-EE4E-B5D1-B4D2-A600C6940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F22024-A989-375D-779C-57578C3F1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A7EC-86A2-5E40-910D-B6D40AFB0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242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E7610-CC40-886C-9B04-1345B4464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A3A914-A72A-DA49-ED54-5591758E12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03684A-42B3-59C9-8696-CF410455A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30F79-E72E-0044-8BDB-082F28B73FC0}" type="datetimeFigureOut">
              <a:rPr lang="en-US" smtClean="0"/>
              <a:t>4/29/26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C2CAE3-1E16-8EF7-04D6-7566D60CB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783707-EE01-BB09-186A-041CAA26E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A7EC-86A2-5E40-910D-B6D40AFB0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499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0ECCE-7BEE-F9F7-B9A3-50A9EF6A6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CD6E1B-460A-9BF9-A10D-6BA145927E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D1FF59-4AF8-87D7-AB3A-81615CE542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DA04EC-87E7-44C6-96C3-DBDF2590F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30F79-E72E-0044-8BDB-082F28B73FC0}" type="datetimeFigureOut">
              <a:rPr lang="en-US" smtClean="0"/>
              <a:t>4/29/26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7E9D79-4AC9-600A-7DCC-672FE0BD8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F45D98-FC33-3640-41A0-5F5F6F6AC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A7EC-86A2-5E40-910D-B6D40AFB0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230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8074E-B41B-A778-9252-15892CE25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B7A96F-B7A6-B3C4-24DF-E08128ED34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5C69F0-5F14-3CBF-A57B-0B4DD69417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714CB8-3D7E-C6B1-9DBE-11E1F29DCA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CF395D-331A-76F8-916D-DF8B37ABE9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7E95BF-4DBC-AE4A-B5FF-965A02727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30F79-E72E-0044-8BDB-082F28B73FC0}" type="datetimeFigureOut">
              <a:rPr lang="en-US" smtClean="0"/>
              <a:t>4/29/26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DA36E4-0D12-B075-5405-FEF52552F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D0B3B8-FB22-BEE4-1476-3BC06184B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A7EC-86A2-5E40-910D-B6D40AFB0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742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64BB7-0D85-5B3B-A945-18F59C19C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4893DD-F54F-AB90-7D6D-D998101E7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30F79-E72E-0044-8BDB-082F28B73FC0}" type="datetimeFigureOut">
              <a:rPr lang="en-US" smtClean="0"/>
              <a:t>4/29/26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EEC2E9-5BA0-C1A9-AEED-0F051F45F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CD97-1685-2FFF-390C-3E7110E9F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A7EC-86A2-5E40-910D-B6D40AFB0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053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E1EA14-686D-1AB3-2BED-7E4FB9FA9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30F79-E72E-0044-8BDB-082F28B73FC0}" type="datetimeFigureOut">
              <a:rPr lang="en-US" smtClean="0"/>
              <a:t>4/29/26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A4D272-0790-D535-6902-6A653784B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50B835-87D1-5A26-D784-111E7CAAD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A7EC-86A2-5E40-910D-B6D40AFB0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497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51088-A10E-6B9F-29F9-B2A65B754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26092C-61CC-F712-03FD-130480230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0A324C-34BC-BEE9-0B29-5F7E8CC208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B84368-EB22-ACBC-140B-FAE1D8FAF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30F79-E72E-0044-8BDB-082F28B73FC0}" type="datetimeFigureOut">
              <a:rPr lang="en-US" smtClean="0"/>
              <a:t>4/29/26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3176F3-8B82-9063-A034-B72ABC1C1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B1FB6C-8EA3-9A3F-2109-CACCDF0F1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A7EC-86A2-5E40-910D-B6D40AFB0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655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91F29-E13A-C191-3E78-7D9EBF680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A57F51-E57D-8D05-F3AB-5C46856858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A750E8-3295-0736-579D-C42FFD8271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8DFC2F-DF62-C928-27A1-7F90199C7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30F79-E72E-0044-8BDB-082F28B73FC0}" type="datetimeFigureOut">
              <a:rPr lang="en-US" smtClean="0"/>
              <a:t>4/29/26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1E6D03-FE73-6F25-670C-537D6612D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0DCF4-EB3A-1239-A0DA-D9C1E8B6C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A7EC-86A2-5E40-910D-B6D40AFB0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086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4E7CF-B844-E2B1-B037-54C092084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AAEC49-35C5-F776-4E97-6DC33329C9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4572D3-6C35-5953-4B1A-DE69FE1D2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30F79-E72E-0044-8BDB-082F28B73FC0}" type="datetimeFigureOut">
              <a:rPr lang="en-US" smtClean="0"/>
              <a:t>4/29/26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C9549D-A910-F309-6435-945150C4B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5A67B2-90D4-894D-4AA1-100EF9BDA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A7EC-86A2-5E40-910D-B6D40AFB0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935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AB27A8B-A589-825E-15FE-422FDA2C3D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2ADF24-642F-75B9-C9DB-8CDAED15EE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DC13A9-B554-7AD2-86F6-ED4125F4C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30F79-E72E-0044-8BDB-082F28B73FC0}" type="datetimeFigureOut">
              <a:rPr lang="en-US" smtClean="0"/>
              <a:t>4/29/26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F625A4-3926-8397-F3A3-05AF9E95B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77B8C1-20D1-B6A9-2DAC-71792F0CB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A7EC-86A2-5E40-910D-B6D40AFB0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779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DFD7A2-6ED2-638F-1079-1617EB369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394BD6-D8C1-3470-57E6-2F45CBC5B3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C8874E-1835-786D-EED0-EDB63AAA2B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30F79-E72E-0044-8BDB-082F28B73FC0}" type="datetimeFigureOut">
              <a:rPr lang="en-US" smtClean="0"/>
              <a:t>4/29/26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F32EFB-CAFF-B61D-6E4F-A183CD776B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1CF034-3D39-B117-005D-A12AB0E7EE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DEA7EC-86A2-5E40-910D-B6D40AFB0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876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olourful carved figures of humans">
            <a:extLst>
              <a:ext uri="{FF2B5EF4-FFF2-40B4-BE49-F238E27FC236}">
                <a16:creationId xmlns:a16="http://schemas.microsoft.com/office/drawing/2014/main" id="{F2AE782F-2A11-5627-CA74-2A490536D7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091" r="18126" b="-2"/>
          <a:stretch>
            <a:fillRect/>
          </a:stretch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8D3421-5B0F-7975-BDEC-1E2A657912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en-US" sz="3700" b="1" dirty="0">
                <a:solidFill>
                  <a:schemeClr val="bg1"/>
                </a:solidFill>
              </a:rPr>
              <a:t>Stop ordering low value tests</a:t>
            </a:r>
            <a:br>
              <a:rPr lang="en-US" sz="3700" dirty="0">
                <a:solidFill>
                  <a:schemeClr val="bg1"/>
                </a:solidFill>
              </a:rPr>
            </a:br>
            <a:br>
              <a:rPr lang="en-US" sz="3700" dirty="0">
                <a:solidFill>
                  <a:schemeClr val="bg1"/>
                </a:solidFill>
              </a:rPr>
            </a:br>
            <a:r>
              <a:rPr lang="en-US" sz="3700" dirty="0">
                <a:solidFill>
                  <a:schemeClr val="bg1"/>
                </a:solidFill>
              </a:rPr>
              <a:t>a series of rants (teaching rounds) by Michael Joyce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74" name="Picture 2" descr="Lyle Traffic Sign: 12 in x 12 in Nominal Sign Size, Aluminum, 0.063 in Thick, R1-1 MUTCD Model: R1-1-12HA">
            <a:extLst>
              <a:ext uri="{FF2B5EF4-FFF2-40B4-BE49-F238E27FC236}">
                <a16:creationId xmlns:a16="http://schemas.microsoft.com/office/drawing/2014/main" id="{3B161FE8-0596-EC23-B994-1101E97A72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478" y="286789"/>
            <a:ext cx="2296695" cy="2306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7902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CBB70B-9485-0B55-AF5B-92C44CAE8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6463E-AD93-CD39-74FC-68F809FAA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Session 1: 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6C23D1-88FC-FA74-0166-40B0C20E87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000" dirty="0"/>
              <a:t>Lactate</a:t>
            </a:r>
          </a:p>
          <a:p>
            <a:endParaRPr lang="en-US" dirty="0"/>
          </a:p>
          <a:p>
            <a:endParaRPr lang="en-US" dirty="0"/>
          </a:p>
          <a:p>
            <a:pPr lvl="1"/>
            <a:r>
              <a:rPr lang="en-US" dirty="0"/>
              <a:t>Produced from pyruvate during glycolysis </a:t>
            </a:r>
          </a:p>
          <a:p>
            <a:pPr lvl="1"/>
            <a:r>
              <a:rPr lang="en-US" dirty="0"/>
              <a:t>Happens </a:t>
            </a:r>
            <a:r>
              <a:rPr lang="en-US" b="1" dirty="0"/>
              <a:t>even with adequate oxygen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Cleared mainly by liver (some kidney) </a:t>
            </a:r>
          </a:p>
          <a:p>
            <a:endParaRPr lang="en-US" dirty="0"/>
          </a:p>
          <a:p>
            <a:pPr lvl="1"/>
            <a:r>
              <a:rPr lang="en-US" dirty="0">
                <a:solidFill>
                  <a:srgbClr val="FF0000"/>
                </a:solidFill>
              </a:rPr>
              <a:t>Lactate ≠ hypoxia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Lactate ≠ dehydration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Lactate = </a:t>
            </a:r>
            <a:r>
              <a:rPr lang="en-US" b="1" dirty="0">
                <a:solidFill>
                  <a:srgbClr val="00B050"/>
                </a:solidFill>
              </a:rPr>
              <a:t>marker of metabolic stress</a:t>
            </a:r>
            <a:endParaRPr lang="en-US" dirty="0">
              <a:solidFill>
                <a:srgbClr val="00B050"/>
              </a:solidFill>
            </a:endParaRP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4098" name="Picture 2" descr="Cori cycle - Wikipedia">
            <a:extLst>
              <a:ext uri="{FF2B5EF4-FFF2-40B4-BE49-F238E27FC236}">
                <a16:creationId xmlns:a16="http://schemas.microsoft.com/office/drawing/2014/main" id="{CBCDDBA4-9B28-D2CC-4625-045CEEB775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689" y="0"/>
            <a:ext cx="8460828" cy="4230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83C9E58-CF70-714D-53C9-60820F0B7B8B}"/>
              </a:ext>
            </a:extLst>
          </p:cNvPr>
          <p:cNvSpPr txBox="1"/>
          <p:nvPr/>
        </p:nvSpPr>
        <p:spPr>
          <a:xfrm>
            <a:off x="5935203" y="4466245"/>
            <a:ext cx="609731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buNone/>
            </a:pPr>
            <a:r>
              <a:rPr lang="en-US" dirty="0"/>
              <a:t>Common causes beyond shock:</a:t>
            </a:r>
          </a:p>
          <a:p>
            <a:pPr lvl="1"/>
            <a:r>
              <a:rPr lang="en-US" dirty="0"/>
              <a:t>Sepsis (catecholamine surge) </a:t>
            </a:r>
          </a:p>
          <a:p>
            <a:pPr lvl="1"/>
            <a:r>
              <a:rPr lang="en-US" dirty="0"/>
              <a:t>Beta-agonists  </a:t>
            </a:r>
          </a:p>
          <a:p>
            <a:pPr lvl="1"/>
            <a:r>
              <a:rPr lang="en-US" dirty="0"/>
              <a:t>Seizures </a:t>
            </a:r>
          </a:p>
          <a:p>
            <a:pPr lvl="1"/>
            <a:r>
              <a:rPr lang="en-US" dirty="0"/>
              <a:t>Exercise </a:t>
            </a:r>
          </a:p>
          <a:p>
            <a:pPr lvl="1"/>
            <a:r>
              <a:rPr lang="en-US" dirty="0"/>
              <a:t>Liver disease </a:t>
            </a:r>
          </a:p>
          <a:p>
            <a:pPr lvl="1"/>
            <a:r>
              <a:rPr lang="en-US" dirty="0"/>
              <a:t>Epinephrine</a:t>
            </a:r>
          </a:p>
          <a:p>
            <a:pPr lvl="1"/>
            <a:r>
              <a:rPr lang="en-US" dirty="0"/>
              <a:t>Any adrenergic state </a:t>
            </a:r>
          </a:p>
        </p:txBody>
      </p:sp>
    </p:spTree>
    <p:extLst>
      <p:ext uri="{BB962C8B-B14F-4D97-AF65-F5344CB8AC3E}">
        <p14:creationId xmlns:p14="http://schemas.microsoft.com/office/powerpoint/2010/main" val="3855070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A5E17F-F6F9-5D98-2FC0-795F4DE35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4BE5D-E621-96AB-F5D9-86A842048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Session 1: 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7AD87-C320-21B3-DD40-6E02034A7C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Lactate</a:t>
            </a:r>
          </a:p>
          <a:p>
            <a:endParaRPr lang="en-US" dirty="0"/>
          </a:p>
          <a:p>
            <a:endParaRPr lang="en-US" dirty="0"/>
          </a:p>
          <a:p>
            <a:pPr lvl="1"/>
            <a:r>
              <a:rPr lang="en-US" dirty="0"/>
              <a:t>= </a:t>
            </a:r>
            <a:r>
              <a:rPr lang="en-US" b="1" dirty="0"/>
              <a:t>stress, not shock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Not all elevated lactate needs fluids </a:t>
            </a:r>
          </a:p>
          <a:p>
            <a:pPr lvl="1"/>
            <a:r>
              <a:rPr lang="en-US" dirty="0"/>
              <a:t>Always ask: </a:t>
            </a:r>
            <a:r>
              <a:rPr lang="en-US" b="1" dirty="0"/>
              <a:t>production vs clearance vs perfusion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Treat the patient, not the number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4098" name="Picture 2" descr="Cori cycle - Wikipedia">
            <a:extLst>
              <a:ext uri="{FF2B5EF4-FFF2-40B4-BE49-F238E27FC236}">
                <a16:creationId xmlns:a16="http://schemas.microsoft.com/office/drawing/2014/main" id="{04A1A33E-0BF1-5F08-1884-FCA71CF601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689" y="0"/>
            <a:ext cx="8460828" cy="4230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45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94CFF-3741-99C6-6544-DD461A882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Session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FA10E1-65D9-4D2A-1A32-1E86721719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CTA in GI bleeds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CTA is a localization tool for </a:t>
            </a:r>
            <a:r>
              <a:rPr lang="en-US" i="1" dirty="0">
                <a:solidFill>
                  <a:srgbClr val="00B050"/>
                </a:solidFill>
              </a:rPr>
              <a:t>active, significant bleeding</a:t>
            </a:r>
          </a:p>
          <a:p>
            <a:pPr lvl="1"/>
            <a:endParaRPr lang="en-US" i="1" dirty="0"/>
          </a:p>
          <a:p>
            <a:r>
              <a:rPr lang="en-US" dirty="0"/>
              <a:t>What decision are you trying to make with a CTA?</a:t>
            </a:r>
          </a:p>
          <a:p>
            <a:r>
              <a:rPr lang="en-US" dirty="0"/>
              <a:t>If the answer isn’t: “Do I need IR </a:t>
            </a:r>
            <a:r>
              <a:rPr lang="en-US" i="1" dirty="0"/>
              <a:t>now</a:t>
            </a:r>
            <a:r>
              <a:rPr lang="en-US" dirty="0"/>
              <a:t>?”</a:t>
            </a:r>
            <a:br>
              <a:rPr lang="en-US" dirty="0"/>
            </a:br>
            <a:r>
              <a:rPr lang="en-US" dirty="0"/>
              <a:t>   - then CTA is not the right test.</a:t>
            </a:r>
          </a:p>
          <a:p>
            <a:endParaRPr lang="en-US" dirty="0"/>
          </a:p>
          <a:p>
            <a:r>
              <a:rPr lang="en-US" b="1" dirty="0"/>
              <a:t>Upper GI bleed</a:t>
            </a:r>
            <a:endParaRPr lang="en-US" dirty="0"/>
          </a:p>
          <a:p>
            <a:r>
              <a:rPr lang="en-US" dirty="0"/>
              <a:t>First test - endoscopy </a:t>
            </a:r>
          </a:p>
          <a:p>
            <a:r>
              <a:rPr lang="en-US" dirty="0"/>
              <a:t>CTA only if: </a:t>
            </a:r>
          </a:p>
          <a:p>
            <a:pPr lvl="1"/>
            <a:r>
              <a:rPr lang="en-US" dirty="0"/>
              <a:t>Massive + endoscopy not possible or failed </a:t>
            </a:r>
          </a:p>
          <a:p>
            <a:r>
              <a:rPr lang="en-US" b="1" dirty="0"/>
              <a:t>Lower GI bleed</a:t>
            </a:r>
            <a:endParaRPr lang="en-US" dirty="0"/>
          </a:p>
          <a:p>
            <a:r>
              <a:rPr lang="en-US" dirty="0"/>
              <a:t>Stable → colonoscopy </a:t>
            </a:r>
          </a:p>
          <a:p>
            <a:r>
              <a:rPr lang="en-US" dirty="0"/>
              <a:t>Unstable→ CTA → IR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pic>
        <p:nvPicPr>
          <p:cNvPr id="6146" name="Picture 2" descr="CT Scan (Computed Tomography) | OncoLink">
            <a:extLst>
              <a:ext uri="{FF2B5EF4-FFF2-40B4-BE49-F238E27FC236}">
                <a16:creationId xmlns:a16="http://schemas.microsoft.com/office/drawing/2014/main" id="{39E8E9AF-F6F9-2236-A82D-E1D186C4D4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7737" y="209688"/>
            <a:ext cx="5488870" cy="3646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Wholesale Colonoscopy Card, Funny Procedure Card, Get Well Card, Encou for  your store - Faire">
            <a:extLst>
              <a:ext uri="{FF2B5EF4-FFF2-40B4-BE49-F238E27FC236}">
                <a16:creationId xmlns:a16="http://schemas.microsoft.com/office/drawing/2014/main" id="{A364D9E7-E805-41B1-DBDF-DD3182617D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5979" y="3856554"/>
            <a:ext cx="2932386" cy="2932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6975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383FDC-B67B-61EF-0040-B54DEAAAA8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So…..   It got me thinking.  What IS a low value test? </a:t>
            </a:r>
          </a:p>
          <a:p>
            <a:endParaRPr lang="en-US" dirty="0"/>
          </a:p>
          <a:p>
            <a:r>
              <a:rPr lang="en-US" dirty="0"/>
              <a:t>What does that mean to you? </a:t>
            </a:r>
          </a:p>
        </p:txBody>
      </p:sp>
    </p:spTree>
    <p:extLst>
      <p:ext uri="{BB962C8B-B14F-4D97-AF65-F5344CB8AC3E}">
        <p14:creationId xmlns:p14="http://schemas.microsoft.com/office/powerpoint/2010/main" val="1117866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imeline&#10;&#10;Description automatically generated">
            <a:extLst>
              <a:ext uri="{FF2B5EF4-FFF2-40B4-BE49-F238E27FC236}">
                <a16:creationId xmlns:a16="http://schemas.microsoft.com/office/drawing/2014/main" id="{D2CA1880-7189-6740-ABEB-D37DE067EE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00749" y="1421193"/>
            <a:ext cx="8790501" cy="4351338"/>
          </a:xfrm>
        </p:spPr>
      </p:pic>
    </p:spTree>
    <p:extLst>
      <p:ext uri="{BB962C8B-B14F-4D97-AF65-F5344CB8AC3E}">
        <p14:creationId xmlns:p14="http://schemas.microsoft.com/office/powerpoint/2010/main" val="1153168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E4E26-7E8C-9849-A7DF-02855BE80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507"/>
            <a:ext cx="3494362" cy="493098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Treatment threshold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F7862E-A499-8152-CF69-4CAACB7DA3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0" y="963507"/>
            <a:ext cx="6250940" cy="230462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000" dirty="0"/>
              <a:t>How certain you’d like to be of a diagnosis before proceeding with treatment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9D0C4DF-3D17-F3C3-ACE0-D30D2D651628}"/>
              </a:ext>
            </a:extLst>
          </p:cNvPr>
          <p:cNvSpPr txBox="1"/>
          <p:nvPr/>
        </p:nvSpPr>
        <p:spPr>
          <a:xfrm>
            <a:off x="4976030" y="3589866"/>
            <a:ext cx="6250940" cy="23046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Depends on: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Prognosis of the disease under consideration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Effectiveness, safety, availability of treatment(s)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Safety and costs of next test(s)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324293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E4E26-7E8C-9849-A7DF-02855BE80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507"/>
            <a:ext cx="3494362" cy="493098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Observation threshold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F7862E-A499-8152-CF69-4CAACB7DA3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0" y="963507"/>
            <a:ext cx="6250940" cy="230462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000" dirty="0"/>
              <a:t>How certain you’d like to be that a patient does NOT have a diagnosis before you would not pursue further testing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9D0C4DF-3D17-F3C3-ACE0-D30D2D651628}"/>
              </a:ext>
            </a:extLst>
          </p:cNvPr>
          <p:cNvSpPr txBox="1"/>
          <p:nvPr/>
        </p:nvSpPr>
        <p:spPr>
          <a:xfrm>
            <a:off x="4976030" y="3589866"/>
            <a:ext cx="6250940" cy="23046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Depends on: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Prognosis of the disease under consideration </a:t>
            </a:r>
            <a:endParaRPr lang="en-US" sz="2000"/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 Effectiveness and availability of treatment </a:t>
            </a:r>
            <a:endParaRPr lang="en-US" sz="2000"/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Test accuracy, safety, acceptability to the patient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5911366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5C6FC-5B6E-2C14-8D4C-39437D370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able, timeline&#10;&#10;Description automatically generated">
            <a:extLst>
              <a:ext uri="{FF2B5EF4-FFF2-40B4-BE49-F238E27FC236}">
                <a16:creationId xmlns:a16="http://schemas.microsoft.com/office/drawing/2014/main" id="{20EFF93E-2548-84A2-5BAD-3410A133DB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1126" y="1825625"/>
            <a:ext cx="8629748" cy="4351338"/>
          </a:xfrm>
        </p:spPr>
      </p:pic>
    </p:spTree>
    <p:extLst>
      <p:ext uri="{BB962C8B-B14F-4D97-AF65-F5344CB8AC3E}">
        <p14:creationId xmlns:p14="http://schemas.microsoft.com/office/powerpoint/2010/main" val="31043849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imeline&#10;&#10;Description automatically generated">
            <a:extLst>
              <a:ext uri="{FF2B5EF4-FFF2-40B4-BE49-F238E27FC236}">
                <a16:creationId xmlns:a16="http://schemas.microsoft.com/office/drawing/2014/main" id="{1B50E367-12C8-834E-F877-23ADD27D82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8075" y="365125"/>
            <a:ext cx="9975850" cy="456281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2D849B-4751-F63F-AA87-9627F9F6F4C3}"/>
              </a:ext>
            </a:extLst>
          </p:cNvPr>
          <p:cNvSpPr txBox="1"/>
          <p:nvPr/>
        </p:nvSpPr>
        <p:spPr>
          <a:xfrm>
            <a:off x="3558745" y="5165124"/>
            <a:ext cx="5074509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2800" dirty="0"/>
              <a:t>82 </a:t>
            </a:r>
            <a:r>
              <a:rPr lang="en-US" sz="2800" dirty="0" err="1"/>
              <a:t>yo</a:t>
            </a:r>
            <a:r>
              <a:rPr lang="en-US" sz="2800" dirty="0"/>
              <a:t> with HTN, DM and COPD</a:t>
            </a:r>
          </a:p>
        </p:txBody>
      </p:sp>
    </p:spTree>
    <p:extLst>
      <p:ext uri="{BB962C8B-B14F-4D97-AF65-F5344CB8AC3E}">
        <p14:creationId xmlns:p14="http://schemas.microsoft.com/office/powerpoint/2010/main" val="38104968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775553EF-D566-FADE-B828-0B30DED7E7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7654" y="1021142"/>
            <a:ext cx="7772400" cy="35269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2D64D1B-4EAF-38DE-6F3A-10D9D9F35397}"/>
              </a:ext>
            </a:extLst>
          </p:cNvPr>
          <p:cNvSpPr txBox="1"/>
          <p:nvPr/>
        </p:nvSpPr>
        <p:spPr>
          <a:xfrm>
            <a:off x="3793524" y="4843849"/>
            <a:ext cx="4324865" cy="95410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2800" dirty="0"/>
              <a:t>Healthy 20 </a:t>
            </a:r>
            <a:r>
              <a:rPr lang="en-US" sz="2800" dirty="0" err="1"/>
              <a:t>yo</a:t>
            </a:r>
            <a:r>
              <a:rPr lang="en-US" sz="2800" dirty="0"/>
              <a:t> with no medical problems</a:t>
            </a:r>
          </a:p>
        </p:txBody>
      </p:sp>
    </p:spTree>
    <p:extLst>
      <p:ext uri="{BB962C8B-B14F-4D97-AF65-F5344CB8AC3E}">
        <p14:creationId xmlns:p14="http://schemas.microsoft.com/office/powerpoint/2010/main" val="23427208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741EA-904E-BE2D-470A-28ACC3A54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FD816-84E7-A1AC-DB50-3F72017C0E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 you assess how good a test is?</a:t>
            </a:r>
          </a:p>
        </p:txBody>
      </p:sp>
    </p:spTree>
    <p:extLst>
      <p:ext uri="{BB962C8B-B14F-4D97-AF65-F5344CB8AC3E}">
        <p14:creationId xmlns:p14="http://schemas.microsoft.com/office/powerpoint/2010/main" val="2088519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D67AA-28D5-4397-FDDD-5030EB2C3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Ways that we can assess test performance: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0ABFEC-379B-DF78-626A-F75994890A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0599" y="1403409"/>
            <a:ext cx="7217229" cy="3178116"/>
          </a:xfrm>
        </p:spPr>
        <p:txBody>
          <a:bodyPr>
            <a:normAutofit fontScale="92500" lnSpcReduction="10000"/>
          </a:bodyPr>
          <a:lstStyle/>
          <a:p>
            <a:endParaRPr lang="en-US" dirty="0"/>
          </a:p>
          <a:p>
            <a:pPr lvl="1"/>
            <a:r>
              <a:rPr lang="en-US" dirty="0"/>
              <a:t>Sensitivity - ability of a test to yield a positive result for a subject that has that disease</a:t>
            </a:r>
          </a:p>
          <a:p>
            <a:pPr lvl="1"/>
            <a:r>
              <a:rPr lang="en-US" dirty="0"/>
              <a:t>Specificity- ability of the test to obtain normal range or negative results for a person who does not have a disease</a:t>
            </a:r>
          </a:p>
          <a:p>
            <a:pPr lvl="1"/>
            <a:r>
              <a:rPr lang="en-US" dirty="0"/>
              <a:t>Positive predictive value - proportion of patients with positive test who actually have the disease,</a:t>
            </a:r>
          </a:p>
          <a:p>
            <a:pPr lvl="1"/>
            <a:r>
              <a:rPr lang="en-US" dirty="0"/>
              <a:t>Negative predictive value - proportion of patients with negative test who are actually free of the disease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6DC1C8F2-B1A9-F017-3794-475C88D6EE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99" y="1690688"/>
            <a:ext cx="3962400" cy="27559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FCAE608-638E-87A5-C3E5-6E0C51054736}"/>
              </a:ext>
            </a:extLst>
          </p:cNvPr>
          <p:cNvSpPr txBox="1"/>
          <p:nvPr/>
        </p:nvSpPr>
        <p:spPr>
          <a:xfrm>
            <a:off x="968829" y="4581525"/>
            <a:ext cx="999209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buNone/>
            </a:pPr>
            <a:r>
              <a:rPr lang="en-US" dirty="0"/>
              <a:t>These values are useful for telling us when we have a result, how good is that result.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/>
              <a:t>Limitations: </a:t>
            </a:r>
          </a:p>
          <a:p>
            <a:pPr marL="457200" lvl="1" indent="0">
              <a:buNone/>
            </a:pPr>
            <a:r>
              <a:rPr lang="en-US" dirty="0"/>
              <a:t>Sensitivity – ignores false positives</a:t>
            </a:r>
          </a:p>
          <a:p>
            <a:pPr marL="457200" lvl="1" indent="0">
              <a:buNone/>
            </a:pPr>
            <a:r>
              <a:rPr lang="en-US" dirty="0"/>
              <a:t>Specificity – ignores false negatives</a:t>
            </a:r>
          </a:p>
          <a:p>
            <a:pPr marL="457200" lvl="1" indent="0">
              <a:buNone/>
            </a:pPr>
            <a:r>
              <a:rPr lang="en-US" dirty="0"/>
              <a:t>PPV / NPV – perform different based on the prevalence of disease</a:t>
            </a:r>
          </a:p>
          <a:p>
            <a:pPr marL="457200" lvl="1" indent="0">
              <a:buNone/>
            </a:pPr>
            <a:br>
              <a:rPr lang="en-US" dirty="0"/>
            </a:br>
            <a:r>
              <a:rPr lang="en-US" dirty="0"/>
              <a:t>But the major limitation of these values, is they do not tell us WHEN to use a test! </a:t>
            </a:r>
          </a:p>
          <a:p>
            <a:pPr marL="457200" lvl="1" indent="0">
              <a:buNone/>
            </a:pPr>
            <a:br>
              <a:rPr lang="en-US" dirty="0"/>
            </a:br>
            <a:r>
              <a:rPr lang="en-US" dirty="0"/>
              <a:t>If only there were a better way?!</a:t>
            </a:r>
          </a:p>
        </p:txBody>
      </p:sp>
    </p:spTree>
    <p:extLst>
      <p:ext uri="{BB962C8B-B14F-4D97-AF65-F5344CB8AC3E}">
        <p14:creationId xmlns:p14="http://schemas.microsoft.com/office/powerpoint/2010/main" val="2625046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9FB3C-E8D0-AB29-D2C2-32AAE1EB7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8C6743-BA4E-E37B-1935-59FD7C672C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Who uses sensitivity/specificity?</a:t>
            </a:r>
          </a:p>
          <a:p>
            <a:pPr marL="0" indent="0">
              <a:buNone/>
            </a:pPr>
            <a:r>
              <a:rPr lang="en-US" dirty="0"/>
              <a:t>Who actually changes management with them?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3002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38">
            <a:extLst>
              <a:ext uri="{FF2B5EF4-FFF2-40B4-BE49-F238E27FC236}">
                <a16:creationId xmlns:a16="http://schemas.microsoft.com/office/drawing/2014/main" id="{9DBC8166-481C-4473-95F5-9A5B9073B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: Shape 40">
            <a:extLst>
              <a:ext uri="{FF2B5EF4-FFF2-40B4-BE49-F238E27FC236}">
                <a16:creationId xmlns:a16="http://schemas.microsoft.com/office/drawing/2014/main" id="{A5A5CE6E-90AF-4D43-A014-1F9EC83EB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512467" cy="6858000"/>
          </a:xfrm>
          <a:custGeom>
            <a:avLst/>
            <a:gdLst>
              <a:gd name="connsiteX0" fmla="*/ 0 w 4512467"/>
              <a:gd name="connsiteY0" fmla="*/ 0 h 6858000"/>
              <a:gd name="connsiteX1" fmla="*/ 2579526 w 4512467"/>
              <a:gd name="connsiteY1" fmla="*/ 0 h 6858000"/>
              <a:gd name="connsiteX2" fmla="*/ 2583267 w 4512467"/>
              <a:gd name="connsiteY2" fmla="*/ 2151 h 6858000"/>
              <a:gd name="connsiteX3" fmla="*/ 4512467 w 4512467"/>
              <a:gd name="connsiteY3" fmla="*/ 3429000 h 6858000"/>
              <a:gd name="connsiteX4" fmla="*/ 2583267 w 4512467"/>
              <a:gd name="connsiteY4" fmla="*/ 6855849 h 6858000"/>
              <a:gd name="connsiteX5" fmla="*/ 2579526 w 4512467"/>
              <a:gd name="connsiteY5" fmla="*/ 6858000 h 6858000"/>
              <a:gd name="connsiteX6" fmla="*/ 0 w 451246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12467" h="6858000">
                <a:moveTo>
                  <a:pt x="0" y="0"/>
                </a:moveTo>
                <a:lnTo>
                  <a:pt x="2579526" y="0"/>
                </a:lnTo>
                <a:lnTo>
                  <a:pt x="2583267" y="2151"/>
                </a:lnTo>
                <a:cubicBezTo>
                  <a:pt x="3739868" y="704919"/>
                  <a:pt x="4512467" y="1976735"/>
                  <a:pt x="4512467" y="3429000"/>
                </a:cubicBezTo>
                <a:cubicBezTo>
                  <a:pt x="4512467" y="4881266"/>
                  <a:pt x="3739868" y="6153081"/>
                  <a:pt x="2583267" y="6855849"/>
                </a:cubicBezTo>
                <a:lnTo>
                  <a:pt x="257952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F75771-AEAE-B0C0-9FBC-40608BC8D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3467"/>
            <a:ext cx="2951205" cy="5571066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Likelihood ratios to the rescue! </a:t>
            </a:r>
          </a:p>
        </p:txBody>
      </p:sp>
      <p:graphicFrame>
        <p:nvGraphicFramePr>
          <p:cNvPr id="20" name="Content Placeholder 2">
            <a:extLst>
              <a:ext uri="{FF2B5EF4-FFF2-40B4-BE49-F238E27FC236}">
                <a16:creationId xmlns:a16="http://schemas.microsoft.com/office/drawing/2014/main" id="{2F208303-FFDD-2455-55A6-44CB4B815A0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9885908"/>
              </p:ext>
            </p:extLst>
          </p:nvPr>
        </p:nvGraphicFramePr>
        <p:xfrm>
          <a:off x="5207640" y="643466"/>
          <a:ext cx="6291714" cy="5530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959272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38A3FCBD-10AD-8FCC-1BA4-936B904704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8591" y="1184855"/>
            <a:ext cx="5623162" cy="4915673"/>
          </a:xfrm>
        </p:spPr>
      </p:pic>
      <p:pic>
        <p:nvPicPr>
          <p:cNvPr id="7" name="Picture 6" descr="A yellow sign on a road&#10;&#10;Description automatically generated with medium confidence">
            <a:extLst>
              <a:ext uri="{FF2B5EF4-FFF2-40B4-BE49-F238E27FC236}">
                <a16:creationId xmlns:a16="http://schemas.microsoft.com/office/drawing/2014/main" id="{CE56D0EC-A760-3693-72ED-8FD96BE78E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3012" y="1297961"/>
            <a:ext cx="5788988" cy="480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586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4D835-E075-E8A5-8C25-76F35B933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723406"/>
            <a:ext cx="3234018" cy="382672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Bayes Theorem</a:t>
            </a:r>
          </a:p>
        </p:txBody>
      </p:sp>
      <p:pic>
        <p:nvPicPr>
          <p:cNvPr id="5" name="Picture 4" descr="A screenshot of a video game&#10;&#10;Description automatically generated with low confidence">
            <a:extLst>
              <a:ext uri="{FF2B5EF4-FFF2-40B4-BE49-F238E27FC236}">
                <a16:creationId xmlns:a16="http://schemas.microsoft.com/office/drawing/2014/main" id="{C268ED99-835B-C8BF-6620-8FD35882D7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6251" y="1041718"/>
            <a:ext cx="6631341" cy="4774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5765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78AE2-5900-0501-8506-175089C46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 Theorem Explained – statistics are fluid!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7EEFC-3A16-2A87-2B33-D95D3E75D9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- A mathematical formula for determining conditional probability </a:t>
            </a:r>
          </a:p>
          <a:p>
            <a:r>
              <a:rPr lang="en-US" dirty="0"/>
              <a:t>Bayes theorem allows us to use context in statistics</a:t>
            </a:r>
          </a:p>
          <a:p>
            <a:r>
              <a:rPr lang="en-US" dirty="0"/>
              <a:t>Let’s take a simple yes/no test:  the UPT</a:t>
            </a:r>
          </a:p>
          <a:p>
            <a:r>
              <a:rPr lang="en-US" dirty="0"/>
              <a:t>What if I were to tell you a UPT pregnancy test is 99% sensitive and 99% specific? </a:t>
            </a:r>
          </a:p>
          <a:p>
            <a:r>
              <a:rPr lang="en-US" dirty="0"/>
              <a:t>That is a great test! (but not perfect)</a:t>
            </a:r>
          </a:p>
          <a:p>
            <a:r>
              <a:rPr lang="en-US" dirty="0"/>
              <a:t>So you order and get a pregnancy test result back, and it is positive! </a:t>
            </a:r>
          </a:p>
          <a:p>
            <a:r>
              <a:rPr lang="en-US" dirty="0"/>
              <a:t>What is the chance this was a </a:t>
            </a:r>
            <a:r>
              <a:rPr lang="en-US" b="1" dirty="0"/>
              <a:t>false positive</a:t>
            </a:r>
            <a:r>
              <a:rPr lang="en-US" dirty="0"/>
              <a:t>?  </a:t>
            </a:r>
          </a:p>
        </p:txBody>
      </p:sp>
    </p:spTree>
    <p:extLst>
      <p:ext uri="{BB962C8B-B14F-4D97-AF65-F5344CB8AC3E}">
        <p14:creationId xmlns:p14="http://schemas.microsoft.com/office/powerpoint/2010/main" val="318463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F6501519-F2FC-36E9-947C-095C086C80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925" y="402286"/>
            <a:ext cx="6019800" cy="273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FA6F4AF0-C60E-3FBB-C427-B217603095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925" y="3429000"/>
            <a:ext cx="6019800" cy="273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close up of a credit card&#10;&#10;Description automatically generated with low confidence">
            <a:extLst>
              <a:ext uri="{FF2B5EF4-FFF2-40B4-BE49-F238E27FC236}">
                <a16:creationId xmlns:a16="http://schemas.microsoft.com/office/drawing/2014/main" id="{B28552EC-447B-E448-F403-4C0C1B683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959" y="1011886"/>
            <a:ext cx="3175000" cy="1511300"/>
          </a:xfrm>
          <a:prstGeom prst="rect">
            <a:avLst/>
          </a:prstGeom>
        </p:spPr>
      </p:pic>
      <p:pic>
        <p:nvPicPr>
          <p:cNvPr id="6" name="Picture 5" descr="A close up of a credit card&#10;&#10;Description automatically generated with low confidence">
            <a:extLst>
              <a:ext uri="{FF2B5EF4-FFF2-40B4-BE49-F238E27FC236}">
                <a16:creationId xmlns:a16="http://schemas.microsoft.com/office/drawing/2014/main" id="{D1B44CE0-5494-352B-072F-916D0BB39C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959" y="3920365"/>
            <a:ext cx="3175000" cy="15113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D79C9DC-40BF-BCE7-CC27-9BC9DA98BA67}"/>
              </a:ext>
            </a:extLst>
          </p:cNvPr>
          <p:cNvSpPr txBox="1"/>
          <p:nvPr/>
        </p:nvSpPr>
        <p:spPr>
          <a:xfrm>
            <a:off x="5412259" y="3920364"/>
            <a:ext cx="1383957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99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B9452F-341B-651A-F677-131C9740FB02}"/>
              </a:ext>
            </a:extLst>
          </p:cNvPr>
          <p:cNvSpPr txBox="1"/>
          <p:nvPr/>
        </p:nvSpPr>
        <p:spPr>
          <a:xfrm>
            <a:off x="6907429" y="4609045"/>
            <a:ext cx="1383957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99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2D8E9E0-7112-EA1D-E531-627A068201C5}"/>
              </a:ext>
            </a:extLst>
          </p:cNvPr>
          <p:cNvSpPr txBox="1"/>
          <p:nvPr/>
        </p:nvSpPr>
        <p:spPr>
          <a:xfrm>
            <a:off x="5391664" y="4615877"/>
            <a:ext cx="1383957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B6DBA4-C966-2A9A-1AFC-44A9DDB000A6}"/>
              </a:ext>
            </a:extLst>
          </p:cNvPr>
          <p:cNvSpPr txBox="1"/>
          <p:nvPr/>
        </p:nvSpPr>
        <p:spPr>
          <a:xfrm>
            <a:off x="6907429" y="3881944"/>
            <a:ext cx="1383957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84D70C-A782-5CB5-D417-E520E053844A}"/>
              </a:ext>
            </a:extLst>
          </p:cNvPr>
          <p:cNvSpPr txBox="1"/>
          <p:nvPr/>
        </p:nvSpPr>
        <p:spPr>
          <a:xfrm>
            <a:off x="6907428" y="2307742"/>
            <a:ext cx="1383957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99%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2BC56C8-1E10-2CB7-E804-DDAA6FD678AC}"/>
              </a:ext>
            </a:extLst>
          </p:cNvPr>
          <p:cNvSpPr txBox="1"/>
          <p:nvPr/>
        </p:nvSpPr>
        <p:spPr>
          <a:xfrm>
            <a:off x="5404021" y="2316264"/>
            <a:ext cx="1383957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99%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146ECAE-EB87-9530-46E4-1DF9F8F8D478}"/>
              </a:ext>
            </a:extLst>
          </p:cNvPr>
          <p:cNvSpPr txBox="1"/>
          <p:nvPr/>
        </p:nvSpPr>
        <p:spPr>
          <a:xfrm>
            <a:off x="2628900" y="6226809"/>
            <a:ext cx="60980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What is the chance this was a </a:t>
            </a:r>
            <a:r>
              <a:rPr lang="en-US" b="1" dirty="0"/>
              <a:t>false positive</a:t>
            </a:r>
            <a:r>
              <a:rPr lang="en-US" dirty="0"/>
              <a:t>?  </a:t>
            </a:r>
          </a:p>
        </p:txBody>
      </p:sp>
    </p:spTree>
    <p:extLst>
      <p:ext uri="{BB962C8B-B14F-4D97-AF65-F5344CB8AC3E}">
        <p14:creationId xmlns:p14="http://schemas.microsoft.com/office/powerpoint/2010/main" val="2526849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4D59B1A-397C-155F-E7CF-3FB8CE8241C8}"/>
              </a:ext>
            </a:extLst>
          </p:cNvPr>
          <p:cNvSpPr txBox="1"/>
          <p:nvPr/>
        </p:nvSpPr>
        <p:spPr>
          <a:xfrm>
            <a:off x="2094561" y="5184835"/>
            <a:ext cx="298789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/>
              <a:t>99%</a:t>
            </a:r>
          </a:p>
        </p:txBody>
      </p:sp>
      <p:pic>
        <p:nvPicPr>
          <p:cNvPr id="6148" name="Picture 4" descr="No Baby Images – Browse 17,727 Stock Photos, Vectors, and Video | Adobe  Stock">
            <a:extLst>
              <a:ext uri="{FF2B5EF4-FFF2-40B4-BE49-F238E27FC236}">
                <a16:creationId xmlns:a16="http://schemas.microsoft.com/office/drawing/2014/main" id="{20D47462-483F-00FA-B378-41B693913E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349" y="535947"/>
            <a:ext cx="3970181" cy="3970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DE7F03A-751E-F021-F449-D61558506728}"/>
              </a:ext>
            </a:extLst>
          </p:cNvPr>
          <p:cNvSpPr txBox="1"/>
          <p:nvPr/>
        </p:nvSpPr>
        <p:spPr>
          <a:xfrm>
            <a:off x="8439150" y="4649274"/>
            <a:ext cx="298789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/>
              <a:t>1%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FB4C1B-E111-5B15-C023-1544985E1F12}"/>
              </a:ext>
            </a:extLst>
          </p:cNvPr>
          <p:cNvSpPr txBox="1"/>
          <p:nvPr/>
        </p:nvSpPr>
        <p:spPr>
          <a:xfrm>
            <a:off x="8214155" y="5392584"/>
            <a:ext cx="60980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false positive</a:t>
            </a:r>
            <a:endParaRPr lang="en-US" dirty="0"/>
          </a:p>
        </p:txBody>
      </p:sp>
      <p:pic>
        <p:nvPicPr>
          <p:cNvPr id="3" name="Picture 2" descr="A group of girls sitting on a bench eating ice cream&#10;&#10;Description automatically generated">
            <a:extLst>
              <a:ext uri="{FF2B5EF4-FFF2-40B4-BE49-F238E27FC236}">
                <a16:creationId xmlns:a16="http://schemas.microsoft.com/office/drawing/2014/main" id="{1B11149A-12D7-4417-9B38-11668831AD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9596" y="676892"/>
            <a:ext cx="3184072" cy="4245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2832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FBD41-CD37-3530-878A-04630C749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0271" y="2791561"/>
            <a:ext cx="5242259" cy="192225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What is the chance it was FP now?</a:t>
            </a:r>
          </a:p>
        </p:txBody>
      </p:sp>
      <p:sp>
        <p:nvSpPr>
          <p:cNvPr id="5127" name="Freeform: Shape 5126">
            <a:extLst>
              <a:ext uri="{FF2B5EF4-FFF2-40B4-BE49-F238E27FC236}">
                <a16:creationId xmlns:a16="http://schemas.microsoft.com/office/drawing/2014/main" id="{60B21A5C-062F-46C2-8389-53D40F46AA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483466"/>
            <a:ext cx="5549037" cy="6374535"/>
          </a:xfrm>
          <a:custGeom>
            <a:avLst/>
            <a:gdLst>
              <a:gd name="connsiteX0" fmla="*/ 2203019 w 5549037"/>
              <a:gd name="connsiteY0" fmla="*/ 0 h 6374535"/>
              <a:gd name="connsiteX1" fmla="*/ 5549037 w 5549037"/>
              <a:gd name="connsiteY1" fmla="*/ 3346018 h 6374535"/>
              <a:gd name="connsiteX2" fmla="*/ 3797930 w 5549037"/>
              <a:gd name="connsiteY2" fmla="*/ 6288190 h 6374535"/>
              <a:gd name="connsiteX3" fmla="*/ 3618689 w 5549037"/>
              <a:gd name="connsiteY3" fmla="*/ 6374535 h 6374535"/>
              <a:gd name="connsiteX4" fmla="*/ 779546 w 5549037"/>
              <a:gd name="connsiteY4" fmla="*/ 6374535 h 6374535"/>
              <a:gd name="connsiteX5" fmla="*/ 537516 w 5549037"/>
              <a:gd name="connsiteY5" fmla="*/ 6248727 h 6374535"/>
              <a:gd name="connsiteX6" fmla="*/ 74641 w 5549037"/>
              <a:gd name="connsiteY6" fmla="*/ 5927968 h 6374535"/>
              <a:gd name="connsiteX7" fmla="*/ 0 w 5549037"/>
              <a:gd name="connsiteY7" fmla="*/ 5860130 h 6374535"/>
              <a:gd name="connsiteX8" fmla="*/ 0 w 5549037"/>
              <a:gd name="connsiteY8" fmla="*/ 831906 h 6374535"/>
              <a:gd name="connsiteX9" fmla="*/ 74641 w 5549037"/>
              <a:gd name="connsiteY9" fmla="*/ 764068 h 6374535"/>
              <a:gd name="connsiteX10" fmla="*/ 2203019 w 5549037"/>
              <a:gd name="connsiteY10" fmla="*/ 0 h 6374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549037" h="6374535">
                <a:moveTo>
                  <a:pt x="2203019" y="0"/>
                </a:moveTo>
                <a:cubicBezTo>
                  <a:pt x="4050974" y="0"/>
                  <a:pt x="5549037" y="1498063"/>
                  <a:pt x="5549037" y="3346018"/>
                </a:cubicBezTo>
                <a:cubicBezTo>
                  <a:pt x="5549037" y="4616487"/>
                  <a:pt x="4840968" y="5721578"/>
                  <a:pt x="3797930" y="6288190"/>
                </a:cubicBezTo>
                <a:lnTo>
                  <a:pt x="3618689" y="6374535"/>
                </a:lnTo>
                <a:lnTo>
                  <a:pt x="779546" y="6374535"/>
                </a:lnTo>
                <a:lnTo>
                  <a:pt x="537516" y="6248727"/>
                </a:lnTo>
                <a:cubicBezTo>
                  <a:pt x="374031" y="6154721"/>
                  <a:pt x="219238" y="6047301"/>
                  <a:pt x="74641" y="5927968"/>
                </a:cubicBezTo>
                <a:lnTo>
                  <a:pt x="0" y="5860130"/>
                </a:lnTo>
                <a:lnTo>
                  <a:pt x="0" y="831906"/>
                </a:lnTo>
                <a:lnTo>
                  <a:pt x="74641" y="764068"/>
                </a:lnTo>
                <a:cubicBezTo>
                  <a:pt x="653030" y="286739"/>
                  <a:pt x="1394539" y="0"/>
                  <a:pt x="2203019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122" name="Picture 2" descr="Male Patient Lying In Hospital Bed Stock Photo - Download Image Now -  Patient, Bed - Furniture, Hospital - iStock">
            <a:extLst>
              <a:ext uri="{FF2B5EF4-FFF2-40B4-BE49-F238E27FC236}">
                <a16:creationId xmlns:a16="http://schemas.microsoft.com/office/drawing/2014/main" id="{B4380433-D66A-BE65-2AB2-90C558194F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61" r="22062" b="1"/>
          <a:stretch/>
        </p:blipFill>
        <p:spPr bwMode="auto">
          <a:xfrm>
            <a:off x="1" y="647373"/>
            <a:ext cx="5385130" cy="6210629"/>
          </a:xfrm>
          <a:custGeom>
            <a:avLst/>
            <a:gdLst/>
            <a:ahLst/>
            <a:cxnLst/>
            <a:rect l="l" t="t" r="r" b="b"/>
            <a:pathLst>
              <a:path w="5385130" h="6210629">
                <a:moveTo>
                  <a:pt x="2203018" y="0"/>
                </a:moveTo>
                <a:cubicBezTo>
                  <a:pt x="3960450" y="0"/>
                  <a:pt x="5385130" y="1424680"/>
                  <a:pt x="5385130" y="3182112"/>
                </a:cubicBezTo>
                <a:cubicBezTo>
                  <a:pt x="5385130" y="4500186"/>
                  <a:pt x="4583748" y="5631087"/>
                  <a:pt x="3441640" y="6114158"/>
                </a:cubicBezTo>
                <a:lnTo>
                  <a:pt x="3178061" y="6210629"/>
                </a:lnTo>
                <a:lnTo>
                  <a:pt x="1233206" y="6210629"/>
                </a:lnTo>
                <a:lnTo>
                  <a:pt x="1108901" y="6171135"/>
                </a:lnTo>
                <a:cubicBezTo>
                  <a:pt x="767738" y="6046219"/>
                  <a:pt x="453928" y="5864559"/>
                  <a:pt x="178899" y="5637585"/>
                </a:cubicBezTo>
                <a:lnTo>
                  <a:pt x="0" y="5474990"/>
                </a:lnTo>
                <a:lnTo>
                  <a:pt x="0" y="889234"/>
                </a:lnTo>
                <a:lnTo>
                  <a:pt x="178899" y="726640"/>
                </a:lnTo>
                <a:cubicBezTo>
                  <a:pt x="728956" y="272693"/>
                  <a:pt x="1434142" y="0"/>
                  <a:pt x="2203018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9" name="Freeform: Shape 5128">
            <a:extLst>
              <a:ext uri="{FF2B5EF4-FFF2-40B4-BE49-F238E27FC236}">
                <a16:creationId xmlns:a16="http://schemas.microsoft.com/office/drawing/2014/main" id="{8A177BCC-4208-4795-8572-4D623BA1E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33763" y="1"/>
            <a:ext cx="4480560" cy="2513993"/>
          </a:xfrm>
          <a:custGeom>
            <a:avLst/>
            <a:gdLst>
              <a:gd name="connsiteX0" fmla="*/ 18382 w 4480560"/>
              <a:gd name="connsiteY0" fmla="*/ 0 h 2513993"/>
              <a:gd name="connsiteX1" fmla="*/ 4462178 w 4480560"/>
              <a:gd name="connsiteY1" fmla="*/ 0 h 2513993"/>
              <a:gd name="connsiteX2" fmla="*/ 4468994 w 4480560"/>
              <a:gd name="connsiteY2" fmla="*/ 44657 h 2513993"/>
              <a:gd name="connsiteX3" fmla="*/ 4480560 w 4480560"/>
              <a:gd name="connsiteY3" fmla="*/ 273713 h 2513993"/>
              <a:gd name="connsiteX4" fmla="*/ 2240280 w 4480560"/>
              <a:gd name="connsiteY4" fmla="*/ 2513993 h 2513993"/>
              <a:gd name="connsiteX5" fmla="*/ 0 w 4480560"/>
              <a:gd name="connsiteY5" fmla="*/ 273713 h 2513993"/>
              <a:gd name="connsiteX6" fmla="*/ 11567 w 4480560"/>
              <a:gd name="connsiteY6" fmla="*/ 44657 h 2513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80560" h="2513993">
                <a:moveTo>
                  <a:pt x="18382" y="0"/>
                </a:moveTo>
                <a:lnTo>
                  <a:pt x="4462178" y="0"/>
                </a:lnTo>
                <a:lnTo>
                  <a:pt x="4468994" y="44657"/>
                </a:lnTo>
                <a:cubicBezTo>
                  <a:pt x="4476642" y="119969"/>
                  <a:pt x="4480560" y="196384"/>
                  <a:pt x="4480560" y="273713"/>
                </a:cubicBezTo>
                <a:cubicBezTo>
                  <a:pt x="4480560" y="1510985"/>
                  <a:pt x="3477552" y="2513993"/>
                  <a:pt x="2240280" y="2513993"/>
                </a:cubicBezTo>
                <a:cubicBezTo>
                  <a:pt x="1003008" y="2513993"/>
                  <a:pt x="0" y="1510985"/>
                  <a:pt x="0" y="273713"/>
                </a:cubicBezTo>
                <a:cubicBezTo>
                  <a:pt x="0" y="196384"/>
                  <a:pt x="3918" y="119969"/>
                  <a:pt x="11567" y="44657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close up of a credit card&#10;&#10;Description automatically generated with low confidence">
            <a:extLst>
              <a:ext uri="{FF2B5EF4-FFF2-40B4-BE49-F238E27FC236}">
                <a16:creationId xmlns:a16="http://schemas.microsoft.com/office/drawing/2014/main" id="{B217AD99-4300-6CB8-5863-6DF8E5182B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57" r="13980" b="-1"/>
          <a:stretch/>
        </p:blipFill>
        <p:spPr>
          <a:xfrm>
            <a:off x="5398355" y="1"/>
            <a:ext cx="4151376" cy="2349401"/>
          </a:xfrm>
          <a:custGeom>
            <a:avLst/>
            <a:gdLst/>
            <a:ahLst/>
            <a:cxnLst/>
            <a:rect l="l" t="t" r="r" b="b"/>
            <a:pathLst>
              <a:path w="4151376" h="2349401">
                <a:moveTo>
                  <a:pt x="20101" y="0"/>
                </a:moveTo>
                <a:lnTo>
                  <a:pt x="4131276" y="0"/>
                </a:lnTo>
                <a:lnTo>
                  <a:pt x="4140659" y="61486"/>
                </a:lnTo>
                <a:cubicBezTo>
                  <a:pt x="4147746" y="131265"/>
                  <a:pt x="4151376" y="202065"/>
                  <a:pt x="4151376" y="273713"/>
                </a:cubicBezTo>
                <a:cubicBezTo>
                  <a:pt x="4151376" y="1420084"/>
                  <a:pt x="3222059" y="2349401"/>
                  <a:pt x="2075688" y="2349401"/>
                </a:cubicBezTo>
                <a:cubicBezTo>
                  <a:pt x="929317" y="2349401"/>
                  <a:pt x="0" y="1420084"/>
                  <a:pt x="0" y="273713"/>
                </a:cubicBezTo>
                <a:cubicBezTo>
                  <a:pt x="0" y="202065"/>
                  <a:pt x="3630" y="131265"/>
                  <a:pt x="10717" y="61486"/>
                </a:cubicBezTo>
                <a:close/>
              </a:path>
            </a:pathLst>
          </a:cu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EA74330-7B65-13FE-A150-0A3B1F087732}"/>
              </a:ext>
            </a:extLst>
          </p:cNvPr>
          <p:cNvSpPr txBox="1">
            <a:spLocks/>
          </p:cNvSpPr>
          <p:nvPr/>
        </p:nvSpPr>
        <p:spPr>
          <a:xfrm>
            <a:off x="7748334" y="4235106"/>
            <a:ext cx="5242259" cy="192225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/>
              <a:t>100%!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6C2E0B7-03D4-E4BC-B083-9C96E1787738}"/>
              </a:ext>
            </a:extLst>
          </p:cNvPr>
          <p:cNvSpPr txBox="1">
            <a:spLocks/>
          </p:cNvSpPr>
          <p:nvPr/>
        </p:nvSpPr>
        <p:spPr>
          <a:xfrm>
            <a:off x="6694748" y="5491912"/>
            <a:ext cx="5242259" cy="192225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/>
              <a:t>1% up to 100%!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21AB2A-85D6-25AD-D523-D3DF530EE93C}"/>
              </a:ext>
            </a:extLst>
          </p:cNvPr>
          <p:cNvSpPr txBox="1"/>
          <p:nvPr/>
        </p:nvSpPr>
        <p:spPr>
          <a:xfrm>
            <a:off x="9527059" y="438664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348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1"/>
      <p:bldP spid="6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82F4A-010B-9AC2-479D-247F8399C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is because our </a:t>
            </a:r>
            <a:r>
              <a:rPr lang="en-US" b="1" dirty="0"/>
              <a:t>pre-test probability </a:t>
            </a:r>
            <a:r>
              <a:rPr lang="en-US" dirty="0"/>
              <a:t>was zero</a:t>
            </a:r>
          </a:p>
        </p:txBody>
      </p:sp>
      <p:pic>
        <p:nvPicPr>
          <p:cNvPr id="9" name="Picture 8" descr="A picture containing text, nature, night sky&#10;&#10;Description automatically generated">
            <a:extLst>
              <a:ext uri="{FF2B5EF4-FFF2-40B4-BE49-F238E27FC236}">
                <a16:creationId xmlns:a16="http://schemas.microsoft.com/office/drawing/2014/main" id="{E0FB1187-7037-3B83-AFEA-B43D4A8195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7625" y="1908265"/>
            <a:ext cx="7772400" cy="4210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1280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82F4A-010B-9AC2-479D-247F8399C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is because our </a:t>
            </a:r>
            <a:r>
              <a:rPr lang="en-US" b="1" dirty="0"/>
              <a:t>pre-test probability </a:t>
            </a:r>
            <a:r>
              <a:rPr lang="en-US" dirty="0"/>
              <a:t>was zero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79AE16-7E92-5243-6C64-C3ECF1D8F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Biological male patient: pre-test – 0%</a:t>
            </a:r>
          </a:p>
          <a:p>
            <a:r>
              <a:rPr lang="en-US" dirty="0"/>
              <a:t>Biological female, but has had tubal ligation – 1%</a:t>
            </a:r>
          </a:p>
          <a:p>
            <a:r>
              <a:rPr lang="en-US" dirty="0"/>
              <a:t>Biological female, reports not currently sexually active and normal menstrual cycle last week – 5%</a:t>
            </a:r>
          </a:p>
          <a:p>
            <a:r>
              <a:rPr lang="en-US" dirty="0"/>
              <a:t>Biological female trying to conceive but hasn’t missed a menstrual cycle – 20%</a:t>
            </a:r>
          </a:p>
          <a:p>
            <a:r>
              <a:rPr lang="en-US" dirty="0"/>
              <a:t>Biological female trying to conceive, missed menstrual cycle – 50%</a:t>
            </a:r>
          </a:p>
          <a:p>
            <a:r>
              <a:rPr lang="en-US" dirty="0"/>
              <a:t>Biological female, fetus present on ultrasound – 100% </a:t>
            </a:r>
          </a:p>
        </p:txBody>
      </p:sp>
      <p:pic>
        <p:nvPicPr>
          <p:cNvPr id="4" name="Picture 3" descr="A picture containing text, nature, night sky&#10;&#10;Description automatically generated">
            <a:extLst>
              <a:ext uri="{FF2B5EF4-FFF2-40B4-BE49-F238E27FC236}">
                <a16:creationId xmlns:a16="http://schemas.microsoft.com/office/drawing/2014/main" id="{25D61BF0-CAE6-C493-5F4F-FA4C81C95F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9065" y="1436914"/>
            <a:ext cx="90886" cy="4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6703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68A9EDA0-F888-2787-48AE-EBD0613ADC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1148" y="4383131"/>
            <a:ext cx="4277275" cy="1206411"/>
          </a:xfrm>
          <a:prstGeom prst="rect">
            <a:avLst/>
          </a:prstGeom>
        </p:spPr>
      </p:pic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D6A4B716-A8C9-0F36-4255-9AD2B91B5F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1148" y="2675731"/>
            <a:ext cx="4060852" cy="13255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B425CE2-B856-458F-9349-9E0FED7BB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 to the 2x2 table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44CB5D-4350-485B-9E78-BE1CEC7B2A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996707" cy="4351338"/>
          </a:xfrm>
        </p:spPr>
        <p:txBody>
          <a:bodyPr/>
          <a:lstStyle/>
          <a:p>
            <a:r>
              <a:rPr lang="en-US" dirty="0"/>
              <a:t>Lets take the sensitivity and specificity, and convert it to a LR + and LR -</a:t>
            </a:r>
          </a:p>
          <a:p>
            <a:r>
              <a:rPr lang="en-US" i="1" dirty="0"/>
              <a:t>Positive likelihood ratio</a:t>
            </a:r>
            <a:r>
              <a:rPr lang="en-US" dirty="0"/>
              <a:t>: ratio between the probability of a positive test result given the </a:t>
            </a:r>
            <a:r>
              <a:rPr lang="en-US" i="1" dirty="0"/>
              <a:t>presence</a:t>
            </a:r>
            <a:r>
              <a:rPr lang="en-US" dirty="0"/>
              <a:t> of the disease and the probability of a positive test result given the </a:t>
            </a:r>
            <a:r>
              <a:rPr lang="en-US" i="1" dirty="0"/>
              <a:t>absence</a:t>
            </a:r>
            <a:r>
              <a:rPr lang="en-US" dirty="0"/>
              <a:t> of the disease</a:t>
            </a:r>
          </a:p>
          <a:p>
            <a:r>
              <a:rPr lang="en-US" i="1" dirty="0"/>
              <a:t>Negative likelihood ratio</a:t>
            </a:r>
            <a:r>
              <a:rPr lang="en-US" dirty="0"/>
              <a:t>: ratio between the probability of a negative test result given the </a:t>
            </a:r>
            <a:r>
              <a:rPr lang="en-US" i="1" dirty="0"/>
              <a:t>presence</a:t>
            </a:r>
            <a:r>
              <a:rPr lang="en-US" dirty="0"/>
              <a:t> of the disease and the probability of a negative test result given the </a:t>
            </a:r>
            <a:r>
              <a:rPr lang="en-US" i="1" dirty="0"/>
              <a:t>absence</a:t>
            </a:r>
            <a:r>
              <a:rPr lang="en-US" dirty="0"/>
              <a:t> of the disease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536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Table&#10;&#10;Description automatically generated with medium confidence">
            <a:extLst>
              <a:ext uri="{FF2B5EF4-FFF2-40B4-BE49-F238E27FC236}">
                <a16:creationId xmlns:a16="http://schemas.microsoft.com/office/drawing/2014/main" id="{739C7175-E5BF-58A4-897A-5BE4F81036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1250" y="471488"/>
            <a:ext cx="7429500" cy="2438400"/>
          </a:xfrm>
        </p:spPr>
      </p:pic>
      <p:pic>
        <p:nvPicPr>
          <p:cNvPr id="9" name="Picture 8" descr="Table&#10;&#10;Description automatically generated">
            <a:extLst>
              <a:ext uri="{FF2B5EF4-FFF2-40B4-BE49-F238E27FC236}">
                <a16:creationId xmlns:a16="http://schemas.microsoft.com/office/drawing/2014/main" id="{515264F7-BD77-A444-A875-39D30C133C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1250" y="3168204"/>
            <a:ext cx="7533524" cy="327382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D1921D2-D916-157D-173D-551CC077E10D}"/>
              </a:ext>
            </a:extLst>
          </p:cNvPr>
          <p:cNvSpPr txBox="1"/>
          <p:nvPr/>
        </p:nvSpPr>
        <p:spPr>
          <a:xfrm>
            <a:off x="10030119" y="5098471"/>
            <a:ext cx="60981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LR + 14</a:t>
            </a:r>
          </a:p>
          <a:p>
            <a:r>
              <a:rPr lang="en-US" dirty="0"/>
              <a:t>LR – 0.01</a:t>
            </a:r>
          </a:p>
        </p:txBody>
      </p:sp>
    </p:spTree>
    <p:extLst>
      <p:ext uri="{BB962C8B-B14F-4D97-AF65-F5344CB8AC3E}">
        <p14:creationId xmlns:p14="http://schemas.microsoft.com/office/powerpoint/2010/main" val="26144842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2AEEBC8-9D30-42EF-95F2-386C2653FB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8F6DBA-C6EA-758C-810C-6B151AF2A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502920"/>
            <a:ext cx="3419856" cy="1463040"/>
          </a:xfrm>
        </p:spPr>
        <p:txBody>
          <a:bodyPr anchor="ctr">
            <a:normAutofit/>
          </a:bodyPr>
          <a:lstStyle/>
          <a:p>
            <a:r>
              <a:rPr lang="en-US" sz="3000" dirty="0"/>
              <a:t>A word on ratios: 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2E92FA66-67D7-4CB4-94D3-E643A9AD4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66159" y="1225296"/>
            <a:ext cx="1554480" cy="18288"/>
          </a:xfrm>
          <a:custGeom>
            <a:avLst/>
            <a:gdLst>
              <a:gd name="connsiteX0" fmla="*/ 0 w 1554480"/>
              <a:gd name="connsiteY0" fmla="*/ 0 h 18288"/>
              <a:gd name="connsiteX1" fmla="*/ 549250 w 1554480"/>
              <a:gd name="connsiteY1" fmla="*/ 0 h 18288"/>
              <a:gd name="connsiteX2" fmla="*/ 1082954 w 1554480"/>
              <a:gd name="connsiteY2" fmla="*/ 0 h 18288"/>
              <a:gd name="connsiteX3" fmla="*/ 1554480 w 1554480"/>
              <a:gd name="connsiteY3" fmla="*/ 0 h 18288"/>
              <a:gd name="connsiteX4" fmla="*/ 1554480 w 1554480"/>
              <a:gd name="connsiteY4" fmla="*/ 18288 h 18288"/>
              <a:gd name="connsiteX5" fmla="*/ 1067410 w 1554480"/>
              <a:gd name="connsiteY5" fmla="*/ 18288 h 18288"/>
              <a:gd name="connsiteX6" fmla="*/ 549250 w 1554480"/>
              <a:gd name="connsiteY6" fmla="*/ 18288 h 18288"/>
              <a:gd name="connsiteX7" fmla="*/ 0 w 1554480"/>
              <a:gd name="connsiteY7" fmla="*/ 18288 h 18288"/>
              <a:gd name="connsiteX8" fmla="*/ 0 w 1554480"/>
              <a:gd name="connsiteY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59599-11FA-3CED-04AF-81CF60725E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9069" y="607712"/>
            <a:ext cx="6894576" cy="1463040"/>
          </a:xfrm>
        </p:spPr>
        <p:txBody>
          <a:bodyPr anchor="ctr">
            <a:normAutofit fontScale="92500" lnSpcReduction="10000"/>
          </a:bodyPr>
          <a:lstStyle/>
          <a:p>
            <a:r>
              <a:rPr lang="en-US" sz="2200" dirty="0"/>
              <a:t>You can use them in succession</a:t>
            </a:r>
          </a:p>
          <a:p>
            <a:r>
              <a:rPr lang="en-US" sz="2200" dirty="0"/>
              <a:t>Multiply by 1 - no change!</a:t>
            </a:r>
          </a:p>
          <a:p>
            <a:r>
              <a:rPr lang="en-US" sz="2200" dirty="0"/>
              <a:t>Really high is good – changes the answer significantly</a:t>
            </a:r>
          </a:p>
          <a:p>
            <a:r>
              <a:rPr lang="en-US" sz="2200" dirty="0"/>
              <a:t>Or really low is good – also changes the answer significantly</a:t>
            </a:r>
          </a:p>
          <a:p>
            <a:pPr marL="0" indent="0">
              <a:buNone/>
            </a:pPr>
            <a:endParaRPr lang="en-US" sz="2200" dirty="0"/>
          </a:p>
        </p:txBody>
      </p:sp>
      <p:pic>
        <p:nvPicPr>
          <p:cNvPr id="6" name="Picture 5" descr="Table&#10;&#10;Description automatically generated">
            <a:extLst>
              <a:ext uri="{FF2B5EF4-FFF2-40B4-BE49-F238E27FC236}">
                <a16:creationId xmlns:a16="http://schemas.microsoft.com/office/drawing/2014/main" id="{EC6ABA0A-9084-079B-5889-12A98A18EA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280" y="2290936"/>
            <a:ext cx="10351248" cy="3959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3917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9486EF-3205-E9D3-1F37-11E578AD3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Fagen nomogram</a:t>
            </a:r>
          </a:p>
        </p:txBody>
      </p:sp>
      <p:pic>
        <p:nvPicPr>
          <p:cNvPr id="9" name="Content Placeholder 8" descr="A picture containing text, device, screenshot&#10;&#10;Description automatically generated">
            <a:extLst>
              <a:ext uri="{FF2B5EF4-FFF2-40B4-BE49-F238E27FC236}">
                <a16:creationId xmlns:a16="http://schemas.microsoft.com/office/drawing/2014/main" id="{BF581487-40A7-ADA1-E133-35FD72B841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090"/>
          <a:stretch/>
        </p:blipFill>
        <p:spPr>
          <a:xfrm>
            <a:off x="5445945" y="759854"/>
            <a:ext cx="5443442" cy="5452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0487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4396C8-1DF1-91A0-EC7E-B504321D62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2914" y="1121290"/>
            <a:ext cx="3758514" cy="4351338"/>
          </a:xfrm>
        </p:spPr>
        <p:txBody>
          <a:bodyPr/>
          <a:lstStyle/>
          <a:p>
            <a:r>
              <a:rPr lang="en-US" dirty="0"/>
              <a:t>Biological female, but has had tubal ligation</a:t>
            </a:r>
          </a:p>
          <a:p>
            <a:r>
              <a:rPr lang="en-US" dirty="0"/>
              <a:t>Pre test: 1%</a:t>
            </a:r>
          </a:p>
        </p:txBody>
      </p:sp>
      <p:pic>
        <p:nvPicPr>
          <p:cNvPr id="4" name="Content Placeholder 8" descr="A picture containing text, device, screenshot&#10;&#10;Description automatically generated">
            <a:extLst>
              <a:ext uri="{FF2B5EF4-FFF2-40B4-BE49-F238E27FC236}">
                <a16:creationId xmlns:a16="http://schemas.microsoft.com/office/drawing/2014/main" id="{99F59D99-AAA4-9285-F10B-71F8619989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90"/>
          <a:stretch/>
        </p:blipFill>
        <p:spPr>
          <a:xfrm>
            <a:off x="4466677" y="914400"/>
            <a:ext cx="5443442" cy="550644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D132BD1-4733-FB63-F8A2-42911440C9E4}"/>
              </a:ext>
            </a:extLst>
          </p:cNvPr>
          <p:cNvCxnSpPr/>
          <p:nvPr/>
        </p:nvCxnSpPr>
        <p:spPr>
          <a:xfrm>
            <a:off x="5276335" y="1973906"/>
            <a:ext cx="3608173" cy="186904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7348337-D77D-9E60-EF5E-F806339D5680}"/>
              </a:ext>
            </a:extLst>
          </p:cNvPr>
          <p:cNvSpPr txBox="1">
            <a:spLocks/>
          </p:cNvSpPr>
          <p:nvPr/>
        </p:nvSpPr>
        <p:spPr>
          <a:xfrm>
            <a:off x="9368481" y="1253331"/>
            <a:ext cx="348666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r>
              <a:rPr lang="en-US" dirty="0"/>
              <a:t>Post test: 10%</a:t>
            </a:r>
          </a:p>
        </p:txBody>
      </p:sp>
      <p:pic>
        <p:nvPicPr>
          <p:cNvPr id="8" name="Picture 7" descr="A close up of a credit card&#10;&#10;Description automatically generated with low confidence">
            <a:extLst>
              <a:ext uri="{FF2B5EF4-FFF2-40B4-BE49-F238E27FC236}">
                <a16:creationId xmlns:a16="http://schemas.microsoft.com/office/drawing/2014/main" id="{14565DD6-EED5-C702-F8D0-9665BDDF0B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296" y="2673350"/>
            <a:ext cx="3175000" cy="15113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F99BC31-1870-2C6F-59F7-9187D7B96CC6}"/>
              </a:ext>
            </a:extLst>
          </p:cNvPr>
          <p:cNvSpPr txBox="1"/>
          <p:nvPr/>
        </p:nvSpPr>
        <p:spPr>
          <a:xfrm>
            <a:off x="6679987" y="268069"/>
            <a:ext cx="10168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LR + 14</a:t>
            </a:r>
          </a:p>
          <a:p>
            <a:r>
              <a:rPr lang="en-US" dirty="0"/>
              <a:t>LR – 0.1</a:t>
            </a:r>
          </a:p>
        </p:txBody>
      </p:sp>
    </p:spTree>
    <p:extLst>
      <p:ext uri="{BB962C8B-B14F-4D97-AF65-F5344CB8AC3E}">
        <p14:creationId xmlns:p14="http://schemas.microsoft.com/office/powerpoint/2010/main" val="2711379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4396C8-1DF1-91A0-EC7E-B504321D62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019" y="1121290"/>
            <a:ext cx="5076569" cy="4351338"/>
          </a:xfrm>
        </p:spPr>
        <p:txBody>
          <a:bodyPr/>
          <a:lstStyle/>
          <a:p>
            <a:r>
              <a:rPr lang="en-US" dirty="0"/>
              <a:t>Biological female, reports not sexually active and normal menstrual cycle last week</a:t>
            </a:r>
          </a:p>
          <a:p>
            <a:endParaRPr lang="en-US" dirty="0"/>
          </a:p>
          <a:p>
            <a:r>
              <a:rPr lang="en-US" dirty="0"/>
              <a:t>Pre test: 5%</a:t>
            </a:r>
          </a:p>
        </p:txBody>
      </p:sp>
      <p:pic>
        <p:nvPicPr>
          <p:cNvPr id="4" name="Content Placeholder 8" descr="A picture containing text, device, screenshot&#10;&#10;Description automatically generated">
            <a:extLst>
              <a:ext uri="{FF2B5EF4-FFF2-40B4-BE49-F238E27FC236}">
                <a16:creationId xmlns:a16="http://schemas.microsoft.com/office/drawing/2014/main" id="{99F59D99-AAA4-9285-F10B-71F8619989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90"/>
          <a:stretch/>
        </p:blipFill>
        <p:spPr>
          <a:xfrm>
            <a:off x="5445945" y="759854"/>
            <a:ext cx="5443442" cy="5452351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D132BD1-4733-FB63-F8A2-42911440C9E4}"/>
              </a:ext>
            </a:extLst>
          </p:cNvPr>
          <p:cNvCxnSpPr>
            <a:cxnSpLocks/>
          </p:cNvCxnSpPr>
          <p:nvPr/>
        </p:nvCxnSpPr>
        <p:spPr>
          <a:xfrm>
            <a:off x="6277232" y="2545492"/>
            <a:ext cx="3595817" cy="33363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close up of a credit card&#10;&#10;Description automatically generated with low confidence">
            <a:extLst>
              <a:ext uri="{FF2B5EF4-FFF2-40B4-BE49-F238E27FC236}">
                <a16:creationId xmlns:a16="http://schemas.microsoft.com/office/drawing/2014/main" id="{9E907F8A-5AD0-6C20-4B7E-3079C6DD33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202" y="3575467"/>
            <a:ext cx="3175000" cy="151130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1287C61-55C2-0846-4F3F-D62302C99A6D}"/>
              </a:ext>
            </a:extLst>
          </p:cNvPr>
          <p:cNvSpPr txBox="1">
            <a:spLocks/>
          </p:cNvSpPr>
          <p:nvPr/>
        </p:nvSpPr>
        <p:spPr>
          <a:xfrm>
            <a:off x="10288693" y="1860867"/>
            <a:ext cx="348666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r>
              <a:rPr lang="en-US" dirty="0"/>
              <a:t>Post test:</a:t>
            </a:r>
          </a:p>
          <a:p>
            <a:pPr marL="0" indent="0">
              <a:buNone/>
            </a:pPr>
            <a:r>
              <a:rPr lang="en-US" dirty="0"/>
              <a:t> 40%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210422-E8D9-5C64-47CF-A5C49BE52FCB}"/>
              </a:ext>
            </a:extLst>
          </p:cNvPr>
          <p:cNvSpPr txBox="1"/>
          <p:nvPr/>
        </p:nvSpPr>
        <p:spPr>
          <a:xfrm>
            <a:off x="7657621" y="113523"/>
            <a:ext cx="12749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LR + 14</a:t>
            </a:r>
          </a:p>
          <a:p>
            <a:r>
              <a:rPr lang="en-US" dirty="0"/>
              <a:t>LR – 0.1</a:t>
            </a:r>
          </a:p>
        </p:txBody>
      </p:sp>
    </p:spTree>
    <p:extLst>
      <p:ext uri="{BB962C8B-B14F-4D97-AF65-F5344CB8AC3E}">
        <p14:creationId xmlns:p14="http://schemas.microsoft.com/office/powerpoint/2010/main" val="110581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4396C8-1DF1-91A0-EC7E-B504321D62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019" y="1121290"/>
            <a:ext cx="4182397" cy="4351338"/>
          </a:xfrm>
        </p:spPr>
        <p:txBody>
          <a:bodyPr/>
          <a:lstStyle/>
          <a:p>
            <a:r>
              <a:rPr lang="en-US" dirty="0"/>
              <a:t>Biological female, reports not sexually active and normal menstrual cycle last week</a:t>
            </a:r>
          </a:p>
          <a:p>
            <a:r>
              <a:rPr lang="en-US" dirty="0"/>
              <a:t>Pre test: 5%</a:t>
            </a:r>
          </a:p>
        </p:txBody>
      </p:sp>
      <p:pic>
        <p:nvPicPr>
          <p:cNvPr id="4" name="Content Placeholder 8" descr="A picture containing text, device, screenshot&#10;&#10;Description automatically generated">
            <a:extLst>
              <a:ext uri="{FF2B5EF4-FFF2-40B4-BE49-F238E27FC236}">
                <a16:creationId xmlns:a16="http://schemas.microsoft.com/office/drawing/2014/main" id="{99F59D99-AAA4-9285-F10B-71F8619989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90"/>
          <a:stretch/>
        </p:blipFill>
        <p:spPr>
          <a:xfrm>
            <a:off x="4787071" y="759854"/>
            <a:ext cx="5443442" cy="5452351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D132BD1-4733-FB63-F8A2-42911440C9E4}"/>
              </a:ext>
            </a:extLst>
          </p:cNvPr>
          <p:cNvCxnSpPr>
            <a:cxnSpLocks/>
          </p:cNvCxnSpPr>
          <p:nvPr/>
        </p:nvCxnSpPr>
        <p:spPr>
          <a:xfrm>
            <a:off x="5605850" y="2545491"/>
            <a:ext cx="3657600" cy="2409567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362" name="Picture 2" descr="Using Computer Vision to Classify Pregnancy Test Results | by Laura Langdon  | Towards Data Science">
            <a:extLst>
              <a:ext uri="{FF2B5EF4-FFF2-40B4-BE49-F238E27FC236}">
                <a16:creationId xmlns:a16="http://schemas.microsoft.com/office/drawing/2014/main" id="{B363D6FC-B5C4-B1EB-A616-2D078199E2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513" y="3518432"/>
            <a:ext cx="3591697" cy="2693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FA32637-843E-A3DB-0423-2E41CC553F33}"/>
              </a:ext>
            </a:extLst>
          </p:cNvPr>
          <p:cNvSpPr txBox="1">
            <a:spLocks/>
          </p:cNvSpPr>
          <p:nvPr/>
        </p:nvSpPr>
        <p:spPr>
          <a:xfrm>
            <a:off x="9663648" y="1574606"/>
            <a:ext cx="348666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r>
              <a:rPr lang="en-US" dirty="0"/>
              <a:t>Post test: 0.5%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563A7A-6F79-AA69-2583-C9B5F1131520}"/>
              </a:ext>
            </a:extLst>
          </p:cNvPr>
          <p:cNvSpPr txBox="1"/>
          <p:nvPr/>
        </p:nvSpPr>
        <p:spPr>
          <a:xfrm>
            <a:off x="6973608" y="113523"/>
            <a:ext cx="10703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LR + 14</a:t>
            </a:r>
          </a:p>
          <a:p>
            <a:r>
              <a:rPr lang="en-US" dirty="0"/>
              <a:t>LR – 0.1</a:t>
            </a:r>
          </a:p>
        </p:txBody>
      </p:sp>
    </p:spTree>
    <p:extLst>
      <p:ext uri="{BB962C8B-B14F-4D97-AF65-F5344CB8AC3E}">
        <p14:creationId xmlns:p14="http://schemas.microsoft.com/office/powerpoint/2010/main" val="3848298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4396C8-1DF1-91A0-EC7E-B504321D62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45795"/>
            <a:ext cx="3820297" cy="5531168"/>
          </a:xfrm>
        </p:spPr>
        <p:txBody>
          <a:bodyPr/>
          <a:lstStyle/>
          <a:p>
            <a:r>
              <a:rPr lang="en-US" dirty="0"/>
              <a:t>Biological female trying to conceive but hasn’t missed a menstrual cycle</a:t>
            </a:r>
          </a:p>
          <a:p>
            <a:endParaRPr lang="en-US" dirty="0"/>
          </a:p>
          <a:p>
            <a:r>
              <a:rPr lang="en-US" dirty="0"/>
              <a:t>Pre test: 20%</a:t>
            </a:r>
          </a:p>
        </p:txBody>
      </p:sp>
      <p:pic>
        <p:nvPicPr>
          <p:cNvPr id="4" name="Content Placeholder 8" descr="A picture containing text, device, screenshot&#10;&#10;Description automatically generated">
            <a:extLst>
              <a:ext uri="{FF2B5EF4-FFF2-40B4-BE49-F238E27FC236}">
                <a16:creationId xmlns:a16="http://schemas.microsoft.com/office/drawing/2014/main" id="{99F59D99-AAA4-9285-F10B-71F8619989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90"/>
          <a:stretch/>
        </p:blipFill>
        <p:spPr>
          <a:xfrm>
            <a:off x="4556259" y="759854"/>
            <a:ext cx="5443442" cy="5452351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D132BD1-4733-FB63-F8A2-42911440C9E4}"/>
              </a:ext>
            </a:extLst>
          </p:cNvPr>
          <p:cNvCxnSpPr>
            <a:cxnSpLocks/>
          </p:cNvCxnSpPr>
          <p:nvPr/>
        </p:nvCxnSpPr>
        <p:spPr>
          <a:xfrm flipV="1">
            <a:off x="5327308" y="2174789"/>
            <a:ext cx="3693124" cy="97760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325C1D5-431E-E887-6C26-452053BBEECF}"/>
              </a:ext>
            </a:extLst>
          </p:cNvPr>
          <p:cNvSpPr txBox="1">
            <a:spLocks/>
          </p:cNvSpPr>
          <p:nvPr/>
        </p:nvSpPr>
        <p:spPr>
          <a:xfrm>
            <a:off x="9440562" y="1574606"/>
            <a:ext cx="253313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r>
              <a:rPr lang="en-US" dirty="0"/>
              <a:t>Post test: 80%</a:t>
            </a:r>
          </a:p>
        </p:txBody>
      </p:sp>
      <p:pic>
        <p:nvPicPr>
          <p:cNvPr id="10" name="Picture 9" descr="A close up of a credit card&#10;&#10;Description automatically generated with low confidence">
            <a:extLst>
              <a:ext uri="{FF2B5EF4-FFF2-40B4-BE49-F238E27FC236}">
                <a16:creationId xmlns:a16="http://schemas.microsoft.com/office/drawing/2014/main" id="{691377FD-0CD3-E237-220F-9FD7F5BA10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202" y="3575467"/>
            <a:ext cx="3175000" cy="15113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A13FAEA-D26D-ACCF-5B59-FCD9EA555BE7}"/>
              </a:ext>
            </a:extLst>
          </p:cNvPr>
          <p:cNvSpPr txBox="1"/>
          <p:nvPr/>
        </p:nvSpPr>
        <p:spPr>
          <a:xfrm>
            <a:off x="6677816" y="113523"/>
            <a:ext cx="9921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LR + 14</a:t>
            </a:r>
          </a:p>
          <a:p>
            <a:r>
              <a:rPr lang="en-US" dirty="0"/>
              <a:t>LR – 0.1</a:t>
            </a:r>
          </a:p>
        </p:txBody>
      </p:sp>
    </p:spTree>
    <p:extLst>
      <p:ext uri="{BB962C8B-B14F-4D97-AF65-F5344CB8AC3E}">
        <p14:creationId xmlns:p14="http://schemas.microsoft.com/office/powerpoint/2010/main" val="1539702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4396C8-1DF1-91A0-EC7E-B504321D62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45795"/>
            <a:ext cx="3820297" cy="5531168"/>
          </a:xfrm>
        </p:spPr>
        <p:txBody>
          <a:bodyPr/>
          <a:lstStyle/>
          <a:p>
            <a:r>
              <a:rPr lang="en-US" dirty="0"/>
              <a:t>Biological female trying to conceive, missed menstrual cycle</a:t>
            </a:r>
          </a:p>
          <a:p>
            <a:r>
              <a:rPr lang="en-US" dirty="0"/>
              <a:t>Pre test: 50%</a:t>
            </a:r>
          </a:p>
        </p:txBody>
      </p:sp>
      <p:pic>
        <p:nvPicPr>
          <p:cNvPr id="4" name="Content Placeholder 8" descr="A picture containing text, device, screenshot&#10;&#10;Description automatically generated">
            <a:extLst>
              <a:ext uri="{FF2B5EF4-FFF2-40B4-BE49-F238E27FC236}">
                <a16:creationId xmlns:a16="http://schemas.microsoft.com/office/drawing/2014/main" id="{99F59D99-AAA4-9285-F10B-71F8619989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90"/>
          <a:stretch/>
        </p:blipFill>
        <p:spPr>
          <a:xfrm>
            <a:off x="4556259" y="759854"/>
            <a:ext cx="5443442" cy="5452351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D132BD1-4733-FB63-F8A2-42911440C9E4}"/>
              </a:ext>
            </a:extLst>
          </p:cNvPr>
          <p:cNvCxnSpPr>
            <a:cxnSpLocks/>
          </p:cNvCxnSpPr>
          <p:nvPr/>
        </p:nvCxnSpPr>
        <p:spPr>
          <a:xfrm flipV="1">
            <a:off x="5387546" y="1574606"/>
            <a:ext cx="3620530" cy="215713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325C1D5-431E-E887-6C26-452053BBEECF}"/>
              </a:ext>
            </a:extLst>
          </p:cNvPr>
          <p:cNvSpPr txBox="1">
            <a:spLocks/>
          </p:cNvSpPr>
          <p:nvPr/>
        </p:nvSpPr>
        <p:spPr>
          <a:xfrm>
            <a:off x="9440562" y="1574606"/>
            <a:ext cx="253313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r>
              <a:rPr lang="en-US" dirty="0"/>
              <a:t>Post test: 95%</a:t>
            </a:r>
          </a:p>
        </p:txBody>
      </p:sp>
      <p:pic>
        <p:nvPicPr>
          <p:cNvPr id="2" name="Picture 1" descr="A close up of a credit card&#10;&#10;Description automatically generated with low confidence">
            <a:extLst>
              <a:ext uri="{FF2B5EF4-FFF2-40B4-BE49-F238E27FC236}">
                <a16:creationId xmlns:a16="http://schemas.microsoft.com/office/drawing/2014/main" id="{FCD4BF0E-F8AA-F125-83CC-FAB41EA115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202" y="3575467"/>
            <a:ext cx="3175000" cy="15113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C358371-6CF7-4C5C-563C-1DD4ADCE67D5}"/>
              </a:ext>
            </a:extLst>
          </p:cNvPr>
          <p:cNvSpPr txBox="1"/>
          <p:nvPr/>
        </p:nvSpPr>
        <p:spPr>
          <a:xfrm>
            <a:off x="6714113" y="197734"/>
            <a:ext cx="9673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LR + 14</a:t>
            </a:r>
          </a:p>
          <a:p>
            <a:r>
              <a:rPr lang="en-US" dirty="0"/>
              <a:t>LR – 0.1</a:t>
            </a:r>
          </a:p>
        </p:txBody>
      </p:sp>
    </p:spTree>
    <p:extLst>
      <p:ext uri="{BB962C8B-B14F-4D97-AF65-F5344CB8AC3E}">
        <p14:creationId xmlns:p14="http://schemas.microsoft.com/office/powerpoint/2010/main" val="1073240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D6480-3691-24B5-FE18-831EACAFE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Tests force action – one direction or the other</a:t>
            </a:r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AD1301B9-23EA-6FC9-0FFB-7DEA8B833B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5962" y="1825625"/>
            <a:ext cx="9720075" cy="4351338"/>
          </a:xfrm>
        </p:spPr>
      </p:pic>
    </p:spTree>
    <p:extLst>
      <p:ext uri="{BB962C8B-B14F-4D97-AF65-F5344CB8AC3E}">
        <p14:creationId xmlns:p14="http://schemas.microsoft.com/office/powerpoint/2010/main" val="29471002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9600A-33D6-E49B-C0BB-FB27C3FD7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Guess the LR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7A034FF-AD76-EA63-5B63-E25C8AAA29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3280" y="2818345"/>
            <a:ext cx="10515600" cy="1025912"/>
          </a:xfrm>
        </p:spPr>
      </p:pic>
    </p:spTree>
    <p:extLst>
      <p:ext uri="{BB962C8B-B14F-4D97-AF65-F5344CB8AC3E}">
        <p14:creationId xmlns:p14="http://schemas.microsoft.com/office/powerpoint/2010/main" val="24039335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974F1-A1B5-836B-04AB-B82A67CCC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9B1E38-91FA-8FC8-0FF8-D1BAC81C41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Ottawa ankle rules: 0.02</a:t>
            </a:r>
          </a:p>
          <a:p>
            <a:r>
              <a:rPr lang="en-US" dirty="0"/>
              <a:t>ECG normal: 0.7</a:t>
            </a:r>
          </a:p>
          <a:p>
            <a:r>
              <a:rPr lang="en-US" dirty="0"/>
              <a:t>ECG w </a:t>
            </a:r>
            <a:r>
              <a:rPr lang="en-US" dirty="0" err="1"/>
              <a:t>stemi</a:t>
            </a:r>
            <a:r>
              <a:rPr lang="en-US" dirty="0"/>
              <a:t>: 18.5</a:t>
            </a:r>
          </a:p>
          <a:p>
            <a:r>
              <a:rPr lang="en-US" dirty="0"/>
              <a:t>Rebound tenderness: 2</a:t>
            </a:r>
          </a:p>
          <a:p>
            <a:r>
              <a:rPr lang="en-US" dirty="0"/>
              <a:t>Chest pain to both arms: 7</a:t>
            </a:r>
          </a:p>
          <a:p>
            <a:r>
              <a:rPr lang="en-US" dirty="0"/>
              <a:t>Reproducible chest pain: 0.3</a:t>
            </a:r>
          </a:p>
          <a:p>
            <a:r>
              <a:rPr lang="en-US" dirty="0"/>
              <a:t>Sonographic </a:t>
            </a:r>
            <a:r>
              <a:rPr lang="en-US" dirty="0" err="1"/>
              <a:t>murphys</a:t>
            </a:r>
            <a:r>
              <a:rPr lang="en-US" dirty="0"/>
              <a:t>: 5</a:t>
            </a:r>
          </a:p>
          <a:p>
            <a:r>
              <a:rPr lang="en-US" dirty="0"/>
              <a:t>POCUS stones + wall thick: 11</a:t>
            </a:r>
          </a:p>
          <a:p>
            <a:r>
              <a:rPr lang="en-US" dirty="0"/>
              <a:t>BNP positive: 5-8</a:t>
            </a:r>
          </a:p>
          <a:p>
            <a:r>
              <a:rPr lang="en-US" dirty="0"/>
              <a:t>?Stone – hematuria: 3</a:t>
            </a:r>
          </a:p>
          <a:p>
            <a:r>
              <a:rPr lang="en-US" dirty="0"/>
              <a:t>Worst headache: 2</a:t>
            </a:r>
          </a:p>
          <a:p>
            <a:r>
              <a:rPr lang="en-US" dirty="0"/>
              <a:t>POCUS with normal lung slide: 0.05</a:t>
            </a:r>
          </a:p>
          <a:p>
            <a:r>
              <a:rPr lang="en-US" dirty="0"/>
              <a:t>KUB for obstruction LR+: 1.5</a:t>
            </a:r>
          </a:p>
          <a:p>
            <a:r>
              <a:rPr lang="en-US" dirty="0"/>
              <a:t>KUB for obstruction LR- : 0.5</a:t>
            </a:r>
          </a:p>
          <a:p>
            <a:r>
              <a:rPr lang="en-US" dirty="0"/>
              <a:t>CTA to rule out GI bleed: 0.5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8584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1B8DC-E443-F188-49DB-FDFF5C037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C802A2-CDA9-1207-6BEF-A0F2DFE496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Before you order a test, ask yourself</a:t>
            </a:r>
          </a:p>
          <a:p>
            <a:pPr lvl="1"/>
            <a:r>
              <a:rPr lang="en-US" dirty="0"/>
              <a:t>1. how good is this test</a:t>
            </a:r>
          </a:p>
          <a:p>
            <a:pPr lvl="1"/>
            <a:r>
              <a:rPr lang="en-US" dirty="0"/>
              <a:t>2. Will it move me from a zone of inaction to a zone of action </a:t>
            </a:r>
          </a:p>
          <a:p>
            <a:pPr lvl="1"/>
            <a:r>
              <a:rPr lang="en-US" dirty="0"/>
              <a:t>3. Is there a better / more appropriate test, or, is no test a reasonable option </a:t>
            </a:r>
          </a:p>
        </p:txBody>
      </p:sp>
    </p:spTree>
    <p:extLst>
      <p:ext uri="{BB962C8B-B14F-4D97-AF65-F5344CB8AC3E}">
        <p14:creationId xmlns:p14="http://schemas.microsoft.com/office/powerpoint/2010/main" val="41691455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B95E6-CBEC-5907-C5FB-37F02F7FF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recent case: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C2DEF8-7809-C03B-6622-42865FA3F1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Resident sees a patient with chief complaint of leg swelling. 	</a:t>
            </a:r>
          </a:p>
          <a:p>
            <a:pPr lvl="1"/>
            <a:r>
              <a:rPr lang="en-US" dirty="0"/>
              <a:t>PMH: HTN, COPD, DM, hyperlipidemia, VTE</a:t>
            </a:r>
          </a:p>
          <a:p>
            <a:r>
              <a:rPr lang="en-US" dirty="0"/>
              <a:t>Patient denies trauma, redness, fevers, rash or any other complaints. </a:t>
            </a:r>
          </a:p>
          <a:p>
            <a:r>
              <a:rPr lang="en-US" dirty="0"/>
              <a:t>On physical exam, there is unilateral left lower extremity swelling, 1+ pitting edema to mid shin, no deformities, normal sensation and motor.  Skin exam is unremarkable. 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4575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1C6B0-9EF3-CF41-A6A6-D7EE77CD2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DDx?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1223D-CC2A-A667-7F0D-DFE4A50EC9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DVT</a:t>
            </a:r>
          </a:p>
          <a:p>
            <a:endParaRPr lang="en-US" dirty="0"/>
          </a:p>
          <a:p>
            <a:r>
              <a:rPr lang="en-US" sz="1200" dirty="0" err="1"/>
              <a:t>Cellluitis</a:t>
            </a:r>
            <a:endParaRPr lang="en-US" sz="1200" dirty="0"/>
          </a:p>
          <a:p>
            <a:r>
              <a:rPr lang="en-US" sz="1200" dirty="0"/>
              <a:t>Abscess</a:t>
            </a:r>
          </a:p>
          <a:p>
            <a:r>
              <a:rPr lang="en-US" sz="1200" dirty="0"/>
              <a:t>Fracture</a:t>
            </a:r>
          </a:p>
          <a:p>
            <a:r>
              <a:rPr lang="en-US" sz="1200" dirty="0"/>
              <a:t>Contusion</a:t>
            </a:r>
          </a:p>
          <a:p>
            <a:r>
              <a:rPr lang="en-US" sz="1200" dirty="0"/>
              <a:t>Renal failure</a:t>
            </a:r>
          </a:p>
          <a:p>
            <a:r>
              <a:rPr lang="en-US" sz="1200" dirty="0"/>
              <a:t>Heart failure</a:t>
            </a:r>
          </a:p>
          <a:p>
            <a:r>
              <a:rPr lang="en-US" sz="1200" dirty="0"/>
              <a:t>Lymphedema</a:t>
            </a:r>
          </a:p>
          <a:p>
            <a:pPr marL="0" indent="0">
              <a:buNone/>
            </a:pPr>
            <a:endParaRPr lang="en-US" sz="1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737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CBB6D-0BC5-AE4E-471A-9E3CEA291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 test probability?</a:t>
            </a:r>
          </a:p>
        </p:txBody>
      </p:sp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AB83BB28-883A-D21C-17B4-53A9737EFC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42364" y="1590493"/>
            <a:ext cx="5532415" cy="4351338"/>
          </a:xfrm>
        </p:spPr>
      </p:pic>
      <p:pic>
        <p:nvPicPr>
          <p:cNvPr id="7" name="Picture 6" descr="A screenshot of a medical survey&#10;&#10;Description automatically generated">
            <a:extLst>
              <a:ext uri="{FF2B5EF4-FFF2-40B4-BE49-F238E27FC236}">
                <a16:creationId xmlns:a16="http://schemas.microsoft.com/office/drawing/2014/main" id="{96453F3E-ADCD-9612-3E13-533D261467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221" y="1330642"/>
            <a:ext cx="5015958" cy="4611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9921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391DA-899D-5644-D8A3-92D21CA25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Ultrasound obtained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76AB69-2C64-1B45-E5FB-2762F5FA4E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Negative for DVT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0517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391DA-899D-5644-D8A3-92D21CA25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Ultrasound obtained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76AB69-2C64-1B45-E5FB-2762F5FA4E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Negative for DVT</a:t>
            </a:r>
          </a:p>
          <a:p>
            <a:endParaRPr lang="en-US" dirty="0"/>
          </a:p>
          <a:p>
            <a:r>
              <a:rPr lang="en-US" dirty="0"/>
              <a:t>How good is the test?</a:t>
            </a:r>
          </a:p>
          <a:p>
            <a:r>
              <a:rPr lang="en-US" dirty="0"/>
              <a:t>LR+ 64</a:t>
            </a:r>
          </a:p>
          <a:p>
            <a:r>
              <a:rPr lang="en-US" dirty="0"/>
              <a:t>LR- 0.06 </a:t>
            </a:r>
          </a:p>
        </p:txBody>
      </p:sp>
    </p:spTree>
    <p:extLst>
      <p:ext uri="{BB962C8B-B14F-4D97-AF65-F5344CB8AC3E}">
        <p14:creationId xmlns:p14="http://schemas.microsoft.com/office/powerpoint/2010/main" val="4881725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391DA-899D-5644-D8A3-92D21CA25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Ultrasound obtained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76AB69-2C64-1B45-E5FB-2762F5FA4E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Negative for DVT</a:t>
            </a:r>
          </a:p>
          <a:p>
            <a:endParaRPr lang="en-US" dirty="0"/>
          </a:p>
          <a:p>
            <a:r>
              <a:rPr lang="en-US" dirty="0"/>
              <a:t>How good is the test?</a:t>
            </a:r>
          </a:p>
          <a:p>
            <a:r>
              <a:rPr lang="en-US" dirty="0"/>
              <a:t>LR+ 64</a:t>
            </a:r>
          </a:p>
          <a:p>
            <a:r>
              <a:rPr lang="en-US" dirty="0"/>
              <a:t>LR- 0.06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1A7DAE1-6B4D-1EA7-3A26-074191DCF6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0003" y="1117192"/>
            <a:ext cx="3369201" cy="5447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890425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D6480-3691-24B5-FE18-831EACAFE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AD1301B9-23EA-6FC9-0FFB-7DEA8B833B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5962" y="1825625"/>
            <a:ext cx="9720075" cy="4351338"/>
          </a:xfrm>
        </p:spPr>
      </p:pic>
    </p:spTree>
    <p:extLst>
      <p:ext uri="{BB962C8B-B14F-4D97-AF65-F5344CB8AC3E}">
        <p14:creationId xmlns:p14="http://schemas.microsoft.com/office/powerpoint/2010/main" val="29296186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EE346-4F30-6103-A77E-DEF5C50E0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 descr="A black device with a screen and cables&#10;&#10;Description automatically generated">
            <a:extLst>
              <a:ext uri="{FF2B5EF4-FFF2-40B4-BE49-F238E27FC236}">
                <a16:creationId xmlns:a16="http://schemas.microsoft.com/office/drawing/2014/main" id="{7D6BB4CB-9E32-B34E-F2F8-2E88C0B19D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967156" y="638433"/>
            <a:ext cx="2768821" cy="5581133"/>
          </a:xfrm>
        </p:spPr>
      </p:pic>
      <p:pic>
        <p:nvPicPr>
          <p:cNvPr id="6" name="wilson clot">
            <a:hlinkClick r:id="" action="ppaction://media"/>
            <a:extLst>
              <a:ext uri="{FF2B5EF4-FFF2-40B4-BE49-F238E27FC236}">
                <a16:creationId xmlns:a16="http://schemas.microsoft.com/office/drawing/2014/main" id="{675E4405-FD8B-1BCF-3FB5-CE222F9EA91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52166" y="1109457"/>
            <a:ext cx="6185444" cy="4639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897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99C9D-FDC7-7F15-A07E-F58DF3165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6CC44-F227-E10A-5A61-C7E226BC71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Started patient on DOAC</a:t>
            </a:r>
          </a:p>
          <a:p>
            <a:r>
              <a:rPr lang="en-US" dirty="0"/>
              <a:t>Followed up with PCP, had a repeat study done which again confirmed the diagnosis </a:t>
            </a:r>
          </a:p>
          <a:p>
            <a:r>
              <a:rPr lang="en-US" dirty="0"/>
              <a:t>Used likelihood ratios to appropriately determine the likelihood that the test was correct! </a:t>
            </a:r>
          </a:p>
          <a:p>
            <a:r>
              <a:rPr lang="en-US" dirty="0"/>
              <a:t>This can be you 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81017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A9253-4E03-8273-B63D-6E3C196D9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F3F8DD-19AF-6DA8-6961-7310255773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Post lecture thoughts:</a:t>
            </a:r>
          </a:p>
          <a:p>
            <a:endParaRPr lang="en-US" dirty="0"/>
          </a:p>
          <a:p>
            <a:r>
              <a:rPr lang="en-US" dirty="0"/>
              <a:t>A little bit short, finished 15 early. </a:t>
            </a:r>
          </a:p>
          <a:p>
            <a:r>
              <a:rPr lang="en-US" dirty="0"/>
              <a:t>Could make it a bit more interactive</a:t>
            </a:r>
          </a:p>
          <a:p>
            <a:r>
              <a:rPr lang="en-US" dirty="0"/>
              <a:t>The pregnancy changing stats hits well</a:t>
            </a:r>
          </a:p>
          <a:p>
            <a:r>
              <a:rPr lang="en-US" dirty="0"/>
              <a:t>Transitions into some of the slides threw me off didn’t know what was coming </a:t>
            </a:r>
            <a:br>
              <a:rPr lang="en-US" dirty="0"/>
            </a:br>
            <a:r>
              <a:rPr lang="en-US" dirty="0"/>
              <a:t>- pre reading from BMJ didn’t go through, perhaps do a different pre reading that we can break down in class.  Maybe even send the appendicitis article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2832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19350</TotalTime>
  <Words>1561</Words>
  <Application>Microsoft Macintosh PowerPoint</Application>
  <PresentationFormat>Widescreen</PresentationFormat>
  <Paragraphs>258</Paragraphs>
  <Slides>46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0" baseType="lpstr">
      <vt:lpstr>Arial</vt:lpstr>
      <vt:lpstr>Calibri</vt:lpstr>
      <vt:lpstr>Calibri Light</vt:lpstr>
      <vt:lpstr>Office Theme</vt:lpstr>
      <vt:lpstr>Stop ordering low value tests  a series of rants (teaching rounds) by Michael Joyce</vt:lpstr>
      <vt:lpstr>Session 1:  </vt:lpstr>
      <vt:lpstr>Session 1:  </vt:lpstr>
      <vt:lpstr>Session 2</vt:lpstr>
      <vt:lpstr>PowerPoint Presentation</vt:lpstr>
      <vt:lpstr>PowerPoint Presentation</vt:lpstr>
      <vt:lpstr>Treatment threshold</vt:lpstr>
      <vt:lpstr>Observation threshold</vt:lpstr>
      <vt:lpstr>PowerPoint Presentation</vt:lpstr>
      <vt:lpstr>PowerPoint Presentation</vt:lpstr>
      <vt:lpstr>PowerPoint Presentation</vt:lpstr>
      <vt:lpstr>PowerPoint Presentation</vt:lpstr>
      <vt:lpstr>Ways that we can assess test performance:  </vt:lpstr>
      <vt:lpstr>PowerPoint Presentation</vt:lpstr>
      <vt:lpstr>Likelihood ratios to the rescue! </vt:lpstr>
      <vt:lpstr>PowerPoint Presentation</vt:lpstr>
      <vt:lpstr>Bayes Theorem</vt:lpstr>
      <vt:lpstr>Bayes Theorem Explained – statistics are fluid!</vt:lpstr>
      <vt:lpstr>PowerPoint Presentation</vt:lpstr>
      <vt:lpstr>PowerPoint Presentation</vt:lpstr>
      <vt:lpstr>What is the chance it was FP now?</vt:lpstr>
      <vt:lpstr>This is because our pre-test probability was zero</vt:lpstr>
      <vt:lpstr>This is because our pre-test probability was zero</vt:lpstr>
      <vt:lpstr>Back to the 2x2 table</vt:lpstr>
      <vt:lpstr>PowerPoint Presentation</vt:lpstr>
      <vt:lpstr>A word on ratios: </vt:lpstr>
      <vt:lpstr>Fagen nomogram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Tests force action – one direction or the other</vt:lpstr>
      <vt:lpstr>Guess the LR </vt:lpstr>
      <vt:lpstr>Answers</vt:lpstr>
      <vt:lpstr>Summary </vt:lpstr>
      <vt:lpstr>A recent case: </vt:lpstr>
      <vt:lpstr>DDx?</vt:lpstr>
      <vt:lpstr>Pre test probability?</vt:lpstr>
      <vt:lpstr>Ultrasound obtained </vt:lpstr>
      <vt:lpstr>Ultrasound obtained </vt:lpstr>
      <vt:lpstr>Ultrasound obtained </vt:lpstr>
      <vt:lpstr>PowerPoint Presentation</vt:lpstr>
      <vt:lpstr>PowerPoint Presentation</vt:lpstr>
      <vt:lpstr>Case conclusion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Population Health M3</dc:title>
  <dc:creator>Michael Joyce</dc:creator>
  <cp:lastModifiedBy>Michael Joyce</cp:lastModifiedBy>
  <cp:revision>41</cp:revision>
  <dcterms:created xsi:type="dcterms:W3CDTF">2022-07-06T12:32:15Z</dcterms:created>
  <dcterms:modified xsi:type="dcterms:W3CDTF">2026-04-29T11:56:14Z</dcterms:modified>
</cp:coreProperties>
</file>