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49" r:id="rId1"/>
  </p:sldMasterIdLst>
  <p:notesMasterIdLst>
    <p:notesMasterId r:id="rId84"/>
  </p:notesMasterIdLst>
  <p:sldIdLst>
    <p:sldId id="256" r:id="rId2"/>
    <p:sldId id="387" r:id="rId3"/>
    <p:sldId id="356" r:id="rId4"/>
    <p:sldId id="359" r:id="rId5"/>
    <p:sldId id="360" r:id="rId6"/>
    <p:sldId id="361" r:id="rId7"/>
    <p:sldId id="267" r:id="rId8"/>
    <p:sldId id="330" r:id="rId9"/>
    <p:sldId id="333" r:id="rId10"/>
    <p:sldId id="357" r:id="rId11"/>
    <p:sldId id="358" r:id="rId12"/>
    <p:sldId id="308" r:id="rId13"/>
    <p:sldId id="337" r:id="rId14"/>
    <p:sldId id="331" r:id="rId15"/>
    <p:sldId id="391" r:id="rId16"/>
    <p:sldId id="335" r:id="rId17"/>
    <p:sldId id="334" r:id="rId18"/>
    <p:sldId id="339" r:id="rId19"/>
    <p:sldId id="338" r:id="rId20"/>
    <p:sldId id="341" r:id="rId21"/>
    <p:sldId id="349" r:id="rId22"/>
    <p:sldId id="342" r:id="rId23"/>
    <p:sldId id="399" r:id="rId24"/>
    <p:sldId id="343" r:id="rId25"/>
    <p:sldId id="344" r:id="rId26"/>
    <p:sldId id="348" r:id="rId27"/>
    <p:sldId id="392" r:id="rId28"/>
    <p:sldId id="345" r:id="rId29"/>
    <p:sldId id="347" r:id="rId30"/>
    <p:sldId id="325" r:id="rId31"/>
    <p:sldId id="362" r:id="rId32"/>
    <p:sldId id="363" r:id="rId33"/>
    <p:sldId id="385" r:id="rId34"/>
    <p:sldId id="364" r:id="rId35"/>
    <p:sldId id="386" r:id="rId36"/>
    <p:sldId id="353" r:id="rId37"/>
    <p:sldId id="367" r:id="rId38"/>
    <p:sldId id="368" r:id="rId39"/>
    <p:sldId id="369" r:id="rId40"/>
    <p:sldId id="354" r:id="rId41"/>
    <p:sldId id="309" r:id="rId42"/>
    <p:sldId id="328" r:id="rId43"/>
    <p:sldId id="366" r:id="rId44"/>
    <p:sldId id="393" r:id="rId45"/>
    <p:sldId id="370" r:id="rId46"/>
    <p:sldId id="371" r:id="rId47"/>
    <p:sldId id="316" r:id="rId48"/>
    <p:sldId id="326" r:id="rId49"/>
    <p:sldId id="372" r:id="rId50"/>
    <p:sldId id="327" r:id="rId51"/>
    <p:sldId id="374" r:id="rId52"/>
    <p:sldId id="323" r:id="rId53"/>
    <p:sldId id="375" r:id="rId54"/>
    <p:sldId id="376" r:id="rId55"/>
    <p:sldId id="377" r:id="rId56"/>
    <p:sldId id="324" r:id="rId57"/>
    <p:sldId id="317" r:id="rId58"/>
    <p:sldId id="395" r:id="rId59"/>
    <p:sldId id="379" r:id="rId60"/>
    <p:sldId id="378" r:id="rId61"/>
    <p:sldId id="318" r:id="rId62"/>
    <p:sldId id="380" r:id="rId63"/>
    <p:sldId id="396" r:id="rId64"/>
    <p:sldId id="382" r:id="rId65"/>
    <p:sldId id="397" r:id="rId66"/>
    <p:sldId id="383" r:id="rId67"/>
    <p:sldId id="388" r:id="rId68"/>
    <p:sldId id="336" r:id="rId69"/>
    <p:sldId id="389" r:id="rId70"/>
    <p:sldId id="355" r:id="rId71"/>
    <p:sldId id="346" r:id="rId72"/>
    <p:sldId id="400" r:id="rId73"/>
    <p:sldId id="401" r:id="rId74"/>
    <p:sldId id="402" r:id="rId75"/>
    <p:sldId id="403" r:id="rId76"/>
    <p:sldId id="407" r:id="rId77"/>
    <p:sldId id="408" r:id="rId78"/>
    <p:sldId id="406" r:id="rId79"/>
    <p:sldId id="404" r:id="rId80"/>
    <p:sldId id="405" r:id="rId81"/>
    <p:sldId id="390" r:id="rId82"/>
    <p:sldId id="398" r:id="rId8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48"/>
    <p:restoredTop sz="84354"/>
  </p:normalViewPr>
  <p:slideViewPr>
    <p:cSldViewPr snapToGrid="0" snapToObjects="1">
      <p:cViewPr varScale="1">
        <p:scale>
          <a:sx n="107" d="100"/>
          <a:sy n="107" d="100"/>
        </p:scale>
        <p:origin x="104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notesMaster" Target="notesMasters/notesMaster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theme" Target="theme/theme1.xml"/><Relationship Id="rId61" Type="http://schemas.openxmlformats.org/officeDocument/2006/relationships/slide" Target="slides/slide60.xml"/><Relationship Id="rId82" Type="http://schemas.openxmlformats.org/officeDocument/2006/relationships/slide" Target="slides/slide8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B573AA9-F03D-4E2F-ACB3-A2532F88E1D3}" type="doc">
      <dgm:prSet loTypeId="urn:microsoft.com/office/officeart/2005/8/layout/hierarchy1" loCatId="hierarchy" qsTypeId="urn:microsoft.com/office/officeart/2005/8/quickstyle/simple1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3FA9B321-D336-42EF-BA47-DE3EE79D7B35}">
      <dgm:prSet/>
      <dgm:spPr/>
      <dgm:t>
        <a:bodyPr/>
        <a:lstStyle/>
        <a:p>
          <a:r>
            <a:rPr lang="en-US"/>
            <a:t>Sensitivity</a:t>
          </a:r>
        </a:p>
      </dgm:t>
    </dgm:pt>
    <dgm:pt modelId="{C5A1CED5-1F64-4E07-BF34-19A3A12CFA73}" type="parTrans" cxnId="{CACFD6DE-E4E0-448A-92C0-015B483ED8EF}">
      <dgm:prSet/>
      <dgm:spPr/>
      <dgm:t>
        <a:bodyPr/>
        <a:lstStyle/>
        <a:p>
          <a:endParaRPr lang="en-US"/>
        </a:p>
      </dgm:t>
    </dgm:pt>
    <dgm:pt modelId="{9EC43870-6A76-467D-868B-C3F5663CC8F1}" type="sibTrans" cxnId="{CACFD6DE-E4E0-448A-92C0-015B483ED8EF}">
      <dgm:prSet/>
      <dgm:spPr/>
      <dgm:t>
        <a:bodyPr/>
        <a:lstStyle/>
        <a:p>
          <a:endParaRPr lang="en-US"/>
        </a:p>
      </dgm:t>
    </dgm:pt>
    <dgm:pt modelId="{21FEDB32-6F21-40E2-96BE-D3361DC0DED1}">
      <dgm:prSet/>
      <dgm:spPr/>
      <dgm:t>
        <a:bodyPr/>
        <a:lstStyle/>
        <a:p>
          <a:r>
            <a:rPr lang="en-US"/>
            <a:t>Specificity</a:t>
          </a:r>
        </a:p>
      </dgm:t>
    </dgm:pt>
    <dgm:pt modelId="{DD949152-8EBA-4CCC-B702-CA874D5FD297}" type="parTrans" cxnId="{011902E4-2A76-4BBD-AF90-0BF5C3F60A79}">
      <dgm:prSet/>
      <dgm:spPr/>
      <dgm:t>
        <a:bodyPr/>
        <a:lstStyle/>
        <a:p>
          <a:endParaRPr lang="en-US"/>
        </a:p>
      </dgm:t>
    </dgm:pt>
    <dgm:pt modelId="{FB073134-30FC-48C8-AA51-84BCFA5EEA70}" type="sibTrans" cxnId="{011902E4-2A76-4BBD-AF90-0BF5C3F60A79}">
      <dgm:prSet/>
      <dgm:spPr/>
      <dgm:t>
        <a:bodyPr/>
        <a:lstStyle/>
        <a:p>
          <a:endParaRPr lang="en-US"/>
        </a:p>
      </dgm:t>
    </dgm:pt>
    <dgm:pt modelId="{795BD87A-91E6-4D1F-AB3F-6EC2A26BD748}">
      <dgm:prSet/>
      <dgm:spPr/>
      <dgm:t>
        <a:bodyPr/>
        <a:lstStyle/>
        <a:p>
          <a:r>
            <a:rPr lang="en-US"/>
            <a:t>Positive Predictive Value</a:t>
          </a:r>
        </a:p>
      </dgm:t>
    </dgm:pt>
    <dgm:pt modelId="{70D73244-25D9-47FC-B930-3D3202CB11D8}" type="parTrans" cxnId="{BAD3D967-1C05-4844-AAF6-83E68472B8C8}">
      <dgm:prSet/>
      <dgm:spPr/>
      <dgm:t>
        <a:bodyPr/>
        <a:lstStyle/>
        <a:p>
          <a:endParaRPr lang="en-US"/>
        </a:p>
      </dgm:t>
    </dgm:pt>
    <dgm:pt modelId="{C6DF1153-8E5E-4AFB-A1DA-02BC5D460250}" type="sibTrans" cxnId="{BAD3D967-1C05-4844-AAF6-83E68472B8C8}">
      <dgm:prSet/>
      <dgm:spPr/>
      <dgm:t>
        <a:bodyPr/>
        <a:lstStyle/>
        <a:p>
          <a:endParaRPr lang="en-US"/>
        </a:p>
      </dgm:t>
    </dgm:pt>
    <dgm:pt modelId="{45531A61-A02F-403C-B9B3-A4B9F5108C47}">
      <dgm:prSet/>
      <dgm:spPr/>
      <dgm:t>
        <a:bodyPr/>
        <a:lstStyle/>
        <a:p>
          <a:r>
            <a:rPr lang="en-US"/>
            <a:t>Negative Predictive Value</a:t>
          </a:r>
        </a:p>
      </dgm:t>
    </dgm:pt>
    <dgm:pt modelId="{6E1A8FCA-1E9F-430C-9187-1E53812DBDA2}" type="parTrans" cxnId="{C7B657B3-D2EA-46C8-A461-17CF89DA2316}">
      <dgm:prSet/>
      <dgm:spPr/>
      <dgm:t>
        <a:bodyPr/>
        <a:lstStyle/>
        <a:p>
          <a:endParaRPr lang="en-US"/>
        </a:p>
      </dgm:t>
    </dgm:pt>
    <dgm:pt modelId="{418EEE06-9EE4-4083-A560-DAD4A0587A77}" type="sibTrans" cxnId="{C7B657B3-D2EA-46C8-A461-17CF89DA2316}">
      <dgm:prSet/>
      <dgm:spPr/>
      <dgm:t>
        <a:bodyPr/>
        <a:lstStyle/>
        <a:p>
          <a:endParaRPr lang="en-US"/>
        </a:p>
      </dgm:t>
    </dgm:pt>
    <dgm:pt modelId="{9A307E31-1043-5E41-91A7-8B55376F0DB1}" type="pres">
      <dgm:prSet presAssocID="{FB573AA9-F03D-4E2F-ACB3-A2532F88E1D3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D6CB7E29-EAA3-324B-A23B-343A86D964D6}" type="pres">
      <dgm:prSet presAssocID="{3FA9B321-D336-42EF-BA47-DE3EE79D7B35}" presName="hierRoot1" presStyleCnt="0"/>
      <dgm:spPr/>
    </dgm:pt>
    <dgm:pt modelId="{D46863CE-BE3E-2349-A0FB-A69541A99241}" type="pres">
      <dgm:prSet presAssocID="{3FA9B321-D336-42EF-BA47-DE3EE79D7B35}" presName="composite" presStyleCnt="0"/>
      <dgm:spPr/>
    </dgm:pt>
    <dgm:pt modelId="{71690524-BF4A-3D4C-B229-F59648003037}" type="pres">
      <dgm:prSet presAssocID="{3FA9B321-D336-42EF-BA47-DE3EE79D7B35}" presName="background" presStyleLbl="node0" presStyleIdx="0" presStyleCnt="4"/>
      <dgm:spPr/>
    </dgm:pt>
    <dgm:pt modelId="{22CB178E-B7D9-954C-B101-0F532A2A1A68}" type="pres">
      <dgm:prSet presAssocID="{3FA9B321-D336-42EF-BA47-DE3EE79D7B35}" presName="text" presStyleLbl="fgAcc0" presStyleIdx="0" presStyleCnt="4">
        <dgm:presLayoutVars>
          <dgm:chPref val="3"/>
        </dgm:presLayoutVars>
      </dgm:prSet>
      <dgm:spPr/>
    </dgm:pt>
    <dgm:pt modelId="{C93C0294-9078-464F-ADB5-AFB21E666677}" type="pres">
      <dgm:prSet presAssocID="{3FA9B321-D336-42EF-BA47-DE3EE79D7B35}" presName="hierChild2" presStyleCnt="0"/>
      <dgm:spPr/>
    </dgm:pt>
    <dgm:pt modelId="{0DD2D244-B338-6343-A64F-EB5ECDBD5497}" type="pres">
      <dgm:prSet presAssocID="{21FEDB32-6F21-40E2-96BE-D3361DC0DED1}" presName="hierRoot1" presStyleCnt="0"/>
      <dgm:spPr/>
    </dgm:pt>
    <dgm:pt modelId="{81117267-60DE-6249-A037-BFB43B42DBB9}" type="pres">
      <dgm:prSet presAssocID="{21FEDB32-6F21-40E2-96BE-D3361DC0DED1}" presName="composite" presStyleCnt="0"/>
      <dgm:spPr/>
    </dgm:pt>
    <dgm:pt modelId="{8766C2A7-77E6-0444-8ABA-CF1E13A23339}" type="pres">
      <dgm:prSet presAssocID="{21FEDB32-6F21-40E2-96BE-D3361DC0DED1}" presName="background" presStyleLbl="node0" presStyleIdx="1" presStyleCnt="4"/>
      <dgm:spPr/>
    </dgm:pt>
    <dgm:pt modelId="{D3FD1387-C409-0242-9DA3-90DBE7F72C45}" type="pres">
      <dgm:prSet presAssocID="{21FEDB32-6F21-40E2-96BE-D3361DC0DED1}" presName="text" presStyleLbl="fgAcc0" presStyleIdx="1" presStyleCnt="4">
        <dgm:presLayoutVars>
          <dgm:chPref val="3"/>
        </dgm:presLayoutVars>
      </dgm:prSet>
      <dgm:spPr/>
    </dgm:pt>
    <dgm:pt modelId="{BEEA4902-D83C-5C4F-8ACE-D8A41C9742F5}" type="pres">
      <dgm:prSet presAssocID="{21FEDB32-6F21-40E2-96BE-D3361DC0DED1}" presName="hierChild2" presStyleCnt="0"/>
      <dgm:spPr/>
    </dgm:pt>
    <dgm:pt modelId="{FA791C40-1212-254D-B832-FACC265A3291}" type="pres">
      <dgm:prSet presAssocID="{795BD87A-91E6-4D1F-AB3F-6EC2A26BD748}" presName="hierRoot1" presStyleCnt="0"/>
      <dgm:spPr/>
    </dgm:pt>
    <dgm:pt modelId="{9ADB3560-EDFB-A943-8ECB-3255D254E338}" type="pres">
      <dgm:prSet presAssocID="{795BD87A-91E6-4D1F-AB3F-6EC2A26BD748}" presName="composite" presStyleCnt="0"/>
      <dgm:spPr/>
    </dgm:pt>
    <dgm:pt modelId="{E4B59D16-318C-074F-89DA-58D8F36FD340}" type="pres">
      <dgm:prSet presAssocID="{795BD87A-91E6-4D1F-AB3F-6EC2A26BD748}" presName="background" presStyleLbl="node0" presStyleIdx="2" presStyleCnt="4"/>
      <dgm:spPr/>
    </dgm:pt>
    <dgm:pt modelId="{77569491-768A-D44E-9357-B80553E0BDEE}" type="pres">
      <dgm:prSet presAssocID="{795BD87A-91E6-4D1F-AB3F-6EC2A26BD748}" presName="text" presStyleLbl="fgAcc0" presStyleIdx="2" presStyleCnt="4">
        <dgm:presLayoutVars>
          <dgm:chPref val="3"/>
        </dgm:presLayoutVars>
      </dgm:prSet>
      <dgm:spPr/>
    </dgm:pt>
    <dgm:pt modelId="{48CBA391-FBAE-D243-A82B-3AE596E9464B}" type="pres">
      <dgm:prSet presAssocID="{795BD87A-91E6-4D1F-AB3F-6EC2A26BD748}" presName="hierChild2" presStyleCnt="0"/>
      <dgm:spPr/>
    </dgm:pt>
    <dgm:pt modelId="{762EC473-F711-CD4E-BC91-8C0DAAE9F507}" type="pres">
      <dgm:prSet presAssocID="{45531A61-A02F-403C-B9B3-A4B9F5108C47}" presName="hierRoot1" presStyleCnt="0"/>
      <dgm:spPr/>
    </dgm:pt>
    <dgm:pt modelId="{AADF7C84-C9F9-184C-B737-8E846F30D611}" type="pres">
      <dgm:prSet presAssocID="{45531A61-A02F-403C-B9B3-A4B9F5108C47}" presName="composite" presStyleCnt="0"/>
      <dgm:spPr/>
    </dgm:pt>
    <dgm:pt modelId="{88E71C88-70D5-444C-88E9-4B4D67838D7E}" type="pres">
      <dgm:prSet presAssocID="{45531A61-A02F-403C-B9B3-A4B9F5108C47}" presName="background" presStyleLbl="node0" presStyleIdx="3" presStyleCnt="4"/>
      <dgm:spPr/>
    </dgm:pt>
    <dgm:pt modelId="{1DA31DE6-83E3-994E-ACC6-0C66A7F17587}" type="pres">
      <dgm:prSet presAssocID="{45531A61-A02F-403C-B9B3-A4B9F5108C47}" presName="text" presStyleLbl="fgAcc0" presStyleIdx="3" presStyleCnt="4">
        <dgm:presLayoutVars>
          <dgm:chPref val="3"/>
        </dgm:presLayoutVars>
      </dgm:prSet>
      <dgm:spPr/>
    </dgm:pt>
    <dgm:pt modelId="{35290B9A-0666-2C45-B03C-CB64A7B3F295}" type="pres">
      <dgm:prSet presAssocID="{45531A61-A02F-403C-B9B3-A4B9F5108C47}" presName="hierChild2" presStyleCnt="0"/>
      <dgm:spPr/>
    </dgm:pt>
  </dgm:ptLst>
  <dgm:cxnLst>
    <dgm:cxn modelId="{81CFE747-6168-5142-AF30-93660522076D}" type="presOf" srcId="{795BD87A-91E6-4D1F-AB3F-6EC2A26BD748}" destId="{77569491-768A-D44E-9357-B80553E0BDEE}" srcOrd="0" destOrd="0" presId="urn:microsoft.com/office/officeart/2005/8/layout/hierarchy1"/>
    <dgm:cxn modelId="{BAD3D967-1C05-4844-AAF6-83E68472B8C8}" srcId="{FB573AA9-F03D-4E2F-ACB3-A2532F88E1D3}" destId="{795BD87A-91E6-4D1F-AB3F-6EC2A26BD748}" srcOrd="2" destOrd="0" parTransId="{70D73244-25D9-47FC-B930-3D3202CB11D8}" sibTransId="{C6DF1153-8E5E-4AFB-A1DA-02BC5D460250}"/>
    <dgm:cxn modelId="{41662196-8B2A-4D4A-95E0-F8BF5CD58022}" type="presOf" srcId="{3FA9B321-D336-42EF-BA47-DE3EE79D7B35}" destId="{22CB178E-B7D9-954C-B101-0F532A2A1A68}" srcOrd="0" destOrd="0" presId="urn:microsoft.com/office/officeart/2005/8/layout/hierarchy1"/>
    <dgm:cxn modelId="{C7B657B3-D2EA-46C8-A461-17CF89DA2316}" srcId="{FB573AA9-F03D-4E2F-ACB3-A2532F88E1D3}" destId="{45531A61-A02F-403C-B9B3-A4B9F5108C47}" srcOrd="3" destOrd="0" parTransId="{6E1A8FCA-1E9F-430C-9187-1E53812DBDA2}" sibTransId="{418EEE06-9EE4-4083-A560-DAD4A0587A77}"/>
    <dgm:cxn modelId="{CCEB23CB-6310-AB42-A720-9050F780C829}" type="presOf" srcId="{45531A61-A02F-403C-B9B3-A4B9F5108C47}" destId="{1DA31DE6-83E3-994E-ACC6-0C66A7F17587}" srcOrd="0" destOrd="0" presId="urn:microsoft.com/office/officeart/2005/8/layout/hierarchy1"/>
    <dgm:cxn modelId="{B9998DD4-C03F-3146-A379-17100ED29118}" type="presOf" srcId="{21FEDB32-6F21-40E2-96BE-D3361DC0DED1}" destId="{D3FD1387-C409-0242-9DA3-90DBE7F72C45}" srcOrd="0" destOrd="0" presId="urn:microsoft.com/office/officeart/2005/8/layout/hierarchy1"/>
    <dgm:cxn modelId="{FB675CDD-E436-5547-97ED-1F72B8307B45}" type="presOf" srcId="{FB573AA9-F03D-4E2F-ACB3-A2532F88E1D3}" destId="{9A307E31-1043-5E41-91A7-8B55376F0DB1}" srcOrd="0" destOrd="0" presId="urn:microsoft.com/office/officeart/2005/8/layout/hierarchy1"/>
    <dgm:cxn modelId="{CACFD6DE-E4E0-448A-92C0-015B483ED8EF}" srcId="{FB573AA9-F03D-4E2F-ACB3-A2532F88E1D3}" destId="{3FA9B321-D336-42EF-BA47-DE3EE79D7B35}" srcOrd="0" destOrd="0" parTransId="{C5A1CED5-1F64-4E07-BF34-19A3A12CFA73}" sibTransId="{9EC43870-6A76-467D-868B-C3F5663CC8F1}"/>
    <dgm:cxn modelId="{011902E4-2A76-4BBD-AF90-0BF5C3F60A79}" srcId="{FB573AA9-F03D-4E2F-ACB3-A2532F88E1D3}" destId="{21FEDB32-6F21-40E2-96BE-D3361DC0DED1}" srcOrd="1" destOrd="0" parTransId="{DD949152-8EBA-4CCC-B702-CA874D5FD297}" sibTransId="{FB073134-30FC-48C8-AA51-84BCFA5EEA70}"/>
    <dgm:cxn modelId="{B9B1B83E-B4C3-8741-B7B6-F44F71FF12DE}" type="presParOf" srcId="{9A307E31-1043-5E41-91A7-8B55376F0DB1}" destId="{D6CB7E29-EAA3-324B-A23B-343A86D964D6}" srcOrd="0" destOrd="0" presId="urn:microsoft.com/office/officeart/2005/8/layout/hierarchy1"/>
    <dgm:cxn modelId="{6B1B27C3-55EA-4B42-9353-141E75769507}" type="presParOf" srcId="{D6CB7E29-EAA3-324B-A23B-343A86D964D6}" destId="{D46863CE-BE3E-2349-A0FB-A69541A99241}" srcOrd="0" destOrd="0" presId="urn:microsoft.com/office/officeart/2005/8/layout/hierarchy1"/>
    <dgm:cxn modelId="{FE0E218F-855C-6B42-805A-014E6BBB13FB}" type="presParOf" srcId="{D46863CE-BE3E-2349-A0FB-A69541A99241}" destId="{71690524-BF4A-3D4C-B229-F59648003037}" srcOrd="0" destOrd="0" presId="urn:microsoft.com/office/officeart/2005/8/layout/hierarchy1"/>
    <dgm:cxn modelId="{93E26B44-4E8C-704D-84B5-B1FDC27E766E}" type="presParOf" srcId="{D46863CE-BE3E-2349-A0FB-A69541A99241}" destId="{22CB178E-B7D9-954C-B101-0F532A2A1A68}" srcOrd="1" destOrd="0" presId="urn:microsoft.com/office/officeart/2005/8/layout/hierarchy1"/>
    <dgm:cxn modelId="{7FD7113A-9C69-1C4B-88D1-58A6F21C1A29}" type="presParOf" srcId="{D6CB7E29-EAA3-324B-A23B-343A86D964D6}" destId="{C93C0294-9078-464F-ADB5-AFB21E666677}" srcOrd="1" destOrd="0" presId="urn:microsoft.com/office/officeart/2005/8/layout/hierarchy1"/>
    <dgm:cxn modelId="{D066E04F-DB55-E142-A9AC-554C61CE5D65}" type="presParOf" srcId="{9A307E31-1043-5E41-91A7-8B55376F0DB1}" destId="{0DD2D244-B338-6343-A64F-EB5ECDBD5497}" srcOrd="1" destOrd="0" presId="urn:microsoft.com/office/officeart/2005/8/layout/hierarchy1"/>
    <dgm:cxn modelId="{A8A85954-8279-2B49-8B26-742BC5186857}" type="presParOf" srcId="{0DD2D244-B338-6343-A64F-EB5ECDBD5497}" destId="{81117267-60DE-6249-A037-BFB43B42DBB9}" srcOrd="0" destOrd="0" presId="urn:microsoft.com/office/officeart/2005/8/layout/hierarchy1"/>
    <dgm:cxn modelId="{C728CAAB-5C92-B240-9C41-43A0E9CF4991}" type="presParOf" srcId="{81117267-60DE-6249-A037-BFB43B42DBB9}" destId="{8766C2A7-77E6-0444-8ABA-CF1E13A23339}" srcOrd="0" destOrd="0" presId="urn:microsoft.com/office/officeart/2005/8/layout/hierarchy1"/>
    <dgm:cxn modelId="{6B35C834-A870-9740-ABA4-EBBBA701B684}" type="presParOf" srcId="{81117267-60DE-6249-A037-BFB43B42DBB9}" destId="{D3FD1387-C409-0242-9DA3-90DBE7F72C45}" srcOrd="1" destOrd="0" presId="urn:microsoft.com/office/officeart/2005/8/layout/hierarchy1"/>
    <dgm:cxn modelId="{40EF29E6-75CB-AE41-9DB6-662292579A4E}" type="presParOf" srcId="{0DD2D244-B338-6343-A64F-EB5ECDBD5497}" destId="{BEEA4902-D83C-5C4F-8ACE-D8A41C9742F5}" srcOrd="1" destOrd="0" presId="urn:microsoft.com/office/officeart/2005/8/layout/hierarchy1"/>
    <dgm:cxn modelId="{040572A0-0979-3D45-88C5-7F435AAD05A5}" type="presParOf" srcId="{9A307E31-1043-5E41-91A7-8B55376F0DB1}" destId="{FA791C40-1212-254D-B832-FACC265A3291}" srcOrd="2" destOrd="0" presId="urn:microsoft.com/office/officeart/2005/8/layout/hierarchy1"/>
    <dgm:cxn modelId="{9EF9A83A-27D7-4A4D-8D65-31D7114C86EC}" type="presParOf" srcId="{FA791C40-1212-254D-B832-FACC265A3291}" destId="{9ADB3560-EDFB-A943-8ECB-3255D254E338}" srcOrd="0" destOrd="0" presId="urn:microsoft.com/office/officeart/2005/8/layout/hierarchy1"/>
    <dgm:cxn modelId="{6C1F11DF-006A-F94C-BE12-5712BF8A2C11}" type="presParOf" srcId="{9ADB3560-EDFB-A943-8ECB-3255D254E338}" destId="{E4B59D16-318C-074F-89DA-58D8F36FD340}" srcOrd="0" destOrd="0" presId="urn:microsoft.com/office/officeart/2005/8/layout/hierarchy1"/>
    <dgm:cxn modelId="{3733FA6A-4C4C-5F42-8458-83EFB19EEFCF}" type="presParOf" srcId="{9ADB3560-EDFB-A943-8ECB-3255D254E338}" destId="{77569491-768A-D44E-9357-B80553E0BDEE}" srcOrd="1" destOrd="0" presId="urn:microsoft.com/office/officeart/2005/8/layout/hierarchy1"/>
    <dgm:cxn modelId="{C89ECF85-3E88-B84F-A88F-CA79B4E26AE9}" type="presParOf" srcId="{FA791C40-1212-254D-B832-FACC265A3291}" destId="{48CBA391-FBAE-D243-A82B-3AE596E9464B}" srcOrd="1" destOrd="0" presId="urn:microsoft.com/office/officeart/2005/8/layout/hierarchy1"/>
    <dgm:cxn modelId="{5A0DE1B1-F397-F442-A1E1-FD23A02A0CA6}" type="presParOf" srcId="{9A307E31-1043-5E41-91A7-8B55376F0DB1}" destId="{762EC473-F711-CD4E-BC91-8C0DAAE9F507}" srcOrd="3" destOrd="0" presId="urn:microsoft.com/office/officeart/2005/8/layout/hierarchy1"/>
    <dgm:cxn modelId="{654A8BD8-F099-AA49-BA81-33CC15771B3B}" type="presParOf" srcId="{762EC473-F711-CD4E-BC91-8C0DAAE9F507}" destId="{AADF7C84-C9F9-184C-B737-8E846F30D611}" srcOrd="0" destOrd="0" presId="urn:microsoft.com/office/officeart/2005/8/layout/hierarchy1"/>
    <dgm:cxn modelId="{F6FB3AAE-0A1E-8945-9F57-E0058399C630}" type="presParOf" srcId="{AADF7C84-C9F9-184C-B737-8E846F30D611}" destId="{88E71C88-70D5-444C-88E9-4B4D67838D7E}" srcOrd="0" destOrd="0" presId="urn:microsoft.com/office/officeart/2005/8/layout/hierarchy1"/>
    <dgm:cxn modelId="{F59EBD41-0D32-9249-B4D0-919BB0A1F43C}" type="presParOf" srcId="{AADF7C84-C9F9-184C-B737-8E846F30D611}" destId="{1DA31DE6-83E3-994E-ACC6-0C66A7F17587}" srcOrd="1" destOrd="0" presId="urn:microsoft.com/office/officeart/2005/8/layout/hierarchy1"/>
    <dgm:cxn modelId="{BEE9C2DD-264F-8440-A42C-CCA67CC39824}" type="presParOf" srcId="{762EC473-F711-CD4E-BC91-8C0DAAE9F507}" destId="{35290B9A-0666-2C45-B03C-CB64A7B3F295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AF8C8B7-A9D3-43DD-B0C9-7865DE86C3CF}" type="doc">
      <dgm:prSet loTypeId="urn:microsoft.com/office/officeart/2008/layout/LinedList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8332BDE0-6B52-492F-94E5-9ED059B52B5F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What is a likelihood ratio?</a:t>
          </a:r>
        </a:p>
      </dgm:t>
    </dgm:pt>
    <dgm:pt modelId="{75A597B3-A6F0-46AF-95F2-6478A30B6228}" type="parTrans" cxnId="{5E92EC51-169F-434B-9267-FDB51B41CAA3}">
      <dgm:prSet/>
      <dgm:spPr/>
      <dgm:t>
        <a:bodyPr/>
        <a:lstStyle/>
        <a:p>
          <a:endParaRPr lang="en-US"/>
        </a:p>
      </dgm:t>
    </dgm:pt>
    <dgm:pt modelId="{145E5E75-75FE-4834-AF44-4A7847BFF596}" type="sibTrans" cxnId="{5E92EC51-169F-434B-9267-FDB51B41CAA3}">
      <dgm:prSet/>
      <dgm:spPr/>
      <dgm:t>
        <a:bodyPr/>
        <a:lstStyle/>
        <a:p>
          <a:endParaRPr lang="en-US"/>
        </a:p>
      </dgm:t>
    </dgm:pt>
    <dgm:pt modelId="{39FC849D-6328-4795-B9CE-B81AC80B3EC9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Allows us to decide if performing a test </a:t>
          </a:r>
          <a:r>
            <a:rPr lang="en-US" b="1" dirty="0"/>
            <a:t>usefully</a:t>
          </a:r>
          <a:r>
            <a:rPr lang="en-US" dirty="0"/>
            <a:t> increases or decreases the chance of making the diagnosis </a:t>
          </a:r>
        </a:p>
      </dgm:t>
    </dgm:pt>
    <dgm:pt modelId="{F15E4A9C-0170-4605-BC23-12D44C01191B}" type="parTrans" cxnId="{86414386-C3CF-411F-A23D-1D2890A65EAA}">
      <dgm:prSet/>
      <dgm:spPr/>
      <dgm:t>
        <a:bodyPr/>
        <a:lstStyle/>
        <a:p>
          <a:endParaRPr lang="en-US"/>
        </a:p>
      </dgm:t>
    </dgm:pt>
    <dgm:pt modelId="{1E706F2B-171D-4C4B-A03B-1EAAD77FC22C}" type="sibTrans" cxnId="{86414386-C3CF-411F-A23D-1D2890A65EAA}">
      <dgm:prSet/>
      <dgm:spPr/>
      <dgm:t>
        <a:bodyPr/>
        <a:lstStyle/>
        <a:p>
          <a:endParaRPr lang="en-US"/>
        </a:p>
      </dgm:t>
    </dgm:pt>
    <dgm:pt modelId="{12311FED-682B-4FAD-808B-5A2CACA908DF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Takes into consideration pre-test probability, and helps us convert into a post-test probability </a:t>
          </a:r>
        </a:p>
      </dgm:t>
    </dgm:pt>
    <dgm:pt modelId="{663B07FD-4220-4A9A-8619-A539CE560475}" type="parTrans" cxnId="{6B1BE4D9-632E-48A7-8734-89000891FD53}">
      <dgm:prSet/>
      <dgm:spPr/>
      <dgm:t>
        <a:bodyPr/>
        <a:lstStyle/>
        <a:p>
          <a:endParaRPr lang="en-US"/>
        </a:p>
      </dgm:t>
    </dgm:pt>
    <dgm:pt modelId="{C56B541E-424B-444E-9ED3-12BDD3713039}" type="sibTrans" cxnId="{6B1BE4D9-632E-48A7-8734-89000891FD53}">
      <dgm:prSet/>
      <dgm:spPr/>
      <dgm:t>
        <a:bodyPr/>
        <a:lstStyle/>
        <a:p>
          <a:endParaRPr lang="en-US"/>
        </a:p>
      </dgm:t>
    </dgm:pt>
    <dgm:pt modelId="{C17D0FC1-D099-453F-A62F-1FAF0687B722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Two forms of likelihood ratio exist, positive and negative, known as LR+ and LR- </a:t>
          </a:r>
        </a:p>
      </dgm:t>
    </dgm:pt>
    <dgm:pt modelId="{10FE74ED-4658-4CC5-A929-58A44C4417F0}" type="parTrans" cxnId="{0BED1A53-DAF8-482A-9408-D25FAB694567}">
      <dgm:prSet/>
      <dgm:spPr/>
      <dgm:t>
        <a:bodyPr/>
        <a:lstStyle/>
        <a:p>
          <a:endParaRPr lang="en-US"/>
        </a:p>
      </dgm:t>
    </dgm:pt>
    <dgm:pt modelId="{DB4D7F42-BBEF-4F9D-8E2F-F4C1056B84B8}" type="sibTrans" cxnId="{0BED1A53-DAF8-482A-9408-D25FAB694567}">
      <dgm:prSet/>
      <dgm:spPr/>
      <dgm:t>
        <a:bodyPr/>
        <a:lstStyle/>
        <a:p>
          <a:endParaRPr lang="en-US"/>
        </a:p>
      </dgm:t>
    </dgm:pt>
    <dgm:pt modelId="{22F1A287-E97A-2D47-8099-43CC92C9E091}" type="pres">
      <dgm:prSet presAssocID="{1AF8C8B7-A9D3-43DD-B0C9-7865DE86C3CF}" presName="vert0" presStyleCnt="0">
        <dgm:presLayoutVars>
          <dgm:dir/>
          <dgm:animOne val="branch"/>
          <dgm:animLvl val="lvl"/>
        </dgm:presLayoutVars>
      </dgm:prSet>
      <dgm:spPr/>
    </dgm:pt>
    <dgm:pt modelId="{A6EB3470-E849-914D-A067-FBF0EC03B9A4}" type="pres">
      <dgm:prSet presAssocID="{8332BDE0-6B52-492F-94E5-9ED059B52B5F}" presName="thickLine" presStyleLbl="alignNode1" presStyleIdx="0" presStyleCnt="4"/>
      <dgm:spPr/>
    </dgm:pt>
    <dgm:pt modelId="{720EC8A1-F520-844A-87A5-894F713D2F37}" type="pres">
      <dgm:prSet presAssocID="{8332BDE0-6B52-492F-94E5-9ED059B52B5F}" presName="horz1" presStyleCnt="0"/>
      <dgm:spPr/>
    </dgm:pt>
    <dgm:pt modelId="{7DDE4CA2-95D4-F34F-BD4D-03691014B4A4}" type="pres">
      <dgm:prSet presAssocID="{8332BDE0-6B52-492F-94E5-9ED059B52B5F}" presName="tx1" presStyleLbl="revTx" presStyleIdx="0" presStyleCnt="4"/>
      <dgm:spPr/>
    </dgm:pt>
    <dgm:pt modelId="{FF9F5F7A-98AD-C74D-B340-25ED90CE656F}" type="pres">
      <dgm:prSet presAssocID="{8332BDE0-6B52-492F-94E5-9ED059B52B5F}" presName="vert1" presStyleCnt="0"/>
      <dgm:spPr/>
    </dgm:pt>
    <dgm:pt modelId="{A9571690-349D-E046-9E15-E6D7DB642C0A}" type="pres">
      <dgm:prSet presAssocID="{39FC849D-6328-4795-B9CE-B81AC80B3EC9}" presName="thickLine" presStyleLbl="alignNode1" presStyleIdx="1" presStyleCnt="4"/>
      <dgm:spPr/>
    </dgm:pt>
    <dgm:pt modelId="{5185CC19-583F-EB45-AE61-56E735533E8D}" type="pres">
      <dgm:prSet presAssocID="{39FC849D-6328-4795-B9CE-B81AC80B3EC9}" presName="horz1" presStyleCnt="0"/>
      <dgm:spPr/>
    </dgm:pt>
    <dgm:pt modelId="{A794E1F1-8DA1-B342-ACA3-ABD2552FB259}" type="pres">
      <dgm:prSet presAssocID="{39FC849D-6328-4795-B9CE-B81AC80B3EC9}" presName="tx1" presStyleLbl="revTx" presStyleIdx="1" presStyleCnt="4"/>
      <dgm:spPr/>
    </dgm:pt>
    <dgm:pt modelId="{1910F0FE-277F-E94F-B6BD-5FC383AEEFE7}" type="pres">
      <dgm:prSet presAssocID="{39FC849D-6328-4795-B9CE-B81AC80B3EC9}" presName="vert1" presStyleCnt="0"/>
      <dgm:spPr/>
    </dgm:pt>
    <dgm:pt modelId="{59C4F76A-C890-6246-9A5D-E85094E7BCEC}" type="pres">
      <dgm:prSet presAssocID="{12311FED-682B-4FAD-808B-5A2CACA908DF}" presName="thickLine" presStyleLbl="alignNode1" presStyleIdx="2" presStyleCnt="4"/>
      <dgm:spPr/>
    </dgm:pt>
    <dgm:pt modelId="{2E93EA23-68F0-1A45-8161-47C57CC7126D}" type="pres">
      <dgm:prSet presAssocID="{12311FED-682B-4FAD-808B-5A2CACA908DF}" presName="horz1" presStyleCnt="0"/>
      <dgm:spPr/>
    </dgm:pt>
    <dgm:pt modelId="{E0AC253C-9AD1-974E-9033-114AA6F5031E}" type="pres">
      <dgm:prSet presAssocID="{12311FED-682B-4FAD-808B-5A2CACA908DF}" presName="tx1" presStyleLbl="revTx" presStyleIdx="2" presStyleCnt="4"/>
      <dgm:spPr/>
    </dgm:pt>
    <dgm:pt modelId="{D33CFEB3-D748-5F45-9E15-AAD416548873}" type="pres">
      <dgm:prSet presAssocID="{12311FED-682B-4FAD-808B-5A2CACA908DF}" presName="vert1" presStyleCnt="0"/>
      <dgm:spPr/>
    </dgm:pt>
    <dgm:pt modelId="{EEAB4111-8E74-2F48-8170-2AD0B66515D7}" type="pres">
      <dgm:prSet presAssocID="{C17D0FC1-D099-453F-A62F-1FAF0687B722}" presName="thickLine" presStyleLbl="alignNode1" presStyleIdx="3" presStyleCnt="4"/>
      <dgm:spPr/>
    </dgm:pt>
    <dgm:pt modelId="{E8C713C6-3B6E-AA4A-A971-6A20508AF442}" type="pres">
      <dgm:prSet presAssocID="{C17D0FC1-D099-453F-A62F-1FAF0687B722}" presName="horz1" presStyleCnt="0"/>
      <dgm:spPr/>
    </dgm:pt>
    <dgm:pt modelId="{3CF2C52F-7684-6C4E-8160-8BDBC370A691}" type="pres">
      <dgm:prSet presAssocID="{C17D0FC1-D099-453F-A62F-1FAF0687B722}" presName="tx1" presStyleLbl="revTx" presStyleIdx="3" presStyleCnt="4"/>
      <dgm:spPr/>
    </dgm:pt>
    <dgm:pt modelId="{CE652F7E-91F2-6E41-B58C-C45C0772E3B6}" type="pres">
      <dgm:prSet presAssocID="{C17D0FC1-D099-453F-A62F-1FAF0687B722}" presName="vert1" presStyleCnt="0"/>
      <dgm:spPr/>
    </dgm:pt>
  </dgm:ptLst>
  <dgm:cxnLst>
    <dgm:cxn modelId="{5E92EC51-169F-434B-9267-FDB51B41CAA3}" srcId="{1AF8C8B7-A9D3-43DD-B0C9-7865DE86C3CF}" destId="{8332BDE0-6B52-492F-94E5-9ED059B52B5F}" srcOrd="0" destOrd="0" parTransId="{75A597B3-A6F0-46AF-95F2-6478A30B6228}" sibTransId="{145E5E75-75FE-4834-AF44-4A7847BFF596}"/>
    <dgm:cxn modelId="{0BED1A53-DAF8-482A-9408-D25FAB694567}" srcId="{1AF8C8B7-A9D3-43DD-B0C9-7865DE86C3CF}" destId="{C17D0FC1-D099-453F-A62F-1FAF0687B722}" srcOrd="3" destOrd="0" parTransId="{10FE74ED-4658-4CC5-A929-58A44C4417F0}" sibTransId="{DB4D7F42-BBEF-4F9D-8E2F-F4C1056B84B8}"/>
    <dgm:cxn modelId="{64F2C65C-90ED-D246-B94D-0C3C24BD25D2}" type="presOf" srcId="{12311FED-682B-4FAD-808B-5A2CACA908DF}" destId="{E0AC253C-9AD1-974E-9033-114AA6F5031E}" srcOrd="0" destOrd="0" presId="urn:microsoft.com/office/officeart/2008/layout/LinedList"/>
    <dgm:cxn modelId="{20CAE36F-D433-2141-A8B9-4263FECA6F82}" type="presOf" srcId="{1AF8C8B7-A9D3-43DD-B0C9-7865DE86C3CF}" destId="{22F1A287-E97A-2D47-8099-43CC92C9E091}" srcOrd="0" destOrd="0" presId="urn:microsoft.com/office/officeart/2008/layout/LinedList"/>
    <dgm:cxn modelId="{86414386-C3CF-411F-A23D-1D2890A65EAA}" srcId="{1AF8C8B7-A9D3-43DD-B0C9-7865DE86C3CF}" destId="{39FC849D-6328-4795-B9CE-B81AC80B3EC9}" srcOrd="1" destOrd="0" parTransId="{F15E4A9C-0170-4605-BC23-12D44C01191B}" sibTransId="{1E706F2B-171D-4C4B-A03B-1EAAD77FC22C}"/>
    <dgm:cxn modelId="{B8378C93-0359-1A4F-B828-52250F59BB85}" type="presOf" srcId="{39FC849D-6328-4795-B9CE-B81AC80B3EC9}" destId="{A794E1F1-8DA1-B342-ACA3-ABD2552FB259}" srcOrd="0" destOrd="0" presId="urn:microsoft.com/office/officeart/2008/layout/LinedList"/>
    <dgm:cxn modelId="{541673C3-B9B7-024E-B61A-DEDB3DD6211E}" type="presOf" srcId="{C17D0FC1-D099-453F-A62F-1FAF0687B722}" destId="{3CF2C52F-7684-6C4E-8160-8BDBC370A691}" srcOrd="0" destOrd="0" presId="urn:microsoft.com/office/officeart/2008/layout/LinedList"/>
    <dgm:cxn modelId="{CD5BE8D4-ECD5-E844-91AE-0B4599C22619}" type="presOf" srcId="{8332BDE0-6B52-492F-94E5-9ED059B52B5F}" destId="{7DDE4CA2-95D4-F34F-BD4D-03691014B4A4}" srcOrd="0" destOrd="0" presId="urn:microsoft.com/office/officeart/2008/layout/LinedList"/>
    <dgm:cxn modelId="{6B1BE4D9-632E-48A7-8734-89000891FD53}" srcId="{1AF8C8B7-A9D3-43DD-B0C9-7865DE86C3CF}" destId="{12311FED-682B-4FAD-808B-5A2CACA908DF}" srcOrd="2" destOrd="0" parTransId="{663B07FD-4220-4A9A-8619-A539CE560475}" sibTransId="{C56B541E-424B-444E-9ED3-12BDD3713039}"/>
    <dgm:cxn modelId="{CB542C56-B0D3-D54E-A0C8-642591189344}" type="presParOf" srcId="{22F1A287-E97A-2D47-8099-43CC92C9E091}" destId="{A6EB3470-E849-914D-A067-FBF0EC03B9A4}" srcOrd="0" destOrd="0" presId="urn:microsoft.com/office/officeart/2008/layout/LinedList"/>
    <dgm:cxn modelId="{C6AC4519-E3A0-3643-BE43-4287CDF43416}" type="presParOf" srcId="{22F1A287-E97A-2D47-8099-43CC92C9E091}" destId="{720EC8A1-F520-844A-87A5-894F713D2F37}" srcOrd="1" destOrd="0" presId="urn:microsoft.com/office/officeart/2008/layout/LinedList"/>
    <dgm:cxn modelId="{A40926DE-E501-8F4A-B306-DB4963E29511}" type="presParOf" srcId="{720EC8A1-F520-844A-87A5-894F713D2F37}" destId="{7DDE4CA2-95D4-F34F-BD4D-03691014B4A4}" srcOrd="0" destOrd="0" presId="urn:microsoft.com/office/officeart/2008/layout/LinedList"/>
    <dgm:cxn modelId="{FF87FDC6-2F41-E640-AC97-47C443D30BA7}" type="presParOf" srcId="{720EC8A1-F520-844A-87A5-894F713D2F37}" destId="{FF9F5F7A-98AD-C74D-B340-25ED90CE656F}" srcOrd="1" destOrd="0" presId="urn:microsoft.com/office/officeart/2008/layout/LinedList"/>
    <dgm:cxn modelId="{AEE2F5E4-A4FE-2C45-9E12-D16FE8BB2E83}" type="presParOf" srcId="{22F1A287-E97A-2D47-8099-43CC92C9E091}" destId="{A9571690-349D-E046-9E15-E6D7DB642C0A}" srcOrd="2" destOrd="0" presId="urn:microsoft.com/office/officeart/2008/layout/LinedList"/>
    <dgm:cxn modelId="{19602DF1-7495-9249-AD27-B80AECD32A38}" type="presParOf" srcId="{22F1A287-E97A-2D47-8099-43CC92C9E091}" destId="{5185CC19-583F-EB45-AE61-56E735533E8D}" srcOrd="3" destOrd="0" presId="urn:microsoft.com/office/officeart/2008/layout/LinedList"/>
    <dgm:cxn modelId="{B056E97A-4601-4B4A-8921-162078DFDCE4}" type="presParOf" srcId="{5185CC19-583F-EB45-AE61-56E735533E8D}" destId="{A794E1F1-8DA1-B342-ACA3-ABD2552FB259}" srcOrd="0" destOrd="0" presId="urn:microsoft.com/office/officeart/2008/layout/LinedList"/>
    <dgm:cxn modelId="{357250EA-A476-914A-987E-F2E12B74E770}" type="presParOf" srcId="{5185CC19-583F-EB45-AE61-56E735533E8D}" destId="{1910F0FE-277F-E94F-B6BD-5FC383AEEFE7}" srcOrd="1" destOrd="0" presId="urn:microsoft.com/office/officeart/2008/layout/LinedList"/>
    <dgm:cxn modelId="{8C7FA28D-F429-9244-8144-1591ABCD4052}" type="presParOf" srcId="{22F1A287-E97A-2D47-8099-43CC92C9E091}" destId="{59C4F76A-C890-6246-9A5D-E85094E7BCEC}" srcOrd="4" destOrd="0" presId="urn:microsoft.com/office/officeart/2008/layout/LinedList"/>
    <dgm:cxn modelId="{711C5254-FA53-0846-8BD4-E27D57BA1B35}" type="presParOf" srcId="{22F1A287-E97A-2D47-8099-43CC92C9E091}" destId="{2E93EA23-68F0-1A45-8161-47C57CC7126D}" srcOrd="5" destOrd="0" presId="urn:microsoft.com/office/officeart/2008/layout/LinedList"/>
    <dgm:cxn modelId="{349B98F4-921F-9544-9136-1076C6357E1C}" type="presParOf" srcId="{2E93EA23-68F0-1A45-8161-47C57CC7126D}" destId="{E0AC253C-9AD1-974E-9033-114AA6F5031E}" srcOrd="0" destOrd="0" presId="urn:microsoft.com/office/officeart/2008/layout/LinedList"/>
    <dgm:cxn modelId="{1B431AA0-D0A8-8644-8B96-E9AB6D4C5FDF}" type="presParOf" srcId="{2E93EA23-68F0-1A45-8161-47C57CC7126D}" destId="{D33CFEB3-D748-5F45-9E15-AAD416548873}" srcOrd="1" destOrd="0" presId="urn:microsoft.com/office/officeart/2008/layout/LinedList"/>
    <dgm:cxn modelId="{80D51073-B3D4-3946-BDC2-CF1292EE41C1}" type="presParOf" srcId="{22F1A287-E97A-2D47-8099-43CC92C9E091}" destId="{EEAB4111-8E74-2F48-8170-2AD0B66515D7}" srcOrd="6" destOrd="0" presId="urn:microsoft.com/office/officeart/2008/layout/LinedList"/>
    <dgm:cxn modelId="{A940292C-E55F-F443-89A1-44D1A1BF9A40}" type="presParOf" srcId="{22F1A287-E97A-2D47-8099-43CC92C9E091}" destId="{E8C713C6-3B6E-AA4A-A971-6A20508AF442}" srcOrd="7" destOrd="0" presId="urn:microsoft.com/office/officeart/2008/layout/LinedList"/>
    <dgm:cxn modelId="{858875C2-35EC-A245-847C-4A6625DDED87}" type="presParOf" srcId="{E8C713C6-3B6E-AA4A-A971-6A20508AF442}" destId="{3CF2C52F-7684-6C4E-8160-8BDBC370A691}" srcOrd="0" destOrd="0" presId="urn:microsoft.com/office/officeart/2008/layout/LinedList"/>
    <dgm:cxn modelId="{FC73450C-C083-4D4F-A944-B26E2CB2151A}" type="presParOf" srcId="{E8C713C6-3B6E-AA4A-A971-6A20508AF442}" destId="{CE652F7E-91F2-6E41-B58C-C45C0772E3B6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6CE83E-51A7-43AA-AA10-B3F6E8DEA7FA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28AFB609-3949-4B03-827B-433865293474}">
      <dgm:prSet/>
      <dgm:spPr/>
      <dgm:t>
        <a:bodyPr/>
        <a:lstStyle/>
        <a:p>
          <a:r>
            <a:rPr lang="en-US"/>
            <a:t>Testing is not harm free </a:t>
          </a:r>
        </a:p>
      </dgm:t>
    </dgm:pt>
    <dgm:pt modelId="{CDA300CE-742D-4440-B0C7-04AF1892F14C}" type="parTrans" cxnId="{3B2B6331-FCF2-4401-AEDC-3AE29FE493AF}">
      <dgm:prSet/>
      <dgm:spPr/>
      <dgm:t>
        <a:bodyPr/>
        <a:lstStyle/>
        <a:p>
          <a:endParaRPr lang="en-US"/>
        </a:p>
      </dgm:t>
    </dgm:pt>
    <dgm:pt modelId="{97697468-45E4-4A12-A086-DC5DA408B93A}" type="sibTrans" cxnId="{3B2B6331-FCF2-4401-AEDC-3AE29FE493AF}">
      <dgm:prSet/>
      <dgm:spPr/>
      <dgm:t>
        <a:bodyPr/>
        <a:lstStyle/>
        <a:p>
          <a:endParaRPr lang="en-US"/>
        </a:p>
      </dgm:t>
    </dgm:pt>
    <dgm:pt modelId="{EBE8B063-CF9B-4C52-9020-270177713272}">
      <dgm:prSet/>
      <dgm:spPr/>
      <dgm:t>
        <a:bodyPr/>
        <a:lstStyle/>
        <a:p>
          <a:r>
            <a:rPr lang="en-US"/>
            <a:t>Testing costs money, time, resources (of both patient and health care system)</a:t>
          </a:r>
        </a:p>
      </dgm:t>
    </dgm:pt>
    <dgm:pt modelId="{5146D95E-0BB9-4747-AE5B-7CB25822DC02}" type="parTrans" cxnId="{5A8D8AE2-0785-4F12-B352-B2F703D17F8E}">
      <dgm:prSet/>
      <dgm:spPr/>
      <dgm:t>
        <a:bodyPr/>
        <a:lstStyle/>
        <a:p>
          <a:endParaRPr lang="en-US"/>
        </a:p>
      </dgm:t>
    </dgm:pt>
    <dgm:pt modelId="{E674BDB3-6BBF-423E-9793-DB6F7ED954FF}" type="sibTrans" cxnId="{5A8D8AE2-0785-4F12-B352-B2F703D17F8E}">
      <dgm:prSet/>
      <dgm:spPr/>
      <dgm:t>
        <a:bodyPr/>
        <a:lstStyle/>
        <a:p>
          <a:endParaRPr lang="en-US"/>
        </a:p>
      </dgm:t>
    </dgm:pt>
    <dgm:pt modelId="{438BC2D9-3A89-4F7A-985B-E03128F18A10}">
      <dgm:prSet/>
      <dgm:spPr/>
      <dgm:t>
        <a:bodyPr/>
        <a:lstStyle/>
        <a:p>
          <a:r>
            <a:rPr lang="en-US"/>
            <a:t>Using the incorrect test can lead to incorrect diagnosis and downstream harm</a:t>
          </a:r>
        </a:p>
      </dgm:t>
    </dgm:pt>
    <dgm:pt modelId="{293E2AE2-D0EF-427E-9D9F-15BF90D890B4}" type="parTrans" cxnId="{2F52CE34-4790-4446-B0C6-E07C5259D0AC}">
      <dgm:prSet/>
      <dgm:spPr/>
      <dgm:t>
        <a:bodyPr/>
        <a:lstStyle/>
        <a:p>
          <a:endParaRPr lang="en-US"/>
        </a:p>
      </dgm:t>
    </dgm:pt>
    <dgm:pt modelId="{232B6692-CF27-48E0-8671-4BDD32D932F9}" type="sibTrans" cxnId="{2F52CE34-4790-4446-B0C6-E07C5259D0AC}">
      <dgm:prSet/>
      <dgm:spPr/>
      <dgm:t>
        <a:bodyPr/>
        <a:lstStyle/>
        <a:p>
          <a:endParaRPr lang="en-US"/>
        </a:p>
      </dgm:t>
    </dgm:pt>
    <dgm:pt modelId="{86B23AC1-1E65-47CA-B0A0-01D0C466F6F5}">
      <dgm:prSet/>
      <dgm:spPr/>
      <dgm:t>
        <a:bodyPr/>
        <a:lstStyle/>
        <a:p>
          <a:r>
            <a:rPr lang="en-US"/>
            <a:t>Using too many tests will make the diagnosis unclear</a:t>
          </a:r>
        </a:p>
      </dgm:t>
    </dgm:pt>
    <dgm:pt modelId="{D3168E75-1DDD-4965-84D3-41DC43DD7309}" type="parTrans" cxnId="{A5E6E256-0D9D-4631-A774-AD0F8D053A5C}">
      <dgm:prSet/>
      <dgm:spPr/>
      <dgm:t>
        <a:bodyPr/>
        <a:lstStyle/>
        <a:p>
          <a:endParaRPr lang="en-US"/>
        </a:p>
      </dgm:t>
    </dgm:pt>
    <dgm:pt modelId="{1A44DCFE-549B-479A-A975-CB9164667358}" type="sibTrans" cxnId="{A5E6E256-0D9D-4631-A774-AD0F8D053A5C}">
      <dgm:prSet/>
      <dgm:spPr/>
      <dgm:t>
        <a:bodyPr/>
        <a:lstStyle/>
        <a:p>
          <a:endParaRPr lang="en-US"/>
        </a:p>
      </dgm:t>
    </dgm:pt>
    <dgm:pt modelId="{842D03D8-7E62-4F54-8E07-62092EFA2BFD}">
      <dgm:prSet/>
      <dgm:spPr/>
      <dgm:t>
        <a:bodyPr/>
        <a:lstStyle/>
        <a:p>
          <a:r>
            <a:rPr lang="en-US"/>
            <a:t>Interpreting the test incorrectly leads to over treatment</a:t>
          </a:r>
        </a:p>
      </dgm:t>
    </dgm:pt>
    <dgm:pt modelId="{70208C5A-A8E7-41A4-9836-BFC163C6A131}" type="parTrans" cxnId="{4D9B8B4C-F0A6-4A3F-9787-B38091CFD27E}">
      <dgm:prSet/>
      <dgm:spPr/>
      <dgm:t>
        <a:bodyPr/>
        <a:lstStyle/>
        <a:p>
          <a:endParaRPr lang="en-US"/>
        </a:p>
      </dgm:t>
    </dgm:pt>
    <dgm:pt modelId="{6F3D9128-6587-4325-AE99-1C1A33547A0A}" type="sibTrans" cxnId="{4D9B8B4C-F0A6-4A3F-9787-B38091CFD27E}">
      <dgm:prSet/>
      <dgm:spPr/>
      <dgm:t>
        <a:bodyPr/>
        <a:lstStyle/>
        <a:p>
          <a:endParaRPr lang="en-US"/>
        </a:p>
      </dgm:t>
    </dgm:pt>
    <dgm:pt modelId="{3BC14EA6-C330-4ED7-96F0-2C29937BBE26}">
      <dgm:prSet/>
      <dgm:spPr/>
      <dgm:t>
        <a:bodyPr/>
        <a:lstStyle/>
        <a:p>
          <a:r>
            <a:rPr lang="en-US"/>
            <a:t>If we just order tests for our entire differential, we should let a computer practice medicine </a:t>
          </a:r>
        </a:p>
      </dgm:t>
    </dgm:pt>
    <dgm:pt modelId="{095A5F5E-6A1D-45F4-9811-3BF06E26F3D3}" type="parTrans" cxnId="{6BCEDF7D-BD70-42A0-A725-20C4E535E8E9}">
      <dgm:prSet/>
      <dgm:spPr/>
      <dgm:t>
        <a:bodyPr/>
        <a:lstStyle/>
        <a:p>
          <a:endParaRPr lang="en-US"/>
        </a:p>
      </dgm:t>
    </dgm:pt>
    <dgm:pt modelId="{8F2C74AC-F413-4B3F-AE91-E93B40CFDB8D}" type="sibTrans" cxnId="{6BCEDF7D-BD70-42A0-A725-20C4E535E8E9}">
      <dgm:prSet/>
      <dgm:spPr/>
      <dgm:t>
        <a:bodyPr/>
        <a:lstStyle/>
        <a:p>
          <a:endParaRPr lang="en-US"/>
        </a:p>
      </dgm:t>
    </dgm:pt>
    <dgm:pt modelId="{FEC751B7-4EB9-1C41-B96E-1EE90B127911}" type="pres">
      <dgm:prSet presAssocID="{186CE83E-51A7-43AA-AA10-B3F6E8DEA7FA}" presName="vert0" presStyleCnt="0">
        <dgm:presLayoutVars>
          <dgm:dir/>
          <dgm:animOne val="branch"/>
          <dgm:animLvl val="lvl"/>
        </dgm:presLayoutVars>
      </dgm:prSet>
      <dgm:spPr/>
    </dgm:pt>
    <dgm:pt modelId="{F1EBC656-2459-5D46-80D6-F35FCE113268}" type="pres">
      <dgm:prSet presAssocID="{28AFB609-3949-4B03-827B-433865293474}" presName="thickLine" presStyleLbl="alignNode1" presStyleIdx="0" presStyleCnt="6"/>
      <dgm:spPr/>
    </dgm:pt>
    <dgm:pt modelId="{7884B539-3E65-4D44-89E0-E9D9034D7E1B}" type="pres">
      <dgm:prSet presAssocID="{28AFB609-3949-4B03-827B-433865293474}" presName="horz1" presStyleCnt="0"/>
      <dgm:spPr/>
    </dgm:pt>
    <dgm:pt modelId="{41E43212-8B4E-C144-B52A-071871F684D5}" type="pres">
      <dgm:prSet presAssocID="{28AFB609-3949-4B03-827B-433865293474}" presName="tx1" presStyleLbl="revTx" presStyleIdx="0" presStyleCnt="6"/>
      <dgm:spPr/>
    </dgm:pt>
    <dgm:pt modelId="{300D9C15-2CDB-C84B-ACAB-C6F9C40EBB59}" type="pres">
      <dgm:prSet presAssocID="{28AFB609-3949-4B03-827B-433865293474}" presName="vert1" presStyleCnt="0"/>
      <dgm:spPr/>
    </dgm:pt>
    <dgm:pt modelId="{C0AE01C3-50CB-5D4A-8D26-BE295FB73F38}" type="pres">
      <dgm:prSet presAssocID="{EBE8B063-CF9B-4C52-9020-270177713272}" presName="thickLine" presStyleLbl="alignNode1" presStyleIdx="1" presStyleCnt="6"/>
      <dgm:spPr/>
    </dgm:pt>
    <dgm:pt modelId="{C37C152D-DEE7-7448-BD51-5E1EEEAA82B9}" type="pres">
      <dgm:prSet presAssocID="{EBE8B063-CF9B-4C52-9020-270177713272}" presName="horz1" presStyleCnt="0"/>
      <dgm:spPr/>
    </dgm:pt>
    <dgm:pt modelId="{CCA7B397-803E-3048-BD5B-938F6C3E2A26}" type="pres">
      <dgm:prSet presAssocID="{EBE8B063-CF9B-4C52-9020-270177713272}" presName="tx1" presStyleLbl="revTx" presStyleIdx="1" presStyleCnt="6"/>
      <dgm:spPr/>
    </dgm:pt>
    <dgm:pt modelId="{EED4CFEF-6F61-494D-A853-BC84DD52A106}" type="pres">
      <dgm:prSet presAssocID="{EBE8B063-CF9B-4C52-9020-270177713272}" presName="vert1" presStyleCnt="0"/>
      <dgm:spPr/>
    </dgm:pt>
    <dgm:pt modelId="{32027E88-D41E-3043-93E2-2DC97EFD9C70}" type="pres">
      <dgm:prSet presAssocID="{438BC2D9-3A89-4F7A-985B-E03128F18A10}" presName="thickLine" presStyleLbl="alignNode1" presStyleIdx="2" presStyleCnt="6"/>
      <dgm:spPr/>
    </dgm:pt>
    <dgm:pt modelId="{6A2196C3-ECEA-FC46-94D2-1B9A9C10DDF1}" type="pres">
      <dgm:prSet presAssocID="{438BC2D9-3A89-4F7A-985B-E03128F18A10}" presName="horz1" presStyleCnt="0"/>
      <dgm:spPr/>
    </dgm:pt>
    <dgm:pt modelId="{4B684689-1359-E441-AC25-515ADB070AF5}" type="pres">
      <dgm:prSet presAssocID="{438BC2D9-3A89-4F7A-985B-E03128F18A10}" presName="tx1" presStyleLbl="revTx" presStyleIdx="2" presStyleCnt="6"/>
      <dgm:spPr/>
    </dgm:pt>
    <dgm:pt modelId="{316F8078-D249-E844-9780-D39E8B76F409}" type="pres">
      <dgm:prSet presAssocID="{438BC2D9-3A89-4F7A-985B-E03128F18A10}" presName="vert1" presStyleCnt="0"/>
      <dgm:spPr/>
    </dgm:pt>
    <dgm:pt modelId="{AC26F3A3-FB73-B04C-9034-039C1AA9A464}" type="pres">
      <dgm:prSet presAssocID="{86B23AC1-1E65-47CA-B0A0-01D0C466F6F5}" presName="thickLine" presStyleLbl="alignNode1" presStyleIdx="3" presStyleCnt="6"/>
      <dgm:spPr/>
    </dgm:pt>
    <dgm:pt modelId="{27112DA5-4F2A-8141-B746-93F9FC688A22}" type="pres">
      <dgm:prSet presAssocID="{86B23AC1-1E65-47CA-B0A0-01D0C466F6F5}" presName="horz1" presStyleCnt="0"/>
      <dgm:spPr/>
    </dgm:pt>
    <dgm:pt modelId="{25BA96B1-9EF2-7B4D-A7DF-C50F74641998}" type="pres">
      <dgm:prSet presAssocID="{86B23AC1-1E65-47CA-B0A0-01D0C466F6F5}" presName="tx1" presStyleLbl="revTx" presStyleIdx="3" presStyleCnt="6"/>
      <dgm:spPr/>
    </dgm:pt>
    <dgm:pt modelId="{DC73595F-1CC2-8F4F-A032-571571C1A035}" type="pres">
      <dgm:prSet presAssocID="{86B23AC1-1E65-47CA-B0A0-01D0C466F6F5}" presName="vert1" presStyleCnt="0"/>
      <dgm:spPr/>
    </dgm:pt>
    <dgm:pt modelId="{7608A73B-2A4A-FD45-A0E7-838F4FFF2875}" type="pres">
      <dgm:prSet presAssocID="{842D03D8-7E62-4F54-8E07-62092EFA2BFD}" presName="thickLine" presStyleLbl="alignNode1" presStyleIdx="4" presStyleCnt="6"/>
      <dgm:spPr/>
    </dgm:pt>
    <dgm:pt modelId="{73B6E4DD-3F89-B143-9C35-4107C81F0701}" type="pres">
      <dgm:prSet presAssocID="{842D03D8-7E62-4F54-8E07-62092EFA2BFD}" presName="horz1" presStyleCnt="0"/>
      <dgm:spPr/>
    </dgm:pt>
    <dgm:pt modelId="{B7FEB14F-5858-0D4E-85AE-24C0A1E40FA0}" type="pres">
      <dgm:prSet presAssocID="{842D03D8-7E62-4F54-8E07-62092EFA2BFD}" presName="tx1" presStyleLbl="revTx" presStyleIdx="4" presStyleCnt="6"/>
      <dgm:spPr/>
    </dgm:pt>
    <dgm:pt modelId="{D33DD409-4950-7444-9064-3B7EFD2ED408}" type="pres">
      <dgm:prSet presAssocID="{842D03D8-7E62-4F54-8E07-62092EFA2BFD}" presName="vert1" presStyleCnt="0"/>
      <dgm:spPr/>
    </dgm:pt>
    <dgm:pt modelId="{66D405B3-B566-B643-A324-839C689A524F}" type="pres">
      <dgm:prSet presAssocID="{3BC14EA6-C330-4ED7-96F0-2C29937BBE26}" presName="thickLine" presStyleLbl="alignNode1" presStyleIdx="5" presStyleCnt="6"/>
      <dgm:spPr/>
    </dgm:pt>
    <dgm:pt modelId="{05526F8D-A44D-CB45-B8B8-C65555F76228}" type="pres">
      <dgm:prSet presAssocID="{3BC14EA6-C330-4ED7-96F0-2C29937BBE26}" presName="horz1" presStyleCnt="0"/>
      <dgm:spPr/>
    </dgm:pt>
    <dgm:pt modelId="{E6BC8029-411F-8C4B-B1B5-B34EAEF1EC70}" type="pres">
      <dgm:prSet presAssocID="{3BC14EA6-C330-4ED7-96F0-2C29937BBE26}" presName="tx1" presStyleLbl="revTx" presStyleIdx="5" presStyleCnt="6"/>
      <dgm:spPr/>
    </dgm:pt>
    <dgm:pt modelId="{335E7DA0-632C-1344-80D4-F469ED9CE0FB}" type="pres">
      <dgm:prSet presAssocID="{3BC14EA6-C330-4ED7-96F0-2C29937BBE26}" presName="vert1" presStyleCnt="0"/>
      <dgm:spPr/>
    </dgm:pt>
  </dgm:ptLst>
  <dgm:cxnLst>
    <dgm:cxn modelId="{C8EFC719-5DA4-5646-B301-C02FCC71CDA9}" type="presOf" srcId="{186CE83E-51A7-43AA-AA10-B3F6E8DEA7FA}" destId="{FEC751B7-4EB9-1C41-B96E-1EE90B127911}" srcOrd="0" destOrd="0" presId="urn:microsoft.com/office/officeart/2008/layout/LinedList"/>
    <dgm:cxn modelId="{3B2B6331-FCF2-4401-AEDC-3AE29FE493AF}" srcId="{186CE83E-51A7-43AA-AA10-B3F6E8DEA7FA}" destId="{28AFB609-3949-4B03-827B-433865293474}" srcOrd="0" destOrd="0" parTransId="{CDA300CE-742D-4440-B0C7-04AF1892F14C}" sibTransId="{97697468-45E4-4A12-A086-DC5DA408B93A}"/>
    <dgm:cxn modelId="{CB95A733-4AD8-3040-8998-728FEA3D1A08}" type="presOf" srcId="{438BC2D9-3A89-4F7A-985B-E03128F18A10}" destId="{4B684689-1359-E441-AC25-515ADB070AF5}" srcOrd="0" destOrd="0" presId="urn:microsoft.com/office/officeart/2008/layout/LinedList"/>
    <dgm:cxn modelId="{2F52CE34-4790-4446-B0C6-E07C5259D0AC}" srcId="{186CE83E-51A7-43AA-AA10-B3F6E8DEA7FA}" destId="{438BC2D9-3A89-4F7A-985B-E03128F18A10}" srcOrd="2" destOrd="0" parTransId="{293E2AE2-D0EF-427E-9D9F-15BF90D890B4}" sibTransId="{232B6692-CF27-48E0-8671-4BDD32D932F9}"/>
    <dgm:cxn modelId="{4D9B8B4C-F0A6-4A3F-9787-B38091CFD27E}" srcId="{186CE83E-51A7-43AA-AA10-B3F6E8DEA7FA}" destId="{842D03D8-7E62-4F54-8E07-62092EFA2BFD}" srcOrd="4" destOrd="0" parTransId="{70208C5A-A8E7-41A4-9836-BFC163C6A131}" sibTransId="{6F3D9128-6587-4325-AE99-1C1A33547A0A}"/>
    <dgm:cxn modelId="{A5E6E256-0D9D-4631-A774-AD0F8D053A5C}" srcId="{186CE83E-51A7-43AA-AA10-B3F6E8DEA7FA}" destId="{86B23AC1-1E65-47CA-B0A0-01D0C466F6F5}" srcOrd="3" destOrd="0" parTransId="{D3168E75-1DDD-4965-84D3-41DC43DD7309}" sibTransId="{1A44DCFE-549B-479A-A975-CB9164667358}"/>
    <dgm:cxn modelId="{B9828A64-9AE3-AF47-BA12-C7D8368280B1}" type="presOf" srcId="{842D03D8-7E62-4F54-8E07-62092EFA2BFD}" destId="{B7FEB14F-5858-0D4E-85AE-24C0A1E40FA0}" srcOrd="0" destOrd="0" presId="urn:microsoft.com/office/officeart/2008/layout/LinedList"/>
    <dgm:cxn modelId="{B4EB5170-90DF-DF40-AA7D-8284F57048E6}" type="presOf" srcId="{86B23AC1-1E65-47CA-B0A0-01D0C466F6F5}" destId="{25BA96B1-9EF2-7B4D-A7DF-C50F74641998}" srcOrd="0" destOrd="0" presId="urn:microsoft.com/office/officeart/2008/layout/LinedList"/>
    <dgm:cxn modelId="{E3048E7A-F916-F140-86BD-B79A42C739A4}" type="presOf" srcId="{28AFB609-3949-4B03-827B-433865293474}" destId="{41E43212-8B4E-C144-B52A-071871F684D5}" srcOrd="0" destOrd="0" presId="urn:microsoft.com/office/officeart/2008/layout/LinedList"/>
    <dgm:cxn modelId="{6BCEDF7D-BD70-42A0-A725-20C4E535E8E9}" srcId="{186CE83E-51A7-43AA-AA10-B3F6E8DEA7FA}" destId="{3BC14EA6-C330-4ED7-96F0-2C29937BBE26}" srcOrd="5" destOrd="0" parTransId="{095A5F5E-6A1D-45F4-9811-3BF06E26F3D3}" sibTransId="{8F2C74AC-F413-4B3F-AE91-E93B40CFDB8D}"/>
    <dgm:cxn modelId="{DCB90FAA-3CFD-3D4D-9F22-EBA6FEB2BDFD}" type="presOf" srcId="{3BC14EA6-C330-4ED7-96F0-2C29937BBE26}" destId="{E6BC8029-411F-8C4B-B1B5-B34EAEF1EC70}" srcOrd="0" destOrd="0" presId="urn:microsoft.com/office/officeart/2008/layout/LinedList"/>
    <dgm:cxn modelId="{BD512BC2-45DB-2549-BACE-BAC625F4001A}" type="presOf" srcId="{EBE8B063-CF9B-4C52-9020-270177713272}" destId="{CCA7B397-803E-3048-BD5B-938F6C3E2A26}" srcOrd="0" destOrd="0" presId="urn:microsoft.com/office/officeart/2008/layout/LinedList"/>
    <dgm:cxn modelId="{5A8D8AE2-0785-4F12-B352-B2F703D17F8E}" srcId="{186CE83E-51A7-43AA-AA10-B3F6E8DEA7FA}" destId="{EBE8B063-CF9B-4C52-9020-270177713272}" srcOrd="1" destOrd="0" parTransId="{5146D95E-0BB9-4747-AE5B-7CB25822DC02}" sibTransId="{E674BDB3-6BBF-423E-9793-DB6F7ED954FF}"/>
    <dgm:cxn modelId="{BA82E331-895D-E14F-80FC-2D0CCB5C929F}" type="presParOf" srcId="{FEC751B7-4EB9-1C41-B96E-1EE90B127911}" destId="{F1EBC656-2459-5D46-80D6-F35FCE113268}" srcOrd="0" destOrd="0" presId="urn:microsoft.com/office/officeart/2008/layout/LinedList"/>
    <dgm:cxn modelId="{24C4048B-3E3E-2249-9D9A-4239A6297A53}" type="presParOf" srcId="{FEC751B7-4EB9-1C41-B96E-1EE90B127911}" destId="{7884B539-3E65-4D44-89E0-E9D9034D7E1B}" srcOrd="1" destOrd="0" presId="urn:microsoft.com/office/officeart/2008/layout/LinedList"/>
    <dgm:cxn modelId="{C1CD7F07-584D-1449-B75B-45E2F906DD4A}" type="presParOf" srcId="{7884B539-3E65-4D44-89E0-E9D9034D7E1B}" destId="{41E43212-8B4E-C144-B52A-071871F684D5}" srcOrd="0" destOrd="0" presId="urn:microsoft.com/office/officeart/2008/layout/LinedList"/>
    <dgm:cxn modelId="{9B0154D6-EB98-5744-AC38-E847055450CC}" type="presParOf" srcId="{7884B539-3E65-4D44-89E0-E9D9034D7E1B}" destId="{300D9C15-2CDB-C84B-ACAB-C6F9C40EBB59}" srcOrd="1" destOrd="0" presId="urn:microsoft.com/office/officeart/2008/layout/LinedList"/>
    <dgm:cxn modelId="{60C3E6A3-AC73-0140-B954-D732993CC7ED}" type="presParOf" srcId="{FEC751B7-4EB9-1C41-B96E-1EE90B127911}" destId="{C0AE01C3-50CB-5D4A-8D26-BE295FB73F38}" srcOrd="2" destOrd="0" presId="urn:microsoft.com/office/officeart/2008/layout/LinedList"/>
    <dgm:cxn modelId="{6B96183B-1D4C-F547-B338-91391B0104F6}" type="presParOf" srcId="{FEC751B7-4EB9-1C41-B96E-1EE90B127911}" destId="{C37C152D-DEE7-7448-BD51-5E1EEEAA82B9}" srcOrd="3" destOrd="0" presId="urn:microsoft.com/office/officeart/2008/layout/LinedList"/>
    <dgm:cxn modelId="{AB0748ED-5330-D145-8A69-C20BA69096FD}" type="presParOf" srcId="{C37C152D-DEE7-7448-BD51-5E1EEEAA82B9}" destId="{CCA7B397-803E-3048-BD5B-938F6C3E2A26}" srcOrd="0" destOrd="0" presId="urn:microsoft.com/office/officeart/2008/layout/LinedList"/>
    <dgm:cxn modelId="{12D2A471-C458-7441-806E-8E82FB508434}" type="presParOf" srcId="{C37C152D-DEE7-7448-BD51-5E1EEEAA82B9}" destId="{EED4CFEF-6F61-494D-A853-BC84DD52A106}" srcOrd="1" destOrd="0" presId="urn:microsoft.com/office/officeart/2008/layout/LinedList"/>
    <dgm:cxn modelId="{C0AB3C18-3CFB-E343-B7A5-3EEEED03B305}" type="presParOf" srcId="{FEC751B7-4EB9-1C41-B96E-1EE90B127911}" destId="{32027E88-D41E-3043-93E2-2DC97EFD9C70}" srcOrd="4" destOrd="0" presId="urn:microsoft.com/office/officeart/2008/layout/LinedList"/>
    <dgm:cxn modelId="{70014A2F-3C61-074F-B344-0516DE841F1B}" type="presParOf" srcId="{FEC751B7-4EB9-1C41-B96E-1EE90B127911}" destId="{6A2196C3-ECEA-FC46-94D2-1B9A9C10DDF1}" srcOrd="5" destOrd="0" presId="urn:microsoft.com/office/officeart/2008/layout/LinedList"/>
    <dgm:cxn modelId="{BC266DA1-7BB5-0F48-81BF-51F5C55E584B}" type="presParOf" srcId="{6A2196C3-ECEA-FC46-94D2-1B9A9C10DDF1}" destId="{4B684689-1359-E441-AC25-515ADB070AF5}" srcOrd="0" destOrd="0" presId="urn:microsoft.com/office/officeart/2008/layout/LinedList"/>
    <dgm:cxn modelId="{2618428F-B925-A740-A027-B7F335E77AB4}" type="presParOf" srcId="{6A2196C3-ECEA-FC46-94D2-1B9A9C10DDF1}" destId="{316F8078-D249-E844-9780-D39E8B76F409}" srcOrd="1" destOrd="0" presId="urn:microsoft.com/office/officeart/2008/layout/LinedList"/>
    <dgm:cxn modelId="{AF772188-8C7B-674F-8CF2-9B466F0F6EFE}" type="presParOf" srcId="{FEC751B7-4EB9-1C41-B96E-1EE90B127911}" destId="{AC26F3A3-FB73-B04C-9034-039C1AA9A464}" srcOrd="6" destOrd="0" presId="urn:microsoft.com/office/officeart/2008/layout/LinedList"/>
    <dgm:cxn modelId="{0DB28B88-0099-5445-97A5-826D670B5ADD}" type="presParOf" srcId="{FEC751B7-4EB9-1C41-B96E-1EE90B127911}" destId="{27112DA5-4F2A-8141-B746-93F9FC688A22}" srcOrd="7" destOrd="0" presId="urn:microsoft.com/office/officeart/2008/layout/LinedList"/>
    <dgm:cxn modelId="{35E87867-B453-0246-B9DE-249E50FA0962}" type="presParOf" srcId="{27112DA5-4F2A-8141-B746-93F9FC688A22}" destId="{25BA96B1-9EF2-7B4D-A7DF-C50F74641998}" srcOrd="0" destOrd="0" presId="urn:microsoft.com/office/officeart/2008/layout/LinedList"/>
    <dgm:cxn modelId="{EFCFB9B7-F23D-FF4D-B663-0A3105DF42A6}" type="presParOf" srcId="{27112DA5-4F2A-8141-B746-93F9FC688A22}" destId="{DC73595F-1CC2-8F4F-A032-571571C1A035}" srcOrd="1" destOrd="0" presId="urn:microsoft.com/office/officeart/2008/layout/LinedList"/>
    <dgm:cxn modelId="{ACC2155C-2C75-3D4B-94EC-BCA504F5013F}" type="presParOf" srcId="{FEC751B7-4EB9-1C41-B96E-1EE90B127911}" destId="{7608A73B-2A4A-FD45-A0E7-838F4FFF2875}" srcOrd="8" destOrd="0" presId="urn:microsoft.com/office/officeart/2008/layout/LinedList"/>
    <dgm:cxn modelId="{C68520C9-A262-5C47-8127-4CED314F126C}" type="presParOf" srcId="{FEC751B7-4EB9-1C41-B96E-1EE90B127911}" destId="{73B6E4DD-3F89-B143-9C35-4107C81F0701}" srcOrd="9" destOrd="0" presId="urn:microsoft.com/office/officeart/2008/layout/LinedList"/>
    <dgm:cxn modelId="{916B3C87-9D28-0441-AEF9-3BF437FC9C56}" type="presParOf" srcId="{73B6E4DD-3F89-B143-9C35-4107C81F0701}" destId="{B7FEB14F-5858-0D4E-85AE-24C0A1E40FA0}" srcOrd="0" destOrd="0" presId="urn:microsoft.com/office/officeart/2008/layout/LinedList"/>
    <dgm:cxn modelId="{4798E799-EAB4-5B46-9CC0-9B1E883348A4}" type="presParOf" srcId="{73B6E4DD-3F89-B143-9C35-4107C81F0701}" destId="{D33DD409-4950-7444-9064-3B7EFD2ED408}" srcOrd="1" destOrd="0" presId="urn:microsoft.com/office/officeart/2008/layout/LinedList"/>
    <dgm:cxn modelId="{1A9234CB-BD44-3F41-AC97-F0464B3F520E}" type="presParOf" srcId="{FEC751B7-4EB9-1C41-B96E-1EE90B127911}" destId="{66D405B3-B566-B643-A324-839C689A524F}" srcOrd="10" destOrd="0" presId="urn:microsoft.com/office/officeart/2008/layout/LinedList"/>
    <dgm:cxn modelId="{ADBBC9E4-9A5E-E048-B9ED-EB32B2D8DAF0}" type="presParOf" srcId="{FEC751B7-4EB9-1C41-B96E-1EE90B127911}" destId="{05526F8D-A44D-CB45-B8B8-C65555F76228}" srcOrd="11" destOrd="0" presId="urn:microsoft.com/office/officeart/2008/layout/LinedList"/>
    <dgm:cxn modelId="{916863A7-A6CE-714B-9C01-8DD9EBE71B04}" type="presParOf" srcId="{05526F8D-A44D-CB45-B8B8-C65555F76228}" destId="{E6BC8029-411F-8C4B-B1B5-B34EAEF1EC70}" srcOrd="0" destOrd="0" presId="urn:microsoft.com/office/officeart/2008/layout/LinedList"/>
    <dgm:cxn modelId="{4F3F8EF3-4D1A-094D-ACAC-E20C5E60963A}" type="presParOf" srcId="{05526F8D-A44D-CB45-B8B8-C65555F76228}" destId="{335E7DA0-632C-1344-80D4-F469ED9CE0FB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E8EC849-225A-4F08-86F8-DF1B26AE269F}" type="doc">
      <dgm:prSet loTypeId="urn:microsoft.com/office/officeart/2005/8/layout/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CE6746A-C8D5-4D05-9D77-D602D56C515A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/>
            <a:t>Almost never! Post test would have to be zero</a:t>
          </a:r>
        </a:p>
      </dgm:t>
    </dgm:pt>
    <dgm:pt modelId="{3A513434-7F7F-4EE0-8394-86B919B52667}" type="parTrans" cxnId="{1D75B878-823C-44F3-BB28-0AD84095B1B0}">
      <dgm:prSet/>
      <dgm:spPr/>
      <dgm:t>
        <a:bodyPr/>
        <a:lstStyle/>
        <a:p>
          <a:endParaRPr lang="en-US"/>
        </a:p>
      </dgm:t>
    </dgm:pt>
    <dgm:pt modelId="{DD32DDEA-A622-42B9-826D-F398A883D6FC}" type="sibTrans" cxnId="{1D75B878-823C-44F3-BB28-0AD84095B1B0}">
      <dgm:prSet/>
      <dgm:spPr/>
      <dgm:t>
        <a:bodyPr/>
        <a:lstStyle/>
        <a:p>
          <a:endParaRPr lang="en-US"/>
        </a:p>
      </dgm:t>
    </dgm:pt>
    <dgm:pt modelId="{6A73252C-5E36-4F25-982F-02E342D71B5B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/>
            <a:t>We can risk stratify to low chance, low risk, low probability </a:t>
          </a:r>
        </a:p>
      </dgm:t>
    </dgm:pt>
    <dgm:pt modelId="{4FC2B8C6-16FD-432F-9F1A-96BA93B594C3}" type="parTrans" cxnId="{64F118C3-F614-47EC-8F99-1B6EF317F702}">
      <dgm:prSet/>
      <dgm:spPr/>
      <dgm:t>
        <a:bodyPr/>
        <a:lstStyle/>
        <a:p>
          <a:endParaRPr lang="en-US"/>
        </a:p>
      </dgm:t>
    </dgm:pt>
    <dgm:pt modelId="{3335E936-7967-41FE-BC1A-E89D2CD1623A}" type="sibTrans" cxnId="{64F118C3-F614-47EC-8F99-1B6EF317F702}">
      <dgm:prSet/>
      <dgm:spPr/>
      <dgm:t>
        <a:bodyPr/>
        <a:lstStyle/>
        <a:p>
          <a:endParaRPr lang="en-US"/>
        </a:p>
      </dgm:t>
    </dgm:pt>
    <dgm:pt modelId="{D5B4FB23-C6CA-438B-940B-6B5D2A59BBE1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/>
            <a:t>Telling patients you have ruled out a disease is fraught with error </a:t>
          </a:r>
        </a:p>
      </dgm:t>
    </dgm:pt>
    <dgm:pt modelId="{3ADA0333-67B9-47BC-8329-ACE3C2568401}" type="parTrans" cxnId="{6F61FC6C-33D6-45A4-8AFC-E938C78118A2}">
      <dgm:prSet/>
      <dgm:spPr/>
      <dgm:t>
        <a:bodyPr/>
        <a:lstStyle/>
        <a:p>
          <a:endParaRPr lang="en-US"/>
        </a:p>
      </dgm:t>
    </dgm:pt>
    <dgm:pt modelId="{EB4ECF2B-E0C0-48CA-B617-6D07BB3D9D66}" type="sibTrans" cxnId="{6F61FC6C-33D6-45A4-8AFC-E938C78118A2}">
      <dgm:prSet/>
      <dgm:spPr/>
      <dgm:t>
        <a:bodyPr/>
        <a:lstStyle/>
        <a:p>
          <a:endParaRPr lang="en-US"/>
        </a:p>
      </dgm:t>
    </dgm:pt>
    <dgm:pt modelId="{18DCE2E0-E131-034C-A586-BB9A628FD337}" type="pres">
      <dgm:prSet presAssocID="{BE8EC849-225A-4F08-86F8-DF1B26AE269F}" presName="diagram" presStyleCnt="0">
        <dgm:presLayoutVars>
          <dgm:dir/>
          <dgm:resizeHandles val="exact"/>
        </dgm:presLayoutVars>
      </dgm:prSet>
      <dgm:spPr/>
    </dgm:pt>
    <dgm:pt modelId="{38D75A79-2FAD-0241-9ADD-57B122D0649E}" type="pres">
      <dgm:prSet presAssocID="{6CE6746A-C8D5-4D05-9D77-D602D56C515A}" presName="node" presStyleLbl="node1" presStyleIdx="0" presStyleCnt="3">
        <dgm:presLayoutVars>
          <dgm:bulletEnabled val="1"/>
        </dgm:presLayoutVars>
      </dgm:prSet>
      <dgm:spPr/>
    </dgm:pt>
    <dgm:pt modelId="{891BB574-376A-5548-9836-5D4F15CE8890}" type="pres">
      <dgm:prSet presAssocID="{DD32DDEA-A622-42B9-826D-F398A883D6FC}" presName="sibTrans" presStyleLbl="sibTrans2D1" presStyleIdx="0" presStyleCnt="2"/>
      <dgm:spPr/>
    </dgm:pt>
    <dgm:pt modelId="{2DBC439E-EC58-024A-8A8A-AB82DCB27908}" type="pres">
      <dgm:prSet presAssocID="{DD32DDEA-A622-42B9-826D-F398A883D6FC}" presName="connectorText" presStyleLbl="sibTrans2D1" presStyleIdx="0" presStyleCnt="2"/>
      <dgm:spPr/>
    </dgm:pt>
    <dgm:pt modelId="{C0FD2D4E-2D78-2649-A25D-AD7AD932903F}" type="pres">
      <dgm:prSet presAssocID="{6A73252C-5E36-4F25-982F-02E342D71B5B}" presName="node" presStyleLbl="node1" presStyleIdx="1" presStyleCnt="3">
        <dgm:presLayoutVars>
          <dgm:bulletEnabled val="1"/>
        </dgm:presLayoutVars>
      </dgm:prSet>
      <dgm:spPr/>
    </dgm:pt>
    <dgm:pt modelId="{FD32EB38-76E0-E943-ACE5-04AF549C4ED7}" type="pres">
      <dgm:prSet presAssocID="{3335E936-7967-41FE-BC1A-E89D2CD1623A}" presName="sibTrans" presStyleLbl="sibTrans2D1" presStyleIdx="1" presStyleCnt="2"/>
      <dgm:spPr/>
    </dgm:pt>
    <dgm:pt modelId="{8F7B4A9F-5B1F-EF4E-946F-43DCBC76E788}" type="pres">
      <dgm:prSet presAssocID="{3335E936-7967-41FE-BC1A-E89D2CD1623A}" presName="connectorText" presStyleLbl="sibTrans2D1" presStyleIdx="1" presStyleCnt="2"/>
      <dgm:spPr/>
    </dgm:pt>
    <dgm:pt modelId="{379F3C11-7F0E-F542-BD4D-9ADCB3941F5D}" type="pres">
      <dgm:prSet presAssocID="{D5B4FB23-C6CA-438B-940B-6B5D2A59BBE1}" presName="node" presStyleLbl="node1" presStyleIdx="2" presStyleCnt="3">
        <dgm:presLayoutVars>
          <dgm:bulletEnabled val="1"/>
        </dgm:presLayoutVars>
      </dgm:prSet>
      <dgm:spPr/>
    </dgm:pt>
  </dgm:ptLst>
  <dgm:cxnLst>
    <dgm:cxn modelId="{AA032907-88EB-E543-94F8-5F4AC2B57403}" type="presOf" srcId="{6A73252C-5E36-4F25-982F-02E342D71B5B}" destId="{C0FD2D4E-2D78-2649-A25D-AD7AD932903F}" srcOrd="0" destOrd="0" presId="urn:microsoft.com/office/officeart/2005/8/layout/process5"/>
    <dgm:cxn modelId="{A0BCE814-858A-D04A-8F40-39471C8D90D4}" type="presOf" srcId="{D5B4FB23-C6CA-438B-940B-6B5D2A59BBE1}" destId="{379F3C11-7F0E-F542-BD4D-9ADCB3941F5D}" srcOrd="0" destOrd="0" presId="urn:microsoft.com/office/officeart/2005/8/layout/process5"/>
    <dgm:cxn modelId="{D3E7863F-6FDC-AC42-BBB7-067BC76395BC}" type="presOf" srcId="{BE8EC849-225A-4F08-86F8-DF1B26AE269F}" destId="{18DCE2E0-E131-034C-A586-BB9A628FD337}" srcOrd="0" destOrd="0" presId="urn:microsoft.com/office/officeart/2005/8/layout/process5"/>
    <dgm:cxn modelId="{6F61FC6C-33D6-45A4-8AFC-E938C78118A2}" srcId="{BE8EC849-225A-4F08-86F8-DF1B26AE269F}" destId="{D5B4FB23-C6CA-438B-940B-6B5D2A59BBE1}" srcOrd="2" destOrd="0" parTransId="{3ADA0333-67B9-47BC-8329-ACE3C2568401}" sibTransId="{EB4ECF2B-E0C0-48CA-B617-6D07BB3D9D66}"/>
    <dgm:cxn modelId="{1D75B878-823C-44F3-BB28-0AD84095B1B0}" srcId="{BE8EC849-225A-4F08-86F8-DF1B26AE269F}" destId="{6CE6746A-C8D5-4D05-9D77-D602D56C515A}" srcOrd="0" destOrd="0" parTransId="{3A513434-7F7F-4EE0-8394-86B919B52667}" sibTransId="{DD32DDEA-A622-42B9-826D-F398A883D6FC}"/>
    <dgm:cxn modelId="{639CE989-1D9C-874A-A63D-F7F418FF25B9}" type="presOf" srcId="{3335E936-7967-41FE-BC1A-E89D2CD1623A}" destId="{FD32EB38-76E0-E943-ACE5-04AF549C4ED7}" srcOrd="0" destOrd="0" presId="urn:microsoft.com/office/officeart/2005/8/layout/process5"/>
    <dgm:cxn modelId="{ECBCD3A2-7E89-E54E-AA7B-ED7BD683551D}" type="presOf" srcId="{DD32DDEA-A622-42B9-826D-F398A883D6FC}" destId="{2DBC439E-EC58-024A-8A8A-AB82DCB27908}" srcOrd="1" destOrd="0" presId="urn:microsoft.com/office/officeart/2005/8/layout/process5"/>
    <dgm:cxn modelId="{A31E6EA9-0A8C-F848-8083-1FF1CB1B9B4F}" type="presOf" srcId="{6CE6746A-C8D5-4D05-9D77-D602D56C515A}" destId="{38D75A79-2FAD-0241-9ADD-57B122D0649E}" srcOrd="0" destOrd="0" presId="urn:microsoft.com/office/officeart/2005/8/layout/process5"/>
    <dgm:cxn modelId="{65C16EB2-9D21-F544-9B2E-15A4F580E050}" type="presOf" srcId="{DD32DDEA-A622-42B9-826D-F398A883D6FC}" destId="{891BB574-376A-5548-9836-5D4F15CE8890}" srcOrd="0" destOrd="0" presId="urn:microsoft.com/office/officeart/2005/8/layout/process5"/>
    <dgm:cxn modelId="{64F118C3-F614-47EC-8F99-1B6EF317F702}" srcId="{BE8EC849-225A-4F08-86F8-DF1B26AE269F}" destId="{6A73252C-5E36-4F25-982F-02E342D71B5B}" srcOrd="1" destOrd="0" parTransId="{4FC2B8C6-16FD-432F-9F1A-96BA93B594C3}" sibTransId="{3335E936-7967-41FE-BC1A-E89D2CD1623A}"/>
    <dgm:cxn modelId="{96A047E3-F169-AF40-BBF1-A1B0C4CF23C6}" type="presOf" srcId="{3335E936-7967-41FE-BC1A-E89D2CD1623A}" destId="{8F7B4A9F-5B1F-EF4E-946F-43DCBC76E788}" srcOrd="1" destOrd="0" presId="urn:microsoft.com/office/officeart/2005/8/layout/process5"/>
    <dgm:cxn modelId="{633C80C0-8B86-8641-8654-70B39567A8A1}" type="presParOf" srcId="{18DCE2E0-E131-034C-A586-BB9A628FD337}" destId="{38D75A79-2FAD-0241-9ADD-57B122D0649E}" srcOrd="0" destOrd="0" presId="urn:microsoft.com/office/officeart/2005/8/layout/process5"/>
    <dgm:cxn modelId="{14814CD0-2FBC-1643-A394-C7492D963B32}" type="presParOf" srcId="{18DCE2E0-E131-034C-A586-BB9A628FD337}" destId="{891BB574-376A-5548-9836-5D4F15CE8890}" srcOrd="1" destOrd="0" presId="urn:microsoft.com/office/officeart/2005/8/layout/process5"/>
    <dgm:cxn modelId="{290F6F29-75D0-6545-8BD1-13783CFB5A32}" type="presParOf" srcId="{891BB574-376A-5548-9836-5D4F15CE8890}" destId="{2DBC439E-EC58-024A-8A8A-AB82DCB27908}" srcOrd="0" destOrd="0" presId="urn:microsoft.com/office/officeart/2005/8/layout/process5"/>
    <dgm:cxn modelId="{AAE3FE75-5577-F147-ADE2-455C418ADA8C}" type="presParOf" srcId="{18DCE2E0-E131-034C-A586-BB9A628FD337}" destId="{C0FD2D4E-2D78-2649-A25D-AD7AD932903F}" srcOrd="2" destOrd="0" presId="urn:microsoft.com/office/officeart/2005/8/layout/process5"/>
    <dgm:cxn modelId="{EA203EFA-0DFE-3143-A720-B3599E9F3592}" type="presParOf" srcId="{18DCE2E0-E131-034C-A586-BB9A628FD337}" destId="{FD32EB38-76E0-E943-ACE5-04AF549C4ED7}" srcOrd="3" destOrd="0" presId="urn:microsoft.com/office/officeart/2005/8/layout/process5"/>
    <dgm:cxn modelId="{039935E3-03E1-E840-A7B4-671C661BFCAF}" type="presParOf" srcId="{FD32EB38-76E0-E943-ACE5-04AF549C4ED7}" destId="{8F7B4A9F-5B1F-EF4E-946F-43DCBC76E788}" srcOrd="0" destOrd="0" presId="urn:microsoft.com/office/officeart/2005/8/layout/process5"/>
    <dgm:cxn modelId="{24CF61E5-1C79-974F-B7E2-0B71187750CD}" type="presParOf" srcId="{18DCE2E0-E131-034C-A586-BB9A628FD337}" destId="{379F3C11-7F0E-F542-BD4D-9ADCB3941F5D}" srcOrd="4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690524-BF4A-3D4C-B229-F59648003037}">
      <dsp:nvSpPr>
        <dsp:cNvPr id="0" name=""/>
        <dsp:cNvSpPr/>
      </dsp:nvSpPr>
      <dsp:spPr>
        <a:xfrm>
          <a:off x="3080" y="1168383"/>
          <a:ext cx="2199649" cy="139677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CB178E-B7D9-954C-B101-0F532A2A1A68}">
      <dsp:nvSpPr>
        <dsp:cNvPr id="0" name=""/>
        <dsp:cNvSpPr/>
      </dsp:nvSpPr>
      <dsp:spPr>
        <a:xfrm>
          <a:off x="247486" y="1400568"/>
          <a:ext cx="2199649" cy="1396777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Sensitivity</a:t>
          </a:r>
        </a:p>
      </dsp:txBody>
      <dsp:txXfrm>
        <a:off x="288396" y="1441478"/>
        <a:ext cx="2117829" cy="1314957"/>
      </dsp:txXfrm>
    </dsp:sp>
    <dsp:sp modelId="{8766C2A7-77E6-0444-8ABA-CF1E13A23339}">
      <dsp:nvSpPr>
        <dsp:cNvPr id="0" name=""/>
        <dsp:cNvSpPr/>
      </dsp:nvSpPr>
      <dsp:spPr>
        <a:xfrm>
          <a:off x="2691541" y="1168383"/>
          <a:ext cx="2199649" cy="139677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3FD1387-C409-0242-9DA3-90DBE7F72C45}">
      <dsp:nvSpPr>
        <dsp:cNvPr id="0" name=""/>
        <dsp:cNvSpPr/>
      </dsp:nvSpPr>
      <dsp:spPr>
        <a:xfrm>
          <a:off x="2935947" y="1400568"/>
          <a:ext cx="2199649" cy="1396777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Specificity</a:t>
          </a:r>
        </a:p>
      </dsp:txBody>
      <dsp:txXfrm>
        <a:off x="2976857" y="1441478"/>
        <a:ext cx="2117829" cy="1314957"/>
      </dsp:txXfrm>
    </dsp:sp>
    <dsp:sp modelId="{E4B59D16-318C-074F-89DA-58D8F36FD340}">
      <dsp:nvSpPr>
        <dsp:cNvPr id="0" name=""/>
        <dsp:cNvSpPr/>
      </dsp:nvSpPr>
      <dsp:spPr>
        <a:xfrm>
          <a:off x="5380002" y="1168383"/>
          <a:ext cx="2199649" cy="139677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7569491-768A-D44E-9357-B80553E0BDEE}">
      <dsp:nvSpPr>
        <dsp:cNvPr id="0" name=""/>
        <dsp:cNvSpPr/>
      </dsp:nvSpPr>
      <dsp:spPr>
        <a:xfrm>
          <a:off x="5624408" y="1400568"/>
          <a:ext cx="2199649" cy="1396777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Positive Predictive Value</a:t>
          </a:r>
        </a:p>
      </dsp:txBody>
      <dsp:txXfrm>
        <a:off x="5665318" y="1441478"/>
        <a:ext cx="2117829" cy="1314957"/>
      </dsp:txXfrm>
    </dsp:sp>
    <dsp:sp modelId="{88E71C88-70D5-444C-88E9-4B4D67838D7E}">
      <dsp:nvSpPr>
        <dsp:cNvPr id="0" name=""/>
        <dsp:cNvSpPr/>
      </dsp:nvSpPr>
      <dsp:spPr>
        <a:xfrm>
          <a:off x="8068463" y="1168383"/>
          <a:ext cx="2199649" cy="139677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A31DE6-83E3-994E-ACC6-0C66A7F17587}">
      <dsp:nvSpPr>
        <dsp:cNvPr id="0" name=""/>
        <dsp:cNvSpPr/>
      </dsp:nvSpPr>
      <dsp:spPr>
        <a:xfrm>
          <a:off x="8312869" y="1400568"/>
          <a:ext cx="2199649" cy="1396777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Negative Predictive Value</a:t>
          </a:r>
        </a:p>
      </dsp:txBody>
      <dsp:txXfrm>
        <a:off x="8353779" y="1441478"/>
        <a:ext cx="2117829" cy="131495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EB3470-E849-914D-A067-FBF0EC03B9A4}">
      <dsp:nvSpPr>
        <dsp:cNvPr id="0" name=""/>
        <dsp:cNvSpPr/>
      </dsp:nvSpPr>
      <dsp:spPr>
        <a:xfrm>
          <a:off x="0" y="0"/>
          <a:ext cx="6291714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DDE4CA2-95D4-F34F-BD4D-03691014B4A4}">
      <dsp:nvSpPr>
        <dsp:cNvPr id="0" name=""/>
        <dsp:cNvSpPr/>
      </dsp:nvSpPr>
      <dsp:spPr>
        <a:xfrm>
          <a:off x="0" y="0"/>
          <a:ext cx="6291714" cy="13826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What is a likelihood ratio?</a:t>
          </a:r>
        </a:p>
      </dsp:txBody>
      <dsp:txXfrm>
        <a:off x="0" y="0"/>
        <a:ext cx="6291714" cy="1382683"/>
      </dsp:txXfrm>
    </dsp:sp>
    <dsp:sp modelId="{A9571690-349D-E046-9E15-E6D7DB642C0A}">
      <dsp:nvSpPr>
        <dsp:cNvPr id="0" name=""/>
        <dsp:cNvSpPr/>
      </dsp:nvSpPr>
      <dsp:spPr>
        <a:xfrm>
          <a:off x="0" y="1382683"/>
          <a:ext cx="6291714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794E1F1-8DA1-B342-ACA3-ABD2552FB259}">
      <dsp:nvSpPr>
        <dsp:cNvPr id="0" name=""/>
        <dsp:cNvSpPr/>
      </dsp:nvSpPr>
      <dsp:spPr>
        <a:xfrm>
          <a:off x="0" y="1382683"/>
          <a:ext cx="6291714" cy="13826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Allows us to decide if performing a test </a:t>
          </a:r>
          <a:r>
            <a:rPr lang="en-US" sz="2500" b="1" kern="1200" dirty="0"/>
            <a:t>usefully</a:t>
          </a:r>
          <a:r>
            <a:rPr lang="en-US" sz="2500" kern="1200" dirty="0"/>
            <a:t> increases or decreases the chance of making the diagnosis </a:t>
          </a:r>
        </a:p>
      </dsp:txBody>
      <dsp:txXfrm>
        <a:off x="0" y="1382683"/>
        <a:ext cx="6291714" cy="1382683"/>
      </dsp:txXfrm>
    </dsp:sp>
    <dsp:sp modelId="{59C4F76A-C890-6246-9A5D-E85094E7BCEC}">
      <dsp:nvSpPr>
        <dsp:cNvPr id="0" name=""/>
        <dsp:cNvSpPr/>
      </dsp:nvSpPr>
      <dsp:spPr>
        <a:xfrm>
          <a:off x="0" y="2765367"/>
          <a:ext cx="6291714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0AC253C-9AD1-974E-9033-114AA6F5031E}">
      <dsp:nvSpPr>
        <dsp:cNvPr id="0" name=""/>
        <dsp:cNvSpPr/>
      </dsp:nvSpPr>
      <dsp:spPr>
        <a:xfrm>
          <a:off x="0" y="2765367"/>
          <a:ext cx="6291714" cy="13826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Takes into consideration pre-test probability, and helps us convert into a post-test probability </a:t>
          </a:r>
        </a:p>
      </dsp:txBody>
      <dsp:txXfrm>
        <a:off x="0" y="2765367"/>
        <a:ext cx="6291714" cy="1382683"/>
      </dsp:txXfrm>
    </dsp:sp>
    <dsp:sp modelId="{EEAB4111-8E74-2F48-8170-2AD0B66515D7}">
      <dsp:nvSpPr>
        <dsp:cNvPr id="0" name=""/>
        <dsp:cNvSpPr/>
      </dsp:nvSpPr>
      <dsp:spPr>
        <a:xfrm>
          <a:off x="0" y="4148051"/>
          <a:ext cx="6291714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F2C52F-7684-6C4E-8160-8BDBC370A691}">
      <dsp:nvSpPr>
        <dsp:cNvPr id="0" name=""/>
        <dsp:cNvSpPr/>
      </dsp:nvSpPr>
      <dsp:spPr>
        <a:xfrm>
          <a:off x="0" y="4148051"/>
          <a:ext cx="6291714" cy="13826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Two forms of likelihood ratio exist, positive and negative, known as LR+ and LR- </a:t>
          </a:r>
        </a:p>
      </dsp:txBody>
      <dsp:txXfrm>
        <a:off x="0" y="4148051"/>
        <a:ext cx="6291714" cy="138268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EBC656-2459-5D46-80D6-F35FCE113268}">
      <dsp:nvSpPr>
        <dsp:cNvPr id="0" name=""/>
        <dsp:cNvSpPr/>
      </dsp:nvSpPr>
      <dsp:spPr>
        <a:xfrm>
          <a:off x="0" y="2703"/>
          <a:ext cx="690051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1E43212-8B4E-C144-B52A-071871F684D5}">
      <dsp:nvSpPr>
        <dsp:cNvPr id="0" name=""/>
        <dsp:cNvSpPr/>
      </dsp:nvSpPr>
      <dsp:spPr>
        <a:xfrm>
          <a:off x="0" y="2703"/>
          <a:ext cx="6900512" cy="9217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Testing is not harm free </a:t>
          </a:r>
        </a:p>
      </dsp:txBody>
      <dsp:txXfrm>
        <a:off x="0" y="2703"/>
        <a:ext cx="6900512" cy="921789"/>
      </dsp:txXfrm>
    </dsp:sp>
    <dsp:sp modelId="{C0AE01C3-50CB-5D4A-8D26-BE295FB73F38}">
      <dsp:nvSpPr>
        <dsp:cNvPr id="0" name=""/>
        <dsp:cNvSpPr/>
      </dsp:nvSpPr>
      <dsp:spPr>
        <a:xfrm>
          <a:off x="0" y="924492"/>
          <a:ext cx="6900512" cy="0"/>
        </a:xfrm>
        <a:prstGeom prst="line">
          <a:avLst/>
        </a:prstGeom>
        <a:solidFill>
          <a:schemeClr val="accent2">
            <a:hueOff val="-291073"/>
            <a:satOff val="-16786"/>
            <a:lumOff val="1726"/>
            <a:alphaOff val="0"/>
          </a:schemeClr>
        </a:solidFill>
        <a:ln w="12700" cap="flat" cmpd="sng" algn="ctr">
          <a:solidFill>
            <a:schemeClr val="accent2">
              <a:hueOff val="-291073"/>
              <a:satOff val="-16786"/>
              <a:lumOff val="172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CA7B397-803E-3048-BD5B-938F6C3E2A26}">
      <dsp:nvSpPr>
        <dsp:cNvPr id="0" name=""/>
        <dsp:cNvSpPr/>
      </dsp:nvSpPr>
      <dsp:spPr>
        <a:xfrm>
          <a:off x="0" y="924492"/>
          <a:ext cx="6900512" cy="9217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Testing costs money, time, resources (of both patient and health care system)</a:t>
          </a:r>
        </a:p>
      </dsp:txBody>
      <dsp:txXfrm>
        <a:off x="0" y="924492"/>
        <a:ext cx="6900512" cy="921789"/>
      </dsp:txXfrm>
    </dsp:sp>
    <dsp:sp modelId="{32027E88-D41E-3043-93E2-2DC97EFD9C70}">
      <dsp:nvSpPr>
        <dsp:cNvPr id="0" name=""/>
        <dsp:cNvSpPr/>
      </dsp:nvSpPr>
      <dsp:spPr>
        <a:xfrm>
          <a:off x="0" y="1846281"/>
          <a:ext cx="6900512" cy="0"/>
        </a:xfrm>
        <a:prstGeom prst="line">
          <a:avLst/>
        </a:prstGeom>
        <a:solidFill>
          <a:schemeClr val="accent2">
            <a:hueOff val="-582145"/>
            <a:satOff val="-33571"/>
            <a:lumOff val="3451"/>
            <a:alphaOff val="0"/>
          </a:schemeClr>
        </a:solidFill>
        <a:ln w="12700" cap="flat" cmpd="sng" algn="ctr">
          <a:solidFill>
            <a:schemeClr val="accent2">
              <a:hueOff val="-582145"/>
              <a:satOff val="-33571"/>
              <a:lumOff val="345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684689-1359-E441-AC25-515ADB070AF5}">
      <dsp:nvSpPr>
        <dsp:cNvPr id="0" name=""/>
        <dsp:cNvSpPr/>
      </dsp:nvSpPr>
      <dsp:spPr>
        <a:xfrm>
          <a:off x="0" y="1846281"/>
          <a:ext cx="6900512" cy="9217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Using the incorrect test can lead to incorrect diagnosis and downstream harm</a:t>
          </a:r>
        </a:p>
      </dsp:txBody>
      <dsp:txXfrm>
        <a:off x="0" y="1846281"/>
        <a:ext cx="6900512" cy="921789"/>
      </dsp:txXfrm>
    </dsp:sp>
    <dsp:sp modelId="{AC26F3A3-FB73-B04C-9034-039C1AA9A464}">
      <dsp:nvSpPr>
        <dsp:cNvPr id="0" name=""/>
        <dsp:cNvSpPr/>
      </dsp:nvSpPr>
      <dsp:spPr>
        <a:xfrm>
          <a:off x="0" y="2768070"/>
          <a:ext cx="6900512" cy="0"/>
        </a:xfrm>
        <a:prstGeom prst="line">
          <a:avLst/>
        </a:prstGeom>
        <a:solidFill>
          <a:schemeClr val="accent2">
            <a:hueOff val="-873218"/>
            <a:satOff val="-50357"/>
            <a:lumOff val="5177"/>
            <a:alphaOff val="0"/>
          </a:schemeClr>
        </a:solidFill>
        <a:ln w="12700" cap="flat" cmpd="sng" algn="ctr">
          <a:solidFill>
            <a:schemeClr val="accent2">
              <a:hueOff val="-873218"/>
              <a:satOff val="-50357"/>
              <a:lumOff val="517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5BA96B1-9EF2-7B4D-A7DF-C50F74641998}">
      <dsp:nvSpPr>
        <dsp:cNvPr id="0" name=""/>
        <dsp:cNvSpPr/>
      </dsp:nvSpPr>
      <dsp:spPr>
        <a:xfrm>
          <a:off x="0" y="2768070"/>
          <a:ext cx="6900512" cy="9217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Using too many tests will make the diagnosis unclear</a:t>
          </a:r>
        </a:p>
      </dsp:txBody>
      <dsp:txXfrm>
        <a:off x="0" y="2768070"/>
        <a:ext cx="6900512" cy="921789"/>
      </dsp:txXfrm>
    </dsp:sp>
    <dsp:sp modelId="{7608A73B-2A4A-FD45-A0E7-838F4FFF2875}">
      <dsp:nvSpPr>
        <dsp:cNvPr id="0" name=""/>
        <dsp:cNvSpPr/>
      </dsp:nvSpPr>
      <dsp:spPr>
        <a:xfrm>
          <a:off x="0" y="3689859"/>
          <a:ext cx="6900512" cy="0"/>
        </a:xfrm>
        <a:prstGeom prst="line">
          <a:avLst/>
        </a:prstGeom>
        <a:solidFill>
          <a:schemeClr val="accent2">
            <a:hueOff val="-1164290"/>
            <a:satOff val="-67142"/>
            <a:lumOff val="6902"/>
            <a:alphaOff val="0"/>
          </a:schemeClr>
        </a:solidFill>
        <a:ln w="12700" cap="flat" cmpd="sng" algn="ctr">
          <a:solidFill>
            <a:schemeClr val="accent2">
              <a:hueOff val="-1164290"/>
              <a:satOff val="-67142"/>
              <a:lumOff val="690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7FEB14F-5858-0D4E-85AE-24C0A1E40FA0}">
      <dsp:nvSpPr>
        <dsp:cNvPr id="0" name=""/>
        <dsp:cNvSpPr/>
      </dsp:nvSpPr>
      <dsp:spPr>
        <a:xfrm>
          <a:off x="0" y="3689859"/>
          <a:ext cx="6900512" cy="9217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Interpreting the test incorrectly leads to over treatment</a:t>
          </a:r>
        </a:p>
      </dsp:txBody>
      <dsp:txXfrm>
        <a:off x="0" y="3689859"/>
        <a:ext cx="6900512" cy="921789"/>
      </dsp:txXfrm>
    </dsp:sp>
    <dsp:sp modelId="{66D405B3-B566-B643-A324-839C689A524F}">
      <dsp:nvSpPr>
        <dsp:cNvPr id="0" name=""/>
        <dsp:cNvSpPr/>
      </dsp:nvSpPr>
      <dsp:spPr>
        <a:xfrm>
          <a:off x="0" y="4611648"/>
          <a:ext cx="6900512" cy="0"/>
        </a:xfrm>
        <a:prstGeom prst="line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6BC8029-411F-8C4B-B1B5-B34EAEF1EC70}">
      <dsp:nvSpPr>
        <dsp:cNvPr id="0" name=""/>
        <dsp:cNvSpPr/>
      </dsp:nvSpPr>
      <dsp:spPr>
        <a:xfrm>
          <a:off x="0" y="4611648"/>
          <a:ext cx="6900512" cy="9217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If we just order tests for our entire differential, we should let a computer practice medicine </a:t>
          </a:r>
        </a:p>
      </dsp:txBody>
      <dsp:txXfrm>
        <a:off x="0" y="4611648"/>
        <a:ext cx="6900512" cy="92178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D75A79-2FAD-0241-9ADD-57B122D0649E}">
      <dsp:nvSpPr>
        <dsp:cNvPr id="0" name=""/>
        <dsp:cNvSpPr/>
      </dsp:nvSpPr>
      <dsp:spPr>
        <a:xfrm>
          <a:off x="1855046" y="2257"/>
          <a:ext cx="2831818" cy="169909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100" kern="1200"/>
            <a:t>Almost never! Post test would have to be zero</a:t>
          </a:r>
        </a:p>
      </dsp:txBody>
      <dsp:txXfrm>
        <a:off x="1904811" y="52022"/>
        <a:ext cx="2732288" cy="1599560"/>
      </dsp:txXfrm>
    </dsp:sp>
    <dsp:sp modelId="{891BB574-376A-5548-9836-5D4F15CE8890}">
      <dsp:nvSpPr>
        <dsp:cNvPr id="0" name=""/>
        <dsp:cNvSpPr/>
      </dsp:nvSpPr>
      <dsp:spPr>
        <a:xfrm>
          <a:off x="4936064" y="500657"/>
          <a:ext cx="600345" cy="70229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/>
        </a:p>
      </dsp:txBody>
      <dsp:txXfrm>
        <a:off x="4936064" y="641115"/>
        <a:ext cx="420242" cy="421374"/>
      </dsp:txXfrm>
    </dsp:sp>
    <dsp:sp modelId="{C0FD2D4E-2D78-2649-A25D-AD7AD932903F}">
      <dsp:nvSpPr>
        <dsp:cNvPr id="0" name=""/>
        <dsp:cNvSpPr/>
      </dsp:nvSpPr>
      <dsp:spPr>
        <a:xfrm>
          <a:off x="5819591" y="2257"/>
          <a:ext cx="2831818" cy="169909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100" kern="1200"/>
            <a:t>We can risk stratify to low chance, low risk, low probability </a:t>
          </a:r>
        </a:p>
      </dsp:txBody>
      <dsp:txXfrm>
        <a:off x="5869356" y="52022"/>
        <a:ext cx="2732288" cy="1599560"/>
      </dsp:txXfrm>
    </dsp:sp>
    <dsp:sp modelId="{FD32EB38-76E0-E943-ACE5-04AF549C4ED7}">
      <dsp:nvSpPr>
        <dsp:cNvPr id="0" name=""/>
        <dsp:cNvSpPr/>
      </dsp:nvSpPr>
      <dsp:spPr>
        <a:xfrm rot="5400000">
          <a:off x="6935328" y="1899575"/>
          <a:ext cx="600345" cy="70229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/>
        </a:p>
      </dsp:txBody>
      <dsp:txXfrm rot="-5400000">
        <a:off x="7024814" y="1950548"/>
        <a:ext cx="421374" cy="420242"/>
      </dsp:txXfrm>
    </dsp:sp>
    <dsp:sp modelId="{379F3C11-7F0E-F542-BD4D-9ADCB3941F5D}">
      <dsp:nvSpPr>
        <dsp:cNvPr id="0" name=""/>
        <dsp:cNvSpPr/>
      </dsp:nvSpPr>
      <dsp:spPr>
        <a:xfrm>
          <a:off x="5819591" y="2834075"/>
          <a:ext cx="2831818" cy="169909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100" kern="1200"/>
            <a:t>Telling patients you have ruled out a disease is fraught with error </a:t>
          </a:r>
        </a:p>
      </dsp:txBody>
      <dsp:txXfrm>
        <a:off x="5869356" y="2883840"/>
        <a:ext cx="2732288" cy="15995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A4E619-5740-9D40-BC28-6BB7A627DA32}" type="datetimeFigureOut">
              <a:rPr lang="en-US" smtClean="0"/>
              <a:t>4/13/26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695A13-282E-064F-8BC8-A40F0DF284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1192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695A13-282E-064F-8BC8-A40F0DF2849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128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695A13-282E-064F-8BC8-A40F0DF2849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3731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695A13-282E-064F-8BC8-A40F0DF2849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4479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695A13-282E-064F-8BC8-A40F0DF2849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2383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not enough information!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695A13-282E-064F-8BC8-A40F0DF2849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0316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not enough information!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695A13-282E-064F-8BC8-A40F0DF2849E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5760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63805-7C97-1BC7-D89A-8745AB9D2B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7F8C5F-6C56-C2F9-69A2-A0D6A1D12E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A2E625-30EC-435A-C023-0E22BA56A8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30F79-E72E-0044-8BDB-082F28B73FC0}" type="datetimeFigureOut">
              <a:rPr lang="en-US" smtClean="0"/>
              <a:t>4/13/26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4E0442-4030-30C8-8078-52AF2225B9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BE88C4-D3FD-6C3B-B04D-CF5ECA3911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EA7EC-86A2-5E40-910D-B6D40AFB09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2678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C63CE4-600B-3380-3676-D923112E4F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D4B543-D7CA-CBBD-B38C-7EA110E053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50F571-3FAE-3A80-BDF0-E6CC26BD1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30F79-E72E-0044-8BDB-082F28B73FC0}" type="datetimeFigureOut">
              <a:rPr lang="en-US" smtClean="0"/>
              <a:t>4/13/26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89E90B-EE4E-B5D1-B4D2-A600C69406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F22024-A989-375D-779C-57578C3F1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EA7EC-86A2-5E40-910D-B6D40AFB09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2421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8E7610-CC40-886C-9B04-1345B44649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A3A914-A72A-DA49-ED54-5591758E12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03684A-42B3-59C9-8696-CF410455AF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30F79-E72E-0044-8BDB-082F28B73FC0}" type="datetimeFigureOut">
              <a:rPr lang="en-US" smtClean="0"/>
              <a:t>4/13/26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C2CAE3-1E16-8EF7-04D6-7566D60CB3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783707-EE01-BB09-186A-041CAA26E9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EA7EC-86A2-5E40-910D-B6D40AFB09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64996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20ECCE-7BEE-F9F7-B9A3-50A9EF6A6D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CD6E1B-460A-9BF9-A10D-6BA145927E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D1FF59-4AF8-87D7-AB3A-81615CE542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DA04EC-87E7-44C6-96C3-DBDF2590FB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30F79-E72E-0044-8BDB-082F28B73FC0}" type="datetimeFigureOut">
              <a:rPr lang="en-US" smtClean="0"/>
              <a:t>4/13/26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7E9D79-4AC9-600A-7DCC-672FE0BD85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F45D98-FC33-3640-41A0-5F5F6F6AC7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EA7EC-86A2-5E40-910D-B6D40AFB09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230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88074E-B41B-A778-9252-15892CE254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B7A96F-B7A6-B3C4-24DF-E08128ED34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5C69F0-5F14-3CBF-A57B-0B4DD69417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C714CB8-3D7E-C6B1-9DBE-11E1F29DCA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BCF395D-331A-76F8-916D-DF8B37ABE9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07E95BF-4DBC-AE4A-B5FF-965A027270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30F79-E72E-0044-8BDB-082F28B73FC0}" type="datetimeFigureOut">
              <a:rPr lang="en-US" smtClean="0"/>
              <a:t>4/13/26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4DA36E4-0D12-B075-5405-FEF52552F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BD0B3B8-FB22-BEE4-1476-3BC06184BD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EA7EC-86A2-5E40-910D-B6D40AFB09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7427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64BB7-0D85-5B3B-A945-18F59C19CE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B4893DD-F54F-AB90-7D6D-D998101E71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30F79-E72E-0044-8BDB-082F28B73FC0}" type="datetimeFigureOut">
              <a:rPr lang="en-US" smtClean="0"/>
              <a:t>4/13/26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8EEC2E9-5BA0-C1A9-AEED-0F051F45F3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05CD97-1685-2FFF-390C-3E7110E9FB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EA7EC-86A2-5E40-910D-B6D40AFB09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0536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1E1EA14-686D-1AB3-2BED-7E4FB9FA9A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30F79-E72E-0044-8BDB-082F28B73FC0}" type="datetimeFigureOut">
              <a:rPr lang="en-US" smtClean="0"/>
              <a:t>4/13/26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4A4D272-0790-D535-6902-6A653784B2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50B835-87D1-5A26-D784-111E7CAAD7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EA7EC-86A2-5E40-910D-B6D40AFB09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4973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351088-A10E-6B9F-29F9-B2A65B754B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26092C-61CC-F712-03FD-1304802308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0A324C-34BC-BEE9-0B29-5F7E8CC208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B84368-EB22-ACBC-140B-FAE1D8FAF3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30F79-E72E-0044-8BDB-082F28B73FC0}" type="datetimeFigureOut">
              <a:rPr lang="en-US" smtClean="0"/>
              <a:t>4/13/26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3176F3-8B82-9063-A034-B72ABC1C1E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B1FB6C-8EA3-9A3F-2109-CACCDF0F1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EA7EC-86A2-5E40-910D-B6D40AFB09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6559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391F29-E13A-C191-3E78-7D9EBF6804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9A57F51-E57D-8D05-F3AB-5C46856858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A750E8-3295-0736-579D-C42FFD8271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8DFC2F-DF62-C928-27A1-7F90199C7D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30F79-E72E-0044-8BDB-082F28B73FC0}" type="datetimeFigureOut">
              <a:rPr lang="en-US" smtClean="0"/>
              <a:t>4/13/26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1E6D03-FE73-6F25-670C-537D6612D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A0DCF4-EB3A-1239-A0DA-D9C1E8B6C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EA7EC-86A2-5E40-910D-B6D40AFB09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0863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4E7CF-B844-E2B1-B037-54C0920840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AAEC49-35C5-F776-4E97-6DC33329C9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4572D3-6C35-5953-4B1A-DE69FE1D23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30F79-E72E-0044-8BDB-082F28B73FC0}" type="datetimeFigureOut">
              <a:rPr lang="en-US" smtClean="0"/>
              <a:t>4/13/26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C9549D-A910-F309-6435-945150C4B3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5A67B2-90D4-894D-4AA1-100EF9BDA5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EA7EC-86A2-5E40-910D-B6D40AFB09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89351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AB27A8B-A589-825E-15FE-422FDA2C3D1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52ADF24-642F-75B9-C9DB-8CDAED15EE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DC13A9-B554-7AD2-86F6-ED4125F4C4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30F79-E72E-0044-8BDB-082F28B73FC0}" type="datetimeFigureOut">
              <a:rPr lang="en-US" smtClean="0"/>
              <a:t>4/13/26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F625A4-3926-8397-F3A3-05AF9E95B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77B8C1-20D1-B6A9-2DAC-71792F0CBD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EA7EC-86A2-5E40-910D-B6D40AFB09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17796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6DFD7A2-6ED2-638F-1079-1617EB369A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394BD6-D8C1-3470-57E6-2F45CBC5B3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C8874E-1835-786D-EED0-EDB63AAA2B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030F79-E72E-0044-8BDB-082F28B73FC0}" type="datetimeFigureOut">
              <a:rPr lang="en-US" smtClean="0"/>
              <a:t>4/13/26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F32EFB-CAFF-B61D-6E4F-A183CD776B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1CF034-3D39-B117-005D-A12AB0E7EE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DEA7EC-86A2-5E40-910D-B6D40AFB09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876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s://pollev.com/free_text_polls/KyHEtIYleQznNYIXgc7Lp/respond" TargetMode="External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pollev.com/free_text_polls/Qk4rv1pGBZlgO8TLzro7P/respond" TargetMode="Externa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pollev.com/free_text_polls/1mg6ta463yDga38A3nq8V/respond" TargetMode="Externa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microsoft.com/office/2007/relationships/media" Target="../media/media2.mp4"/><Relationship Id="rId7" Type="http://schemas.openxmlformats.org/officeDocument/2006/relationships/image" Target="../media/image5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1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2.mp4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930EBA3-4D2E-42E8-B828-834555328D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 descr="Colourful carved figures of humans">
            <a:extLst>
              <a:ext uri="{FF2B5EF4-FFF2-40B4-BE49-F238E27FC236}">
                <a16:creationId xmlns:a16="http://schemas.microsoft.com/office/drawing/2014/main" id="{F2AE782F-2A11-5627-CA74-2A490536D7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44801"/>
            <a:ext cx="5850384" cy="4168398"/>
          </a:xfrm>
          <a:custGeom>
            <a:avLst/>
            <a:gdLst/>
            <a:ahLst/>
            <a:cxnLst/>
            <a:rect l="l" t="t" r="r" b="b"/>
            <a:pathLst>
              <a:path w="6094252" h="6857998">
                <a:moveTo>
                  <a:pt x="0" y="0"/>
                </a:moveTo>
                <a:lnTo>
                  <a:pt x="5898122" y="0"/>
                </a:lnTo>
                <a:cubicBezTo>
                  <a:pt x="6006442" y="0"/>
                  <a:pt x="6094252" y="87810"/>
                  <a:pt x="6094252" y="196130"/>
                </a:cubicBezTo>
                <a:lnTo>
                  <a:pt x="6094252" y="6661869"/>
                </a:lnTo>
                <a:cubicBezTo>
                  <a:pt x="6094252" y="6756649"/>
                  <a:pt x="6027023" y="6835726"/>
                  <a:pt x="5937649" y="6854015"/>
                </a:cubicBezTo>
                <a:lnTo>
                  <a:pt x="5898132" y="6857998"/>
                </a:lnTo>
                <a:lnTo>
                  <a:pt x="0" y="6857998"/>
                </a:lnTo>
                <a:close/>
              </a:path>
            </a:pathLst>
          </a:custGeom>
        </p:spPr>
      </p:pic>
      <p:sp>
        <p:nvSpPr>
          <p:cNvPr id="11" name="Arc 10">
            <a:extLst>
              <a:ext uri="{FF2B5EF4-FFF2-40B4-BE49-F238E27FC236}">
                <a16:creationId xmlns:a16="http://schemas.microsoft.com/office/drawing/2014/main" id="{E58B2195-5055-402F-A3E7-53FF0E498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25836" y="775849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8D3421-5B0F-7975-BDEC-1E2A657912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17732" y="957715"/>
            <a:ext cx="5130798" cy="2750419"/>
          </a:xfrm>
        </p:spPr>
        <p:txBody>
          <a:bodyPr>
            <a:normAutofit/>
          </a:bodyPr>
          <a:lstStyle/>
          <a:p>
            <a:r>
              <a:rPr lang="en-US" dirty="0"/>
              <a:t>Population Health M3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528AA953-F4F9-4DC5-97C7-491F4AF937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97079" y="5607717"/>
            <a:ext cx="513442" cy="499514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834F69B-A671-53B9-AD99-5DBA575233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17732" y="3800209"/>
            <a:ext cx="5130798" cy="2307022"/>
          </a:xfrm>
        </p:spPr>
        <p:txBody>
          <a:bodyPr>
            <a:normAutofit/>
          </a:bodyPr>
          <a:lstStyle/>
          <a:p>
            <a:r>
              <a:rPr lang="en-US" dirty="0"/>
              <a:t>An introduction to evidence based medicine for patient care</a:t>
            </a:r>
          </a:p>
          <a:p>
            <a:endParaRPr lang="en-US" dirty="0"/>
          </a:p>
          <a:p>
            <a:r>
              <a:rPr lang="en-US" dirty="0"/>
              <a:t>Michael Joyce, MD, FACEP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79027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7FF3EB-ABE3-DAC2-5ADA-E52CA85D1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Housekeeping: 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4E09AB-677E-EB51-7774-D12993FFD2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Quiz will be open immediately after this lecture, and open until Wednesday at 11:59pm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The quiz is short 4 questions that you will be able to answer easily if paid attention to presentation</a:t>
            </a:r>
          </a:p>
          <a:p>
            <a:endParaRPr lang="en-US" dirty="0"/>
          </a:p>
          <a:p>
            <a:r>
              <a:rPr lang="en-US" dirty="0"/>
              <a:t>Please remember to take the quiz!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26855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16520-B269-3BA5-0FA0-E1FF3E9DE7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The Evidence Cycle</a:t>
            </a:r>
          </a:p>
        </p:txBody>
      </p:sp>
      <p:pic>
        <p:nvPicPr>
          <p:cNvPr id="9" name="Picture 8" descr="Diagram&#10;&#10;Description automatically generated">
            <a:extLst>
              <a:ext uri="{FF2B5EF4-FFF2-40B4-BE49-F238E27FC236}">
                <a16:creationId xmlns:a16="http://schemas.microsoft.com/office/drawing/2014/main" id="{519DAD05-A785-9085-7B29-545C8B1D67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111" y="644630"/>
            <a:ext cx="6052978" cy="5568739"/>
          </a:xfrm>
          <a:prstGeom prst="rect">
            <a:avLst/>
          </a:prstGeom>
        </p:spPr>
      </p:pic>
      <p:sp>
        <p:nvSpPr>
          <p:cNvPr id="15" name="Triangle 14">
            <a:extLst>
              <a:ext uri="{FF2B5EF4-FFF2-40B4-BE49-F238E27FC236}">
                <a16:creationId xmlns:a16="http://schemas.microsoft.com/office/drawing/2014/main" id="{47B01629-BE40-C130-5BB1-0D3CC926FFC2}"/>
              </a:ext>
            </a:extLst>
          </p:cNvPr>
          <p:cNvSpPr/>
          <p:nvPr/>
        </p:nvSpPr>
        <p:spPr>
          <a:xfrm>
            <a:off x="2642315" y="2100421"/>
            <a:ext cx="2030569" cy="1957588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EBM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1F3DA84D-930D-EF5B-1A07-85DBB258D793}"/>
              </a:ext>
            </a:extLst>
          </p:cNvPr>
          <p:cNvCxnSpPr>
            <a:cxnSpLocks/>
          </p:cNvCxnSpPr>
          <p:nvPr/>
        </p:nvCxnSpPr>
        <p:spPr>
          <a:xfrm>
            <a:off x="6096000" y="1519707"/>
            <a:ext cx="947351" cy="956427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0" name="Picture 9" descr="Graphical user interface, text, application, letter&#10;&#10;Description automatically generated">
            <a:extLst>
              <a:ext uri="{FF2B5EF4-FFF2-40B4-BE49-F238E27FC236}">
                <a16:creationId xmlns:a16="http://schemas.microsoft.com/office/drawing/2014/main" id="{9EEF124B-BDF2-B427-B43B-80AA261C69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4241" y="2476134"/>
            <a:ext cx="8449753" cy="4076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845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16520-B269-3BA5-0FA0-E1FF3E9DE7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The Evidence Cycle</a:t>
            </a:r>
          </a:p>
        </p:txBody>
      </p:sp>
      <p:pic>
        <p:nvPicPr>
          <p:cNvPr id="9" name="Picture 8" descr="Diagram&#10;&#10;Description automatically generated">
            <a:extLst>
              <a:ext uri="{FF2B5EF4-FFF2-40B4-BE49-F238E27FC236}">
                <a16:creationId xmlns:a16="http://schemas.microsoft.com/office/drawing/2014/main" id="{519DAD05-A785-9085-7B29-545C8B1D67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111" y="644630"/>
            <a:ext cx="6052978" cy="5568739"/>
          </a:xfrm>
          <a:prstGeom prst="rect">
            <a:avLst/>
          </a:prstGeom>
        </p:spPr>
      </p:pic>
      <p:sp>
        <p:nvSpPr>
          <p:cNvPr id="15" name="Triangle 14">
            <a:extLst>
              <a:ext uri="{FF2B5EF4-FFF2-40B4-BE49-F238E27FC236}">
                <a16:creationId xmlns:a16="http://schemas.microsoft.com/office/drawing/2014/main" id="{47B01629-BE40-C130-5BB1-0D3CC926FFC2}"/>
              </a:ext>
            </a:extLst>
          </p:cNvPr>
          <p:cNvSpPr/>
          <p:nvPr/>
        </p:nvSpPr>
        <p:spPr>
          <a:xfrm>
            <a:off x="2642315" y="2100421"/>
            <a:ext cx="2030569" cy="1957588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EBM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1F3DA84D-930D-EF5B-1A07-85DBB258D793}"/>
              </a:ext>
            </a:extLst>
          </p:cNvPr>
          <p:cNvCxnSpPr>
            <a:cxnSpLocks/>
          </p:cNvCxnSpPr>
          <p:nvPr/>
        </p:nvCxnSpPr>
        <p:spPr>
          <a:xfrm flipV="1">
            <a:off x="6160348" y="1481070"/>
            <a:ext cx="1335156" cy="2369713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FF3800EB-7AC3-75E6-DA57-60C985DF9053}"/>
              </a:ext>
            </a:extLst>
          </p:cNvPr>
          <p:cNvSpPr txBox="1"/>
          <p:nvPr/>
        </p:nvSpPr>
        <p:spPr>
          <a:xfrm>
            <a:off x="7495504" y="275298"/>
            <a:ext cx="60981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</a:t>
            </a:r>
            <a:r>
              <a:rPr lang="en-US" dirty="0" err="1"/>
              <a:t>guides.library.vcu.edu</a:t>
            </a:r>
            <a:r>
              <a:rPr lang="en-US" dirty="0"/>
              <a:t>/clerkships</a:t>
            </a:r>
          </a:p>
        </p:txBody>
      </p:sp>
      <p:pic>
        <p:nvPicPr>
          <p:cNvPr id="8" name="Picture 7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50525800-B4F1-ADC0-2EEA-617C4EAAD6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2681" y="644630"/>
            <a:ext cx="3510619" cy="6160323"/>
          </a:xfrm>
          <a:prstGeom prst="rect">
            <a:avLst/>
          </a:prstGeom>
        </p:spPr>
      </p:pic>
      <p:pic>
        <p:nvPicPr>
          <p:cNvPr id="11" name="Picture 10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E0BBE566-AC49-AA81-6FED-77EACA0811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97289" y="275298"/>
            <a:ext cx="39636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6318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16520-B269-3BA5-0FA0-E1FF3E9DE7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The Evidence Cycle</a:t>
            </a:r>
          </a:p>
        </p:txBody>
      </p:sp>
      <p:pic>
        <p:nvPicPr>
          <p:cNvPr id="9" name="Picture 8" descr="Diagram&#10;&#10;Description automatically generated">
            <a:extLst>
              <a:ext uri="{FF2B5EF4-FFF2-40B4-BE49-F238E27FC236}">
                <a16:creationId xmlns:a16="http://schemas.microsoft.com/office/drawing/2014/main" id="{519DAD05-A785-9085-7B29-545C8B1D67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111" y="644630"/>
            <a:ext cx="6052978" cy="5568739"/>
          </a:xfrm>
          <a:prstGeom prst="rect">
            <a:avLst/>
          </a:prstGeom>
        </p:spPr>
      </p:pic>
      <p:sp>
        <p:nvSpPr>
          <p:cNvPr id="15" name="Triangle 14">
            <a:extLst>
              <a:ext uri="{FF2B5EF4-FFF2-40B4-BE49-F238E27FC236}">
                <a16:creationId xmlns:a16="http://schemas.microsoft.com/office/drawing/2014/main" id="{47B01629-BE40-C130-5BB1-0D3CC926FFC2}"/>
              </a:ext>
            </a:extLst>
          </p:cNvPr>
          <p:cNvSpPr/>
          <p:nvPr/>
        </p:nvSpPr>
        <p:spPr>
          <a:xfrm>
            <a:off x="2642315" y="2100421"/>
            <a:ext cx="2030569" cy="1957588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EBM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1F3DA84D-930D-EF5B-1A07-85DBB258D793}"/>
              </a:ext>
            </a:extLst>
          </p:cNvPr>
          <p:cNvCxnSpPr>
            <a:cxnSpLocks/>
          </p:cNvCxnSpPr>
          <p:nvPr/>
        </p:nvCxnSpPr>
        <p:spPr>
          <a:xfrm flipV="1">
            <a:off x="3595914" y="1334136"/>
            <a:ext cx="3595817" cy="3813516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D22E81BD-ABF1-6D3E-C6EA-F48671285B19}"/>
              </a:ext>
            </a:extLst>
          </p:cNvPr>
          <p:cNvSpPr txBox="1"/>
          <p:nvPr/>
        </p:nvSpPr>
        <p:spPr>
          <a:xfrm>
            <a:off x="7364627" y="872471"/>
            <a:ext cx="397887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Takes continued practice and makes you a life long learner!</a:t>
            </a:r>
          </a:p>
          <a:p>
            <a:endParaRPr lang="en-US" dirty="0"/>
          </a:p>
          <a:p>
            <a:r>
              <a:rPr lang="en-US" dirty="0"/>
              <a:t>Remember basics from M1/M2 Pop heath on dissecting the medical literature </a:t>
            </a:r>
          </a:p>
          <a:p>
            <a:endParaRPr lang="en-US" dirty="0"/>
          </a:p>
          <a:p>
            <a:r>
              <a:rPr lang="en-US" dirty="0"/>
              <a:t>We will go through some articles together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2481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16520-B269-3BA5-0FA0-E1FF3E9DE7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The Evidence Cycle</a:t>
            </a:r>
          </a:p>
        </p:txBody>
      </p:sp>
      <p:pic>
        <p:nvPicPr>
          <p:cNvPr id="9" name="Picture 8" descr="Diagram&#10;&#10;Description automatically generated">
            <a:extLst>
              <a:ext uri="{FF2B5EF4-FFF2-40B4-BE49-F238E27FC236}">
                <a16:creationId xmlns:a16="http://schemas.microsoft.com/office/drawing/2014/main" id="{519DAD05-A785-9085-7B29-545C8B1D67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111" y="644630"/>
            <a:ext cx="6052978" cy="5568739"/>
          </a:xfrm>
          <a:prstGeom prst="rect">
            <a:avLst/>
          </a:prstGeom>
        </p:spPr>
      </p:pic>
      <p:sp>
        <p:nvSpPr>
          <p:cNvPr id="15" name="Triangle 14">
            <a:extLst>
              <a:ext uri="{FF2B5EF4-FFF2-40B4-BE49-F238E27FC236}">
                <a16:creationId xmlns:a16="http://schemas.microsoft.com/office/drawing/2014/main" id="{47B01629-BE40-C130-5BB1-0D3CC926FFC2}"/>
              </a:ext>
            </a:extLst>
          </p:cNvPr>
          <p:cNvSpPr/>
          <p:nvPr/>
        </p:nvSpPr>
        <p:spPr>
          <a:xfrm>
            <a:off x="2642315" y="2100421"/>
            <a:ext cx="2030569" cy="1957588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EBM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1F3DA84D-930D-EF5B-1A07-85DBB258D793}"/>
              </a:ext>
            </a:extLst>
          </p:cNvPr>
          <p:cNvCxnSpPr>
            <a:cxnSpLocks/>
          </p:cNvCxnSpPr>
          <p:nvPr/>
        </p:nvCxnSpPr>
        <p:spPr>
          <a:xfrm flipV="1">
            <a:off x="2071929" y="1300163"/>
            <a:ext cx="4824398" cy="2404846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90741580-8918-FCBB-CAAD-AFDB9144EC86}"/>
              </a:ext>
            </a:extLst>
          </p:cNvPr>
          <p:cNvSpPr txBox="1"/>
          <p:nvPr/>
        </p:nvSpPr>
        <p:spPr>
          <a:xfrm>
            <a:off x="6974813" y="865786"/>
            <a:ext cx="354638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What decision am I making?</a:t>
            </a:r>
          </a:p>
          <a:p>
            <a:r>
              <a:rPr lang="en-US" dirty="0"/>
              <a:t>Diagnosis</a:t>
            </a:r>
          </a:p>
          <a:p>
            <a:r>
              <a:rPr lang="en-US" dirty="0"/>
              <a:t>Therapy</a:t>
            </a:r>
          </a:p>
          <a:p>
            <a:r>
              <a:rPr lang="en-US" dirty="0"/>
              <a:t>Harm</a:t>
            </a:r>
          </a:p>
          <a:p>
            <a:r>
              <a:rPr lang="en-US" dirty="0"/>
              <a:t>Prognosis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261EBB0-8BAA-215C-4E90-29F038AFB18F}"/>
              </a:ext>
            </a:extLst>
          </p:cNvPr>
          <p:cNvSpPr txBox="1"/>
          <p:nvPr/>
        </p:nvSpPr>
        <p:spPr>
          <a:xfrm>
            <a:off x="6974813" y="3222358"/>
            <a:ext cx="35463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Today:</a:t>
            </a:r>
          </a:p>
          <a:p>
            <a:r>
              <a:rPr lang="en-US" dirty="0"/>
              <a:t>Making the Diagnosis!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F375E616-17E9-5CC4-DE16-19F6640A1098}"/>
              </a:ext>
            </a:extLst>
          </p:cNvPr>
          <p:cNvCxnSpPr>
            <a:cxnSpLocks/>
          </p:cNvCxnSpPr>
          <p:nvPr/>
        </p:nvCxnSpPr>
        <p:spPr>
          <a:xfrm>
            <a:off x="7342594" y="2493818"/>
            <a:ext cx="0" cy="615551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9030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E49CAD3-F5F1-409A-5D26-7BD6166891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 dirty="0"/>
              <a:t>Goals and Objectives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02AFF93-1C7E-84C6-64B5-341E6CBB60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Today’s goals: </a:t>
            </a:r>
          </a:p>
          <a:p>
            <a:pPr lvl="1"/>
            <a:r>
              <a:rPr lang="en-US" dirty="0"/>
              <a:t>Stress the importance of applying testing appropriately </a:t>
            </a:r>
          </a:p>
          <a:p>
            <a:pPr lvl="1"/>
            <a:r>
              <a:rPr lang="en-US" dirty="0"/>
              <a:t>Remember that </a:t>
            </a:r>
            <a:r>
              <a:rPr lang="en-US" b="1" dirty="0"/>
              <a:t>NO TEST IS PERFECT </a:t>
            </a:r>
            <a:r>
              <a:rPr lang="en-US" dirty="0"/>
              <a:t>and all tests need to be interpreted with stats (sounds miserable, but I’ll show you it is not!) </a:t>
            </a:r>
          </a:p>
          <a:p>
            <a:pPr lvl="1"/>
            <a:r>
              <a:rPr lang="en-US" dirty="0"/>
              <a:t>Remove the words ruled out from our vocabulary</a:t>
            </a:r>
          </a:p>
          <a:p>
            <a:pPr lvl="1"/>
            <a:r>
              <a:rPr lang="en-US" dirty="0"/>
              <a:t>Understand the concept of LR + and LR -</a:t>
            </a:r>
          </a:p>
          <a:p>
            <a:pPr lvl="1"/>
            <a:r>
              <a:rPr lang="en-US" dirty="0"/>
              <a:t>Practice applying to a patient case</a:t>
            </a:r>
          </a:p>
          <a:p>
            <a:pPr lvl="1"/>
            <a:r>
              <a:rPr lang="en-US" dirty="0"/>
              <a:t>Remember that memorizing equations wastes brain space, better to understand how to apply them, we all have smart phones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4597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825AC39-5F85-4CAA-8A81-A1287086B2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95DA4D23-37FC-4B90-8188-F0377C5FF4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4417162" cy="6858000"/>
          </a:xfrm>
          <a:custGeom>
            <a:avLst/>
            <a:gdLst>
              <a:gd name="connsiteX0" fmla="*/ 0 w 4417162"/>
              <a:gd name="connsiteY0" fmla="*/ 0 h 6858000"/>
              <a:gd name="connsiteX1" fmla="*/ 144378 w 4417162"/>
              <a:gd name="connsiteY1" fmla="*/ 0 h 6858000"/>
              <a:gd name="connsiteX2" fmla="*/ 2310062 w 4417162"/>
              <a:gd name="connsiteY2" fmla="*/ 0 h 6858000"/>
              <a:gd name="connsiteX3" fmla="*/ 4227367 w 4417162"/>
              <a:gd name="connsiteY3" fmla="*/ 0 h 6858000"/>
              <a:gd name="connsiteX4" fmla="*/ 4232407 w 4417162"/>
              <a:gd name="connsiteY4" fmla="*/ 66675 h 6858000"/>
              <a:gd name="connsiteX5" fmla="*/ 4240804 w 4417162"/>
              <a:gd name="connsiteY5" fmla="*/ 122237 h 6858000"/>
              <a:gd name="connsiteX6" fmla="*/ 4250882 w 4417162"/>
              <a:gd name="connsiteY6" fmla="*/ 174625 h 6858000"/>
              <a:gd name="connsiteX7" fmla="*/ 4267678 w 4417162"/>
              <a:gd name="connsiteY7" fmla="*/ 217487 h 6858000"/>
              <a:gd name="connsiteX8" fmla="*/ 4284474 w 4417162"/>
              <a:gd name="connsiteY8" fmla="*/ 260350 h 6858000"/>
              <a:gd name="connsiteX9" fmla="*/ 4304629 w 4417162"/>
              <a:gd name="connsiteY9" fmla="*/ 296862 h 6858000"/>
              <a:gd name="connsiteX10" fmla="*/ 4324784 w 4417162"/>
              <a:gd name="connsiteY10" fmla="*/ 334962 h 6858000"/>
              <a:gd name="connsiteX11" fmla="*/ 4343260 w 4417162"/>
              <a:gd name="connsiteY11" fmla="*/ 369887 h 6858000"/>
              <a:gd name="connsiteX12" fmla="*/ 4361735 w 4417162"/>
              <a:gd name="connsiteY12" fmla="*/ 409575 h 6858000"/>
              <a:gd name="connsiteX13" fmla="*/ 4378531 w 4417162"/>
              <a:gd name="connsiteY13" fmla="*/ 450850 h 6858000"/>
              <a:gd name="connsiteX14" fmla="*/ 4393648 w 4417162"/>
              <a:gd name="connsiteY14" fmla="*/ 496887 h 6858000"/>
              <a:gd name="connsiteX15" fmla="*/ 4405405 w 4417162"/>
              <a:gd name="connsiteY15" fmla="*/ 546100 h 6858000"/>
              <a:gd name="connsiteX16" fmla="*/ 4413803 w 4417162"/>
              <a:gd name="connsiteY16" fmla="*/ 606425 h 6858000"/>
              <a:gd name="connsiteX17" fmla="*/ 4417162 w 4417162"/>
              <a:gd name="connsiteY17" fmla="*/ 673100 h 6858000"/>
              <a:gd name="connsiteX18" fmla="*/ 4413803 w 4417162"/>
              <a:gd name="connsiteY18" fmla="*/ 744537 h 6858000"/>
              <a:gd name="connsiteX19" fmla="*/ 4405405 w 4417162"/>
              <a:gd name="connsiteY19" fmla="*/ 801687 h 6858000"/>
              <a:gd name="connsiteX20" fmla="*/ 4393648 w 4417162"/>
              <a:gd name="connsiteY20" fmla="*/ 854075 h 6858000"/>
              <a:gd name="connsiteX21" fmla="*/ 4378531 w 4417162"/>
              <a:gd name="connsiteY21" fmla="*/ 901700 h 6858000"/>
              <a:gd name="connsiteX22" fmla="*/ 4361735 w 4417162"/>
              <a:gd name="connsiteY22" fmla="*/ 942975 h 6858000"/>
              <a:gd name="connsiteX23" fmla="*/ 4341580 w 4417162"/>
              <a:gd name="connsiteY23" fmla="*/ 981075 h 6858000"/>
              <a:gd name="connsiteX24" fmla="*/ 4321425 w 4417162"/>
              <a:gd name="connsiteY24" fmla="*/ 1017587 h 6858000"/>
              <a:gd name="connsiteX25" fmla="*/ 4301270 w 4417162"/>
              <a:gd name="connsiteY25" fmla="*/ 1055687 h 6858000"/>
              <a:gd name="connsiteX26" fmla="*/ 4282794 w 4417162"/>
              <a:gd name="connsiteY26" fmla="*/ 1095375 h 6858000"/>
              <a:gd name="connsiteX27" fmla="*/ 4264318 w 4417162"/>
              <a:gd name="connsiteY27" fmla="*/ 1136650 h 6858000"/>
              <a:gd name="connsiteX28" fmla="*/ 4249203 w 4417162"/>
              <a:gd name="connsiteY28" fmla="*/ 1182687 h 6858000"/>
              <a:gd name="connsiteX29" fmla="*/ 4239125 w 4417162"/>
              <a:gd name="connsiteY29" fmla="*/ 1235075 h 6858000"/>
              <a:gd name="connsiteX30" fmla="*/ 4229047 w 4417162"/>
              <a:gd name="connsiteY30" fmla="*/ 1295400 h 6858000"/>
              <a:gd name="connsiteX31" fmla="*/ 4227367 w 4417162"/>
              <a:gd name="connsiteY31" fmla="*/ 1363662 h 6858000"/>
              <a:gd name="connsiteX32" fmla="*/ 4229047 w 4417162"/>
              <a:gd name="connsiteY32" fmla="*/ 1431925 h 6858000"/>
              <a:gd name="connsiteX33" fmla="*/ 4239125 w 4417162"/>
              <a:gd name="connsiteY33" fmla="*/ 1492250 h 6858000"/>
              <a:gd name="connsiteX34" fmla="*/ 4249203 w 4417162"/>
              <a:gd name="connsiteY34" fmla="*/ 1544637 h 6858000"/>
              <a:gd name="connsiteX35" fmla="*/ 4264318 w 4417162"/>
              <a:gd name="connsiteY35" fmla="*/ 1589087 h 6858000"/>
              <a:gd name="connsiteX36" fmla="*/ 4282794 w 4417162"/>
              <a:gd name="connsiteY36" fmla="*/ 1631950 h 6858000"/>
              <a:gd name="connsiteX37" fmla="*/ 4301270 w 4417162"/>
              <a:gd name="connsiteY37" fmla="*/ 1671637 h 6858000"/>
              <a:gd name="connsiteX38" fmla="*/ 4321425 w 4417162"/>
              <a:gd name="connsiteY38" fmla="*/ 1708150 h 6858000"/>
              <a:gd name="connsiteX39" fmla="*/ 4341580 w 4417162"/>
              <a:gd name="connsiteY39" fmla="*/ 1743075 h 6858000"/>
              <a:gd name="connsiteX40" fmla="*/ 4361735 w 4417162"/>
              <a:gd name="connsiteY40" fmla="*/ 1782762 h 6858000"/>
              <a:gd name="connsiteX41" fmla="*/ 4378531 w 4417162"/>
              <a:gd name="connsiteY41" fmla="*/ 1824037 h 6858000"/>
              <a:gd name="connsiteX42" fmla="*/ 4393648 w 4417162"/>
              <a:gd name="connsiteY42" fmla="*/ 1870075 h 6858000"/>
              <a:gd name="connsiteX43" fmla="*/ 4405405 w 4417162"/>
              <a:gd name="connsiteY43" fmla="*/ 1922462 h 6858000"/>
              <a:gd name="connsiteX44" fmla="*/ 4413803 w 4417162"/>
              <a:gd name="connsiteY44" fmla="*/ 1982787 h 6858000"/>
              <a:gd name="connsiteX45" fmla="*/ 4417162 w 4417162"/>
              <a:gd name="connsiteY45" fmla="*/ 2051050 h 6858000"/>
              <a:gd name="connsiteX46" fmla="*/ 4413803 w 4417162"/>
              <a:gd name="connsiteY46" fmla="*/ 2119312 h 6858000"/>
              <a:gd name="connsiteX47" fmla="*/ 4405405 w 4417162"/>
              <a:gd name="connsiteY47" fmla="*/ 2179637 h 6858000"/>
              <a:gd name="connsiteX48" fmla="*/ 4393648 w 4417162"/>
              <a:gd name="connsiteY48" fmla="*/ 2232025 h 6858000"/>
              <a:gd name="connsiteX49" fmla="*/ 4378531 w 4417162"/>
              <a:gd name="connsiteY49" fmla="*/ 2278062 h 6858000"/>
              <a:gd name="connsiteX50" fmla="*/ 4361735 w 4417162"/>
              <a:gd name="connsiteY50" fmla="*/ 2319337 h 6858000"/>
              <a:gd name="connsiteX51" fmla="*/ 4341580 w 4417162"/>
              <a:gd name="connsiteY51" fmla="*/ 2359025 h 6858000"/>
              <a:gd name="connsiteX52" fmla="*/ 4321425 w 4417162"/>
              <a:gd name="connsiteY52" fmla="*/ 2395537 h 6858000"/>
              <a:gd name="connsiteX53" fmla="*/ 4301270 w 4417162"/>
              <a:gd name="connsiteY53" fmla="*/ 2433637 h 6858000"/>
              <a:gd name="connsiteX54" fmla="*/ 4282794 w 4417162"/>
              <a:gd name="connsiteY54" fmla="*/ 2471737 h 6858000"/>
              <a:gd name="connsiteX55" fmla="*/ 4264318 w 4417162"/>
              <a:gd name="connsiteY55" fmla="*/ 2513012 h 6858000"/>
              <a:gd name="connsiteX56" fmla="*/ 4249203 w 4417162"/>
              <a:gd name="connsiteY56" fmla="*/ 2560637 h 6858000"/>
              <a:gd name="connsiteX57" fmla="*/ 4239125 w 4417162"/>
              <a:gd name="connsiteY57" fmla="*/ 2613025 h 6858000"/>
              <a:gd name="connsiteX58" fmla="*/ 4229047 w 4417162"/>
              <a:gd name="connsiteY58" fmla="*/ 2671762 h 6858000"/>
              <a:gd name="connsiteX59" fmla="*/ 4227367 w 4417162"/>
              <a:gd name="connsiteY59" fmla="*/ 2741612 h 6858000"/>
              <a:gd name="connsiteX60" fmla="*/ 4229047 w 4417162"/>
              <a:gd name="connsiteY60" fmla="*/ 2809875 h 6858000"/>
              <a:gd name="connsiteX61" fmla="*/ 4239125 w 4417162"/>
              <a:gd name="connsiteY61" fmla="*/ 2868612 h 6858000"/>
              <a:gd name="connsiteX62" fmla="*/ 4249203 w 4417162"/>
              <a:gd name="connsiteY62" fmla="*/ 2922587 h 6858000"/>
              <a:gd name="connsiteX63" fmla="*/ 4264318 w 4417162"/>
              <a:gd name="connsiteY63" fmla="*/ 2967037 h 6858000"/>
              <a:gd name="connsiteX64" fmla="*/ 4282794 w 4417162"/>
              <a:gd name="connsiteY64" fmla="*/ 3009900 h 6858000"/>
              <a:gd name="connsiteX65" fmla="*/ 4301270 w 4417162"/>
              <a:gd name="connsiteY65" fmla="*/ 3046412 h 6858000"/>
              <a:gd name="connsiteX66" fmla="*/ 4321425 w 4417162"/>
              <a:gd name="connsiteY66" fmla="*/ 3084512 h 6858000"/>
              <a:gd name="connsiteX67" fmla="*/ 4341580 w 4417162"/>
              <a:gd name="connsiteY67" fmla="*/ 3121025 h 6858000"/>
              <a:gd name="connsiteX68" fmla="*/ 4361735 w 4417162"/>
              <a:gd name="connsiteY68" fmla="*/ 3160712 h 6858000"/>
              <a:gd name="connsiteX69" fmla="*/ 4378531 w 4417162"/>
              <a:gd name="connsiteY69" fmla="*/ 3201987 h 6858000"/>
              <a:gd name="connsiteX70" fmla="*/ 4393648 w 4417162"/>
              <a:gd name="connsiteY70" fmla="*/ 3248025 h 6858000"/>
              <a:gd name="connsiteX71" fmla="*/ 4405405 w 4417162"/>
              <a:gd name="connsiteY71" fmla="*/ 3300412 h 6858000"/>
              <a:gd name="connsiteX72" fmla="*/ 4413803 w 4417162"/>
              <a:gd name="connsiteY72" fmla="*/ 3360737 h 6858000"/>
              <a:gd name="connsiteX73" fmla="*/ 4417162 w 4417162"/>
              <a:gd name="connsiteY73" fmla="*/ 3427412 h 6858000"/>
              <a:gd name="connsiteX74" fmla="*/ 4413803 w 4417162"/>
              <a:gd name="connsiteY74" fmla="*/ 3497262 h 6858000"/>
              <a:gd name="connsiteX75" fmla="*/ 4405405 w 4417162"/>
              <a:gd name="connsiteY75" fmla="*/ 3557587 h 6858000"/>
              <a:gd name="connsiteX76" fmla="*/ 4393648 w 4417162"/>
              <a:gd name="connsiteY76" fmla="*/ 3609975 h 6858000"/>
              <a:gd name="connsiteX77" fmla="*/ 4378531 w 4417162"/>
              <a:gd name="connsiteY77" fmla="*/ 3656012 h 6858000"/>
              <a:gd name="connsiteX78" fmla="*/ 4361735 w 4417162"/>
              <a:gd name="connsiteY78" fmla="*/ 3697287 h 6858000"/>
              <a:gd name="connsiteX79" fmla="*/ 4341580 w 4417162"/>
              <a:gd name="connsiteY79" fmla="*/ 3736975 h 6858000"/>
              <a:gd name="connsiteX80" fmla="*/ 4301270 w 4417162"/>
              <a:gd name="connsiteY80" fmla="*/ 3811587 h 6858000"/>
              <a:gd name="connsiteX81" fmla="*/ 4282794 w 4417162"/>
              <a:gd name="connsiteY81" fmla="*/ 3848100 h 6858000"/>
              <a:gd name="connsiteX82" fmla="*/ 4264318 w 4417162"/>
              <a:gd name="connsiteY82" fmla="*/ 3890962 h 6858000"/>
              <a:gd name="connsiteX83" fmla="*/ 4249203 w 4417162"/>
              <a:gd name="connsiteY83" fmla="*/ 3935412 h 6858000"/>
              <a:gd name="connsiteX84" fmla="*/ 4239125 w 4417162"/>
              <a:gd name="connsiteY84" fmla="*/ 3987800 h 6858000"/>
              <a:gd name="connsiteX85" fmla="*/ 4229047 w 4417162"/>
              <a:gd name="connsiteY85" fmla="*/ 4048125 h 6858000"/>
              <a:gd name="connsiteX86" fmla="*/ 4227367 w 4417162"/>
              <a:gd name="connsiteY86" fmla="*/ 4116387 h 6858000"/>
              <a:gd name="connsiteX87" fmla="*/ 4229047 w 4417162"/>
              <a:gd name="connsiteY87" fmla="*/ 4186237 h 6858000"/>
              <a:gd name="connsiteX88" fmla="*/ 4239125 w 4417162"/>
              <a:gd name="connsiteY88" fmla="*/ 4244975 h 6858000"/>
              <a:gd name="connsiteX89" fmla="*/ 4249203 w 4417162"/>
              <a:gd name="connsiteY89" fmla="*/ 4297362 h 6858000"/>
              <a:gd name="connsiteX90" fmla="*/ 4264318 w 4417162"/>
              <a:gd name="connsiteY90" fmla="*/ 4343400 h 6858000"/>
              <a:gd name="connsiteX91" fmla="*/ 4282794 w 4417162"/>
              <a:gd name="connsiteY91" fmla="*/ 4386262 h 6858000"/>
              <a:gd name="connsiteX92" fmla="*/ 4301270 w 4417162"/>
              <a:gd name="connsiteY92" fmla="*/ 4424362 h 6858000"/>
              <a:gd name="connsiteX93" fmla="*/ 4341580 w 4417162"/>
              <a:gd name="connsiteY93" fmla="*/ 4498975 h 6858000"/>
              <a:gd name="connsiteX94" fmla="*/ 4361735 w 4417162"/>
              <a:gd name="connsiteY94" fmla="*/ 4537075 h 6858000"/>
              <a:gd name="connsiteX95" fmla="*/ 4378531 w 4417162"/>
              <a:gd name="connsiteY95" fmla="*/ 4579937 h 6858000"/>
              <a:gd name="connsiteX96" fmla="*/ 4393648 w 4417162"/>
              <a:gd name="connsiteY96" fmla="*/ 4625975 h 6858000"/>
              <a:gd name="connsiteX97" fmla="*/ 4405405 w 4417162"/>
              <a:gd name="connsiteY97" fmla="*/ 4678362 h 6858000"/>
              <a:gd name="connsiteX98" fmla="*/ 4413803 w 4417162"/>
              <a:gd name="connsiteY98" fmla="*/ 4738687 h 6858000"/>
              <a:gd name="connsiteX99" fmla="*/ 4417162 w 4417162"/>
              <a:gd name="connsiteY99" fmla="*/ 4806950 h 6858000"/>
              <a:gd name="connsiteX100" fmla="*/ 4413803 w 4417162"/>
              <a:gd name="connsiteY100" fmla="*/ 4875212 h 6858000"/>
              <a:gd name="connsiteX101" fmla="*/ 4405405 w 4417162"/>
              <a:gd name="connsiteY101" fmla="*/ 4935537 h 6858000"/>
              <a:gd name="connsiteX102" fmla="*/ 4393648 w 4417162"/>
              <a:gd name="connsiteY102" fmla="*/ 4987925 h 6858000"/>
              <a:gd name="connsiteX103" fmla="*/ 4378531 w 4417162"/>
              <a:gd name="connsiteY103" fmla="*/ 5033962 h 6858000"/>
              <a:gd name="connsiteX104" fmla="*/ 4361735 w 4417162"/>
              <a:gd name="connsiteY104" fmla="*/ 5075237 h 6858000"/>
              <a:gd name="connsiteX105" fmla="*/ 4341580 w 4417162"/>
              <a:gd name="connsiteY105" fmla="*/ 5114925 h 6858000"/>
              <a:gd name="connsiteX106" fmla="*/ 4321425 w 4417162"/>
              <a:gd name="connsiteY106" fmla="*/ 5149850 h 6858000"/>
              <a:gd name="connsiteX107" fmla="*/ 4301270 w 4417162"/>
              <a:gd name="connsiteY107" fmla="*/ 5186362 h 6858000"/>
              <a:gd name="connsiteX108" fmla="*/ 4282794 w 4417162"/>
              <a:gd name="connsiteY108" fmla="*/ 5226050 h 6858000"/>
              <a:gd name="connsiteX109" fmla="*/ 4264318 w 4417162"/>
              <a:gd name="connsiteY109" fmla="*/ 5268912 h 6858000"/>
              <a:gd name="connsiteX110" fmla="*/ 4249203 w 4417162"/>
              <a:gd name="connsiteY110" fmla="*/ 5313362 h 6858000"/>
              <a:gd name="connsiteX111" fmla="*/ 4239125 w 4417162"/>
              <a:gd name="connsiteY111" fmla="*/ 5365750 h 6858000"/>
              <a:gd name="connsiteX112" fmla="*/ 4229047 w 4417162"/>
              <a:gd name="connsiteY112" fmla="*/ 5426075 h 6858000"/>
              <a:gd name="connsiteX113" fmla="*/ 4227367 w 4417162"/>
              <a:gd name="connsiteY113" fmla="*/ 5494337 h 6858000"/>
              <a:gd name="connsiteX114" fmla="*/ 4229047 w 4417162"/>
              <a:gd name="connsiteY114" fmla="*/ 5562600 h 6858000"/>
              <a:gd name="connsiteX115" fmla="*/ 4239125 w 4417162"/>
              <a:gd name="connsiteY115" fmla="*/ 5622925 h 6858000"/>
              <a:gd name="connsiteX116" fmla="*/ 4249203 w 4417162"/>
              <a:gd name="connsiteY116" fmla="*/ 5675312 h 6858000"/>
              <a:gd name="connsiteX117" fmla="*/ 4264318 w 4417162"/>
              <a:gd name="connsiteY117" fmla="*/ 5721350 h 6858000"/>
              <a:gd name="connsiteX118" fmla="*/ 4282794 w 4417162"/>
              <a:gd name="connsiteY118" fmla="*/ 5762625 h 6858000"/>
              <a:gd name="connsiteX119" fmla="*/ 4301270 w 4417162"/>
              <a:gd name="connsiteY119" fmla="*/ 5802312 h 6858000"/>
              <a:gd name="connsiteX120" fmla="*/ 4321425 w 4417162"/>
              <a:gd name="connsiteY120" fmla="*/ 5840412 h 6858000"/>
              <a:gd name="connsiteX121" fmla="*/ 4341580 w 4417162"/>
              <a:gd name="connsiteY121" fmla="*/ 5876925 h 6858000"/>
              <a:gd name="connsiteX122" fmla="*/ 4361735 w 4417162"/>
              <a:gd name="connsiteY122" fmla="*/ 5915025 h 6858000"/>
              <a:gd name="connsiteX123" fmla="*/ 4378531 w 4417162"/>
              <a:gd name="connsiteY123" fmla="*/ 5956300 h 6858000"/>
              <a:gd name="connsiteX124" fmla="*/ 4393648 w 4417162"/>
              <a:gd name="connsiteY124" fmla="*/ 6003925 h 6858000"/>
              <a:gd name="connsiteX125" fmla="*/ 4405405 w 4417162"/>
              <a:gd name="connsiteY125" fmla="*/ 6056312 h 6858000"/>
              <a:gd name="connsiteX126" fmla="*/ 4413803 w 4417162"/>
              <a:gd name="connsiteY126" fmla="*/ 6113462 h 6858000"/>
              <a:gd name="connsiteX127" fmla="*/ 4417162 w 4417162"/>
              <a:gd name="connsiteY127" fmla="*/ 6183312 h 6858000"/>
              <a:gd name="connsiteX128" fmla="*/ 4413803 w 4417162"/>
              <a:gd name="connsiteY128" fmla="*/ 6251575 h 6858000"/>
              <a:gd name="connsiteX129" fmla="*/ 4405405 w 4417162"/>
              <a:gd name="connsiteY129" fmla="*/ 6311900 h 6858000"/>
              <a:gd name="connsiteX130" fmla="*/ 4393648 w 4417162"/>
              <a:gd name="connsiteY130" fmla="*/ 6361112 h 6858000"/>
              <a:gd name="connsiteX131" fmla="*/ 4378531 w 4417162"/>
              <a:gd name="connsiteY131" fmla="*/ 6407150 h 6858000"/>
              <a:gd name="connsiteX132" fmla="*/ 4361735 w 4417162"/>
              <a:gd name="connsiteY132" fmla="*/ 6448425 h 6858000"/>
              <a:gd name="connsiteX133" fmla="*/ 4343260 w 4417162"/>
              <a:gd name="connsiteY133" fmla="*/ 6488112 h 6858000"/>
              <a:gd name="connsiteX134" fmla="*/ 4324784 w 4417162"/>
              <a:gd name="connsiteY134" fmla="*/ 6523037 h 6858000"/>
              <a:gd name="connsiteX135" fmla="*/ 4304629 w 4417162"/>
              <a:gd name="connsiteY135" fmla="*/ 6561137 h 6858000"/>
              <a:gd name="connsiteX136" fmla="*/ 4284474 w 4417162"/>
              <a:gd name="connsiteY136" fmla="*/ 6597650 h 6858000"/>
              <a:gd name="connsiteX137" fmla="*/ 4267678 w 4417162"/>
              <a:gd name="connsiteY137" fmla="*/ 6640512 h 6858000"/>
              <a:gd name="connsiteX138" fmla="*/ 4250882 w 4417162"/>
              <a:gd name="connsiteY138" fmla="*/ 6683375 h 6858000"/>
              <a:gd name="connsiteX139" fmla="*/ 4240804 w 4417162"/>
              <a:gd name="connsiteY139" fmla="*/ 6735762 h 6858000"/>
              <a:gd name="connsiteX140" fmla="*/ 4232407 w 4417162"/>
              <a:gd name="connsiteY140" fmla="*/ 6791325 h 6858000"/>
              <a:gd name="connsiteX141" fmla="*/ 4227367 w 4417162"/>
              <a:gd name="connsiteY141" fmla="*/ 6858000 h 6858000"/>
              <a:gd name="connsiteX142" fmla="*/ 2310062 w 4417162"/>
              <a:gd name="connsiteY142" fmla="*/ 6858000 h 6858000"/>
              <a:gd name="connsiteX143" fmla="*/ 144378 w 4417162"/>
              <a:gd name="connsiteY143" fmla="*/ 6858000 h 6858000"/>
              <a:gd name="connsiteX144" fmla="*/ 0 w 4417162"/>
              <a:gd name="connsiteY14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</a:cxnLst>
            <a:rect l="l" t="t" r="r" b="b"/>
            <a:pathLst>
              <a:path w="4417162" h="6858000">
                <a:moveTo>
                  <a:pt x="0" y="0"/>
                </a:moveTo>
                <a:lnTo>
                  <a:pt x="144378" y="0"/>
                </a:lnTo>
                <a:lnTo>
                  <a:pt x="2310062" y="0"/>
                </a:lnTo>
                <a:lnTo>
                  <a:pt x="4227367" y="0"/>
                </a:lnTo>
                <a:lnTo>
                  <a:pt x="4232407" y="66675"/>
                </a:lnTo>
                <a:lnTo>
                  <a:pt x="4240804" y="122237"/>
                </a:lnTo>
                <a:lnTo>
                  <a:pt x="4250882" y="174625"/>
                </a:lnTo>
                <a:lnTo>
                  <a:pt x="4267678" y="217487"/>
                </a:lnTo>
                <a:lnTo>
                  <a:pt x="4284474" y="260350"/>
                </a:lnTo>
                <a:lnTo>
                  <a:pt x="4304629" y="296862"/>
                </a:lnTo>
                <a:lnTo>
                  <a:pt x="4324784" y="334962"/>
                </a:lnTo>
                <a:lnTo>
                  <a:pt x="4343260" y="369887"/>
                </a:lnTo>
                <a:lnTo>
                  <a:pt x="4361735" y="409575"/>
                </a:lnTo>
                <a:lnTo>
                  <a:pt x="4378531" y="450850"/>
                </a:lnTo>
                <a:lnTo>
                  <a:pt x="4393648" y="496887"/>
                </a:lnTo>
                <a:lnTo>
                  <a:pt x="4405405" y="546100"/>
                </a:lnTo>
                <a:lnTo>
                  <a:pt x="4413803" y="606425"/>
                </a:lnTo>
                <a:lnTo>
                  <a:pt x="4417162" y="673100"/>
                </a:lnTo>
                <a:lnTo>
                  <a:pt x="4413803" y="744537"/>
                </a:lnTo>
                <a:lnTo>
                  <a:pt x="4405405" y="801687"/>
                </a:lnTo>
                <a:lnTo>
                  <a:pt x="4393648" y="854075"/>
                </a:lnTo>
                <a:lnTo>
                  <a:pt x="4378531" y="901700"/>
                </a:lnTo>
                <a:lnTo>
                  <a:pt x="4361735" y="942975"/>
                </a:lnTo>
                <a:lnTo>
                  <a:pt x="4341580" y="981075"/>
                </a:lnTo>
                <a:lnTo>
                  <a:pt x="4321425" y="1017587"/>
                </a:lnTo>
                <a:lnTo>
                  <a:pt x="4301270" y="1055687"/>
                </a:lnTo>
                <a:lnTo>
                  <a:pt x="4282794" y="1095375"/>
                </a:lnTo>
                <a:lnTo>
                  <a:pt x="4264318" y="1136650"/>
                </a:lnTo>
                <a:lnTo>
                  <a:pt x="4249203" y="1182687"/>
                </a:lnTo>
                <a:lnTo>
                  <a:pt x="4239125" y="1235075"/>
                </a:lnTo>
                <a:lnTo>
                  <a:pt x="4229047" y="1295400"/>
                </a:lnTo>
                <a:lnTo>
                  <a:pt x="4227367" y="1363662"/>
                </a:lnTo>
                <a:lnTo>
                  <a:pt x="4229047" y="1431925"/>
                </a:lnTo>
                <a:lnTo>
                  <a:pt x="4239125" y="1492250"/>
                </a:lnTo>
                <a:lnTo>
                  <a:pt x="4249203" y="1544637"/>
                </a:lnTo>
                <a:lnTo>
                  <a:pt x="4264318" y="1589087"/>
                </a:lnTo>
                <a:lnTo>
                  <a:pt x="4282794" y="1631950"/>
                </a:lnTo>
                <a:lnTo>
                  <a:pt x="4301270" y="1671637"/>
                </a:lnTo>
                <a:lnTo>
                  <a:pt x="4321425" y="1708150"/>
                </a:lnTo>
                <a:lnTo>
                  <a:pt x="4341580" y="1743075"/>
                </a:lnTo>
                <a:lnTo>
                  <a:pt x="4361735" y="1782762"/>
                </a:lnTo>
                <a:lnTo>
                  <a:pt x="4378531" y="1824037"/>
                </a:lnTo>
                <a:lnTo>
                  <a:pt x="4393648" y="1870075"/>
                </a:lnTo>
                <a:lnTo>
                  <a:pt x="4405405" y="1922462"/>
                </a:lnTo>
                <a:lnTo>
                  <a:pt x="4413803" y="1982787"/>
                </a:lnTo>
                <a:lnTo>
                  <a:pt x="4417162" y="2051050"/>
                </a:lnTo>
                <a:lnTo>
                  <a:pt x="4413803" y="2119312"/>
                </a:lnTo>
                <a:lnTo>
                  <a:pt x="4405405" y="2179637"/>
                </a:lnTo>
                <a:lnTo>
                  <a:pt x="4393648" y="2232025"/>
                </a:lnTo>
                <a:lnTo>
                  <a:pt x="4378531" y="2278062"/>
                </a:lnTo>
                <a:lnTo>
                  <a:pt x="4361735" y="2319337"/>
                </a:lnTo>
                <a:lnTo>
                  <a:pt x="4341580" y="2359025"/>
                </a:lnTo>
                <a:lnTo>
                  <a:pt x="4321425" y="2395537"/>
                </a:lnTo>
                <a:lnTo>
                  <a:pt x="4301270" y="2433637"/>
                </a:lnTo>
                <a:lnTo>
                  <a:pt x="4282794" y="2471737"/>
                </a:lnTo>
                <a:lnTo>
                  <a:pt x="4264318" y="2513012"/>
                </a:lnTo>
                <a:lnTo>
                  <a:pt x="4249203" y="2560637"/>
                </a:lnTo>
                <a:lnTo>
                  <a:pt x="4239125" y="2613025"/>
                </a:lnTo>
                <a:lnTo>
                  <a:pt x="4229047" y="2671762"/>
                </a:lnTo>
                <a:lnTo>
                  <a:pt x="4227367" y="2741612"/>
                </a:lnTo>
                <a:lnTo>
                  <a:pt x="4229047" y="2809875"/>
                </a:lnTo>
                <a:lnTo>
                  <a:pt x="4239125" y="2868612"/>
                </a:lnTo>
                <a:lnTo>
                  <a:pt x="4249203" y="2922587"/>
                </a:lnTo>
                <a:lnTo>
                  <a:pt x="4264318" y="2967037"/>
                </a:lnTo>
                <a:lnTo>
                  <a:pt x="4282794" y="3009900"/>
                </a:lnTo>
                <a:lnTo>
                  <a:pt x="4301270" y="3046412"/>
                </a:lnTo>
                <a:lnTo>
                  <a:pt x="4321425" y="3084512"/>
                </a:lnTo>
                <a:lnTo>
                  <a:pt x="4341580" y="3121025"/>
                </a:lnTo>
                <a:lnTo>
                  <a:pt x="4361735" y="3160712"/>
                </a:lnTo>
                <a:lnTo>
                  <a:pt x="4378531" y="3201987"/>
                </a:lnTo>
                <a:lnTo>
                  <a:pt x="4393648" y="3248025"/>
                </a:lnTo>
                <a:lnTo>
                  <a:pt x="4405405" y="3300412"/>
                </a:lnTo>
                <a:lnTo>
                  <a:pt x="4413803" y="3360737"/>
                </a:lnTo>
                <a:lnTo>
                  <a:pt x="4417162" y="3427412"/>
                </a:lnTo>
                <a:lnTo>
                  <a:pt x="4413803" y="3497262"/>
                </a:lnTo>
                <a:lnTo>
                  <a:pt x="4405405" y="3557587"/>
                </a:lnTo>
                <a:lnTo>
                  <a:pt x="4393648" y="3609975"/>
                </a:lnTo>
                <a:lnTo>
                  <a:pt x="4378531" y="3656012"/>
                </a:lnTo>
                <a:lnTo>
                  <a:pt x="4361735" y="3697287"/>
                </a:lnTo>
                <a:lnTo>
                  <a:pt x="4341580" y="3736975"/>
                </a:lnTo>
                <a:lnTo>
                  <a:pt x="4301270" y="3811587"/>
                </a:lnTo>
                <a:lnTo>
                  <a:pt x="4282794" y="3848100"/>
                </a:lnTo>
                <a:lnTo>
                  <a:pt x="4264318" y="3890962"/>
                </a:lnTo>
                <a:lnTo>
                  <a:pt x="4249203" y="3935412"/>
                </a:lnTo>
                <a:lnTo>
                  <a:pt x="4239125" y="3987800"/>
                </a:lnTo>
                <a:lnTo>
                  <a:pt x="4229047" y="4048125"/>
                </a:lnTo>
                <a:lnTo>
                  <a:pt x="4227367" y="4116387"/>
                </a:lnTo>
                <a:lnTo>
                  <a:pt x="4229047" y="4186237"/>
                </a:lnTo>
                <a:lnTo>
                  <a:pt x="4239125" y="4244975"/>
                </a:lnTo>
                <a:lnTo>
                  <a:pt x="4249203" y="4297362"/>
                </a:lnTo>
                <a:lnTo>
                  <a:pt x="4264318" y="4343400"/>
                </a:lnTo>
                <a:lnTo>
                  <a:pt x="4282794" y="4386262"/>
                </a:lnTo>
                <a:lnTo>
                  <a:pt x="4301270" y="4424362"/>
                </a:lnTo>
                <a:lnTo>
                  <a:pt x="4341580" y="4498975"/>
                </a:lnTo>
                <a:lnTo>
                  <a:pt x="4361735" y="4537075"/>
                </a:lnTo>
                <a:lnTo>
                  <a:pt x="4378531" y="4579937"/>
                </a:lnTo>
                <a:lnTo>
                  <a:pt x="4393648" y="4625975"/>
                </a:lnTo>
                <a:lnTo>
                  <a:pt x="4405405" y="4678362"/>
                </a:lnTo>
                <a:lnTo>
                  <a:pt x="4413803" y="4738687"/>
                </a:lnTo>
                <a:lnTo>
                  <a:pt x="4417162" y="4806950"/>
                </a:lnTo>
                <a:lnTo>
                  <a:pt x="4413803" y="4875212"/>
                </a:lnTo>
                <a:lnTo>
                  <a:pt x="4405405" y="4935537"/>
                </a:lnTo>
                <a:lnTo>
                  <a:pt x="4393648" y="4987925"/>
                </a:lnTo>
                <a:lnTo>
                  <a:pt x="4378531" y="5033962"/>
                </a:lnTo>
                <a:lnTo>
                  <a:pt x="4361735" y="5075237"/>
                </a:lnTo>
                <a:lnTo>
                  <a:pt x="4341580" y="5114925"/>
                </a:lnTo>
                <a:lnTo>
                  <a:pt x="4321425" y="5149850"/>
                </a:lnTo>
                <a:lnTo>
                  <a:pt x="4301270" y="5186362"/>
                </a:lnTo>
                <a:lnTo>
                  <a:pt x="4282794" y="5226050"/>
                </a:lnTo>
                <a:lnTo>
                  <a:pt x="4264318" y="5268912"/>
                </a:lnTo>
                <a:lnTo>
                  <a:pt x="4249203" y="5313362"/>
                </a:lnTo>
                <a:lnTo>
                  <a:pt x="4239125" y="5365750"/>
                </a:lnTo>
                <a:lnTo>
                  <a:pt x="4229047" y="5426075"/>
                </a:lnTo>
                <a:lnTo>
                  <a:pt x="4227367" y="5494337"/>
                </a:lnTo>
                <a:lnTo>
                  <a:pt x="4229047" y="5562600"/>
                </a:lnTo>
                <a:lnTo>
                  <a:pt x="4239125" y="5622925"/>
                </a:lnTo>
                <a:lnTo>
                  <a:pt x="4249203" y="5675312"/>
                </a:lnTo>
                <a:lnTo>
                  <a:pt x="4264318" y="5721350"/>
                </a:lnTo>
                <a:lnTo>
                  <a:pt x="4282794" y="5762625"/>
                </a:lnTo>
                <a:lnTo>
                  <a:pt x="4301270" y="5802312"/>
                </a:lnTo>
                <a:lnTo>
                  <a:pt x="4321425" y="5840412"/>
                </a:lnTo>
                <a:lnTo>
                  <a:pt x="4341580" y="5876925"/>
                </a:lnTo>
                <a:lnTo>
                  <a:pt x="4361735" y="5915025"/>
                </a:lnTo>
                <a:lnTo>
                  <a:pt x="4378531" y="5956300"/>
                </a:lnTo>
                <a:lnTo>
                  <a:pt x="4393648" y="6003925"/>
                </a:lnTo>
                <a:lnTo>
                  <a:pt x="4405405" y="6056312"/>
                </a:lnTo>
                <a:lnTo>
                  <a:pt x="4413803" y="6113462"/>
                </a:lnTo>
                <a:lnTo>
                  <a:pt x="4417162" y="6183312"/>
                </a:lnTo>
                <a:lnTo>
                  <a:pt x="4413803" y="6251575"/>
                </a:lnTo>
                <a:lnTo>
                  <a:pt x="4405405" y="6311900"/>
                </a:lnTo>
                <a:lnTo>
                  <a:pt x="4393648" y="6361112"/>
                </a:lnTo>
                <a:lnTo>
                  <a:pt x="4378531" y="6407150"/>
                </a:lnTo>
                <a:lnTo>
                  <a:pt x="4361735" y="6448425"/>
                </a:lnTo>
                <a:lnTo>
                  <a:pt x="4343260" y="6488112"/>
                </a:lnTo>
                <a:lnTo>
                  <a:pt x="4324784" y="6523037"/>
                </a:lnTo>
                <a:lnTo>
                  <a:pt x="4304629" y="6561137"/>
                </a:lnTo>
                <a:lnTo>
                  <a:pt x="4284474" y="6597650"/>
                </a:lnTo>
                <a:lnTo>
                  <a:pt x="4267678" y="6640512"/>
                </a:lnTo>
                <a:lnTo>
                  <a:pt x="4250882" y="6683375"/>
                </a:lnTo>
                <a:lnTo>
                  <a:pt x="4240804" y="6735762"/>
                </a:lnTo>
                <a:lnTo>
                  <a:pt x="4232407" y="6791325"/>
                </a:lnTo>
                <a:lnTo>
                  <a:pt x="4227367" y="6858000"/>
                </a:lnTo>
                <a:lnTo>
                  <a:pt x="2310062" y="6858000"/>
                </a:lnTo>
                <a:lnTo>
                  <a:pt x="14437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 useBgFill="1">
        <p:nvSpPr>
          <p:cNvPr id="14" name="Freeform: Shape 13">
            <a:extLst>
              <a:ext uri="{FF2B5EF4-FFF2-40B4-BE49-F238E27FC236}">
                <a16:creationId xmlns:a16="http://schemas.microsoft.com/office/drawing/2014/main" id="{A7A4B465-FBCC-4CD4-89A1-82992A7B47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4272784" cy="6858000"/>
          </a:xfrm>
          <a:custGeom>
            <a:avLst/>
            <a:gdLst>
              <a:gd name="connsiteX0" fmla="*/ 0 w 4272784"/>
              <a:gd name="connsiteY0" fmla="*/ 0 h 6858000"/>
              <a:gd name="connsiteX1" fmla="*/ 4082989 w 4272784"/>
              <a:gd name="connsiteY1" fmla="*/ 0 h 6858000"/>
              <a:gd name="connsiteX2" fmla="*/ 4088029 w 4272784"/>
              <a:gd name="connsiteY2" fmla="*/ 66675 h 6858000"/>
              <a:gd name="connsiteX3" fmla="*/ 4096426 w 4272784"/>
              <a:gd name="connsiteY3" fmla="*/ 122237 h 6858000"/>
              <a:gd name="connsiteX4" fmla="*/ 4106504 w 4272784"/>
              <a:gd name="connsiteY4" fmla="*/ 174625 h 6858000"/>
              <a:gd name="connsiteX5" fmla="*/ 4123300 w 4272784"/>
              <a:gd name="connsiteY5" fmla="*/ 217487 h 6858000"/>
              <a:gd name="connsiteX6" fmla="*/ 4140096 w 4272784"/>
              <a:gd name="connsiteY6" fmla="*/ 260350 h 6858000"/>
              <a:gd name="connsiteX7" fmla="*/ 4160251 w 4272784"/>
              <a:gd name="connsiteY7" fmla="*/ 296862 h 6858000"/>
              <a:gd name="connsiteX8" fmla="*/ 4180406 w 4272784"/>
              <a:gd name="connsiteY8" fmla="*/ 334962 h 6858000"/>
              <a:gd name="connsiteX9" fmla="*/ 4198882 w 4272784"/>
              <a:gd name="connsiteY9" fmla="*/ 369887 h 6858000"/>
              <a:gd name="connsiteX10" fmla="*/ 4217357 w 4272784"/>
              <a:gd name="connsiteY10" fmla="*/ 409575 h 6858000"/>
              <a:gd name="connsiteX11" fmla="*/ 4234153 w 4272784"/>
              <a:gd name="connsiteY11" fmla="*/ 450850 h 6858000"/>
              <a:gd name="connsiteX12" fmla="*/ 4249270 w 4272784"/>
              <a:gd name="connsiteY12" fmla="*/ 496887 h 6858000"/>
              <a:gd name="connsiteX13" fmla="*/ 4261027 w 4272784"/>
              <a:gd name="connsiteY13" fmla="*/ 546100 h 6858000"/>
              <a:gd name="connsiteX14" fmla="*/ 4269425 w 4272784"/>
              <a:gd name="connsiteY14" fmla="*/ 606425 h 6858000"/>
              <a:gd name="connsiteX15" fmla="*/ 4272784 w 4272784"/>
              <a:gd name="connsiteY15" fmla="*/ 673100 h 6858000"/>
              <a:gd name="connsiteX16" fmla="*/ 4269425 w 4272784"/>
              <a:gd name="connsiteY16" fmla="*/ 744537 h 6858000"/>
              <a:gd name="connsiteX17" fmla="*/ 4261027 w 4272784"/>
              <a:gd name="connsiteY17" fmla="*/ 801687 h 6858000"/>
              <a:gd name="connsiteX18" fmla="*/ 4249270 w 4272784"/>
              <a:gd name="connsiteY18" fmla="*/ 854075 h 6858000"/>
              <a:gd name="connsiteX19" fmla="*/ 4234153 w 4272784"/>
              <a:gd name="connsiteY19" fmla="*/ 901700 h 6858000"/>
              <a:gd name="connsiteX20" fmla="*/ 4217357 w 4272784"/>
              <a:gd name="connsiteY20" fmla="*/ 942975 h 6858000"/>
              <a:gd name="connsiteX21" fmla="*/ 4197202 w 4272784"/>
              <a:gd name="connsiteY21" fmla="*/ 981075 h 6858000"/>
              <a:gd name="connsiteX22" fmla="*/ 4177047 w 4272784"/>
              <a:gd name="connsiteY22" fmla="*/ 1017587 h 6858000"/>
              <a:gd name="connsiteX23" fmla="*/ 4156892 w 4272784"/>
              <a:gd name="connsiteY23" fmla="*/ 1055687 h 6858000"/>
              <a:gd name="connsiteX24" fmla="*/ 4138416 w 4272784"/>
              <a:gd name="connsiteY24" fmla="*/ 1095375 h 6858000"/>
              <a:gd name="connsiteX25" fmla="*/ 4119940 w 4272784"/>
              <a:gd name="connsiteY25" fmla="*/ 1136650 h 6858000"/>
              <a:gd name="connsiteX26" fmla="*/ 4104825 w 4272784"/>
              <a:gd name="connsiteY26" fmla="*/ 1182687 h 6858000"/>
              <a:gd name="connsiteX27" fmla="*/ 4094747 w 4272784"/>
              <a:gd name="connsiteY27" fmla="*/ 1235075 h 6858000"/>
              <a:gd name="connsiteX28" fmla="*/ 4084669 w 4272784"/>
              <a:gd name="connsiteY28" fmla="*/ 1295400 h 6858000"/>
              <a:gd name="connsiteX29" fmla="*/ 4082989 w 4272784"/>
              <a:gd name="connsiteY29" fmla="*/ 1363662 h 6858000"/>
              <a:gd name="connsiteX30" fmla="*/ 4084669 w 4272784"/>
              <a:gd name="connsiteY30" fmla="*/ 1431925 h 6858000"/>
              <a:gd name="connsiteX31" fmla="*/ 4094747 w 4272784"/>
              <a:gd name="connsiteY31" fmla="*/ 1492250 h 6858000"/>
              <a:gd name="connsiteX32" fmla="*/ 4104825 w 4272784"/>
              <a:gd name="connsiteY32" fmla="*/ 1544637 h 6858000"/>
              <a:gd name="connsiteX33" fmla="*/ 4119940 w 4272784"/>
              <a:gd name="connsiteY33" fmla="*/ 1589087 h 6858000"/>
              <a:gd name="connsiteX34" fmla="*/ 4138416 w 4272784"/>
              <a:gd name="connsiteY34" fmla="*/ 1631950 h 6858000"/>
              <a:gd name="connsiteX35" fmla="*/ 4156892 w 4272784"/>
              <a:gd name="connsiteY35" fmla="*/ 1671637 h 6858000"/>
              <a:gd name="connsiteX36" fmla="*/ 4177047 w 4272784"/>
              <a:gd name="connsiteY36" fmla="*/ 1708150 h 6858000"/>
              <a:gd name="connsiteX37" fmla="*/ 4197202 w 4272784"/>
              <a:gd name="connsiteY37" fmla="*/ 1743075 h 6858000"/>
              <a:gd name="connsiteX38" fmla="*/ 4217357 w 4272784"/>
              <a:gd name="connsiteY38" fmla="*/ 1782762 h 6858000"/>
              <a:gd name="connsiteX39" fmla="*/ 4234153 w 4272784"/>
              <a:gd name="connsiteY39" fmla="*/ 1824037 h 6858000"/>
              <a:gd name="connsiteX40" fmla="*/ 4249270 w 4272784"/>
              <a:gd name="connsiteY40" fmla="*/ 1870075 h 6858000"/>
              <a:gd name="connsiteX41" fmla="*/ 4261027 w 4272784"/>
              <a:gd name="connsiteY41" fmla="*/ 1922462 h 6858000"/>
              <a:gd name="connsiteX42" fmla="*/ 4269425 w 4272784"/>
              <a:gd name="connsiteY42" fmla="*/ 1982787 h 6858000"/>
              <a:gd name="connsiteX43" fmla="*/ 4272784 w 4272784"/>
              <a:gd name="connsiteY43" fmla="*/ 2051050 h 6858000"/>
              <a:gd name="connsiteX44" fmla="*/ 4269425 w 4272784"/>
              <a:gd name="connsiteY44" fmla="*/ 2119312 h 6858000"/>
              <a:gd name="connsiteX45" fmla="*/ 4261027 w 4272784"/>
              <a:gd name="connsiteY45" fmla="*/ 2179637 h 6858000"/>
              <a:gd name="connsiteX46" fmla="*/ 4249270 w 4272784"/>
              <a:gd name="connsiteY46" fmla="*/ 2232025 h 6858000"/>
              <a:gd name="connsiteX47" fmla="*/ 4234153 w 4272784"/>
              <a:gd name="connsiteY47" fmla="*/ 2278062 h 6858000"/>
              <a:gd name="connsiteX48" fmla="*/ 4217357 w 4272784"/>
              <a:gd name="connsiteY48" fmla="*/ 2319337 h 6858000"/>
              <a:gd name="connsiteX49" fmla="*/ 4197202 w 4272784"/>
              <a:gd name="connsiteY49" fmla="*/ 2359025 h 6858000"/>
              <a:gd name="connsiteX50" fmla="*/ 4177047 w 4272784"/>
              <a:gd name="connsiteY50" fmla="*/ 2395537 h 6858000"/>
              <a:gd name="connsiteX51" fmla="*/ 4156892 w 4272784"/>
              <a:gd name="connsiteY51" fmla="*/ 2433637 h 6858000"/>
              <a:gd name="connsiteX52" fmla="*/ 4138416 w 4272784"/>
              <a:gd name="connsiteY52" fmla="*/ 2471737 h 6858000"/>
              <a:gd name="connsiteX53" fmla="*/ 4119940 w 4272784"/>
              <a:gd name="connsiteY53" fmla="*/ 2513012 h 6858000"/>
              <a:gd name="connsiteX54" fmla="*/ 4104825 w 4272784"/>
              <a:gd name="connsiteY54" fmla="*/ 2560637 h 6858000"/>
              <a:gd name="connsiteX55" fmla="*/ 4094747 w 4272784"/>
              <a:gd name="connsiteY55" fmla="*/ 2613025 h 6858000"/>
              <a:gd name="connsiteX56" fmla="*/ 4084669 w 4272784"/>
              <a:gd name="connsiteY56" fmla="*/ 2671762 h 6858000"/>
              <a:gd name="connsiteX57" fmla="*/ 4082989 w 4272784"/>
              <a:gd name="connsiteY57" fmla="*/ 2741612 h 6858000"/>
              <a:gd name="connsiteX58" fmla="*/ 4084669 w 4272784"/>
              <a:gd name="connsiteY58" fmla="*/ 2809875 h 6858000"/>
              <a:gd name="connsiteX59" fmla="*/ 4094747 w 4272784"/>
              <a:gd name="connsiteY59" fmla="*/ 2868612 h 6858000"/>
              <a:gd name="connsiteX60" fmla="*/ 4104825 w 4272784"/>
              <a:gd name="connsiteY60" fmla="*/ 2922587 h 6858000"/>
              <a:gd name="connsiteX61" fmla="*/ 4119940 w 4272784"/>
              <a:gd name="connsiteY61" fmla="*/ 2967037 h 6858000"/>
              <a:gd name="connsiteX62" fmla="*/ 4138416 w 4272784"/>
              <a:gd name="connsiteY62" fmla="*/ 3009900 h 6858000"/>
              <a:gd name="connsiteX63" fmla="*/ 4156892 w 4272784"/>
              <a:gd name="connsiteY63" fmla="*/ 3046412 h 6858000"/>
              <a:gd name="connsiteX64" fmla="*/ 4177047 w 4272784"/>
              <a:gd name="connsiteY64" fmla="*/ 3084512 h 6858000"/>
              <a:gd name="connsiteX65" fmla="*/ 4197202 w 4272784"/>
              <a:gd name="connsiteY65" fmla="*/ 3121025 h 6858000"/>
              <a:gd name="connsiteX66" fmla="*/ 4217357 w 4272784"/>
              <a:gd name="connsiteY66" fmla="*/ 3160712 h 6858000"/>
              <a:gd name="connsiteX67" fmla="*/ 4234153 w 4272784"/>
              <a:gd name="connsiteY67" fmla="*/ 3201987 h 6858000"/>
              <a:gd name="connsiteX68" fmla="*/ 4249270 w 4272784"/>
              <a:gd name="connsiteY68" fmla="*/ 3248025 h 6858000"/>
              <a:gd name="connsiteX69" fmla="*/ 4261027 w 4272784"/>
              <a:gd name="connsiteY69" fmla="*/ 3300412 h 6858000"/>
              <a:gd name="connsiteX70" fmla="*/ 4269425 w 4272784"/>
              <a:gd name="connsiteY70" fmla="*/ 3360737 h 6858000"/>
              <a:gd name="connsiteX71" fmla="*/ 4272784 w 4272784"/>
              <a:gd name="connsiteY71" fmla="*/ 3427412 h 6858000"/>
              <a:gd name="connsiteX72" fmla="*/ 4269425 w 4272784"/>
              <a:gd name="connsiteY72" fmla="*/ 3497262 h 6858000"/>
              <a:gd name="connsiteX73" fmla="*/ 4261027 w 4272784"/>
              <a:gd name="connsiteY73" fmla="*/ 3557587 h 6858000"/>
              <a:gd name="connsiteX74" fmla="*/ 4249270 w 4272784"/>
              <a:gd name="connsiteY74" fmla="*/ 3609975 h 6858000"/>
              <a:gd name="connsiteX75" fmla="*/ 4234153 w 4272784"/>
              <a:gd name="connsiteY75" fmla="*/ 3656012 h 6858000"/>
              <a:gd name="connsiteX76" fmla="*/ 4217357 w 4272784"/>
              <a:gd name="connsiteY76" fmla="*/ 3697287 h 6858000"/>
              <a:gd name="connsiteX77" fmla="*/ 4197202 w 4272784"/>
              <a:gd name="connsiteY77" fmla="*/ 3736975 h 6858000"/>
              <a:gd name="connsiteX78" fmla="*/ 4156892 w 4272784"/>
              <a:gd name="connsiteY78" fmla="*/ 3811587 h 6858000"/>
              <a:gd name="connsiteX79" fmla="*/ 4138416 w 4272784"/>
              <a:gd name="connsiteY79" fmla="*/ 3848100 h 6858000"/>
              <a:gd name="connsiteX80" fmla="*/ 4119940 w 4272784"/>
              <a:gd name="connsiteY80" fmla="*/ 3890962 h 6858000"/>
              <a:gd name="connsiteX81" fmla="*/ 4104825 w 4272784"/>
              <a:gd name="connsiteY81" fmla="*/ 3935412 h 6858000"/>
              <a:gd name="connsiteX82" fmla="*/ 4094747 w 4272784"/>
              <a:gd name="connsiteY82" fmla="*/ 3987800 h 6858000"/>
              <a:gd name="connsiteX83" fmla="*/ 4084669 w 4272784"/>
              <a:gd name="connsiteY83" fmla="*/ 4048125 h 6858000"/>
              <a:gd name="connsiteX84" fmla="*/ 4082989 w 4272784"/>
              <a:gd name="connsiteY84" fmla="*/ 4116387 h 6858000"/>
              <a:gd name="connsiteX85" fmla="*/ 4084669 w 4272784"/>
              <a:gd name="connsiteY85" fmla="*/ 4186237 h 6858000"/>
              <a:gd name="connsiteX86" fmla="*/ 4094747 w 4272784"/>
              <a:gd name="connsiteY86" fmla="*/ 4244975 h 6858000"/>
              <a:gd name="connsiteX87" fmla="*/ 4104825 w 4272784"/>
              <a:gd name="connsiteY87" fmla="*/ 4297362 h 6858000"/>
              <a:gd name="connsiteX88" fmla="*/ 4119940 w 4272784"/>
              <a:gd name="connsiteY88" fmla="*/ 4343400 h 6858000"/>
              <a:gd name="connsiteX89" fmla="*/ 4138416 w 4272784"/>
              <a:gd name="connsiteY89" fmla="*/ 4386262 h 6858000"/>
              <a:gd name="connsiteX90" fmla="*/ 4156892 w 4272784"/>
              <a:gd name="connsiteY90" fmla="*/ 4424362 h 6858000"/>
              <a:gd name="connsiteX91" fmla="*/ 4197202 w 4272784"/>
              <a:gd name="connsiteY91" fmla="*/ 4498975 h 6858000"/>
              <a:gd name="connsiteX92" fmla="*/ 4217357 w 4272784"/>
              <a:gd name="connsiteY92" fmla="*/ 4537075 h 6858000"/>
              <a:gd name="connsiteX93" fmla="*/ 4234153 w 4272784"/>
              <a:gd name="connsiteY93" fmla="*/ 4579937 h 6858000"/>
              <a:gd name="connsiteX94" fmla="*/ 4249270 w 4272784"/>
              <a:gd name="connsiteY94" fmla="*/ 4625975 h 6858000"/>
              <a:gd name="connsiteX95" fmla="*/ 4261027 w 4272784"/>
              <a:gd name="connsiteY95" fmla="*/ 4678362 h 6858000"/>
              <a:gd name="connsiteX96" fmla="*/ 4269425 w 4272784"/>
              <a:gd name="connsiteY96" fmla="*/ 4738687 h 6858000"/>
              <a:gd name="connsiteX97" fmla="*/ 4272784 w 4272784"/>
              <a:gd name="connsiteY97" fmla="*/ 4806950 h 6858000"/>
              <a:gd name="connsiteX98" fmla="*/ 4269425 w 4272784"/>
              <a:gd name="connsiteY98" fmla="*/ 4875212 h 6858000"/>
              <a:gd name="connsiteX99" fmla="*/ 4261027 w 4272784"/>
              <a:gd name="connsiteY99" fmla="*/ 4935537 h 6858000"/>
              <a:gd name="connsiteX100" fmla="*/ 4249270 w 4272784"/>
              <a:gd name="connsiteY100" fmla="*/ 4987925 h 6858000"/>
              <a:gd name="connsiteX101" fmla="*/ 4234153 w 4272784"/>
              <a:gd name="connsiteY101" fmla="*/ 5033962 h 6858000"/>
              <a:gd name="connsiteX102" fmla="*/ 4217357 w 4272784"/>
              <a:gd name="connsiteY102" fmla="*/ 5075237 h 6858000"/>
              <a:gd name="connsiteX103" fmla="*/ 4197202 w 4272784"/>
              <a:gd name="connsiteY103" fmla="*/ 5114925 h 6858000"/>
              <a:gd name="connsiteX104" fmla="*/ 4177047 w 4272784"/>
              <a:gd name="connsiteY104" fmla="*/ 5149850 h 6858000"/>
              <a:gd name="connsiteX105" fmla="*/ 4156892 w 4272784"/>
              <a:gd name="connsiteY105" fmla="*/ 5186362 h 6858000"/>
              <a:gd name="connsiteX106" fmla="*/ 4138416 w 4272784"/>
              <a:gd name="connsiteY106" fmla="*/ 5226050 h 6858000"/>
              <a:gd name="connsiteX107" fmla="*/ 4119940 w 4272784"/>
              <a:gd name="connsiteY107" fmla="*/ 5268912 h 6858000"/>
              <a:gd name="connsiteX108" fmla="*/ 4104825 w 4272784"/>
              <a:gd name="connsiteY108" fmla="*/ 5313362 h 6858000"/>
              <a:gd name="connsiteX109" fmla="*/ 4094747 w 4272784"/>
              <a:gd name="connsiteY109" fmla="*/ 5365750 h 6858000"/>
              <a:gd name="connsiteX110" fmla="*/ 4084669 w 4272784"/>
              <a:gd name="connsiteY110" fmla="*/ 5426075 h 6858000"/>
              <a:gd name="connsiteX111" fmla="*/ 4082989 w 4272784"/>
              <a:gd name="connsiteY111" fmla="*/ 5494337 h 6858000"/>
              <a:gd name="connsiteX112" fmla="*/ 4084669 w 4272784"/>
              <a:gd name="connsiteY112" fmla="*/ 5562600 h 6858000"/>
              <a:gd name="connsiteX113" fmla="*/ 4094747 w 4272784"/>
              <a:gd name="connsiteY113" fmla="*/ 5622925 h 6858000"/>
              <a:gd name="connsiteX114" fmla="*/ 4104825 w 4272784"/>
              <a:gd name="connsiteY114" fmla="*/ 5675312 h 6858000"/>
              <a:gd name="connsiteX115" fmla="*/ 4119940 w 4272784"/>
              <a:gd name="connsiteY115" fmla="*/ 5721350 h 6858000"/>
              <a:gd name="connsiteX116" fmla="*/ 4138416 w 4272784"/>
              <a:gd name="connsiteY116" fmla="*/ 5762625 h 6858000"/>
              <a:gd name="connsiteX117" fmla="*/ 4156892 w 4272784"/>
              <a:gd name="connsiteY117" fmla="*/ 5802312 h 6858000"/>
              <a:gd name="connsiteX118" fmla="*/ 4177047 w 4272784"/>
              <a:gd name="connsiteY118" fmla="*/ 5840412 h 6858000"/>
              <a:gd name="connsiteX119" fmla="*/ 4197202 w 4272784"/>
              <a:gd name="connsiteY119" fmla="*/ 5876925 h 6858000"/>
              <a:gd name="connsiteX120" fmla="*/ 4217357 w 4272784"/>
              <a:gd name="connsiteY120" fmla="*/ 5915025 h 6858000"/>
              <a:gd name="connsiteX121" fmla="*/ 4234153 w 4272784"/>
              <a:gd name="connsiteY121" fmla="*/ 5956300 h 6858000"/>
              <a:gd name="connsiteX122" fmla="*/ 4249270 w 4272784"/>
              <a:gd name="connsiteY122" fmla="*/ 6003925 h 6858000"/>
              <a:gd name="connsiteX123" fmla="*/ 4261027 w 4272784"/>
              <a:gd name="connsiteY123" fmla="*/ 6056312 h 6858000"/>
              <a:gd name="connsiteX124" fmla="*/ 4269425 w 4272784"/>
              <a:gd name="connsiteY124" fmla="*/ 6113462 h 6858000"/>
              <a:gd name="connsiteX125" fmla="*/ 4272784 w 4272784"/>
              <a:gd name="connsiteY125" fmla="*/ 6183312 h 6858000"/>
              <a:gd name="connsiteX126" fmla="*/ 4269425 w 4272784"/>
              <a:gd name="connsiteY126" fmla="*/ 6251575 h 6858000"/>
              <a:gd name="connsiteX127" fmla="*/ 4261027 w 4272784"/>
              <a:gd name="connsiteY127" fmla="*/ 6311900 h 6858000"/>
              <a:gd name="connsiteX128" fmla="*/ 4249270 w 4272784"/>
              <a:gd name="connsiteY128" fmla="*/ 6361112 h 6858000"/>
              <a:gd name="connsiteX129" fmla="*/ 4234153 w 4272784"/>
              <a:gd name="connsiteY129" fmla="*/ 6407150 h 6858000"/>
              <a:gd name="connsiteX130" fmla="*/ 4217357 w 4272784"/>
              <a:gd name="connsiteY130" fmla="*/ 6448425 h 6858000"/>
              <a:gd name="connsiteX131" fmla="*/ 4198882 w 4272784"/>
              <a:gd name="connsiteY131" fmla="*/ 6488112 h 6858000"/>
              <a:gd name="connsiteX132" fmla="*/ 4180406 w 4272784"/>
              <a:gd name="connsiteY132" fmla="*/ 6523037 h 6858000"/>
              <a:gd name="connsiteX133" fmla="*/ 4160251 w 4272784"/>
              <a:gd name="connsiteY133" fmla="*/ 6561137 h 6858000"/>
              <a:gd name="connsiteX134" fmla="*/ 4140096 w 4272784"/>
              <a:gd name="connsiteY134" fmla="*/ 6597650 h 6858000"/>
              <a:gd name="connsiteX135" fmla="*/ 4123300 w 4272784"/>
              <a:gd name="connsiteY135" fmla="*/ 6640512 h 6858000"/>
              <a:gd name="connsiteX136" fmla="*/ 4106504 w 4272784"/>
              <a:gd name="connsiteY136" fmla="*/ 6683375 h 6858000"/>
              <a:gd name="connsiteX137" fmla="*/ 4096426 w 4272784"/>
              <a:gd name="connsiteY137" fmla="*/ 6735762 h 6858000"/>
              <a:gd name="connsiteX138" fmla="*/ 4088029 w 4272784"/>
              <a:gd name="connsiteY138" fmla="*/ 6791325 h 6858000"/>
              <a:gd name="connsiteX139" fmla="*/ 4082989 w 4272784"/>
              <a:gd name="connsiteY139" fmla="*/ 6858000 h 6858000"/>
              <a:gd name="connsiteX140" fmla="*/ 0 w 4272784"/>
              <a:gd name="connsiteY14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</a:cxnLst>
            <a:rect l="l" t="t" r="r" b="b"/>
            <a:pathLst>
              <a:path w="4272784" h="6858000">
                <a:moveTo>
                  <a:pt x="0" y="0"/>
                </a:moveTo>
                <a:lnTo>
                  <a:pt x="4082989" y="0"/>
                </a:lnTo>
                <a:lnTo>
                  <a:pt x="4088029" y="66675"/>
                </a:lnTo>
                <a:lnTo>
                  <a:pt x="4096426" y="122237"/>
                </a:lnTo>
                <a:lnTo>
                  <a:pt x="4106504" y="174625"/>
                </a:lnTo>
                <a:lnTo>
                  <a:pt x="4123300" y="217487"/>
                </a:lnTo>
                <a:lnTo>
                  <a:pt x="4140096" y="260350"/>
                </a:lnTo>
                <a:lnTo>
                  <a:pt x="4160251" y="296862"/>
                </a:lnTo>
                <a:lnTo>
                  <a:pt x="4180406" y="334962"/>
                </a:lnTo>
                <a:lnTo>
                  <a:pt x="4198882" y="369887"/>
                </a:lnTo>
                <a:lnTo>
                  <a:pt x="4217357" y="409575"/>
                </a:lnTo>
                <a:lnTo>
                  <a:pt x="4234153" y="450850"/>
                </a:lnTo>
                <a:lnTo>
                  <a:pt x="4249270" y="496887"/>
                </a:lnTo>
                <a:lnTo>
                  <a:pt x="4261027" y="546100"/>
                </a:lnTo>
                <a:lnTo>
                  <a:pt x="4269425" y="606425"/>
                </a:lnTo>
                <a:lnTo>
                  <a:pt x="4272784" y="673100"/>
                </a:lnTo>
                <a:lnTo>
                  <a:pt x="4269425" y="744537"/>
                </a:lnTo>
                <a:lnTo>
                  <a:pt x="4261027" y="801687"/>
                </a:lnTo>
                <a:lnTo>
                  <a:pt x="4249270" y="854075"/>
                </a:lnTo>
                <a:lnTo>
                  <a:pt x="4234153" y="901700"/>
                </a:lnTo>
                <a:lnTo>
                  <a:pt x="4217357" y="942975"/>
                </a:lnTo>
                <a:lnTo>
                  <a:pt x="4197202" y="981075"/>
                </a:lnTo>
                <a:lnTo>
                  <a:pt x="4177047" y="1017587"/>
                </a:lnTo>
                <a:lnTo>
                  <a:pt x="4156892" y="1055687"/>
                </a:lnTo>
                <a:lnTo>
                  <a:pt x="4138416" y="1095375"/>
                </a:lnTo>
                <a:lnTo>
                  <a:pt x="4119940" y="1136650"/>
                </a:lnTo>
                <a:lnTo>
                  <a:pt x="4104825" y="1182687"/>
                </a:lnTo>
                <a:lnTo>
                  <a:pt x="4094747" y="1235075"/>
                </a:lnTo>
                <a:lnTo>
                  <a:pt x="4084669" y="1295400"/>
                </a:lnTo>
                <a:lnTo>
                  <a:pt x="4082989" y="1363662"/>
                </a:lnTo>
                <a:lnTo>
                  <a:pt x="4084669" y="1431925"/>
                </a:lnTo>
                <a:lnTo>
                  <a:pt x="4094747" y="1492250"/>
                </a:lnTo>
                <a:lnTo>
                  <a:pt x="4104825" y="1544637"/>
                </a:lnTo>
                <a:lnTo>
                  <a:pt x="4119940" y="1589087"/>
                </a:lnTo>
                <a:lnTo>
                  <a:pt x="4138416" y="1631950"/>
                </a:lnTo>
                <a:lnTo>
                  <a:pt x="4156892" y="1671637"/>
                </a:lnTo>
                <a:lnTo>
                  <a:pt x="4177047" y="1708150"/>
                </a:lnTo>
                <a:lnTo>
                  <a:pt x="4197202" y="1743075"/>
                </a:lnTo>
                <a:lnTo>
                  <a:pt x="4217357" y="1782762"/>
                </a:lnTo>
                <a:lnTo>
                  <a:pt x="4234153" y="1824037"/>
                </a:lnTo>
                <a:lnTo>
                  <a:pt x="4249270" y="1870075"/>
                </a:lnTo>
                <a:lnTo>
                  <a:pt x="4261027" y="1922462"/>
                </a:lnTo>
                <a:lnTo>
                  <a:pt x="4269425" y="1982787"/>
                </a:lnTo>
                <a:lnTo>
                  <a:pt x="4272784" y="2051050"/>
                </a:lnTo>
                <a:lnTo>
                  <a:pt x="4269425" y="2119312"/>
                </a:lnTo>
                <a:lnTo>
                  <a:pt x="4261027" y="2179637"/>
                </a:lnTo>
                <a:lnTo>
                  <a:pt x="4249270" y="2232025"/>
                </a:lnTo>
                <a:lnTo>
                  <a:pt x="4234153" y="2278062"/>
                </a:lnTo>
                <a:lnTo>
                  <a:pt x="4217357" y="2319337"/>
                </a:lnTo>
                <a:lnTo>
                  <a:pt x="4197202" y="2359025"/>
                </a:lnTo>
                <a:lnTo>
                  <a:pt x="4177047" y="2395537"/>
                </a:lnTo>
                <a:lnTo>
                  <a:pt x="4156892" y="2433637"/>
                </a:lnTo>
                <a:lnTo>
                  <a:pt x="4138416" y="2471737"/>
                </a:lnTo>
                <a:lnTo>
                  <a:pt x="4119940" y="2513012"/>
                </a:lnTo>
                <a:lnTo>
                  <a:pt x="4104825" y="2560637"/>
                </a:lnTo>
                <a:lnTo>
                  <a:pt x="4094747" y="2613025"/>
                </a:lnTo>
                <a:lnTo>
                  <a:pt x="4084669" y="2671762"/>
                </a:lnTo>
                <a:lnTo>
                  <a:pt x="4082989" y="2741612"/>
                </a:lnTo>
                <a:lnTo>
                  <a:pt x="4084669" y="2809875"/>
                </a:lnTo>
                <a:lnTo>
                  <a:pt x="4094747" y="2868612"/>
                </a:lnTo>
                <a:lnTo>
                  <a:pt x="4104825" y="2922587"/>
                </a:lnTo>
                <a:lnTo>
                  <a:pt x="4119940" y="2967037"/>
                </a:lnTo>
                <a:lnTo>
                  <a:pt x="4138416" y="3009900"/>
                </a:lnTo>
                <a:lnTo>
                  <a:pt x="4156892" y="3046412"/>
                </a:lnTo>
                <a:lnTo>
                  <a:pt x="4177047" y="3084512"/>
                </a:lnTo>
                <a:lnTo>
                  <a:pt x="4197202" y="3121025"/>
                </a:lnTo>
                <a:lnTo>
                  <a:pt x="4217357" y="3160712"/>
                </a:lnTo>
                <a:lnTo>
                  <a:pt x="4234153" y="3201987"/>
                </a:lnTo>
                <a:lnTo>
                  <a:pt x="4249270" y="3248025"/>
                </a:lnTo>
                <a:lnTo>
                  <a:pt x="4261027" y="3300412"/>
                </a:lnTo>
                <a:lnTo>
                  <a:pt x="4269425" y="3360737"/>
                </a:lnTo>
                <a:lnTo>
                  <a:pt x="4272784" y="3427412"/>
                </a:lnTo>
                <a:lnTo>
                  <a:pt x="4269425" y="3497262"/>
                </a:lnTo>
                <a:lnTo>
                  <a:pt x="4261027" y="3557587"/>
                </a:lnTo>
                <a:lnTo>
                  <a:pt x="4249270" y="3609975"/>
                </a:lnTo>
                <a:lnTo>
                  <a:pt x="4234153" y="3656012"/>
                </a:lnTo>
                <a:lnTo>
                  <a:pt x="4217357" y="3697287"/>
                </a:lnTo>
                <a:lnTo>
                  <a:pt x="4197202" y="3736975"/>
                </a:lnTo>
                <a:lnTo>
                  <a:pt x="4156892" y="3811587"/>
                </a:lnTo>
                <a:lnTo>
                  <a:pt x="4138416" y="3848100"/>
                </a:lnTo>
                <a:lnTo>
                  <a:pt x="4119940" y="3890962"/>
                </a:lnTo>
                <a:lnTo>
                  <a:pt x="4104825" y="3935412"/>
                </a:lnTo>
                <a:lnTo>
                  <a:pt x="4094747" y="3987800"/>
                </a:lnTo>
                <a:lnTo>
                  <a:pt x="4084669" y="4048125"/>
                </a:lnTo>
                <a:lnTo>
                  <a:pt x="4082989" y="4116387"/>
                </a:lnTo>
                <a:lnTo>
                  <a:pt x="4084669" y="4186237"/>
                </a:lnTo>
                <a:lnTo>
                  <a:pt x="4094747" y="4244975"/>
                </a:lnTo>
                <a:lnTo>
                  <a:pt x="4104825" y="4297362"/>
                </a:lnTo>
                <a:lnTo>
                  <a:pt x="4119940" y="4343400"/>
                </a:lnTo>
                <a:lnTo>
                  <a:pt x="4138416" y="4386262"/>
                </a:lnTo>
                <a:lnTo>
                  <a:pt x="4156892" y="4424362"/>
                </a:lnTo>
                <a:lnTo>
                  <a:pt x="4197202" y="4498975"/>
                </a:lnTo>
                <a:lnTo>
                  <a:pt x="4217357" y="4537075"/>
                </a:lnTo>
                <a:lnTo>
                  <a:pt x="4234153" y="4579937"/>
                </a:lnTo>
                <a:lnTo>
                  <a:pt x="4249270" y="4625975"/>
                </a:lnTo>
                <a:lnTo>
                  <a:pt x="4261027" y="4678362"/>
                </a:lnTo>
                <a:lnTo>
                  <a:pt x="4269425" y="4738687"/>
                </a:lnTo>
                <a:lnTo>
                  <a:pt x="4272784" y="4806950"/>
                </a:lnTo>
                <a:lnTo>
                  <a:pt x="4269425" y="4875212"/>
                </a:lnTo>
                <a:lnTo>
                  <a:pt x="4261027" y="4935537"/>
                </a:lnTo>
                <a:lnTo>
                  <a:pt x="4249270" y="4987925"/>
                </a:lnTo>
                <a:lnTo>
                  <a:pt x="4234153" y="5033962"/>
                </a:lnTo>
                <a:lnTo>
                  <a:pt x="4217357" y="5075237"/>
                </a:lnTo>
                <a:lnTo>
                  <a:pt x="4197202" y="5114925"/>
                </a:lnTo>
                <a:lnTo>
                  <a:pt x="4177047" y="5149850"/>
                </a:lnTo>
                <a:lnTo>
                  <a:pt x="4156892" y="5186362"/>
                </a:lnTo>
                <a:lnTo>
                  <a:pt x="4138416" y="5226050"/>
                </a:lnTo>
                <a:lnTo>
                  <a:pt x="4119940" y="5268912"/>
                </a:lnTo>
                <a:lnTo>
                  <a:pt x="4104825" y="5313362"/>
                </a:lnTo>
                <a:lnTo>
                  <a:pt x="4094747" y="5365750"/>
                </a:lnTo>
                <a:lnTo>
                  <a:pt x="4084669" y="5426075"/>
                </a:lnTo>
                <a:lnTo>
                  <a:pt x="4082989" y="5494337"/>
                </a:lnTo>
                <a:lnTo>
                  <a:pt x="4084669" y="5562600"/>
                </a:lnTo>
                <a:lnTo>
                  <a:pt x="4094747" y="5622925"/>
                </a:lnTo>
                <a:lnTo>
                  <a:pt x="4104825" y="5675312"/>
                </a:lnTo>
                <a:lnTo>
                  <a:pt x="4119940" y="5721350"/>
                </a:lnTo>
                <a:lnTo>
                  <a:pt x="4138416" y="5762625"/>
                </a:lnTo>
                <a:lnTo>
                  <a:pt x="4156892" y="5802312"/>
                </a:lnTo>
                <a:lnTo>
                  <a:pt x="4177047" y="5840412"/>
                </a:lnTo>
                <a:lnTo>
                  <a:pt x="4197202" y="5876925"/>
                </a:lnTo>
                <a:lnTo>
                  <a:pt x="4217357" y="5915025"/>
                </a:lnTo>
                <a:lnTo>
                  <a:pt x="4234153" y="5956300"/>
                </a:lnTo>
                <a:lnTo>
                  <a:pt x="4249270" y="6003925"/>
                </a:lnTo>
                <a:lnTo>
                  <a:pt x="4261027" y="6056312"/>
                </a:lnTo>
                <a:lnTo>
                  <a:pt x="4269425" y="6113462"/>
                </a:lnTo>
                <a:lnTo>
                  <a:pt x="4272784" y="6183312"/>
                </a:lnTo>
                <a:lnTo>
                  <a:pt x="4269425" y="6251575"/>
                </a:lnTo>
                <a:lnTo>
                  <a:pt x="4261027" y="6311900"/>
                </a:lnTo>
                <a:lnTo>
                  <a:pt x="4249270" y="6361112"/>
                </a:lnTo>
                <a:lnTo>
                  <a:pt x="4234153" y="6407150"/>
                </a:lnTo>
                <a:lnTo>
                  <a:pt x="4217357" y="6448425"/>
                </a:lnTo>
                <a:lnTo>
                  <a:pt x="4198882" y="6488112"/>
                </a:lnTo>
                <a:lnTo>
                  <a:pt x="4180406" y="6523037"/>
                </a:lnTo>
                <a:lnTo>
                  <a:pt x="4160251" y="6561137"/>
                </a:lnTo>
                <a:lnTo>
                  <a:pt x="4140096" y="6597650"/>
                </a:lnTo>
                <a:lnTo>
                  <a:pt x="4123300" y="6640512"/>
                </a:lnTo>
                <a:lnTo>
                  <a:pt x="4106504" y="6683375"/>
                </a:lnTo>
                <a:lnTo>
                  <a:pt x="4096426" y="6735762"/>
                </a:lnTo>
                <a:lnTo>
                  <a:pt x="4088029" y="6791325"/>
                </a:lnTo>
                <a:lnTo>
                  <a:pt x="4082989" y="6858000"/>
                </a:lnTo>
                <a:lnTo>
                  <a:pt x="0" y="6858000"/>
                </a:lnTo>
                <a:close/>
              </a:path>
            </a:pathLst>
          </a:custGeom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09E572F-9CDC-4214-9D42-FF00176495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4417162" cy="6858000"/>
          </a:xfrm>
          <a:custGeom>
            <a:avLst/>
            <a:gdLst>
              <a:gd name="connsiteX0" fmla="*/ 4417162 w 4417162"/>
              <a:gd name="connsiteY0" fmla="*/ 0 h 6858000"/>
              <a:gd name="connsiteX1" fmla="*/ 334174 w 4417162"/>
              <a:gd name="connsiteY1" fmla="*/ 0 h 6858000"/>
              <a:gd name="connsiteX2" fmla="*/ 334173 w 4417162"/>
              <a:gd name="connsiteY2" fmla="*/ 0 h 6858000"/>
              <a:gd name="connsiteX3" fmla="*/ 189795 w 4417162"/>
              <a:gd name="connsiteY3" fmla="*/ 0 h 6858000"/>
              <a:gd name="connsiteX4" fmla="*/ 184756 w 4417162"/>
              <a:gd name="connsiteY4" fmla="*/ 66675 h 6858000"/>
              <a:gd name="connsiteX5" fmla="*/ 176358 w 4417162"/>
              <a:gd name="connsiteY5" fmla="*/ 122237 h 6858000"/>
              <a:gd name="connsiteX6" fmla="*/ 166281 w 4417162"/>
              <a:gd name="connsiteY6" fmla="*/ 174625 h 6858000"/>
              <a:gd name="connsiteX7" fmla="*/ 149485 w 4417162"/>
              <a:gd name="connsiteY7" fmla="*/ 217487 h 6858000"/>
              <a:gd name="connsiteX8" fmla="*/ 132689 w 4417162"/>
              <a:gd name="connsiteY8" fmla="*/ 260350 h 6858000"/>
              <a:gd name="connsiteX9" fmla="*/ 112534 w 4417162"/>
              <a:gd name="connsiteY9" fmla="*/ 296862 h 6858000"/>
              <a:gd name="connsiteX10" fmla="*/ 92379 w 4417162"/>
              <a:gd name="connsiteY10" fmla="*/ 334962 h 6858000"/>
              <a:gd name="connsiteX11" fmla="*/ 73903 w 4417162"/>
              <a:gd name="connsiteY11" fmla="*/ 369887 h 6858000"/>
              <a:gd name="connsiteX12" fmla="*/ 55427 w 4417162"/>
              <a:gd name="connsiteY12" fmla="*/ 409575 h 6858000"/>
              <a:gd name="connsiteX13" fmla="*/ 38632 w 4417162"/>
              <a:gd name="connsiteY13" fmla="*/ 450850 h 6858000"/>
              <a:gd name="connsiteX14" fmla="*/ 23515 w 4417162"/>
              <a:gd name="connsiteY14" fmla="*/ 496887 h 6858000"/>
              <a:gd name="connsiteX15" fmla="*/ 11758 w 4417162"/>
              <a:gd name="connsiteY15" fmla="*/ 546100 h 6858000"/>
              <a:gd name="connsiteX16" fmla="*/ 3359 w 4417162"/>
              <a:gd name="connsiteY16" fmla="*/ 606425 h 6858000"/>
              <a:gd name="connsiteX17" fmla="*/ 0 w 4417162"/>
              <a:gd name="connsiteY17" fmla="*/ 673100 h 6858000"/>
              <a:gd name="connsiteX18" fmla="*/ 3359 w 4417162"/>
              <a:gd name="connsiteY18" fmla="*/ 744537 h 6858000"/>
              <a:gd name="connsiteX19" fmla="*/ 11758 w 4417162"/>
              <a:gd name="connsiteY19" fmla="*/ 801687 h 6858000"/>
              <a:gd name="connsiteX20" fmla="*/ 23515 w 4417162"/>
              <a:gd name="connsiteY20" fmla="*/ 854075 h 6858000"/>
              <a:gd name="connsiteX21" fmla="*/ 38632 w 4417162"/>
              <a:gd name="connsiteY21" fmla="*/ 901700 h 6858000"/>
              <a:gd name="connsiteX22" fmla="*/ 55427 w 4417162"/>
              <a:gd name="connsiteY22" fmla="*/ 942975 h 6858000"/>
              <a:gd name="connsiteX23" fmla="*/ 75583 w 4417162"/>
              <a:gd name="connsiteY23" fmla="*/ 981075 h 6858000"/>
              <a:gd name="connsiteX24" fmla="*/ 95738 w 4417162"/>
              <a:gd name="connsiteY24" fmla="*/ 1017587 h 6858000"/>
              <a:gd name="connsiteX25" fmla="*/ 115893 w 4417162"/>
              <a:gd name="connsiteY25" fmla="*/ 1055687 h 6858000"/>
              <a:gd name="connsiteX26" fmla="*/ 134368 w 4417162"/>
              <a:gd name="connsiteY26" fmla="*/ 1095375 h 6858000"/>
              <a:gd name="connsiteX27" fmla="*/ 152844 w 4417162"/>
              <a:gd name="connsiteY27" fmla="*/ 1136650 h 6858000"/>
              <a:gd name="connsiteX28" fmla="*/ 167960 w 4417162"/>
              <a:gd name="connsiteY28" fmla="*/ 1182687 h 6858000"/>
              <a:gd name="connsiteX29" fmla="*/ 178038 w 4417162"/>
              <a:gd name="connsiteY29" fmla="*/ 1235075 h 6858000"/>
              <a:gd name="connsiteX30" fmla="*/ 188115 w 4417162"/>
              <a:gd name="connsiteY30" fmla="*/ 1295400 h 6858000"/>
              <a:gd name="connsiteX31" fmla="*/ 189795 w 4417162"/>
              <a:gd name="connsiteY31" fmla="*/ 1363662 h 6858000"/>
              <a:gd name="connsiteX32" fmla="*/ 188115 w 4417162"/>
              <a:gd name="connsiteY32" fmla="*/ 1431925 h 6858000"/>
              <a:gd name="connsiteX33" fmla="*/ 178038 w 4417162"/>
              <a:gd name="connsiteY33" fmla="*/ 1492250 h 6858000"/>
              <a:gd name="connsiteX34" fmla="*/ 167960 w 4417162"/>
              <a:gd name="connsiteY34" fmla="*/ 1544637 h 6858000"/>
              <a:gd name="connsiteX35" fmla="*/ 152844 w 4417162"/>
              <a:gd name="connsiteY35" fmla="*/ 1589087 h 6858000"/>
              <a:gd name="connsiteX36" fmla="*/ 134368 w 4417162"/>
              <a:gd name="connsiteY36" fmla="*/ 1631950 h 6858000"/>
              <a:gd name="connsiteX37" fmla="*/ 115893 w 4417162"/>
              <a:gd name="connsiteY37" fmla="*/ 1671637 h 6858000"/>
              <a:gd name="connsiteX38" fmla="*/ 95738 w 4417162"/>
              <a:gd name="connsiteY38" fmla="*/ 1708150 h 6858000"/>
              <a:gd name="connsiteX39" fmla="*/ 75583 w 4417162"/>
              <a:gd name="connsiteY39" fmla="*/ 1743075 h 6858000"/>
              <a:gd name="connsiteX40" fmla="*/ 55427 w 4417162"/>
              <a:gd name="connsiteY40" fmla="*/ 1782762 h 6858000"/>
              <a:gd name="connsiteX41" fmla="*/ 38632 w 4417162"/>
              <a:gd name="connsiteY41" fmla="*/ 1824037 h 6858000"/>
              <a:gd name="connsiteX42" fmla="*/ 23515 w 4417162"/>
              <a:gd name="connsiteY42" fmla="*/ 1870075 h 6858000"/>
              <a:gd name="connsiteX43" fmla="*/ 11758 w 4417162"/>
              <a:gd name="connsiteY43" fmla="*/ 1922462 h 6858000"/>
              <a:gd name="connsiteX44" fmla="*/ 3359 w 4417162"/>
              <a:gd name="connsiteY44" fmla="*/ 1982787 h 6858000"/>
              <a:gd name="connsiteX45" fmla="*/ 0 w 4417162"/>
              <a:gd name="connsiteY45" fmla="*/ 2051050 h 6858000"/>
              <a:gd name="connsiteX46" fmla="*/ 3359 w 4417162"/>
              <a:gd name="connsiteY46" fmla="*/ 2119312 h 6858000"/>
              <a:gd name="connsiteX47" fmla="*/ 11758 w 4417162"/>
              <a:gd name="connsiteY47" fmla="*/ 2179637 h 6858000"/>
              <a:gd name="connsiteX48" fmla="*/ 23515 w 4417162"/>
              <a:gd name="connsiteY48" fmla="*/ 2232025 h 6858000"/>
              <a:gd name="connsiteX49" fmla="*/ 38632 w 4417162"/>
              <a:gd name="connsiteY49" fmla="*/ 2278062 h 6858000"/>
              <a:gd name="connsiteX50" fmla="*/ 55427 w 4417162"/>
              <a:gd name="connsiteY50" fmla="*/ 2319337 h 6858000"/>
              <a:gd name="connsiteX51" fmla="*/ 75583 w 4417162"/>
              <a:gd name="connsiteY51" fmla="*/ 2359025 h 6858000"/>
              <a:gd name="connsiteX52" fmla="*/ 95738 w 4417162"/>
              <a:gd name="connsiteY52" fmla="*/ 2395537 h 6858000"/>
              <a:gd name="connsiteX53" fmla="*/ 115893 w 4417162"/>
              <a:gd name="connsiteY53" fmla="*/ 2433637 h 6858000"/>
              <a:gd name="connsiteX54" fmla="*/ 134368 w 4417162"/>
              <a:gd name="connsiteY54" fmla="*/ 2471737 h 6858000"/>
              <a:gd name="connsiteX55" fmla="*/ 152844 w 4417162"/>
              <a:gd name="connsiteY55" fmla="*/ 2513012 h 6858000"/>
              <a:gd name="connsiteX56" fmla="*/ 167960 w 4417162"/>
              <a:gd name="connsiteY56" fmla="*/ 2560637 h 6858000"/>
              <a:gd name="connsiteX57" fmla="*/ 178038 w 4417162"/>
              <a:gd name="connsiteY57" fmla="*/ 2613025 h 6858000"/>
              <a:gd name="connsiteX58" fmla="*/ 188115 w 4417162"/>
              <a:gd name="connsiteY58" fmla="*/ 2671762 h 6858000"/>
              <a:gd name="connsiteX59" fmla="*/ 189795 w 4417162"/>
              <a:gd name="connsiteY59" fmla="*/ 2741612 h 6858000"/>
              <a:gd name="connsiteX60" fmla="*/ 188115 w 4417162"/>
              <a:gd name="connsiteY60" fmla="*/ 2809875 h 6858000"/>
              <a:gd name="connsiteX61" fmla="*/ 178038 w 4417162"/>
              <a:gd name="connsiteY61" fmla="*/ 2868612 h 6858000"/>
              <a:gd name="connsiteX62" fmla="*/ 167960 w 4417162"/>
              <a:gd name="connsiteY62" fmla="*/ 2922587 h 6858000"/>
              <a:gd name="connsiteX63" fmla="*/ 152844 w 4417162"/>
              <a:gd name="connsiteY63" fmla="*/ 2967037 h 6858000"/>
              <a:gd name="connsiteX64" fmla="*/ 134368 w 4417162"/>
              <a:gd name="connsiteY64" fmla="*/ 3009900 h 6858000"/>
              <a:gd name="connsiteX65" fmla="*/ 115893 w 4417162"/>
              <a:gd name="connsiteY65" fmla="*/ 3046412 h 6858000"/>
              <a:gd name="connsiteX66" fmla="*/ 95738 w 4417162"/>
              <a:gd name="connsiteY66" fmla="*/ 3084512 h 6858000"/>
              <a:gd name="connsiteX67" fmla="*/ 75583 w 4417162"/>
              <a:gd name="connsiteY67" fmla="*/ 3121025 h 6858000"/>
              <a:gd name="connsiteX68" fmla="*/ 55427 w 4417162"/>
              <a:gd name="connsiteY68" fmla="*/ 3160712 h 6858000"/>
              <a:gd name="connsiteX69" fmla="*/ 38632 w 4417162"/>
              <a:gd name="connsiteY69" fmla="*/ 3201987 h 6858000"/>
              <a:gd name="connsiteX70" fmla="*/ 23515 w 4417162"/>
              <a:gd name="connsiteY70" fmla="*/ 3248025 h 6858000"/>
              <a:gd name="connsiteX71" fmla="*/ 11758 w 4417162"/>
              <a:gd name="connsiteY71" fmla="*/ 3300412 h 6858000"/>
              <a:gd name="connsiteX72" fmla="*/ 3359 w 4417162"/>
              <a:gd name="connsiteY72" fmla="*/ 3360737 h 6858000"/>
              <a:gd name="connsiteX73" fmla="*/ 0 w 4417162"/>
              <a:gd name="connsiteY73" fmla="*/ 3427412 h 6858000"/>
              <a:gd name="connsiteX74" fmla="*/ 3359 w 4417162"/>
              <a:gd name="connsiteY74" fmla="*/ 3497262 h 6858000"/>
              <a:gd name="connsiteX75" fmla="*/ 11758 w 4417162"/>
              <a:gd name="connsiteY75" fmla="*/ 3557587 h 6858000"/>
              <a:gd name="connsiteX76" fmla="*/ 23515 w 4417162"/>
              <a:gd name="connsiteY76" fmla="*/ 3609975 h 6858000"/>
              <a:gd name="connsiteX77" fmla="*/ 38632 w 4417162"/>
              <a:gd name="connsiteY77" fmla="*/ 3656012 h 6858000"/>
              <a:gd name="connsiteX78" fmla="*/ 55427 w 4417162"/>
              <a:gd name="connsiteY78" fmla="*/ 3697287 h 6858000"/>
              <a:gd name="connsiteX79" fmla="*/ 75583 w 4417162"/>
              <a:gd name="connsiteY79" fmla="*/ 3736975 h 6858000"/>
              <a:gd name="connsiteX80" fmla="*/ 115893 w 4417162"/>
              <a:gd name="connsiteY80" fmla="*/ 3811587 h 6858000"/>
              <a:gd name="connsiteX81" fmla="*/ 134368 w 4417162"/>
              <a:gd name="connsiteY81" fmla="*/ 3848100 h 6858000"/>
              <a:gd name="connsiteX82" fmla="*/ 152844 w 4417162"/>
              <a:gd name="connsiteY82" fmla="*/ 3890962 h 6858000"/>
              <a:gd name="connsiteX83" fmla="*/ 167960 w 4417162"/>
              <a:gd name="connsiteY83" fmla="*/ 3935412 h 6858000"/>
              <a:gd name="connsiteX84" fmla="*/ 178038 w 4417162"/>
              <a:gd name="connsiteY84" fmla="*/ 3987800 h 6858000"/>
              <a:gd name="connsiteX85" fmla="*/ 188115 w 4417162"/>
              <a:gd name="connsiteY85" fmla="*/ 4048125 h 6858000"/>
              <a:gd name="connsiteX86" fmla="*/ 189795 w 4417162"/>
              <a:gd name="connsiteY86" fmla="*/ 4116387 h 6858000"/>
              <a:gd name="connsiteX87" fmla="*/ 188115 w 4417162"/>
              <a:gd name="connsiteY87" fmla="*/ 4186237 h 6858000"/>
              <a:gd name="connsiteX88" fmla="*/ 178038 w 4417162"/>
              <a:gd name="connsiteY88" fmla="*/ 4244975 h 6858000"/>
              <a:gd name="connsiteX89" fmla="*/ 167960 w 4417162"/>
              <a:gd name="connsiteY89" fmla="*/ 4297362 h 6858000"/>
              <a:gd name="connsiteX90" fmla="*/ 152844 w 4417162"/>
              <a:gd name="connsiteY90" fmla="*/ 4343400 h 6858000"/>
              <a:gd name="connsiteX91" fmla="*/ 134368 w 4417162"/>
              <a:gd name="connsiteY91" fmla="*/ 4386262 h 6858000"/>
              <a:gd name="connsiteX92" fmla="*/ 115893 w 4417162"/>
              <a:gd name="connsiteY92" fmla="*/ 4424362 h 6858000"/>
              <a:gd name="connsiteX93" fmla="*/ 75583 w 4417162"/>
              <a:gd name="connsiteY93" fmla="*/ 4498975 h 6858000"/>
              <a:gd name="connsiteX94" fmla="*/ 55427 w 4417162"/>
              <a:gd name="connsiteY94" fmla="*/ 4537075 h 6858000"/>
              <a:gd name="connsiteX95" fmla="*/ 38632 w 4417162"/>
              <a:gd name="connsiteY95" fmla="*/ 4579937 h 6858000"/>
              <a:gd name="connsiteX96" fmla="*/ 23515 w 4417162"/>
              <a:gd name="connsiteY96" fmla="*/ 4625975 h 6858000"/>
              <a:gd name="connsiteX97" fmla="*/ 11758 w 4417162"/>
              <a:gd name="connsiteY97" fmla="*/ 4678362 h 6858000"/>
              <a:gd name="connsiteX98" fmla="*/ 3359 w 4417162"/>
              <a:gd name="connsiteY98" fmla="*/ 4738687 h 6858000"/>
              <a:gd name="connsiteX99" fmla="*/ 0 w 4417162"/>
              <a:gd name="connsiteY99" fmla="*/ 4806950 h 6858000"/>
              <a:gd name="connsiteX100" fmla="*/ 3359 w 4417162"/>
              <a:gd name="connsiteY100" fmla="*/ 4875212 h 6858000"/>
              <a:gd name="connsiteX101" fmla="*/ 11758 w 4417162"/>
              <a:gd name="connsiteY101" fmla="*/ 4935537 h 6858000"/>
              <a:gd name="connsiteX102" fmla="*/ 23515 w 4417162"/>
              <a:gd name="connsiteY102" fmla="*/ 4987925 h 6858000"/>
              <a:gd name="connsiteX103" fmla="*/ 38632 w 4417162"/>
              <a:gd name="connsiteY103" fmla="*/ 5033962 h 6858000"/>
              <a:gd name="connsiteX104" fmla="*/ 55427 w 4417162"/>
              <a:gd name="connsiteY104" fmla="*/ 5075237 h 6858000"/>
              <a:gd name="connsiteX105" fmla="*/ 75583 w 4417162"/>
              <a:gd name="connsiteY105" fmla="*/ 5114925 h 6858000"/>
              <a:gd name="connsiteX106" fmla="*/ 95738 w 4417162"/>
              <a:gd name="connsiteY106" fmla="*/ 5149850 h 6858000"/>
              <a:gd name="connsiteX107" fmla="*/ 115893 w 4417162"/>
              <a:gd name="connsiteY107" fmla="*/ 5186362 h 6858000"/>
              <a:gd name="connsiteX108" fmla="*/ 134368 w 4417162"/>
              <a:gd name="connsiteY108" fmla="*/ 5226050 h 6858000"/>
              <a:gd name="connsiteX109" fmla="*/ 152844 w 4417162"/>
              <a:gd name="connsiteY109" fmla="*/ 5268912 h 6858000"/>
              <a:gd name="connsiteX110" fmla="*/ 167960 w 4417162"/>
              <a:gd name="connsiteY110" fmla="*/ 5313362 h 6858000"/>
              <a:gd name="connsiteX111" fmla="*/ 178038 w 4417162"/>
              <a:gd name="connsiteY111" fmla="*/ 5365750 h 6858000"/>
              <a:gd name="connsiteX112" fmla="*/ 188115 w 4417162"/>
              <a:gd name="connsiteY112" fmla="*/ 5426075 h 6858000"/>
              <a:gd name="connsiteX113" fmla="*/ 189795 w 4417162"/>
              <a:gd name="connsiteY113" fmla="*/ 5494337 h 6858000"/>
              <a:gd name="connsiteX114" fmla="*/ 188115 w 4417162"/>
              <a:gd name="connsiteY114" fmla="*/ 5562600 h 6858000"/>
              <a:gd name="connsiteX115" fmla="*/ 178038 w 4417162"/>
              <a:gd name="connsiteY115" fmla="*/ 5622925 h 6858000"/>
              <a:gd name="connsiteX116" fmla="*/ 167960 w 4417162"/>
              <a:gd name="connsiteY116" fmla="*/ 5675312 h 6858000"/>
              <a:gd name="connsiteX117" fmla="*/ 152844 w 4417162"/>
              <a:gd name="connsiteY117" fmla="*/ 5721350 h 6858000"/>
              <a:gd name="connsiteX118" fmla="*/ 134368 w 4417162"/>
              <a:gd name="connsiteY118" fmla="*/ 5762625 h 6858000"/>
              <a:gd name="connsiteX119" fmla="*/ 115893 w 4417162"/>
              <a:gd name="connsiteY119" fmla="*/ 5802312 h 6858000"/>
              <a:gd name="connsiteX120" fmla="*/ 95738 w 4417162"/>
              <a:gd name="connsiteY120" fmla="*/ 5840412 h 6858000"/>
              <a:gd name="connsiteX121" fmla="*/ 75583 w 4417162"/>
              <a:gd name="connsiteY121" fmla="*/ 5876925 h 6858000"/>
              <a:gd name="connsiteX122" fmla="*/ 55427 w 4417162"/>
              <a:gd name="connsiteY122" fmla="*/ 5915025 h 6858000"/>
              <a:gd name="connsiteX123" fmla="*/ 38632 w 4417162"/>
              <a:gd name="connsiteY123" fmla="*/ 5956300 h 6858000"/>
              <a:gd name="connsiteX124" fmla="*/ 23515 w 4417162"/>
              <a:gd name="connsiteY124" fmla="*/ 6003925 h 6858000"/>
              <a:gd name="connsiteX125" fmla="*/ 11758 w 4417162"/>
              <a:gd name="connsiteY125" fmla="*/ 6056312 h 6858000"/>
              <a:gd name="connsiteX126" fmla="*/ 3359 w 4417162"/>
              <a:gd name="connsiteY126" fmla="*/ 6113462 h 6858000"/>
              <a:gd name="connsiteX127" fmla="*/ 0 w 4417162"/>
              <a:gd name="connsiteY127" fmla="*/ 6183312 h 6858000"/>
              <a:gd name="connsiteX128" fmla="*/ 3359 w 4417162"/>
              <a:gd name="connsiteY128" fmla="*/ 6251575 h 6858000"/>
              <a:gd name="connsiteX129" fmla="*/ 11758 w 4417162"/>
              <a:gd name="connsiteY129" fmla="*/ 6311900 h 6858000"/>
              <a:gd name="connsiteX130" fmla="*/ 23515 w 4417162"/>
              <a:gd name="connsiteY130" fmla="*/ 6361112 h 6858000"/>
              <a:gd name="connsiteX131" fmla="*/ 38632 w 4417162"/>
              <a:gd name="connsiteY131" fmla="*/ 6407150 h 6858000"/>
              <a:gd name="connsiteX132" fmla="*/ 55427 w 4417162"/>
              <a:gd name="connsiteY132" fmla="*/ 6448425 h 6858000"/>
              <a:gd name="connsiteX133" fmla="*/ 73903 w 4417162"/>
              <a:gd name="connsiteY133" fmla="*/ 6488112 h 6858000"/>
              <a:gd name="connsiteX134" fmla="*/ 92379 w 4417162"/>
              <a:gd name="connsiteY134" fmla="*/ 6523037 h 6858000"/>
              <a:gd name="connsiteX135" fmla="*/ 112534 w 4417162"/>
              <a:gd name="connsiteY135" fmla="*/ 6561137 h 6858000"/>
              <a:gd name="connsiteX136" fmla="*/ 132689 w 4417162"/>
              <a:gd name="connsiteY136" fmla="*/ 6597650 h 6858000"/>
              <a:gd name="connsiteX137" fmla="*/ 149485 w 4417162"/>
              <a:gd name="connsiteY137" fmla="*/ 6640512 h 6858000"/>
              <a:gd name="connsiteX138" fmla="*/ 166281 w 4417162"/>
              <a:gd name="connsiteY138" fmla="*/ 6683375 h 6858000"/>
              <a:gd name="connsiteX139" fmla="*/ 176358 w 4417162"/>
              <a:gd name="connsiteY139" fmla="*/ 6735762 h 6858000"/>
              <a:gd name="connsiteX140" fmla="*/ 184756 w 4417162"/>
              <a:gd name="connsiteY140" fmla="*/ 6791325 h 6858000"/>
              <a:gd name="connsiteX141" fmla="*/ 189795 w 4417162"/>
              <a:gd name="connsiteY141" fmla="*/ 6858000 h 6858000"/>
              <a:gd name="connsiteX142" fmla="*/ 334173 w 4417162"/>
              <a:gd name="connsiteY142" fmla="*/ 6858000 h 6858000"/>
              <a:gd name="connsiteX143" fmla="*/ 334174 w 4417162"/>
              <a:gd name="connsiteY143" fmla="*/ 6858000 h 6858000"/>
              <a:gd name="connsiteX144" fmla="*/ 4417162 w 4417162"/>
              <a:gd name="connsiteY14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</a:cxnLst>
            <a:rect l="l" t="t" r="r" b="b"/>
            <a:pathLst>
              <a:path w="4417162" h="6858000">
                <a:moveTo>
                  <a:pt x="4417162" y="0"/>
                </a:moveTo>
                <a:lnTo>
                  <a:pt x="334174" y="0"/>
                </a:lnTo>
                <a:lnTo>
                  <a:pt x="334173" y="0"/>
                </a:lnTo>
                <a:lnTo>
                  <a:pt x="189795" y="0"/>
                </a:lnTo>
                <a:lnTo>
                  <a:pt x="184756" y="66675"/>
                </a:lnTo>
                <a:lnTo>
                  <a:pt x="176358" y="122237"/>
                </a:lnTo>
                <a:lnTo>
                  <a:pt x="166281" y="174625"/>
                </a:lnTo>
                <a:lnTo>
                  <a:pt x="149485" y="217487"/>
                </a:lnTo>
                <a:lnTo>
                  <a:pt x="132689" y="260350"/>
                </a:lnTo>
                <a:lnTo>
                  <a:pt x="112534" y="296862"/>
                </a:lnTo>
                <a:lnTo>
                  <a:pt x="92379" y="334962"/>
                </a:lnTo>
                <a:lnTo>
                  <a:pt x="73903" y="369887"/>
                </a:lnTo>
                <a:lnTo>
                  <a:pt x="55427" y="409575"/>
                </a:lnTo>
                <a:lnTo>
                  <a:pt x="38632" y="450850"/>
                </a:lnTo>
                <a:lnTo>
                  <a:pt x="23515" y="496887"/>
                </a:lnTo>
                <a:lnTo>
                  <a:pt x="11758" y="546100"/>
                </a:lnTo>
                <a:lnTo>
                  <a:pt x="3359" y="606425"/>
                </a:lnTo>
                <a:lnTo>
                  <a:pt x="0" y="673100"/>
                </a:lnTo>
                <a:lnTo>
                  <a:pt x="3359" y="744537"/>
                </a:lnTo>
                <a:lnTo>
                  <a:pt x="11758" y="801687"/>
                </a:lnTo>
                <a:lnTo>
                  <a:pt x="23515" y="854075"/>
                </a:lnTo>
                <a:lnTo>
                  <a:pt x="38632" y="901700"/>
                </a:lnTo>
                <a:lnTo>
                  <a:pt x="55427" y="942975"/>
                </a:lnTo>
                <a:lnTo>
                  <a:pt x="75583" y="981075"/>
                </a:lnTo>
                <a:lnTo>
                  <a:pt x="95738" y="1017587"/>
                </a:lnTo>
                <a:lnTo>
                  <a:pt x="115893" y="1055687"/>
                </a:lnTo>
                <a:lnTo>
                  <a:pt x="134368" y="1095375"/>
                </a:lnTo>
                <a:lnTo>
                  <a:pt x="152844" y="1136650"/>
                </a:lnTo>
                <a:lnTo>
                  <a:pt x="167960" y="1182687"/>
                </a:lnTo>
                <a:lnTo>
                  <a:pt x="178038" y="1235075"/>
                </a:lnTo>
                <a:lnTo>
                  <a:pt x="188115" y="1295400"/>
                </a:lnTo>
                <a:lnTo>
                  <a:pt x="189795" y="1363662"/>
                </a:lnTo>
                <a:lnTo>
                  <a:pt x="188115" y="1431925"/>
                </a:lnTo>
                <a:lnTo>
                  <a:pt x="178038" y="1492250"/>
                </a:lnTo>
                <a:lnTo>
                  <a:pt x="167960" y="1544637"/>
                </a:lnTo>
                <a:lnTo>
                  <a:pt x="152844" y="1589087"/>
                </a:lnTo>
                <a:lnTo>
                  <a:pt x="134368" y="1631950"/>
                </a:lnTo>
                <a:lnTo>
                  <a:pt x="115893" y="1671637"/>
                </a:lnTo>
                <a:lnTo>
                  <a:pt x="95738" y="1708150"/>
                </a:lnTo>
                <a:lnTo>
                  <a:pt x="75583" y="1743075"/>
                </a:lnTo>
                <a:lnTo>
                  <a:pt x="55427" y="1782762"/>
                </a:lnTo>
                <a:lnTo>
                  <a:pt x="38632" y="1824037"/>
                </a:lnTo>
                <a:lnTo>
                  <a:pt x="23515" y="1870075"/>
                </a:lnTo>
                <a:lnTo>
                  <a:pt x="11758" y="1922462"/>
                </a:lnTo>
                <a:lnTo>
                  <a:pt x="3359" y="1982787"/>
                </a:lnTo>
                <a:lnTo>
                  <a:pt x="0" y="2051050"/>
                </a:lnTo>
                <a:lnTo>
                  <a:pt x="3359" y="2119312"/>
                </a:lnTo>
                <a:lnTo>
                  <a:pt x="11758" y="2179637"/>
                </a:lnTo>
                <a:lnTo>
                  <a:pt x="23515" y="2232025"/>
                </a:lnTo>
                <a:lnTo>
                  <a:pt x="38632" y="2278062"/>
                </a:lnTo>
                <a:lnTo>
                  <a:pt x="55427" y="2319337"/>
                </a:lnTo>
                <a:lnTo>
                  <a:pt x="75583" y="2359025"/>
                </a:lnTo>
                <a:lnTo>
                  <a:pt x="95738" y="2395537"/>
                </a:lnTo>
                <a:lnTo>
                  <a:pt x="115893" y="2433637"/>
                </a:lnTo>
                <a:lnTo>
                  <a:pt x="134368" y="2471737"/>
                </a:lnTo>
                <a:lnTo>
                  <a:pt x="152844" y="2513012"/>
                </a:lnTo>
                <a:lnTo>
                  <a:pt x="167960" y="2560637"/>
                </a:lnTo>
                <a:lnTo>
                  <a:pt x="178038" y="2613025"/>
                </a:lnTo>
                <a:lnTo>
                  <a:pt x="188115" y="2671762"/>
                </a:lnTo>
                <a:lnTo>
                  <a:pt x="189795" y="2741612"/>
                </a:lnTo>
                <a:lnTo>
                  <a:pt x="188115" y="2809875"/>
                </a:lnTo>
                <a:lnTo>
                  <a:pt x="178038" y="2868612"/>
                </a:lnTo>
                <a:lnTo>
                  <a:pt x="167960" y="2922587"/>
                </a:lnTo>
                <a:lnTo>
                  <a:pt x="152844" y="2967037"/>
                </a:lnTo>
                <a:lnTo>
                  <a:pt x="134368" y="3009900"/>
                </a:lnTo>
                <a:lnTo>
                  <a:pt x="115893" y="3046412"/>
                </a:lnTo>
                <a:lnTo>
                  <a:pt x="95738" y="3084512"/>
                </a:lnTo>
                <a:lnTo>
                  <a:pt x="75583" y="3121025"/>
                </a:lnTo>
                <a:lnTo>
                  <a:pt x="55427" y="3160712"/>
                </a:lnTo>
                <a:lnTo>
                  <a:pt x="38632" y="3201987"/>
                </a:lnTo>
                <a:lnTo>
                  <a:pt x="23515" y="3248025"/>
                </a:lnTo>
                <a:lnTo>
                  <a:pt x="11758" y="3300412"/>
                </a:lnTo>
                <a:lnTo>
                  <a:pt x="3359" y="3360737"/>
                </a:lnTo>
                <a:lnTo>
                  <a:pt x="0" y="3427412"/>
                </a:lnTo>
                <a:lnTo>
                  <a:pt x="3359" y="3497262"/>
                </a:lnTo>
                <a:lnTo>
                  <a:pt x="11758" y="3557587"/>
                </a:lnTo>
                <a:lnTo>
                  <a:pt x="23515" y="3609975"/>
                </a:lnTo>
                <a:lnTo>
                  <a:pt x="38632" y="3656012"/>
                </a:lnTo>
                <a:lnTo>
                  <a:pt x="55427" y="3697287"/>
                </a:lnTo>
                <a:lnTo>
                  <a:pt x="75583" y="3736975"/>
                </a:lnTo>
                <a:lnTo>
                  <a:pt x="115893" y="3811587"/>
                </a:lnTo>
                <a:lnTo>
                  <a:pt x="134368" y="3848100"/>
                </a:lnTo>
                <a:lnTo>
                  <a:pt x="152844" y="3890962"/>
                </a:lnTo>
                <a:lnTo>
                  <a:pt x="167960" y="3935412"/>
                </a:lnTo>
                <a:lnTo>
                  <a:pt x="178038" y="3987800"/>
                </a:lnTo>
                <a:lnTo>
                  <a:pt x="188115" y="4048125"/>
                </a:lnTo>
                <a:lnTo>
                  <a:pt x="189795" y="4116387"/>
                </a:lnTo>
                <a:lnTo>
                  <a:pt x="188115" y="4186237"/>
                </a:lnTo>
                <a:lnTo>
                  <a:pt x="178038" y="4244975"/>
                </a:lnTo>
                <a:lnTo>
                  <a:pt x="167960" y="4297362"/>
                </a:lnTo>
                <a:lnTo>
                  <a:pt x="152844" y="4343400"/>
                </a:lnTo>
                <a:lnTo>
                  <a:pt x="134368" y="4386262"/>
                </a:lnTo>
                <a:lnTo>
                  <a:pt x="115893" y="4424362"/>
                </a:lnTo>
                <a:lnTo>
                  <a:pt x="75583" y="4498975"/>
                </a:lnTo>
                <a:lnTo>
                  <a:pt x="55427" y="4537075"/>
                </a:lnTo>
                <a:lnTo>
                  <a:pt x="38632" y="4579937"/>
                </a:lnTo>
                <a:lnTo>
                  <a:pt x="23515" y="4625975"/>
                </a:lnTo>
                <a:lnTo>
                  <a:pt x="11758" y="4678362"/>
                </a:lnTo>
                <a:lnTo>
                  <a:pt x="3359" y="4738687"/>
                </a:lnTo>
                <a:lnTo>
                  <a:pt x="0" y="4806950"/>
                </a:lnTo>
                <a:lnTo>
                  <a:pt x="3359" y="4875212"/>
                </a:lnTo>
                <a:lnTo>
                  <a:pt x="11758" y="4935537"/>
                </a:lnTo>
                <a:lnTo>
                  <a:pt x="23515" y="4987925"/>
                </a:lnTo>
                <a:lnTo>
                  <a:pt x="38632" y="5033962"/>
                </a:lnTo>
                <a:lnTo>
                  <a:pt x="55427" y="5075237"/>
                </a:lnTo>
                <a:lnTo>
                  <a:pt x="75583" y="5114925"/>
                </a:lnTo>
                <a:lnTo>
                  <a:pt x="95738" y="5149850"/>
                </a:lnTo>
                <a:lnTo>
                  <a:pt x="115893" y="5186362"/>
                </a:lnTo>
                <a:lnTo>
                  <a:pt x="134368" y="5226050"/>
                </a:lnTo>
                <a:lnTo>
                  <a:pt x="152844" y="5268912"/>
                </a:lnTo>
                <a:lnTo>
                  <a:pt x="167960" y="5313362"/>
                </a:lnTo>
                <a:lnTo>
                  <a:pt x="178038" y="5365750"/>
                </a:lnTo>
                <a:lnTo>
                  <a:pt x="188115" y="5426075"/>
                </a:lnTo>
                <a:lnTo>
                  <a:pt x="189795" y="5494337"/>
                </a:lnTo>
                <a:lnTo>
                  <a:pt x="188115" y="5562600"/>
                </a:lnTo>
                <a:lnTo>
                  <a:pt x="178038" y="5622925"/>
                </a:lnTo>
                <a:lnTo>
                  <a:pt x="167960" y="5675312"/>
                </a:lnTo>
                <a:lnTo>
                  <a:pt x="152844" y="5721350"/>
                </a:lnTo>
                <a:lnTo>
                  <a:pt x="134368" y="5762625"/>
                </a:lnTo>
                <a:lnTo>
                  <a:pt x="115893" y="5802312"/>
                </a:lnTo>
                <a:lnTo>
                  <a:pt x="95738" y="5840412"/>
                </a:lnTo>
                <a:lnTo>
                  <a:pt x="75583" y="5876925"/>
                </a:lnTo>
                <a:lnTo>
                  <a:pt x="55427" y="5915025"/>
                </a:lnTo>
                <a:lnTo>
                  <a:pt x="38632" y="5956300"/>
                </a:lnTo>
                <a:lnTo>
                  <a:pt x="23515" y="6003925"/>
                </a:lnTo>
                <a:lnTo>
                  <a:pt x="11758" y="6056312"/>
                </a:lnTo>
                <a:lnTo>
                  <a:pt x="3359" y="6113462"/>
                </a:lnTo>
                <a:lnTo>
                  <a:pt x="0" y="6183312"/>
                </a:lnTo>
                <a:lnTo>
                  <a:pt x="3359" y="6251575"/>
                </a:lnTo>
                <a:lnTo>
                  <a:pt x="11758" y="6311900"/>
                </a:lnTo>
                <a:lnTo>
                  <a:pt x="23515" y="6361112"/>
                </a:lnTo>
                <a:lnTo>
                  <a:pt x="38632" y="6407150"/>
                </a:lnTo>
                <a:lnTo>
                  <a:pt x="55427" y="6448425"/>
                </a:lnTo>
                <a:lnTo>
                  <a:pt x="73903" y="6488112"/>
                </a:lnTo>
                <a:lnTo>
                  <a:pt x="92379" y="6523037"/>
                </a:lnTo>
                <a:lnTo>
                  <a:pt x="112534" y="6561137"/>
                </a:lnTo>
                <a:lnTo>
                  <a:pt x="132689" y="6597650"/>
                </a:lnTo>
                <a:lnTo>
                  <a:pt x="149485" y="6640512"/>
                </a:lnTo>
                <a:lnTo>
                  <a:pt x="166281" y="6683375"/>
                </a:lnTo>
                <a:lnTo>
                  <a:pt x="176358" y="6735762"/>
                </a:lnTo>
                <a:lnTo>
                  <a:pt x="184756" y="6791325"/>
                </a:lnTo>
                <a:lnTo>
                  <a:pt x="189795" y="6858000"/>
                </a:lnTo>
                <a:lnTo>
                  <a:pt x="334173" y="6858000"/>
                </a:lnTo>
                <a:lnTo>
                  <a:pt x="334174" y="6858000"/>
                </a:lnTo>
                <a:lnTo>
                  <a:pt x="4417162" y="6858000"/>
                </a:lnTo>
                <a:close/>
              </a:path>
            </a:pathLst>
          </a:custGeom>
          <a:solidFill>
            <a:schemeClr val="accent1">
              <a:lumMod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AF5E28-29B9-0AB7-7DD9-393DE416D1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723406"/>
            <a:ext cx="3234018" cy="382672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Today’s Road Map: making the diagnosis </a:t>
            </a:r>
          </a:p>
        </p:txBody>
      </p:sp>
      <p:pic>
        <p:nvPicPr>
          <p:cNvPr id="15" name="Picture 14" descr="A picture containing text, sign, outdoor, street&#10;&#10;Description automatically generated">
            <a:extLst>
              <a:ext uri="{FF2B5EF4-FFF2-40B4-BE49-F238E27FC236}">
                <a16:creationId xmlns:a16="http://schemas.microsoft.com/office/drawing/2014/main" id="{55439673-40C6-FF7A-7C1F-2D1247FA82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2831" y="1144588"/>
            <a:ext cx="4305300" cy="491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1549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825AC39-5F85-4CAA-8A81-A1287086B2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95DA4D23-37FC-4B90-8188-F0377C5FF4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4417162" cy="6858000"/>
          </a:xfrm>
          <a:custGeom>
            <a:avLst/>
            <a:gdLst>
              <a:gd name="connsiteX0" fmla="*/ 0 w 4417162"/>
              <a:gd name="connsiteY0" fmla="*/ 0 h 6858000"/>
              <a:gd name="connsiteX1" fmla="*/ 144378 w 4417162"/>
              <a:gd name="connsiteY1" fmla="*/ 0 h 6858000"/>
              <a:gd name="connsiteX2" fmla="*/ 2310062 w 4417162"/>
              <a:gd name="connsiteY2" fmla="*/ 0 h 6858000"/>
              <a:gd name="connsiteX3" fmla="*/ 4227367 w 4417162"/>
              <a:gd name="connsiteY3" fmla="*/ 0 h 6858000"/>
              <a:gd name="connsiteX4" fmla="*/ 4232407 w 4417162"/>
              <a:gd name="connsiteY4" fmla="*/ 66675 h 6858000"/>
              <a:gd name="connsiteX5" fmla="*/ 4240804 w 4417162"/>
              <a:gd name="connsiteY5" fmla="*/ 122237 h 6858000"/>
              <a:gd name="connsiteX6" fmla="*/ 4250882 w 4417162"/>
              <a:gd name="connsiteY6" fmla="*/ 174625 h 6858000"/>
              <a:gd name="connsiteX7" fmla="*/ 4267678 w 4417162"/>
              <a:gd name="connsiteY7" fmla="*/ 217487 h 6858000"/>
              <a:gd name="connsiteX8" fmla="*/ 4284474 w 4417162"/>
              <a:gd name="connsiteY8" fmla="*/ 260350 h 6858000"/>
              <a:gd name="connsiteX9" fmla="*/ 4304629 w 4417162"/>
              <a:gd name="connsiteY9" fmla="*/ 296862 h 6858000"/>
              <a:gd name="connsiteX10" fmla="*/ 4324784 w 4417162"/>
              <a:gd name="connsiteY10" fmla="*/ 334962 h 6858000"/>
              <a:gd name="connsiteX11" fmla="*/ 4343260 w 4417162"/>
              <a:gd name="connsiteY11" fmla="*/ 369887 h 6858000"/>
              <a:gd name="connsiteX12" fmla="*/ 4361735 w 4417162"/>
              <a:gd name="connsiteY12" fmla="*/ 409575 h 6858000"/>
              <a:gd name="connsiteX13" fmla="*/ 4378531 w 4417162"/>
              <a:gd name="connsiteY13" fmla="*/ 450850 h 6858000"/>
              <a:gd name="connsiteX14" fmla="*/ 4393648 w 4417162"/>
              <a:gd name="connsiteY14" fmla="*/ 496887 h 6858000"/>
              <a:gd name="connsiteX15" fmla="*/ 4405405 w 4417162"/>
              <a:gd name="connsiteY15" fmla="*/ 546100 h 6858000"/>
              <a:gd name="connsiteX16" fmla="*/ 4413803 w 4417162"/>
              <a:gd name="connsiteY16" fmla="*/ 606425 h 6858000"/>
              <a:gd name="connsiteX17" fmla="*/ 4417162 w 4417162"/>
              <a:gd name="connsiteY17" fmla="*/ 673100 h 6858000"/>
              <a:gd name="connsiteX18" fmla="*/ 4413803 w 4417162"/>
              <a:gd name="connsiteY18" fmla="*/ 744537 h 6858000"/>
              <a:gd name="connsiteX19" fmla="*/ 4405405 w 4417162"/>
              <a:gd name="connsiteY19" fmla="*/ 801687 h 6858000"/>
              <a:gd name="connsiteX20" fmla="*/ 4393648 w 4417162"/>
              <a:gd name="connsiteY20" fmla="*/ 854075 h 6858000"/>
              <a:gd name="connsiteX21" fmla="*/ 4378531 w 4417162"/>
              <a:gd name="connsiteY21" fmla="*/ 901700 h 6858000"/>
              <a:gd name="connsiteX22" fmla="*/ 4361735 w 4417162"/>
              <a:gd name="connsiteY22" fmla="*/ 942975 h 6858000"/>
              <a:gd name="connsiteX23" fmla="*/ 4341580 w 4417162"/>
              <a:gd name="connsiteY23" fmla="*/ 981075 h 6858000"/>
              <a:gd name="connsiteX24" fmla="*/ 4321425 w 4417162"/>
              <a:gd name="connsiteY24" fmla="*/ 1017587 h 6858000"/>
              <a:gd name="connsiteX25" fmla="*/ 4301270 w 4417162"/>
              <a:gd name="connsiteY25" fmla="*/ 1055687 h 6858000"/>
              <a:gd name="connsiteX26" fmla="*/ 4282794 w 4417162"/>
              <a:gd name="connsiteY26" fmla="*/ 1095375 h 6858000"/>
              <a:gd name="connsiteX27" fmla="*/ 4264318 w 4417162"/>
              <a:gd name="connsiteY27" fmla="*/ 1136650 h 6858000"/>
              <a:gd name="connsiteX28" fmla="*/ 4249203 w 4417162"/>
              <a:gd name="connsiteY28" fmla="*/ 1182687 h 6858000"/>
              <a:gd name="connsiteX29" fmla="*/ 4239125 w 4417162"/>
              <a:gd name="connsiteY29" fmla="*/ 1235075 h 6858000"/>
              <a:gd name="connsiteX30" fmla="*/ 4229047 w 4417162"/>
              <a:gd name="connsiteY30" fmla="*/ 1295400 h 6858000"/>
              <a:gd name="connsiteX31" fmla="*/ 4227367 w 4417162"/>
              <a:gd name="connsiteY31" fmla="*/ 1363662 h 6858000"/>
              <a:gd name="connsiteX32" fmla="*/ 4229047 w 4417162"/>
              <a:gd name="connsiteY32" fmla="*/ 1431925 h 6858000"/>
              <a:gd name="connsiteX33" fmla="*/ 4239125 w 4417162"/>
              <a:gd name="connsiteY33" fmla="*/ 1492250 h 6858000"/>
              <a:gd name="connsiteX34" fmla="*/ 4249203 w 4417162"/>
              <a:gd name="connsiteY34" fmla="*/ 1544637 h 6858000"/>
              <a:gd name="connsiteX35" fmla="*/ 4264318 w 4417162"/>
              <a:gd name="connsiteY35" fmla="*/ 1589087 h 6858000"/>
              <a:gd name="connsiteX36" fmla="*/ 4282794 w 4417162"/>
              <a:gd name="connsiteY36" fmla="*/ 1631950 h 6858000"/>
              <a:gd name="connsiteX37" fmla="*/ 4301270 w 4417162"/>
              <a:gd name="connsiteY37" fmla="*/ 1671637 h 6858000"/>
              <a:gd name="connsiteX38" fmla="*/ 4321425 w 4417162"/>
              <a:gd name="connsiteY38" fmla="*/ 1708150 h 6858000"/>
              <a:gd name="connsiteX39" fmla="*/ 4341580 w 4417162"/>
              <a:gd name="connsiteY39" fmla="*/ 1743075 h 6858000"/>
              <a:gd name="connsiteX40" fmla="*/ 4361735 w 4417162"/>
              <a:gd name="connsiteY40" fmla="*/ 1782762 h 6858000"/>
              <a:gd name="connsiteX41" fmla="*/ 4378531 w 4417162"/>
              <a:gd name="connsiteY41" fmla="*/ 1824037 h 6858000"/>
              <a:gd name="connsiteX42" fmla="*/ 4393648 w 4417162"/>
              <a:gd name="connsiteY42" fmla="*/ 1870075 h 6858000"/>
              <a:gd name="connsiteX43" fmla="*/ 4405405 w 4417162"/>
              <a:gd name="connsiteY43" fmla="*/ 1922462 h 6858000"/>
              <a:gd name="connsiteX44" fmla="*/ 4413803 w 4417162"/>
              <a:gd name="connsiteY44" fmla="*/ 1982787 h 6858000"/>
              <a:gd name="connsiteX45" fmla="*/ 4417162 w 4417162"/>
              <a:gd name="connsiteY45" fmla="*/ 2051050 h 6858000"/>
              <a:gd name="connsiteX46" fmla="*/ 4413803 w 4417162"/>
              <a:gd name="connsiteY46" fmla="*/ 2119312 h 6858000"/>
              <a:gd name="connsiteX47" fmla="*/ 4405405 w 4417162"/>
              <a:gd name="connsiteY47" fmla="*/ 2179637 h 6858000"/>
              <a:gd name="connsiteX48" fmla="*/ 4393648 w 4417162"/>
              <a:gd name="connsiteY48" fmla="*/ 2232025 h 6858000"/>
              <a:gd name="connsiteX49" fmla="*/ 4378531 w 4417162"/>
              <a:gd name="connsiteY49" fmla="*/ 2278062 h 6858000"/>
              <a:gd name="connsiteX50" fmla="*/ 4361735 w 4417162"/>
              <a:gd name="connsiteY50" fmla="*/ 2319337 h 6858000"/>
              <a:gd name="connsiteX51" fmla="*/ 4341580 w 4417162"/>
              <a:gd name="connsiteY51" fmla="*/ 2359025 h 6858000"/>
              <a:gd name="connsiteX52" fmla="*/ 4321425 w 4417162"/>
              <a:gd name="connsiteY52" fmla="*/ 2395537 h 6858000"/>
              <a:gd name="connsiteX53" fmla="*/ 4301270 w 4417162"/>
              <a:gd name="connsiteY53" fmla="*/ 2433637 h 6858000"/>
              <a:gd name="connsiteX54" fmla="*/ 4282794 w 4417162"/>
              <a:gd name="connsiteY54" fmla="*/ 2471737 h 6858000"/>
              <a:gd name="connsiteX55" fmla="*/ 4264318 w 4417162"/>
              <a:gd name="connsiteY55" fmla="*/ 2513012 h 6858000"/>
              <a:gd name="connsiteX56" fmla="*/ 4249203 w 4417162"/>
              <a:gd name="connsiteY56" fmla="*/ 2560637 h 6858000"/>
              <a:gd name="connsiteX57" fmla="*/ 4239125 w 4417162"/>
              <a:gd name="connsiteY57" fmla="*/ 2613025 h 6858000"/>
              <a:gd name="connsiteX58" fmla="*/ 4229047 w 4417162"/>
              <a:gd name="connsiteY58" fmla="*/ 2671762 h 6858000"/>
              <a:gd name="connsiteX59" fmla="*/ 4227367 w 4417162"/>
              <a:gd name="connsiteY59" fmla="*/ 2741612 h 6858000"/>
              <a:gd name="connsiteX60" fmla="*/ 4229047 w 4417162"/>
              <a:gd name="connsiteY60" fmla="*/ 2809875 h 6858000"/>
              <a:gd name="connsiteX61" fmla="*/ 4239125 w 4417162"/>
              <a:gd name="connsiteY61" fmla="*/ 2868612 h 6858000"/>
              <a:gd name="connsiteX62" fmla="*/ 4249203 w 4417162"/>
              <a:gd name="connsiteY62" fmla="*/ 2922587 h 6858000"/>
              <a:gd name="connsiteX63" fmla="*/ 4264318 w 4417162"/>
              <a:gd name="connsiteY63" fmla="*/ 2967037 h 6858000"/>
              <a:gd name="connsiteX64" fmla="*/ 4282794 w 4417162"/>
              <a:gd name="connsiteY64" fmla="*/ 3009900 h 6858000"/>
              <a:gd name="connsiteX65" fmla="*/ 4301270 w 4417162"/>
              <a:gd name="connsiteY65" fmla="*/ 3046412 h 6858000"/>
              <a:gd name="connsiteX66" fmla="*/ 4321425 w 4417162"/>
              <a:gd name="connsiteY66" fmla="*/ 3084512 h 6858000"/>
              <a:gd name="connsiteX67" fmla="*/ 4341580 w 4417162"/>
              <a:gd name="connsiteY67" fmla="*/ 3121025 h 6858000"/>
              <a:gd name="connsiteX68" fmla="*/ 4361735 w 4417162"/>
              <a:gd name="connsiteY68" fmla="*/ 3160712 h 6858000"/>
              <a:gd name="connsiteX69" fmla="*/ 4378531 w 4417162"/>
              <a:gd name="connsiteY69" fmla="*/ 3201987 h 6858000"/>
              <a:gd name="connsiteX70" fmla="*/ 4393648 w 4417162"/>
              <a:gd name="connsiteY70" fmla="*/ 3248025 h 6858000"/>
              <a:gd name="connsiteX71" fmla="*/ 4405405 w 4417162"/>
              <a:gd name="connsiteY71" fmla="*/ 3300412 h 6858000"/>
              <a:gd name="connsiteX72" fmla="*/ 4413803 w 4417162"/>
              <a:gd name="connsiteY72" fmla="*/ 3360737 h 6858000"/>
              <a:gd name="connsiteX73" fmla="*/ 4417162 w 4417162"/>
              <a:gd name="connsiteY73" fmla="*/ 3427412 h 6858000"/>
              <a:gd name="connsiteX74" fmla="*/ 4413803 w 4417162"/>
              <a:gd name="connsiteY74" fmla="*/ 3497262 h 6858000"/>
              <a:gd name="connsiteX75" fmla="*/ 4405405 w 4417162"/>
              <a:gd name="connsiteY75" fmla="*/ 3557587 h 6858000"/>
              <a:gd name="connsiteX76" fmla="*/ 4393648 w 4417162"/>
              <a:gd name="connsiteY76" fmla="*/ 3609975 h 6858000"/>
              <a:gd name="connsiteX77" fmla="*/ 4378531 w 4417162"/>
              <a:gd name="connsiteY77" fmla="*/ 3656012 h 6858000"/>
              <a:gd name="connsiteX78" fmla="*/ 4361735 w 4417162"/>
              <a:gd name="connsiteY78" fmla="*/ 3697287 h 6858000"/>
              <a:gd name="connsiteX79" fmla="*/ 4341580 w 4417162"/>
              <a:gd name="connsiteY79" fmla="*/ 3736975 h 6858000"/>
              <a:gd name="connsiteX80" fmla="*/ 4301270 w 4417162"/>
              <a:gd name="connsiteY80" fmla="*/ 3811587 h 6858000"/>
              <a:gd name="connsiteX81" fmla="*/ 4282794 w 4417162"/>
              <a:gd name="connsiteY81" fmla="*/ 3848100 h 6858000"/>
              <a:gd name="connsiteX82" fmla="*/ 4264318 w 4417162"/>
              <a:gd name="connsiteY82" fmla="*/ 3890962 h 6858000"/>
              <a:gd name="connsiteX83" fmla="*/ 4249203 w 4417162"/>
              <a:gd name="connsiteY83" fmla="*/ 3935412 h 6858000"/>
              <a:gd name="connsiteX84" fmla="*/ 4239125 w 4417162"/>
              <a:gd name="connsiteY84" fmla="*/ 3987800 h 6858000"/>
              <a:gd name="connsiteX85" fmla="*/ 4229047 w 4417162"/>
              <a:gd name="connsiteY85" fmla="*/ 4048125 h 6858000"/>
              <a:gd name="connsiteX86" fmla="*/ 4227367 w 4417162"/>
              <a:gd name="connsiteY86" fmla="*/ 4116387 h 6858000"/>
              <a:gd name="connsiteX87" fmla="*/ 4229047 w 4417162"/>
              <a:gd name="connsiteY87" fmla="*/ 4186237 h 6858000"/>
              <a:gd name="connsiteX88" fmla="*/ 4239125 w 4417162"/>
              <a:gd name="connsiteY88" fmla="*/ 4244975 h 6858000"/>
              <a:gd name="connsiteX89" fmla="*/ 4249203 w 4417162"/>
              <a:gd name="connsiteY89" fmla="*/ 4297362 h 6858000"/>
              <a:gd name="connsiteX90" fmla="*/ 4264318 w 4417162"/>
              <a:gd name="connsiteY90" fmla="*/ 4343400 h 6858000"/>
              <a:gd name="connsiteX91" fmla="*/ 4282794 w 4417162"/>
              <a:gd name="connsiteY91" fmla="*/ 4386262 h 6858000"/>
              <a:gd name="connsiteX92" fmla="*/ 4301270 w 4417162"/>
              <a:gd name="connsiteY92" fmla="*/ 4424362 h 6858000"/>
              <a:gd name="connsiteX93" fmla="*/ 4341580 w 4417162"/>
              <a:gd name="connsiteY93" fmla="*/ 4498975 h 6858000"/>
              <a:gd name="connsiteX94" fmla="*/ 4361735 w 4417162"/>
              <a:gd name="connsiteY94" fmla="*/ 4537075 h 6858000"/>
              <a:gd name="connsiteX95" fmla="*/ 4378531 w 4417162"/>
              <a:gd name="connsiteY95" fmla="*/ 4579937 h 6858000"/>
              <a:gd name="connsiteX96" fmla="*/ 4393648 w 4417162"/>
              <a:gd name="connsiteY96" fmla="*/ 4625975 h 6858000"/>
              <a:gd name="connsiteX97" fmla="*/ 4405405 w 4417162"/>
              <a:gd name="connsiteY97" fmla="*/ 4678362 h 6858000"/>
              <a:gd name="connsiteX98" fmla="*/ 4413803 w 4417162"/>
              <a:gd name="connsiteY98" fmla="*/ 4738687 h 6858000"/>
              <a:gd name="connsiteX99" fmla="*/ 4417162 w 4417162"/>
              <a:gd name="connsiteY99" fmla="*/ 4806950 h 6858000"/>
              <a:gd name="connsiteX100" fmla="*/ 4413803 w 4417162"/>
              <a:gd name="connsiteY100" fmla="*/ 4875212 h 6858000"/>
              <a:gd name="connsiteX101" fmla="*/ 4405405 w 4417162"/>
              <a:gd name="connsiteY101" fmla="*/ 4935537 h 6858000"/>
              <a:gd name="connsiteX102" fmla="*/ 4393648 w 4417162"/>
              <a:gd name="connsiteY102" fmla="*/ 4987925 h 6858000"/>
              <a:gd name="connsiteX103" fmla="*/ 4378531 w 4417162"/>
              <a:gd name="connsiteY103" fmla="*/ 5033962 h 6858000"/>
              <a:gd name="connsiteX104" fmla="*/ 4361735 w 4417162"/>
              <a:gd name="connsiteY104" fmla="*/ 5075237 h 6858000"/>
              <a:gd name="connsiteX105" fmla="*/ 4341580 w 4417162"/>
              <a:gd name="connsiteY105" fmla="*/ 5114925 h 6858000"/>
              <a:gd name="connsiteX106" fmla="*/ 4321425 w 4417162"/>
              <a:gd name="connsiteY106" fmla="*/ 5149850 h 6858000"/>
              <a:gd name="connsiteX107" fmla="*/ 4301270 w 4417162"/>
              <a:gd name="connsiteY107" fmla="*/ 5186362 h 6858000"/>
              <a:gd name="connsiteX108" fmla="*/ 4282794 w 4417162"/>
              <a:gd name="connsiteY108" fmla="*/ 5226050 h 6858000"/>
              <a:gd name="connsiteX109" fmla="*/ 4264318 w 4417162"/>
              <a:gd name="connsiteY109" fmla="*/ 5268912 h 6858000"/>
              <a:gd name="connsiteX110" fmla="*/ 4249203 w 4417162"/>
              <a:gd name="connsiteY110" fmla="*/ 5313362 h 6858000"/>
              <a:gd name="connsiteX111" fmla="*/ 4239125 w 4417162"/>
              <a:gd name="connsiteY111" fmla="*/ 5365750 h 6858000"/>
              <a:gd name="connsiteX112" fmla="*/ 4229047 w 4417162"/>
              <a:gd name="connsiteY112" fmla="*/ 5426075 h 6858000"/>
              <a:gd name="connsiteX113" fmla="*/ 4227367 w 4417162"/>
              <a:gd name="connsiteY113" fmla="*/ 5494337 h 6858000"/>
              <a:gd name="connsiteX114" fmla="*/ 4229047 w 4417162"/>
              <a:gd name="connsiteY114" fmla="*/ 5562600 h 6858000"/>
              <a:gd name="connsiteX115" fmla="*/ 4239125 w 4417162"/>
              <a:gd name="connsiteY115" fmla="*/ 5622925 h 6858000"/>
              <a:gd name="connsiteX116" fmla="*/ 4249203 w 4417162"/>
              <a:gd name="connsiteY116" fmla="*/ 5675312 h 6858000"/>
              <a:gd name="connsiteX117" fmla="*/ 4264318 w 4417162"/>
              <a:gd name="connsiteY117" fmla="*/ 5721350 h 6858000"/>
              <a:gd name="connsiteX118" fmla="*/ 4282794 w 4417162"/>
              <a:gd name="connsiteY118" fmla="*/ 5762625 h 6858000"/>
              <a:gd name="connsiteX119" fmla="*/ 4301270 w 4417162"/>
              <a:gd name="connsiteY119" fmla="*/ 5802312 h 6858000"/>
              <a:gd name="connsiteX120" fmla="*/ 4321425 w 4417162"/>
              <a:gd name="connsiteY120" fmla="*/ 5840412 h 6858000"/>
              <a:gd name="connsiteX121" fmla="*/ 4341580 w 4417162"/>
              <a:gd name="connsiteY121" fmla="*/ 5876925 h 6858000"/>
              <a:gd name="connsiteX122" fmla="*/ 4361735 w 4417162"/>
              <a:gd name="connsiteY122" fmla="*/ 5915025 h 6858000"/>
              <a:gd name="connsiteX123" fmla="*/ 4378531 w 4417162"/>
              <a:gd name="connsiteY123" fmla="*/ 5956300 h 6858000"/>
              <a:gd name="connsiteX124" fmla="*/ 4393648 w 4417162"/>
              <a:gd name="connsiteY124" fmla="*/ 6003925 h 6858000"/>
              <a:gd name="connsiteX125" fmla="*/ 4405405 w 4417162"/>
              <a:gd name="connsiteY125" fmla="*/ 6056312 h 6858000"/>
              <a:gd name="connsiteX126" fmla="*/ 4413803 w 4417162"/>
              <a:gd name="connsiteY126" fmla="*/ 6113462 h 6858000"/>
              <a:gd name="connsiteX127" fmla="*/ 4417162 w 4417162"/>
              <a:gd name="connsiteY127" fmla="*/ 6183312 h 6858000"/>
              <a:gd name="connsiteX128" fmla="*/ 4413803 w 4417162"/>
              <a:gd name="connsiteY128" fmla="*/ 6251575 h 6858000"/>
              <a:gd name="connsiteX129" fmla="*/ 4405405 w 4417162"/>
              <a:gd name="connsiteY129" fmla="*/ 6311900 h 6858000"/>
              <a:gd name="connsiteX130" fmla="*/ 4393648 w 4417162"/>
              <a:gd name="connsiteY130" fmla="*/ 6361112 h 6858000"/>
              <a:gd name="connsiteX131" fmla="*/ 4378531 w 4417162"/>
              <a:gd name="connsiteY131" fmla="*/ 6407150 h 6858000"/>
              <a:gd name="connsiteX132" fmla="*/ 4361735 w 4417162"/>
              <a:gd name="connsiteY132" fmla="*/ 6448425 h 6858000"/>
              <a:gd name="connsiteX133" fmla="*/ 4343260 w 4417162"/>
              <a:gd name="connsiteY133" fmla="*/ 6488112 h 6858000"/>
              <a:gd name="connsiteX134" fmla="*/ 4324784 w 4417162"/>
              <a:gd name="connsiteY134" fmla="*/ 6523037 h 6858000"/>
              <a:gd name="connsiteX135" fmla="*/ 4304629 w 4417162"/>
              <a:gd name="connsiteY135" fmla="*/ 6561137 h 6858000"/>
              <a:gd name="connsiteX136" fmla="*/ 4284474 w 4417162"/>
              <a:gd name="connsiteY136" fmla="*/ 6597650 h 6858000"/>
              <a:gd name="connsiteX137" fmla="*/ 4267678 w 4417162"/>
              <a:gd name="connsiteY137" fmla="*/ 6640512 h 6858000"/>
              <a:gd name="connsiteX138" fmla="*/ 4250882 w 4417162"/>
              <a:gd name="connsiteY138" fmla="*/ 6683375 h 6858000"/>
              <a:gd name="connsiteX139" fmla="*/ 4240804 w 4417162"/>
              <a:gd name="connsiteY139" fmla="*/ 6735762 h 6858000"/>
              <a:gd name="connsiteX140" fmla="*/ 4232407 w 4417162"/>
              <a:gd name="connsiteY140" fmla="*/ 6791325 h 6858000"/>
              <a:gd name="connsiteX141" fmla="*/ 4227367 w 4417162"/>
              <a:gd name="connsiteY141" fmla="*/ 6858000 h 6858000"/>
              <a:gd name="connsiteX142" fmla="*/ 2310062 w 4417162"/>
              <a:gd name="connsiteY142" fmla="*/ 6858000 h 6858000"/>
              <a:gd name="connsiteX143" fmla="*/ 144378 w 4417162"/>
              <a:gd name="connsiteY143" fmla="*/ 6858000 h 6858000"/>
              <a:gd name="connsiteX144" fmla="*/ 0 w 4417162"/>
              <a:gd name="connsiteY14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</a:cxnLst>
            <a:rect l="l" t="t" r="r" b="b"/>
            <a:pathLst>
              <a:path w="4417162" h="6858000">
                <a:moveTo>
                  <a:pt x="0" y="0"/>
                </a:moveTo>
                <a:lnTo>
                  <a:pt x="144378" y="0"/>
                </a:lnTo>
                <a:lnTo>
                  <a:pt x="2310062" y="0"/>
                </a:lnTo>
                <a:lnTo>
                  <a:pt x="4227367" y="0"/>
                </a:lnTo>
                <a:lnTo>
                  <a:pt x="4232407" y="66675"/>
                </a:lnTo>
                <a:lnTo>
                  <a:pt x="4240804" y="122237"/>
                </a:lnTo>
                <a:lnTo>
                  <a:pt x="4250882" y="174625"/>
                </a:lnTo>
                <a:lnTo>
                  <a:pt x="4267678" y="217487"/>
                </a:lnTo>
                <a:lnTo>
                  <a:pt x="4284474" y="260350"/>
                </a:lnTo>
                <a:lnTo>
                  <a:pt x="4304629" y="296862"/>
                </a:lnTo>
                <a:lnTo>
                  <a:pt x="4324784" y="334962"/>
                </a:lnTo>
                <a:lnTo>
                  <a:pt x="4343260" y="369887"/>
                </a:lnTo>
                <a:lnTo>
                  <a:pt x="4361735" y="409575"/>
                </a:lnTo>
                <a:lnTo>
                  <a:pt x="4378531" y="450850"/>
                </a:lnTo>
                <a:lnTo>
                  <a:pt x="4393648" y="496887"/>
                </a:lnTo>
                <a:lnTo>
                  <a:pt x="4405405" y="546100"/>
                </a:lnTo>
                <a:lnTo>
                  <a:pt x="4413803" y="606425"/>
                </a:lnTo>
                <a:lnTo>
                  <a:pt x="4417162" y="673100"/>
                </a:lnTo>
                <a:lnTo>
                  <a:pt x="4413803" y="744537"/>
                </a:lnTo>
                <a:lnTo>
                  <a:pt x="4405405" y="801687"/>
                </a:lnTo>
                <a:lnTo>
                  <a:pt x="4393648" y="854075"/>
                </a:lnTo>
                <a:lnTo>
                  <a:pt x="4378531" y="901700"/>
                </a:lnTo>
                <a:lnTo>
                  <a:pt x="4361735" y="942975"/>
                </a:lnTo>
                <a:lnTo>
                  <a:pt x="4341580" y="981075"/>
                </a:lnTo>
                <a:lnTo>
                  <a:pt x="4321425" y="1017587"/>
                </a:lnTo>
                <a:lnTo>
                  <a:pt x="4301270" y="1055687"/>
                </a:lnTo>
                <a:lnTo>
                  <a:pt x="4282794" y="1095375"/>
                </a:lnTo>
                <a:lnTo>
                  <a:pt x="4264318" y="1136650"/>
                </a:lnTo>
                <a:lnTo>
                  <a:pt x="4249203" y="1182687"/>
                </a:lnTo>
                <a:lnTo>
                  <a:pt x="4239125" y="1235075"/>
                </a:lnTo>
                <a:lnTo>
                  <a:pt x="4229047" y="1295400"/>
                </a:lnTo>
                <a:lnTo>
                  <a:pt x="4227367" y="1363662"/>
                </a:lnTo>
                <a:lnTo>
                  <a:pt x="4229047" y="1431925"/>
                </a:lnTo>
                <a:lnTo>
                  <a:pt x="4239125" y="1492250"/>
                </a:lnTo>
                <a:lnTo>
                  <a:pt x="4249203" y="1544637"/>
                </a:lnTo>
                <a:lnTo>
                  <a:pt x="4264318" y="1589087"/>
                </a:lnTo>
                <a:lnTo>
                  <a:pt x="4282794" y="1631950"/>
                </a:lnTo>
                <a:lnTo>
                  <a:pt x="4301270" y="1671637"/>
                </a:lnTo>
                <a:lnTo>
                  <a:pt x="4321425" y="1708150"/>
                </a:lnTo>
                <a:lnTo>
                  <a:pt x="4341580" y="1743075"/>
                </a:lnTo>
                <a:lnTo>
                  <a:pt x="4361735" y="1782762"/>
                </a:lnTo>
                <a:lnTo>
                  <a:pt x="4378531" y="1824037"/>
                </a:lnTo>
                <a:lnTo>
                  <a:pt x="4393648" y="1870075"/>
                </a:lnTo>
                <a:lnTo>
                  <a:pt x="4405405" y="1922462"/>
                </a:lnTo>
                <a:lnTo>
                  <a:pt x="4413803" y="1982787"/>
                </a:lnTo>
                <a:lnTo>
                  <a:pt x="4417162" y="2051050"/>
                </a:lnTo>
                <a:lnTo>
                  <a:pt x="4413803" y="2119312"/>
                </a:lnTo>
                <a:lnTo>
                  <a:pt x="4405405" y="2179637"/>
                </a:lnTo>
                <a:lnTo>
                  <a:pt x="4393648" y="2232025"/>
                </a:lnTo>
                <a:lnTo>
                  <a:pt x="4378531" y="2278062"/>
                </a:lnTo>
                <a:lnTo>
                  <a:pt x="4361735" y="2319337"/>
                </a:lnTo>
                <a:lnTo>
                  <a:pt x="4341580" y="2359025"/>
                </a:lnTo>
                <a:lnTo>
                  <a:pt x="4321425" y="2395537"/>
                </a:lnTo>
                <a:lnTo>
                  <a:pt x="4301270" y="2433637"/>
                </a:lnTo>
                <a:lnTo>
                  <a:pt x="4282794" y="2471737"/>
                </a:lnTo>
                <a:lnTo>
                  <a:pt x="4264318" y="2513012"/>
                </a:lnTo>
                <a:lnTo>
                  <a:pt x="4249203" y="2560637"/>
                </a:lnTo>
                <a:lnTo>
                  <a:pt x="4239125" y="2613025"/>
                </a:lnTo>
                <a:lnTo>
                  <a:pt x="4229047" y="2671762"/>
                </a:lnTo>
                <a:lnTo>
                  <a:pt x="4227367" y="2741612"/>
                </a:lnTo>
                <a:lnTo>
                  <a:pt x="4229047" y="2809875"/>
                </a:lnTo>
                <a:lnTo>
                  <a:pt x="4239125" y="2868612"/>
                </a:lnTo>
                <a:lnTo>
                  <a:pt x="4249203" y="2922587"/>
                </a:lnTo>
                <a:lnTo>
                  <a:pt x="4264318" y="2967037"/>
                </a:lnTo>
                <a:lnTo>
                  <a:pt x="4282794" y="3009900"/>
                </a:lnTo>
                <a:lnTo>
                  <a:pt x="4301270" y="3046412"/>
                </a:lnTo>
                <a:lnTo>
                  <a:pt x="4321425" y="3084512"/>
                </a:lnTo>
                <a:lnTo>
                  <a:pt x="4341580" y="3121025"/>
                </a:lnTo>
                <a:lnTo>
                  <a:pt x="4361735" y="3160712"/>
                </a:lnTo>
                <a:lnTo>
                  <a:pt x="4378531" y="3201987"/>
                </a:lnTo>
                <a:lnTo>
                  <a:pt x="4393648" y="3248025"/>
                </a:lnTo>
                <a:lnTo>
                  <a:pt x="4405405" y="3300412"/>
                </a:lnTo>
                <a:lnTo>
                  <a:pt x="4413803" y="3360737"/>
                </a:lnTo>
                <a:lnTo>
                  <a:pt x="4417162" y="3427412"/>
                </a:lnTo>
                <a:lnTo>
                  <a:pt x="4413803" y="3497262"/>
                </a:lnTo>
                <a:lnTo>
                  <a:pt x="4405405" y="3557587"/>
                </a:lnTo>
                <a:lnTo>
                  <a:pt x="4393648" y="3609975"/>
                </a:lnTo>
                <a:lnTo>
                  <a:pt x="4378531" y="3656012"/>
                </a:lnTo>
                <a:lnTo>
                  <a:pt x="4361735" y="3697287"/>
                </a:lnTo>
                <a:lnTo>
                  <a:pt x="4341580" y="3736975"/>
                </a:lnTo>
                <a:lnTo>
                  <a:pt x="4301270" y="3811587"/>
                </a:lnTo>
                <a:lnTo>
                  <a:pt x="4282794" y="3848100"/>
                </a:lnTo>
                <a:lnTo>
                  <a:pt x="4264318" y="3890962"/>
                </a:lnTo>
                <a:lnTo>
                  <a:pt x="4249203" y="3935412"/>
                </a:lnTo>
                <a:lnTo>
                  <a:pt x="4239125" y="3987800"/>
                </a:lnTo>
                <a:lnTo>
                  <a:pt x="4229047" y="4048125"/>
                </a:lnTo>
                <a:lnTo>
                  <a:pt x="4227367" y="4116387"/>
                </a:lnTo>
                <a:lnTo>
                  <a:pt x="4229047" y="4186237"/>
                </a:lnTo>
                <a:lnTo>
                  <a:pt x="4239125" y="4244975"/>
                </a:lnTo>
                <a:lnTo>
                  <a:pt x="4249203" y="4297362"/>
                </a:lnTo>
                <a:lnTo>
                  <a:pt x="4264318" y="4343400"/>
                </a:lnTo>
                <a:lnTo>
                  <a:pt x="4282794" y="4386262"/>
                </a:lnTo>
                <a:lnTo>
                  <a:pt x="4301270" y="4424362"/>
                </a:lnTo>
                <a:lnTo>
                  <a:pt x="4341580" y="4498975"/>
                </a:lnTo>
                <a:lnTo>
                  <a:pt x="4361735" y="4537075"/>
                </a:lnTo>
                <a:lnTo>
                  <a:pt x="4378531" y="4579937"/>
                </a:lnTo>
                <a:lnTo>
                  <a:pt x="4393648" y="4625975"/>
                </a:lnTo>
                <a:lnTo>
                  <a:pt x="4405405" y="4678362"/>
                </a:lnTo>
                <a:lnTo>
                  <a:pt x="4413803" y="4738687"/>
                </a:lnTo>
                <a:lnTo>
                  <a:pt x="4417162" y="4806950"/>
                </a:lnTo>
                <a:lnTo>
                  <a:pt x="4413803" y="4875212"/>
                </a:lnTo>
                <a:lnTo>
                  <a:pt x="4405405" y="4935537"/>
                </a:lnTo>
                <a:lnTo>
                  <a:pt x="4393648" y="4987925"/>
                </a:lnTo>
                <a:lnTo>
                  <a:pt x="4378531" y="5033962"/>
                </a:lnTo>
                <a:lnTo>
                  <a:pt x="4361735" y="5075237"/>
                </a:lnTo>
                <a:lnTo>
                  <a:pt x="4341580" y="5114925"/>
                </a:lnTo>
                <a:lnTo>
                  <a:pt x="4321425" y="5149850"/>
                </a:lnTo>
                <a:lnTo>
                  <a:pt x="4301270" y="5186362"/>
                </a:lnTo>
                <a:lnTo>
                  <a:pt x="4282794" y="5226050"/>
                </a:lnTo>
                <a:lnTo>
                  <a:pt x="4264318" y="5268912"/>
                </a:lnTo>
                <a:lnTo>
                  <a:pt x="4249203" y="5313362"/>
                </a:lnTo>
                <a:lnTo>
                  <a:pt x="4239125" y="5365750"/>
                </a:lnTo>
                <a:lnTo>
                  <a:pt x="4229047" y="5426075"/>
                </a:lnTo>
                <a:lnTo>
                  <a:pt x="4227367" y="5494337"/>
                </a:lnTo>
                <a:lnTo>
                  <a:pt x="4229047" y="5562600"/>
                </a:lnTo>
                <a:lnTo>
                  <a:pt x="4239125" y="5622925"/>
                </a:lnTo>
                <a:lnTo>
                  <a:pt x="4249203" y="5675312"/>
                </a:lnTo>
                <a:lnTo>
                  <a:pt x="4264318" y="5721350"/>
                </a:lnTo>
                <a:lnTo>
                  <a:pt x="4282794" y="5762625"/>
                </a:lnTo>
                <a:lnTo>
                  <a:pt x="4301270" y="5802312"/>
                </a:lnTo>
                <a:lnTo>
                  <a:pt x="4321425" y="5840412"/>
                </a:lnTo>
                <a:lnTo>
                  <a:pt x="4341580" y="5876925"/>
                </a:lnTo>
                <a:lnTo>
                  <a:pt x="4361735" y="5915025"/>
                </a:lnTo>
                <a:lnTo>
                  <a:pt x="4378531" y="5956300"/>
                </a:lnTo>
                <a:lnTo>
                  <a:pt x="4393648" y="6003925"/>
                </a:lnTo>
                <a:lnTo>
                  <a:pt x="4405405" y="6056312"/>
                </a:lnTo>
                <a:lnTo>
                  <a:pt x="4413803" y="6113462"/>
                </a:lnTo>
                <a:lnTo>
                  <a:pt x="4417162" y="6183312"/>
                </a:lnTo>
                <a:lnTo>
                  <a:pt x="4413803" y="6251575"/>
                </a:lnTo>
                <a:lnTo>
                  <a:pt x="4405405" y="6311900"/>
                </a:lnTo>
                <a:lnTo>
                  <a:pt x="4393648" y="6361112"/>
                </a:lnTo>
                <a:lnTo>
                  <a:pt x="4378531" y="6407150"/>
                </a:lnTo>
                <a:lnTo>
                  <a:pt x="4361735" y="6448425"/>
                </a:lnTo>
                <a:lnTo>
                  <a:pt x="4343260" y="6488112"/>
                </a:lnTo>
                <a:lnTo>
                  <a:pt x="4324784" y="6523037"/>
                </a:lnTo>
                <a:lnTo>
                  <a:pt x="4304629" y="6561137"/>
                </a:lnTo>
                <a:lnTo>
                  <a:pt x="4284474" y="6597650"/>
                </a:lnTo>
                <a:lnTo>
                  <a:pt x="4267678" y="6640512"/>
                </a:lnTo>
                <a:lnTo>
                  <a:pt x="4250882" y="6683375"/>
                </a:lnTo>
                <a:lnTo>
                  <a:pt x="4240804" y="6735762"/>
                </a:lnTo>
                <a:lnTo>
                  <a:pt x="4232407" y="6791325"/>
                </a:lnTo>
                <a:lnTo>
                  <a:pt x="4227367" y="6858000"/>
                </a:lnTo>
                <a:lnTo>
                  <a:pt x="2310062" y="6858000"/>
                </a:lnTo>
                <a:lnTo>
                  <a:pt x="14437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 useBgFill="1">
        <p:nvSpPr>
          <p:cNvPr id="14" name="Freeform: Shape 13">
            <a:extLst>
              <a:ext uri="{FF2B5EF4-FFF2-40B4-BE49-F238E27FC236}">
                <a16:creationId xmlns:a16="http://schemas.microsoft.com/office/drawing/2014/main" id="{A7A4B465-FBCC-4CD4-89A1-82992A7B47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4272784" cy="6858000"/>
          </a:xfrm>
          <a:custGeom>
            <a:avLst/>
            <a:gdLst>
              <a:gd name="connsiteX0" fmla="*/ 0 w 4272784"/>
              <a:gd name="connsiteY0" fmla="*/ 0 h 6858000"/>
              <a:gd name="connsiteX1" fmla="*/ 4082989 w 4272784"/>
              <a:gd name="connsiteY1" fmla="*/ 0 h 6858000"/>
              <a:gd name="connsiteX2" fmla="*/ 4088029 w 4272784"/>
              <a:gd name="connsiteY2" fmla="*/ 66675 h 6858000"/>
              <a:gd name="connsiteX3" fmla="*/ 4096426 w 4272784"/>
              <a:gd name="connsiteY3" fmla="*/ 122237 h 6858000"/>
              <a:gd name="connsiteX4" fmla="*/ 4106504 w 4272784"/>
              <a:gd name="connsiteY4" fmla="*/ 174625 h 6858000"/>
              <a:gd name="connsiteX5" fmla="*/ 4123300 w 4272784"/>
              <a:gd name="connsiteY5" fmla="*/ 217487 h 6858000"/>
              <a:gd name="connsiteX6" fmla="*/ 4140096 w 4272784"/>
              <a:gd name="connsiteY6" fmla="*/ 260350 h 6858000"/>
              <a:gd name="connsiteX7" fmla="*/ 4160251 w 4272784"/>
              <a:gd name="connsiteY7" fmla="*/ 296862 h 6858000"/>
              <a:gd name="connsiteX8" fmla="*/ 4180406 w 4272784"/>
              <a:gd name="connsiteY8" fmla="*/ 334962 h 6858000"/>
              <a:gd name="connsiteX9" fmla="*/ 4198882 w 4272784"/>
              <a:gd name="connsiteY9" fmla="*/ 369887 h 6858000"/>
              <a:gd name="connsiteX10" fmla="*/ 4217357 w 4272784"/>
              <a:gd name="connsiteY10" fmla="*/ 409575 h 6858000"/>
              <a:gd name="connsiteX11" fmla="*/ 4234153 w 4272784"/>
              <a:gd name="connsiteY11" fmla="*/ 450850 h 6858000"/>
              <a:gd name="connsiteX12" fmla="*/ 4249270 w 4272784"/>
              <a:gd name="connsiteY12" fmla="*/ 496887 h 6858000"/>
              <a:gd name="connsiteX13" fmla="*/ 4261027 w 4272784"/>
              <a:gd name="connsiteY13" fmla="*/ 546100 h 6858000"/>
              <a:gd name="connsiteX14" fmla="*/ 4269425 w 4272784"/>
              <a:gd name="connsiteY14" fmla="*/ 606425 h 6858000"/>
              <a:gd name="connsiteX15" fmla="*/ 4272784 w 4272784"/>
              <a:gd name="connsiteY15" fmla="*/ 673100 h 6858000"/>
              <a:gd name="connsiteX16" fmla="*/ 4269425 w 4272784"/>
              <a:gd name="connsiteY16" fmla="*/ 744537 h 6858000"/>
              <a:gd name="connsiteX17" fmla="*/ 4261027 w 4272784"/>
              <a:gd name="connsiteY17" fmla="*/ 801687 h 6858000"/>
              <a:gd name="connsiteX18" fmla="*/ 4249270 w 4272784"/>
              <a:gd name="connsiteY18" fmla="*/ 854075 h 6858000"/>
              <a:gd name="connsiteX19" fmla="*/ 4234153 w 4272784"/>
              <a:gd name="connsiteY19" fmla="*/ 901700 h 6858000"/>
              <a:gd name="connsiteX20" fmla="*/ 4217357 w 4272784"/>
              <a:gd name="connsiteY20" fmla="*/ 942975 h 6858000"/>
              <a:gd name="connsiteX21" fmla="*/ 4197202 w 4272784"/>
              <a:gd name="connsiteY21" fmla="*/ 981075 h 6858000"/>
              <a:gd name="connsiteX22" fmla="*/ 4177047 w 4272784"/>
              <a:gd name="connsiteY22" fmla="*/ 1017587 h 6858000"/>
              <a:gd name="connsiteX23" fmla="*/ 4156892 w 4272784"/>
              <a:gd name="connsiteY23" fmla="*/ 1055687 h 6858000"/>
              <a:gd name="connsiteX24" fmla="*/ 4138416 w 4272784"/>
              <a:gd name="connsiteY24" fmla="*/ 1095375 h 6858000"/>
              <a:gd name="connsiteX25" fmla="*/ 4119940 w 4272784"/>
              <a:gd name="connsiteY25" fmla="*/ 1136650 h 6858000"/>
              <a:gd name="connsiteX26" fmla="*/ 4104825 w 4272784"/>
              <a:gd name="connsiteY26" fmla="*/ 1182687 h 6858000"/>
              <a:gd name="connsiteX27" fmla="*/ 4094747 w 4272784"/>
              <a:gd name="connsiteY27" fmla="*/ 1235075 h 6858000"/>
              <a:gd name="connsiteX28" fmla="*/ 4084669 w 4272784"/>
              <a:gd name="connsiteY28" fmla="*/ 1295400 h 6858000"/>
              <a:gd name="connsiteX29" fmla="*/ 4082989 w 4272784"/>
              <a:gd name="connsiteY29" fmla="*/ 1363662 h 6858000"/>
              <a:gd name="connsiteX30" fmla="*/ 4084669 w 4272784"/>
              <a:gd name="connsiteY30" fmla="*/ 1431925 h 6858000"/>
              <a:gd name="connsiteX31" fmla="*/ 4094747 w 4272784"/>
              <a:gd name="connsiteY31" fmla="*/ 1492250 h 6858000"/>
              <a:gd name="connsiteX32" fmla="*/ 4104825 w 4272784"/>
              <a:gd name="connsiteY32" fmla="*/ 1544637 h 6858000"/>
              <a:gd name="connsiteX33" fmla="*/ 4119940 w 4272784"/>
              <a:gd name="connsiteY33" fmla="*/ 1589087 h 6858000"/>
              <a:gd name="connsiteX34" fmla="*/ 4138416 w 4272784"/>
              <a:gd name="connsiteY34" fmla="*/ 1631950 h 6858000"/>
              <a:gd name="connsiteX35" fmla="*/ 4156892 w 4272784"/>
              <a:gd name="connsiteY35" fmla="*/ 1671637 h 6858000"/>
              <a:gd name="connsiteX36" fmla="*/ 4177047 w 4272784"/>
              <a:gd name="connsiteY36" fmla="*/ 1708150 h 6858000"/>
              <a:gd name="connsiteX37" fmla="*/ 4197202 w 4272784"/>
              <a:gd name="connsiteY37" fmla="*/ 1743075 h 6858000"/>
              <a:gd name="connsiteX38" fmla="*/ 4217357 w 4272784"/>
              <a:gd name="connsiteY38" fmla="*/ 1782762 h 6858000"/>
              <a:gd name="connsiteX39" fmla="*/ 4234153 w 4272784"/>
              <a:gd name="connsiteY39" fmla="*/ 1824037 h 6858000"/>
              <a:gd name="connsiteX40" fmla="*/ 4249270 w 4272784"/>
              <a:gd name="connsiteY40" fmla="*/ 1870075 h 6858000"/>
              <a:gd name="connsiteX41" fmla="*/ 4261027 w 4272784"/>
              <a:gd name="connsiteY41" fmla="*/ 1922462 h 6858000"/>
              <a:gd name="connsiteX42" fmla="*/ 4269425 w 4272784"/>
              <a:gd name="connsiteY42" fmla="*/ 1982787 h 6858000"/>
              <a:gd name="connsiteX43" fmla="*/ 4272784 w 4272784"/>
              <a:gd name="connsiteY43" fmla="*/ 2051050 h 6858000"/>
              <a:gd name="connsiteX44" fmla="*/ 4269425 w 4272784"/>
              <a:gd name="connsiteY44" fmla="*/ 2119312 h 6858000"/>
              <a:gd name="connsiteX45" fmla="*/ 4261027 w 4272784"/>
              <a:gd name="connsiteY45" fmla="*/ 2179637 h 6858000"/>
              <a:gd name="connsiteX46" fmla="*/ 4249270 w 4272784"/>
              <a:gd name="connsiteY46" fmla="*/ 2232025 h 6858000"/>
              <a:gd name="connsiteX47" fmla="*/ 4234153 w 4272784"/>
              <a:gd name="connsiteY47" fmla="*/ 2278062 h 6858000"/>
              <a:gd name="connsiteX48" fmla="*/ 4217357 w 4272784"/>
              <a:gd name="connsiteY48" fmla="*/ 2319337 h 6858000"/>
              <a:gd name="connsiteX49" fmla="*/ 4197202 w 4272784"/>
              <a:gd name="connsiteY49" fmla="*/ 2359025 h 6858000"/>
              <a:gd name="connsiteX50" fmla="*/ 4177047 w 4272784"/>
              <a:gd name="connsiteY50" fmla="*/ 2395537 h 6858000"/>
              <a:gd name="connsiteX51" fmla="*/ 4156892 w 4272784"/>
              <a:gd name="connsiteY51" fmla="*/ 2433637 h 6858000"/>
              <a:gd name="connsiteX52" fmla="*/ 4138416 w 4272784"/>
              <a:gd name="connsiteY52" fmla="*/ 2471737 h 6858000"/>
              <a:gd name="connsiteX53" fmla="*/ 4119940 w 4272784"/>
              <a:gd name="connsiteY53" fmla="*/ 2513012 h 6858000"/>
              <a:gd name="connsiteX54" fmla="*/ 4104825 w 4272784"/>
              <a:gd name="connsiteY54" fmla="*/ 2560637 h 6858000"/>
              <a:gd name="connsiteX55" fmla="*/ 4094747 w 4272784"/>
              <a:gd name="connsiteY55" fmla="*/ 2613025 h 6858000"/>
              <a:gd name="connsiteX56" fmla="*/ 4084669 w 4272784"/>
              <a:gd name="connsiteY56" fmla="*/ 2671762 h 6858000"/>
              <a:gd name="connsiteX57" fmla="*/ 4082989 w 4272784"/>
              <a:gd name="connsiteY57" fmla="*/ 2741612 h 6858000"/>
              <a:gd name="connsiteX58" fmla="*/ 4084669 w 4272784"/>
              <a:gd name="connsiteY58" fmla="*/ 2809875 h 6858000"/>
              <a:gd name="connsiteX59" fmla="*/ 4094747 w 4272784"/>
              <a:gd name="connsiteY59" fmla="*/ 2868612 h 6858000"/>
              <a:gd name="connsiteX60" fmla="*/ 4104825 w 4272784"/>
              <a:gd name="connsiteY60" fmla="*/ 2922587 h 6858000"/>
              <a:gd name="connsiteX61" fmla="*/ 4119940 w 4272784"/>
              <a:gd name="connsiteY61" fmla="*/ 2967037 h 6858000"/>
              <a:gd name="connsiteX62" fmla="*/ 4138416 w 4272784"/>
              <a:gd name="connsiteY62" fmla="*/ 3009900 h 6858000"/>
              <a:gd name="connsiteX63" fmla="*/ 4156892 w 4272784"/>
              <a:gd name="connsiteY63" fmla="*/ 3046412 h 6858000"/>
              <a:gd name="connsiteX64" fmla="*/ 4177047 w 4272784"/>
              <a:gd name="connsiteY64" fmla="*/ 3084512 h 6858000"/>
              <a:gd name="connsiteX65" fmla="*/ 4197202 w 4272784"/>
              <a:gd name="connsiteY65" fmla="*/ 3121025 h 6858000"/>
              <a:gd name="connsiteX66" fmla="*/ 4217357 w 4272784"/>
              <a:gd name="connsiteY66" fmla="*/ 3160712 h 6858000"/>
              <a:gd name="connsiteX67" fmla="*/ 4234153 w 4272784"/>
              <a:gd name="connsiteY67" fmla="*/ 3201987 h 6858000"/>
              <a:gd name="connsiteX68" fmla="*/ 4249270 w 4272784"/>
              <a:gd name="connsiteY68" fmla="*/ 3248025 h 6858000"/>
              <a:gd name="connsiteX69" fmla="*/ 4261027 w 4272784"/>
              <a:gd name="connsiteY69" fmla="*/ 3300412 h 6858000"/>
              <a:gd name="connsiteX70" fmla="*/ 4269425 w 4272784"/>
              <a:gd name="connsiteY70" fmla="*/ 3360737 h 6858000"/>
              <a:gd name="connsiteX71" fmla="*/ 4272784 w 4272784"/>
              <a:gd name="connsiteY71" fmla="*/ 3427412 h 6858000"/>
              <a:gd name="connsiteX72" fmla="*/ 4269425 w 4272784"/>
              <a:gd name="connsiteY72" fmla="*/ 3497262 h 6858000"/>
              <a:gd name="connsiteX73" fmla="*/ 4261027 w 4272784"/>
              <a:gd name="connsiteY73" fmla="*/ 3557587 h 6858000"/>
              <a:gd name="connsiteX74" fmla="*/ 4249270 w 4272784"/>
              <a:gd name="connsiteY74" fmla="*/ 3609975 h 6858000"/>
              <a:gd name="connsiteX75" fmla="*/ 4234153 w 4272784"/>
              <a:gd name="connsiteY75" fmla="*/ 3656012 h 6858000"/>
              <a:gd name="connsiteX76" fmla="*/ 4217357 w 4272784"/>
              <a:gd name="connsiteY76" fmla="*/ 3697287 h 6858000"/>
              <a:gd name="connsiteX77" fmla="*/ 4197202 w 4272784"/>
              <a:gd name="connsiteY77" fmla="*/ 3736975 h 6858000"/>
              <a:gd name="connsiteX78" fmla="*/ 4156892 w 4272784"/>
              <a:gd name="connsiteY78" fmla="*/ 3811587 h 6858000"/>
              <a:gd name="connsiteX79" fmla="*/ 4138416 w 4272784"/>
              <a:gd name="connsiteY79" fmla="*/ 3848100 h 6858000"/>
              <a:gd name="connsiteX80" fmla="*/ 4119940 w 4272784"/>
              <a:gd name="connsiteY80" fmla="*/ 3890962 h 6858000"/>
              <a:gd name="connsiteX81" fmla="*/ 4104825 w 4272784"/>
              <a:gd name="connsiteY81" fmla="*/ 3935412 h 6858000"/>
              <a:gd name="connsiteX82" fmla="*/ 4094747 w 4272784"/>
              <a:gd name="connsiteY82" fmla="*/ 3987800 h 6858000"/>
              <a:gd name="connsiteX83" fmla="*/ 4084669 w 4272784"/>
              <a:gd name="connsiteY83" fmla="*/ 4048125 h 6858000"/>
              <a:gd name="connsiteX84" fmla="*/ 4082989 w 4272784"/>
              <a:gd name="connsiteY84" fmla="*/ 4116387 h 6858000"/>
              <a:gd name="connsiteX85" fmla="*/ 4084669 w 4272784"/>
              <a:gd name="connsiteY85" fmla="*/ 4186237 h 6858000"/>
              <a:gd name="connsiteX86" fmla="*/ 4094747 w 4272784"/>
              <a:gd name="connsiteY86" fmla="*/ 4244975 h 6858000"/>
              <a:gd name="connsiteX87" fmla="*/ 4104825 w 4272784"/>
              <a:gd name="connsiteY87" fmla="*/ 4297362 h 6858000"/>
              <a:gd name="connsiteX88" fmla="*/ 4119940 w 4272784"/>
              <a:gd name="connsiteY88" fmla="*/ 4343400 h 6858000"/>
              <a:gd name="connsiteX89" fmla="*/ 4138416 w 4272784"/>
              <a:gd name="connsiteY89" fmla="*/ 4386262 h 6858000"/>
              <a:gd name="connsiteX90" fmla="*/ 4156892 w 4272784"/>
              <a:gd name="connsiteY90" fmla="*/ 4424362 h 6858000"/>
              <a:gd name="connsiteX91" fmla="*/ 4197202 w 4272784"/>
              <a:gd name="connsiteY91" fmla="*/ 4498975 h 6858000"/>
              <a:gd name="connsiteX92" fmla="*/ 4217357 w 4272784"/>
              <a:gd name="connsiteY92" fmla="*/ 4537075 h 6858000"/>
              <a:gd name="connsiteX93" fmla="*/ 4234153 w 4272784"/>
              <a:gd name="connsiteY93" fmla="*/ 4579937 h 6858000"/>
              <a:gd name="connsiteX94" fmla="*/ 4249270 w 4272784"/>
              <a:gd name="connsiteY94" fmla="*/ 4625975 h 6858000"/>
              <a:gd name="connsiteX95" fmla="*/ 4261027 w 4272784"/>
              <a:gd name="connsiteY95" fmla="*/ 4678362 h 6858000"/>
              <a:gd name="connsiteX96" fmla="*/ 4269425 w 4272784"/>
              <a:gd name="connsiteY96" fmla="*/ 4738687 h 6858000"/>
              <a:gd name="connsiteX97" fmla="*/ 4272784 w 4272784"/>
              <a:gd name="connsiteY97" fmla="*/ 4806950 h 6858000"/>
              <a:gd name="connsiteX98" fmla="*/ 4269425 w 4272784"/>
              <a:gd name="connsiteY98" fmla="*/ 4875212 h 6858000"/>
              <a:gd name="connsiteX99" fmla="*/ 4261027 w 4272784"/>
              <a:gd name="connsiteY99" fmla="*/ 4935537 h 6858000"/>
              <a:gd name="connsiteX100" fmla="*/ 4249270 w 4272784"/>
              <a:gd name="connsiteY100" fmla="*/ 4987925 h 6858000"/>
              <a:gd name="connsiteX101" fmla="*/ 4234153 w 4272784"/>
              <a:gd name="connsiteY101" fmla="*/ 5033962 h 6858000"/>
              <a:gd name="connsiteX102" fmla="*/ 4217357 w 4272784"/>
              <a:gd name="connsiteY102" fmla="*/ 5075237 h 6858000"/>
              <a:gd name="connsiteX103" fmla="*/ 4197202 w 4272784"/>
              <a:gd name="connsiteY103" fmla="*/ 5114925 h 6858000"/>
              <a:gd name="connsiteX104" fmla="*/ 4177047 w 4272784"/>
              <a:gd name="connsiteY104" fmla="*/ 5149850 h 6858000"/>
              <a:gd name="connsiteX105" fmla="*/ 4156892 w 4272784"/>
              <a:gd name="connsiteY105" fmla="*/ 5186362 h 6858000"/>
              <a:gd name="connsiteX106" fmla="*/ 4138416 w 4272784"/>
              <a:gd name="connsiteY106" fmla="*/ 5226050 h 6858000"/>
              <a:gd name="connsiteX107" fmla="*/ 4119940 w 4272784"/>
              <a:gd name="connsiteY107" fmla="*/ 5268912 h 6858000"/>
              <a:gd name="connsiteX108" fmla="*/ 4104825 w 4272784"/>
              <a:gd name="connsiteY108" fmla="*/ 5313362 h 6858000"/>
              <a:gd name="connsiteX109" fmla="*/ 4094747 w 4272784"/>
              <a:gd name="connsiteY109" fmla="*/ 5365750 h 6858000"/>
              <a:gd name="connsiteX110" fmla="*/ 4084669 w 4272784"/>
              <a:gd name="connsiteY110" fmla="*/ 5426075 h 6858000"/>
              <a:gd name="connsiteX111" fmla="*/ 4082989 w 4272784"/>
              <a:gd name="connsiteY111" fmla="*/ 5494337 h 6858000"/>
              <a:gd name="connsiteX112" fmla="*/ 4084669 w 4272784"/>
              <a:gd name="connsiteY112" fmla="*/ 5562600 h 6858000"/>
              <a:gd name="connsiteX113" fmla="*/ 4094747 w 4272784"/>
              <a:gd name="connsiteY113" fmla="*/ 5622925 h 6858000"/>
              <a:gd name="connsiteX114" fmla="*/ 4104825 w 4272784"/>
              <a:gd name="connsiteY114" fmla="*/ 5675312 h 6858000"/>
              <a:gd name="connsiteX115" fmla="*/ 4119940 w 4272784"/>
              <a:gd name="connsiteY115" fmla="*/ 5721350 h 6858000"/>
              <a:gd name="connsiteX116" fmla="*/ 4138416 w 4272784"/>
              <a:gd name="connsiteY116" fmla="*/ 5762625 h 6858000"/>
              <a:gd name="connsiteX117" fmla="*/ 4156892 w 4272784"/>
              <a:gd name="connsiteY117" fmla="*/ 5802312 h 6858000"/>
              <a:gd name="connsiteX118" fmla="*/ 4177047 w 4272784"/>
              <a:gd name="connsiteY118" fmla="*/ 5840412 h 6858000"/>
              <a:gd name="connsiteX119" fmla="*/ 4197202 w 4272784"/>
              <a:gd name="connsiteY119" fmla="*/ 5876925 h 6858000"/>
              <a:gd name="connsiteX120" fmla="*/ 4217357 w 4272784"/>
              <a:gd name="connsiteY120" fmla="*/ 5915025 h 6858000"/>
              <a:gd name="connsiteX121" fmla="*/ 4234153 w 4272784"/>
              <a:gd name="connsiteY121" fmla="*/ 5956300 h 6858000"/>
              <a:gd name="connsiteX122" fmla="*/ 4249270 w 4272784"/>
              <a:gd name="connsiteY122" fmla="*/ 6003925 h 6858000"/>
              <a:gd name="connsiteX123" fmla="*/ 4261027 w 4272784"/>
              <a:gd name="connsiteY123" fmla="*/ 6056312 h 6858000"/>
              <a:gd name="connsiteX124" fmla="*/ 4269425 w 4272784"/>
              <a:gd name="connsiteY124" fmla="*/ 6113462 h 6858000"/>
              <a:gd name="connsiteX125" fmla="*/ 4272784 w 4272784"/>
              <a:gd name="connsiteY125" fmla="*/ 6183312 h 6858000"/>
              <a:gd name="connsiteX126" fmla="*/ 4269425 w 4272784"/>
              <a:gd name="connsiteY126" fmla="*/ 6251575 h 6858000"/>
              <a:gd name="connsiteX127" fmla="*/ 4261027 w 4272784"/>
              <a:gd name="connsiteY127" fmla="*/ 6311900 h 6858000"/>
              <a:gd name="connsiteX128" fmla="*/ 4249270 w 4272784"/>
              <a:gd name="connsiteY128" fmla="*/ 6361112 h 6858000"/>
              <a:gd name="connsiteX129" fmla="*/ 4234153 w 4272784"/>
              <a:gd name="connsiteY129" fmla="*/ 6407150 h 6858000"/>
              <a:gd name="connsiteX130" fmla="*/ 4217357 w 4272784"/>
              <a:gd name="connsiteY130" fmla="*/ 6448425 h 6858000"/>
              <a:gd name="connsiteX131" fmla="*/ 4198882 w 4272784"/>
              <a:gd name="connsiteY131" fmla="*/ 6488112 h 6858000"/>
              <a:gd name="connsiteX132" fmla="*/ 4180406 w 4272784"/>
              <a:gd name="connsiteY132" fmla="*/ 6523037 h 6858000"/>
              <a:gd name="connsiteX133" fmla="*/ 4160251 w 4272784"/>
              <a:gd name="connsiteY133" fmla="*/ 6561137 h 6858000"/>
              <a:gd name="connsiteX134" fmla="*/ 4140096 w 4272784"/>
              <a:gd name="connsiteY134" fmla="*/ 6597650 h 6858000"/>
              <a:gd name="connsiteX135" fmla="*/ 4123300 w 4272784"/>
              <a:gd name="connsiteY135" fmla="*/ 6640512 h 6858000"/>
              <a:gd name="connsiteX136" fmla="*/ 4106504 w 4272784"/>
              <a:gd name="connsiteY136" fmla="*/ 6683375 h 6858000"/>
              <a:gd name="connsiteX137" fmla="*/ 4096426 w 4272784"/>
              <a:gd name="connsiteY137" fmla="*/ 6735762 h 6858000"/>
              <a:gd name="connsiteX138" fmla="*/ 4088029 w 4272784"/>
              <a:gd name="connsiteY138" fmla="*/ 6791325 h 6858000"/>
              <a:gd name="connsiteX139" fmla="*/ 4082989 w 4272784"/>
              <a:gd name="connsiteY139" fmla="*/ 6858000 h 6858000"/>
              <a:gd name="connsiteX140" fmla="*/ 0 w 4272784"/>
              <a:gd name="connsiteY14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</a:cxnLst>
            <a:rect l="l" t="t" r="r" b="b"/>
            <a:pathLst>
              <a:path w="4272784" h="6858000">
                <a:moveTo>
                  <a:pt x="0" y="0"/>
                </a:moveTo>
                <a:lnTo>
                  <a:pt x="4082989" y="0"/>
                </a:lnTo>
                <a:lnTo>
                  <a:pt x="4088029" y="66675"/>
                </a:lnTo>
                <a:lnTo>
                  <a:pt x="4096426" y="122237"/>
                </a:lnTo>
                <a:lnTo>
                  <a:pt x="4106504" y="174625"/>
                </a:lnTo>
                <a:lnTo>
                  <a:pt x="4123300" y="217487"/>
                </a:lnTo>
                <a:lnTo>
                  <a:pt x="4140096" y="260350"/>
                </a:lnTo>
                <a:lnTo>
                  <a:pt x="4160251" y="296862"/>
                </a:lnTo>
                <a:lnTo>
                  <a:pt x="4180406" y="334962"/>
                </a:lnTo>
                <a:lnTo>
                  <a:pt x="4198882" y="369887"/>
                </a:lnTo>
                <a:lnTo>
                  <a:pt x="4217357" y="409575"/>
                </a:lnTo>
                <a:lnTo>
                  <a:pt x="4234153" y="450850"/>
                </a:lnTo>
                <a:lnTo>
                  <a:pt x="4249270" y="496887"/>
                </a:lnTo>
                <a:lnTo>
                  <a:pt x="4261027" y="546100"/>
                </a:lnTo>
                <a:lnTo>
                  <a:pt x="4269425" y="606425"/>
                </a:lnTo>
                <a:lnTo>
                  <a:pt x="4272784" y="673100"/>
                </a:lnTo>
                <a:lnTo>
                  <a:pt x="4269425" y="744537"/>
                </a:lnTo>
                <a:lnTo>
                  <a:pt x="4261027" y="801687"/>
                </a:lnTo>
                <a:lnTo>
                  <a:pt x="4249270" y="854075"/>
                </a:lnTo>
                <a:lnTo>
                  <a:pt x="4234153" y="901700"/>
                </a:lnTo>
                <a:lnTo>
                  <a:pt x="4217357" y="942975"/>
                </a:lnTo>
                <a:lnTo>
                  <a:pt x="4197202" y="981075"/>
                </a:lnTo>
                <a:lnTo>
                  <a:pt x="4177047" y="1017587"/>
                </a:lnTo>
                <a:lnTo>
                  <a:pt x="4156892" y="1055687"/>
                </a:lnTo>
                <a:lnTo>
                  <a:pt x="4138416" y="1095375"/>
                </a:lnTo>
                <a:lnTo>
                  <a:pt x="4119940" y="1136650"/>
                </a:lnTo>
                <a:lnTo>
                  <a:pt x="4104825" y="1182687"/>
                </a:lnTo>
                <a:lnTo>
                  <a:pt x="4094747" y="1235075"/>
                </a:lnTo>
                <a:lnTo>
                  <a:pt x="4084669" y="1295400"/>
                </a:lnTo>
                <a:lnTo>
                  <a:pt x="4082989" y="1363662"/>
                </a:lnTo>
                <a:lnTo>
                  <a:pt x="4084669" y="1431925"/>
                </a:lnTo>
                <a:lnTo>
                  <a:pt x="4094747" y="1492250"/>
                </a:lnTo>
                <a:lnTo>
                  <a:pt x="4104825" y="1544637"/>
                </a:lnTo>
                <a:lnTo>
                  <a:pt x="4119940" y="1589087"/>
                </a:lnTo>
                <a:lnTo>
                  <a:pt x="4138416" y="1631950"/>
                </a:lnTo>
                <a:lnTo>
                  <a:pt x="4156892" y="1671637"/>
                </a:lnTo>
                <a:lnTo>
                  <a:pt x="4177047" y="1708150"/>
                </a:lnTo>
                <a:lnTo>
                  <a:pt x="4197202" y="1743075"/>
                </a:lnTo>
                <a:lnTo>
                  <a:pt x="4217357" y="1782762"/>
                </a:lnTo>
                <a:lnTo>
                  <a:pt x="4234153" y="1824037"/>
                </a:lnTo>
                <a:lnTo>
                  <a:pt x="4249270" y="1870075"/>
                </a:lnTo>
                <a:lnTo>
                  <a:pt x="4261027" y="1922462"/>
                </a:lnTo>
                <a:lnTo>
                  <a:pt x="4269425" y="1982787"/>
                </a:lnTo>
                <a:lnTo>
                  <a:pt x="4272784" y="2051050"/>
                </a:lnTo>
                <a:lnTo>
                  <a:pt x="4269425" y="2119312"/>
                </a:lnTo>
                <a:lnTo>
                  <a:pt x="4261027" y="2179637"/>
                </a:lnTo>
                <a:lnTo>
                  <a:pt x="4249270" y="2232025"/>
                </a:lnTo>
                <a:lnTo>
                  <a:pt x="4234153" y="2278062"/>
                </a:lnTo>
                <a:lnTo>
                  <a:pt x="4217357" y="2319337"/>
                </a:lnTo>
                <a:lnTo>
                  <a:pt x="4197202" y="2359025"/>
                </a:lnTo>
                <a:lnTo>
                  <a:pt x="4177047" y="2395537"/>
                </a:lnTo>
                <a:lnTo>
                  <a:pt x="4156892" y="2433637"/>
                </a:lnTo>
                <a:lnTo>
                  <a:pt x="4138416" y="2471737"/>
                </a:lnTo>
                <a:lnTo>
                  <a:pt x="4119940" y="2513012"/>
                </a:lnTo>
                <a:lnTo>
                  <a:pt x="4104825" y="2560637"/>
                </a:lnTo>
                <a:lnTo>
                  <a:pt x="4094747" y="2613025"/>
                </a:lnTo>
                <a:lnTo>
                  <a:pt x="4084669" y="2671762"/>
                </a:lnTo>
                <a:lnTo>
                  <a:pt x="4082989" y="2741612"/>
                </a:lnTo>
                <a:lnTo>
                  <a:pt x="4084669" y="2809875"/>
                </a:lnTo>
                <a:lnTo>
                  <a:pt x="4094747" y="2868612"/>
                </a:lnTo>
                <a:lnTo>
                  <a:pt x="4104825" y="2922587"/>
                </a:lnTo>
                <a:lnTo>
                  <a:pt x="4119940" y="2967037"/>
                </a:lnTo>
                <a:lnTo>
                  <a:pt x="4138416" y="3009900"/>
                </a:lnTo>
                <a:lnTo>
                  <a:pt x="4156892" y="3046412"/>
                </a:lnTo>
                <a:lnTo>
                  <a:pt x="4177047" y="3084512"/>
                </a:lnTo>
                <a:lnTo>
                  <a:pt x="4197202" y="3121025"/>
                </a:lnTo>
                <a:lnTo>
                  <a:pt x="4217357" y="3160712"/>
                </a:lnTo>
                <a:lnTo>
                  <a:pt x="4234153" y="3201987"/>
                </a:lnTo>
                <a:lnTo>
                  <a:pt x="4249270" y="3248025"/>
                </a:lnTo>
                <a:lnTo>
                  <a:pt x="4261027" y="3300412"/>
                </a:lnTo>
                <a:lnTo>
                  <a:pt x="4269425" y="3360737"/>
                </a:lnTo>
                <a:lnTo>
                  <a:pt x="4272784" y="3427412"/>
                </a:lnTo>
                <a:lnTo>
                  <a:pt x="4269425" y="3497262"/>
                </a:lnTo>
                <a:lnTo>
                  <a:pt x="4261027" y="3557587"/>
                </a:lnTo>
                <a:lnTo>
                  <a:pt x="4249270" y="3609975"/>
                </a:lnTo>
                <a:lnTo>
                  <a:pt x="4234153" y="3656012"/>
                </a:lnTo>
                <a:lnTo>
                  <a:pt x="4217357" y="3697287"/>
                </a:lnTo>
                <a:lnTo>
                  <a:pt x="4197202" y="3736975"/>
                </a:lnTo>
                <a:lnTo>
                  <a:pt x="4156892" y="3811587"/>
                </a:lnTo>
                <a:lnTo>
                  <a:pt x="4138416" y="3848100"/>
                </a:lnTo>
                <a:lnTo>
                  <a:pt x="4119940" y="3890962"/>
                </a:lnTo>
                <a:lnTo>
                  <a:pt x="4104825" y="3935412"/>
                </a:lnTo>
                <a:lnTo>
                  <a:pt x="4094747" y="3987800"/>
                </a:lnTo>
                <a:lnTo>
                  <a:pt x="4084669" y="4048125"/>
                </a:lnTo>
                <a:lnTo>
                  <a:pt x="4082989" y="4116387"/>
                </a:lnTo>
                <a:lnTo>
                  <a:pt x="4084669" y="4186237"/>
                </a:lnTo>
                <a:lnTo>
                  <a:pt x="4094747" y="4244975"/>
                </a:lnTo>
                <a:lnTo>
                  <a:pt x="4104825" y="4297362"/>
                </a:lnTo>
                <a:lnTo>
                  <a:pt x="4119940" y="4343400"/>
                </a:lnTo>
                <a:lnTo>
                  <a:pt x="4138416" y="4386262"/>
                </a:lnTo>
                <a:lnTo>
                  <a:pt x="4156892" y="4424362"/>
                </a:lnTo>
                <a:lnTo>
                  <a:pt x="4197202" y="4498975"/>
                </a:lnTo>
                <a:lnTo>
                  <a:pt x="4217357" y="4537075"/>
                </a:lnTo>
                <a:lnTo>
                  <a:pt x="4234153" y="4579937"/>
                </a:lnTo>
                <a:lnTo>
                  <a:pt x="4249270" y="4625975"/>
                </a:lnTo>
                <a:lnTo>
                  <a:pt x="4261027" y="4678362"/>
                </a:lnTo>
                <a:lnTo>
                  <a:pt x="4269425" y="4738687"/>
                </a:lnTo>
                <a:lnTo>
                  <a:pt x="4272784" y="4806950"/>
                </a:lnTo>
                <a:lnTo>
                  <a:pt x="4269425" y="4875212"/>
                </a:lnTo>
                <a:lnTo>
                  <a:pt x="4261027" y="4935537"/>
                </a:lnTo>
                <a:lnTo>
                  <a:pt x="4249270" y="4987925"/>
                </a:lnTo>
                <a:lnTo>
                  <a:pt x="4234153" y="5033962"/>
                </a:lnTo>
                <a:lnTo>
                  <a:pt x="4217357" y="5075237"/>
                </a:lnTo>
                <a:lnTo>
                  <a:pt x="4197202" y="5114925"/>
                </a:lnTo>
                <a:lnTo>
                  <a:pt x="4177047" y="5149850"/>
                </a:lnTo>
                <a:lnTo>
                  <a:pt x="4156892" y="5186362"/>
                </a:lnTo>
                <a:lnTo>
                  <a:pt x="4138416" y="5226050"/>
                </a:lnTo>
                <a:lnTo>
                  <a:pt x="4119940" y="5268912"/>
                </a:lnTo>
                <a:lnTo>
                  <a:pt x="4104825" y="5313362"/>
                </a:lnTo>
                <a:lnTo>
                  <a:pt x="4094747" y="5365750"/>
                </a:lnTo>
                <a:lnTo>
                  <a:pt x="4084669" y="5426075"/>
                </a:lnTo>
                <a:lnTo>
                  <a:pt x="4082989" y="5494337"/>
                </a:lnTo>
                <a:lnTo>
                  <a:pt x="4084669" y="5562600"/>
                </a:lnTo>
                <a:lnTo>
                  <a:pt x="4094747" y="5622925"/>
                </a:lnTo>
                <a:lnTo>
                  <a:pt x="4104825" y="5675312"/>
                </a:lnTo>
                <a:lnTo>
                  <a:pt x="4119940" y="5721350"/>
                </a:lnTo>
                <a:lnTo>
                  <a:pt x="4138416" y="5762625"/>
                </a:lnTo>
                <a:lnTo>
                  <a:pt x="4156892" y="5802312"/>
                </a:lnTo>
                <a:lnTo>
                  <a:pt x="4177047" y="5840412"/>
                </a:lnTo>
                <a:lnTo>
                  <a:pt x="4197202" y="5876925"/>
                </a:lnTo>
                <a:lnTo>
                  <a:pt x="4217357" y="5915025"/>
                </a:lnTo>
                <a:lnTo>
                  <a:pt x="4234153" y="5956300"/>
                </a:lnTo>
                <a:lnTo>
                  <a:pt x="4249270" y="6003925"/>
                </a:lnTo>
                <a:lnTo>
                  <a:pt x="4261027" y="6056312"/>
                </a:lnTo>
                <a:lnTo>
                  <a:pt x="4269425" y="6113462"/>
                </a:lnTo>
                <a:lnTo>
                  <a:pt x="4272784" y="6183312"/>
                </a:lnTo>
                <a:lnTo>
                  <a:pt x="4269425" y="6251575"/>
                </a:lnTo>
                <a:lnTo>
                  <a:pt x="4261027" y="6311900"/>
                </a:lnTo>
                <a:lnTo>
                  <a:pt x="4249270" y="6361112"/>
                </a:lnTo>
                <a:lnTo>
                  <a:pt x="4234153" y="6407150"/>
                </a:lnTo>
                <a:lnTo>
                  <a:pt x="4217357" y="6448425"/>
                </a:lnTo>
                <a:lnTo>
                  <a:pt x="4198882" y="6488112"/>
                </a:lnTo>
                <a:lnTo>
                  <a:pt x="4180406" y="6523037"/>
                </a:lnTo>
                <a:lnTo>
                  <a:pt x="4160251" y="6561137"/>
                </a:lnTo>
                <a:lnTo>
                  <a:pt x="4140096" y="6597650"/>
                </a:lnTo>
                <a:lnTo>
                  <a:pt x="4123300" y="6640512"/>
                </a:lnTo>
                <a:lnTo>
                  <a:pt x="4106504" y="6683375"/>
                </a:lnTo>
                <a:lnTo>
                  <a:pt x="4096426" y="6735762"/>
                </a:lnTo>
                <a:lnTo>
                  <a:pt x="4088029" y="6791325"/>
                </a:lnTo>
                <a:lnTo>
                  <a:pt x="4082989" y="6858000"/>
                </a:lnTo>
                <a:lnTo>
                  <a:pt x="0" y="6858000"/>
                </a:lnTo>
                <a:close/>
              </a:path>
            </a:pathLst>
          </a:custGeom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09E572F-9CDC-4214-9D42-FF00176495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4417162" cy="6858000"/>
          </a:xfrm>
          <a:custGeom>
            <a:avLst/>
            <a:gdLst>
              <a:gd name="connsiteX0" fmla="*/ 4417162 w 4417162"/>
              <a:gd name="connsiteY0" fmla="*/ 0 h 6858000"/>
              <a:gd name="connsiteX1" fmla="*/ 334174 w 4417162"/>
              <a:gd name="connsiteY1" fmla="*/ 0 h 6858000"/>
              <a:gd name="connsiteX2" fmla="*/ 334173 w 4417162"/>
              <a:gd name="connsiteY2" fmla="*/ 0 h 6858000"/>
              <a:gd name="connsiteX3" fmla="*/ 189795 w 4417162"/>
              <a:gd name="connsiteY3" fmla="*/ 0 h 6858000"/>
              <a:gd name="connsiteX4" fmla="*/ 184756 w 4417162"/>
              <a:gd name="connsiteY4" fmla="*/ 66675 h 6858000"/>
              <a:gd name="connsiteX5" fmla="*/ 176358 w 4417162"/>
              <a:gd name="connsiteY5" fmla="*/ 122237 h 6858000"/>
              <a:gd name="connsiteX6" fmla="*/ 166281 w 4417162"/>
              <a:gd name="connsiteY6" fmla="*/ 174625 h 6858000"/>
              <a:gd name="connsiteX7" fmla="*/ 149485 w 4417162"/>
              <a:gd name="connsiteY7" fmla="*/ 217487 h 6858000"/>
              <a:gd name="connsiteX8" fmla="*/ 132689 w 4417162"/>
              <a:gd name="connsiteY8" fmla="*/ 260350 h 6858000"/>
              <a:gd name="connsiteX9" fmla="*/ 112534 w 4417162"/>
              <a:gd name="connsiteY9" fmla="*/ 296862 h 6858000"/>
              <a:gd name="connsiteX10" fmla="*/ 92379 w 4417162"/>
              <a:gd name="connsiteY10" fmla="*/ 334962 h 6858000"/>
              <a:gd name="connsiteX11" fmla="*/ 73903 w 4417162"/>
              <a:gd name="connsiteY11" fmla="*/ 369887 h 6858000"/>
              <a:gd name="connsiteX12" fmla="*/ 55427 w 4417162"/>
              <a:gd name="connsiteY12" fmla="*/ 409575 h 6858000"/>
              <a:gd name="connsiteX13" fmla="*/ 38632 w 4417162"/>
              <a:gd name="connsiteY13" fmla="*/ 450850 h 6858000"/>
              <a:gd name="connsiteX14" fmla="*/ 23515 w 4417162"/>
              <a:gd name="connsiteY14" fmla="*/ 496887 h 6858000"/>
              <a:gd name="connsiteX15" fmla="*/ 11758 w 4417162"/>
              <a:gd name="connsiteY15" fmla="*/ 546100 h 6858000"/>
              <a:gd name="connsiteX16" fmla="*/ 3359 w 4417162"/>
              <a:gd name="connsiteY16" fmla="*/ 606425 h 6858000"/>
              <a:gd name="connsiteX17" fmla="*/ 0 w 4417162"/>
              <a:gd name="connsiteY17" fmla="*/ 673100 h 6858000"/>
              <a:gd name="connsiteX18" fmla="*/ 3359 w 4417162"/>
              <a:gd name="connsiteY18" fmla="*/ 744537 h 6858000"/>
              <a:gd name="connsiteX19" fmla="*/ 11758 w 4417162"/>
              <a:gd name="connsiteY19" fmla="*/ 801687 h 6858000"/>
              <a:gd name="connsiteX20" fmla="*/ 23515 w 4417162"/>
              <a:gd name="connsiteY20" fmla="*/ 854075 h 6858000"/>
              <a:gd name="connsiteX21" fmla="*/ 38632 w 4417162"/>
              <a:gd name="connsiteY21" fmla="*/ 901700 h 6858000"/>
              <a:gd name="connsiteX22" fmla="*/ 55427 w 4417162"/>
              <a:gd name="connsiteY22" fmla="*/ 942975 h 6858000"/>
              <a:gd name="connsiteX23" fmla="*/ 75583 w 4417162"/>
              <a:gd name="connsiteY23" fmla="*/ 981075 h 6858000"/>
              <a:gd name="connsiteX24" fmla="*/ 95738 w 4417162"/>
              <a:gd name="connsiteY24" fmla="*/ 1017587 h 6858000"/>
              <a:gd name="connsiteX25" fmla="*/ 115893 w 4417162"/>
              <a:gd name="connsiteY25" fmla="*/ 1055687 h 6858000"/>
              <a:gd name="connsiteX26" fmla="*/ 134368 w 4417162"/>
              <a:gd name="connsiteY26" fmla="*/ 1095375 h 6858000"/>
              <a:gd name="connsiteX27" fmla="*/ 152844 w 4417162"/>
              <a:gd name="connsiteY27" fmla="*/ 1136650 h 6858000"/>
              <a:gd name="connsiteX28" fmla="*/ 167960 w 4417162"/>
              <a:gd name="connsiteY28" fmla="*/ 1182687 h 6858000"/>
              <a:gd name="connsiteX29" fmla="*/ 178038 w 4417162"/>
              <a:gd name="connsiteY29" fmla="*/ 1235075 h 6858000"/>
              <a:gd name="connsiteX30" fmla="*/ 188115 w 4417162"/>
              <a:gd name="connsiteY30" fmla="*/ 1295400 h 6858000"/>
              <a:gd name="connsiteX31" fmla="*/ 189795 w 4417162"/>
              <a:gd name="connsiteY31" fmla="*/ 1363662 h 6858000"/>
              <a:gd name="connsiteX32" fmla="*/ 188115 w 4417162"/>
              <a:gd name="connsiteY32" fmla="*/ 1431925 h 6858000"/>
              <a:gd name="connsiteX33" fmla="*/ 178038 w 4417162"/>
              <a:gd name="connsiteY33" fmla="*/ 1492250 h 6858000"/>
              <a:gd name="connsiteX34" fmla="*/ 167960 w 4417162"/>
              <a:gd name="connsiteY34" fmla="*/ 1544637 h 6858000"/>
              <a:gd name="connsiteX35" fmla="*/ 152844 w 4417162"/>
              <a:gd name="connsiteY35" fmla="*/ 1589087 h 6858000"/>
              <a:gd name="connsiteX36" fmla="*/ 134368 w 4417162"/>
              <a:gd name="connsiteY36" fmla="*/ 1631950 h 6858000"/>
              <a:gd name="connsiteX37" fmla="*/ 115893 w 4417162"/>
              <a:gd name="connsiteY37" fmla="*/ 1671637 h 6858000"/>
              <a:gd name="connsiteX38" fmla="*/ 95738 w 4417162"/>
              <a:gd name="connsiteY38" fmla="*/ 1708150 h 6858000"/>
              <a:gd name="connsiteX39" fmla="*/ 75583 w 4417162"/>
              <a:gd name="connsiteY39" fmla="*/ 1743075 h 6858000"/>
              <a:gd name="connsiteX40" fmla="*/ 55427 w 4417162"/>
              <a:gd name="connsiteY40" fmla="*/ 1782762 h 6858000"/>
              <a:gd name="connsiteX41" fmla="*/ 38632 w 4417162"/>
              <a:gd name="connsiteY41" fmla="*/ 1824037 h 6858000"/>
              <a:gd name="connsiteX42" fmla="*/ 23515 w 4417162"/>
              <a:gd name="connsiteY42" fmla="*/ 1870075 h 6858000"/>
              <a:gd name="connsiteX43" fmla="*/ 11758 w 4417162"/>
              <a:gd name="connsiteY43" fmla="*/ 1922462 h 6858000"/>
              <a:gd name="connsiteX44" fmla="*/ 3359 w 4417162"/>
              <a:gd name="connsiteY44" fmla="*/ 1982787 h 6858000"/>
              <a:gd name="connsiteX45" fmla="*/ 0 w 4417162"/>
              <a:gd name="connsiteY45" fmla="*/ 2051050 h 6858000"/>
              <a:gd name="connsiteX46" fmla="*/ 3359 w 4417162"/>
              <a:gd name="connsiteY46" fmla="*/ 2119312 h 6858000"/>
              <a:gd name="connsiteX47" fmla="*/ 11758 w 4417162"/>
              <a:gd name="connsiteY47" fmla="*/ 2179637 h 6858000"/>
              <a:gd name="connsiteX48" fmla="*/ 23515 w 4417162"/>
              <a:gd name="connsiteY48" fmla="*/ 2232025 h 6858000"/>
              <a:gd name="connsiteX49" fmla="*/ 38632 w 4417162"/>
              <a:gd name="connsiteY49" fmla="*/ 2278062 h 6858000"/>
              <a:gd name="connsiteX50" fmla="*/ 55427 w 4417162"/>
              <a:gd name="connsiteY50" fmla="*/ 2319337 h 6858000"/>
              <a:gd name="connsiteX51" fmla="*/ 75583 w 4417162"/>
              <a:gd name="connsiteY51" fmla="*/ 2359025 h 6858000"/>
              <a:gd name="connsiteX52" fmla="*/ 95738 w 4417162"/>
              <a:gd name="connsiteY52" fmla="*/ 2395537 h 6858000"/>
              <a:gd name="connsiteX53" fmla="*/ 115893 w 4417162"/>
              <a:gd name="connsiteY53" fmla="*/ 2433637 h 6858000"/>
              <a:gd name="connsiteX54" fmla="*/ 134368 w 4417162"/>
              <a:gd name="connsiteY54" fmla="*/ 2471737 h 6858000"/>
              <a:gd name="connsiteX55" fmla="*/ 152844 w 4417162"/>
              <a:gd name="connsiteY55" fmla="*/ 2513012 h 6858000"/>
              <a:gd name="connsiteX56" fmla="*/ 167960 w 4417162"/>
              <a:gd name="connsiteY56" fmla="*/ 2560637 h 6858000"/>
              <a:gd name="connsiteX57" fmla="*/ 178038 w 4417162"/>
              <a:gd name="connsiteY57" fmla="*/ 2613025 h 6858000"/>
              <a:gd name="connsiteX58" fmla="*/ 188115 w 4417162"/>
              <a:gd name="connsiteY58" fmla="*/ 2671762 h 6858000"/>
              <a:gd name="connsiteX59" fmla="*/ 189795 w 4417162"/>
              <a:gd name="connsiteY59" fmla="*/ 2741612 h 6858000"/>
              <a:gd name="connsiteX60" fmla="*/ 188115 w 4417162"/>
              <a:gd name="connsiteY60" fmla="*/ 2809875 h 6858000"/>
              <a:gd name="connsiteX61" fmla="*/ 178038 w 4417162"/>
              <a:gd name="connsiteY61" fmla="*/ 2868612 h 6858000"/>
              <a:gd name="connsiteX62" fmla="*/ 167960 w 4417162"/>
              <a:gd name="connsiteY62" fmla="*/ 2922587 h 6858000"/>
              <a:gd name="connsiteX63" fmla="*/ 152844 w 4417162"/>
              <a:gd name="connsiteY63" fmla="*/ 2967037 h 6858000"/>
              <a:gd name="connsiteX64" fmla="*/ 134368 w 4417162"/>
              <a:gd name="connsiteY64" fmla="*/ 3009900 h 6858000"/>
              <a:gd name="connsiteX65" fmla="*/ 115893 w 4417162"/>
              <a:gd name="connsiteY65" fmla="*/ 3046412 h 6858000"/>
              <a:gd name="connsiteX66" fmla="*/ 95738 w 4417162"/>
              <a:gd name="connsiteY66" fmla="*/ 3084512 h 6858000"/>
              <a:gd name="connsiteX67" fmla="*/ 75583 w 4417162"/>
              <a:gd name="connsiteY67" fmla="*/ 3121025 h 6858000"/>
              <a:gd name="connsiteX68" fmla="*/ 55427 w 4417162"/>
              <a:gd name="connsiteY68" fmla="*/ 3160712 h 6858000"/>
              <a:gd name="connsiteX69" fmla="*/ 38632 w 4417162"/>
              <a:gd name="connsiteY69" fmla="*/ 3201987 h 6858000"/>
              <a:gd name="connsiteX70" fmla="*/ 23515 w 4417162"/>
              <a:gd name="connsiteY70" fmla="*/ 3248025 h 6858000"/>
              <a:gd name="connsiteX71" fmla="*/ 11758 w 4417162"/>
              <a:gd name="connsiteY71" fmla="*/ 3300412 h 6858000"/>
              <a:gd name="connsiteX72" fmla="*/ 3359 w 4417162"/>
              <a:gd name="connsiteY72" fmla="*/ 3360737 h 6858000"/>
              <a:gd name="connsiteX73" fmla="*/ 0 w 4417162"/>
              <a:gd name="connsiteY73" fmla="*/ 3427412 h 6858000"/>
              <a:gd name="connsiteX74" fmla="*/ 3359 w 4417162"/>
              <a:gd name="connsiteY74" fmla="*/ 3497262 h 6858000"/>
              <a:gd name="connsiteX75" fmla="*/ 11758 w 4417162"/>
              <a:gd name="connsiteY75" fmla="*/ 3557587 h 6858000"/>
              <a:gd name="connsiteX76" fmla="*/ 23515 w 4417162"/>
              <a:gd name="connsiteY76" fmla="*/ 3609975 h 6858000"/>
              <a:gd name="connsiteX77" fmla="*/ 38632 w 4417162"/>
              <a:gd name="connsiteY77" fmla="*/ 3656012 h 6858000"/>
              <a:gd name="connsiteX78" fmla="*/ 55427 w 4417162"/>
              <a:gd name="connsiteY78" fmla="*/ 3697287 h 6858000"/>
              <a:gd name="connsiteX79" fmla="*/ 75583 w 4417162"/>
              <a:gd name="connsiteY79" fmla="*/ 3736975 h 6858000"/>
              <a:gd name="connsiteX80" fmla="*/ 115893 w 4417162"/>
              <a:gd name="connsiteY80" fmla="*/ 3811587 h 6858000"/>
              <a:gd name="connsiteX81" fmla="*/ 134368 w 4417162"/>
              <a:gd name="connsiteY81" fmla="*/ 3848100 h 6858000"/>
              <a:gd name="connsiteX82" fmla="*/ 152844 w 4417162"/>
              <a:gd name="connsiteY82" fmla="*/ 3890962 h 6858000"/>
              <a:gd name="connsiteX83" fmla="*/ 167960 w 4417162"/>
              <a:gd name="connsiteY83" fmla="*/ 3935412 h 6858000"/>
              <a:gd name="connsiteX84" fmla="*/ 178038 w 4417162"/>
              <a:gd name="connsiteY84" fmla="*/ 3987800 h 6858000"/>
              <a:gd name="connsiteX85" fmla="*/ 188115 w 4417162"/>
              <a:gd name="connsiteY85" fmla="*/ 4048125 h 6858000"/>
              <a:gd name="connsiteX86" fmla="*/ 189795 w 4417162"/>
              <a:gd name="connsiteY86" fmla="*/ 4116387 h 6858000"/>
              <a:gd name="connsiteX87" fmla="*/ 188115 w 4417162"/>
              <a:gd name="connsiteY87" fmla="*/ 4186237 h 6858000"/>
              <a:gd name="connsiteX88" fmla="*/ 178038 w 4417162"/>
              <a:gd name="connsiteY88" fmla="*/ 4244975 h 6858000"/>
              <a:gd name="connsiteX89" fmla="*/ 167960 w 4417162"/>
              <a:gd name="connsiteY89" fmla="*/ 4297362 h 6858000"/>
              <a:gd name="connsiteX90" fmla="*/ 152844 w 4417162"/>
              <a:gd name="connsiteY90" fmla="*/ 4343400 h 6858000"/>
              <a:gd name="connsiteX91" fmla="*/ 134368 w 4417162"/>
              <a:gd name="connsiteY91" fmla="*/ 4386262 h 6858000"/>
              <a:gd name="connsiteX92" fmla="*/ 115893 w 4417162"/>
              <a:gd name="connsiteY92" fmla="*/ 4424362 h 6858000"/>
              <a:gd name="connsiteX93" fmla="*/ 75583 w 4417162"/>
              <a:gd name="connsiteY93" fmla="*/ 4498975 h 6858000"/>
              <a:gd name="connsiteX94" fmla="*/ 55427 w 4417162"/>
              <a:gd name="connsiteY94" fmla="*/ 4537075 h 6858000"/>
              <a:gd name="connsiteX95" fmla="*/ 38632 w 4417162"/>
              <a:gd name="connsiteY95" fmla="*/ 4579937 h 6858000"/>
              <a:gd name="connsiteX96" fmla="*/ 23515 w 4417162"/>
              <a:gd name="connsiteY96" fmla="*/ 4625975 h 6858000"/>
              <a:gd name="connsiteX97" fmla="*/ 11758 w 4417162"/>
              <a:gd name="connsiteY97" fmla="*/ 4678362 h 6858000"/>
              <a:gd name="connsiteX98" fmla="*/ 3359 w 4417162"/>
              <a:gd name="connsiteY98" fmla="*/ 4738687 h 6858000"/>
              <a:gd name="connsiteX99" fmla="*/ 0 w 4417162"/>
              <a:gd name="connsiteY99" fmla="*/ 4806950 h 6858000"/>
              <a:gd name="connsiteX100" fmla="*/ 3359 w 4417162"/>
              <a:gd name="connsiteY100" fmla="*/ 4875212 h 6858000"/>
              <a:gd name="connsiteX101" fmla="*/ 11758 w 4417162"/>
              <a:gd name="connsiteY101" fmla="*/ 4935537 h 6858000"/>
              <a:gd name="connsiteX102" fmla="*/ 23515 w 4417162"/>
              <a:gd name="connsiteY102" fmla="*/ 4987925 h 6858000"/>
              <a:gd name="connsiteX103" fmla="*/ 38632 w 4417162"/>
              <a:gd name="connsiteY103" fmla="*/ 5033962 h 6858000"/>
              <a:gd name="connsiteX104" fmla="*/ 55427 w 4417162"/>
              <a:gd name="connsiteY104" fmla="*/ 5075237 h 6858000"/>
              <a:gd name="connsiteX105" fmla="*/ 75583 w 4417162"/>
              <a:gd name="connsiteY105" fmla="*/ 5114925 h 6858000"/>
              <a:gd name="connsiteX106" fmla="*/ 95738 w 4417162"/>
              <a:gd name="connsiteY106" fmla="*/ 5149850 h 6858000"/>
              <a:gd name="connsiteX107" fmla="*/ 115893 w 4417162"/>
              <a:gd name="connsiteY107" fmla="*/ 5186362 h 6858000"/>
              <a:gd name="connsiteX108" fmla="*/ 134368 w 4417162"/>
              <a:gd name="connsiteY108" fmla="*/ 5226050 h 6858000"/>
              <a:gd name="connsiteX109" fmla="*/ 152844 w 4417162"/>
              <a:gd name="connsiteY109" fmla="*/ 5268912 h 6858000"/>
              <a:gd name="connsiteX110" fmla="*/ 167960 w 4417162"/>
              <a:gd name="connsiteY110" fmla="*/ 5313362 h 6858000"/>
              <a:gd name="connsiteX111" fmla="*/ 178038 w 4417162"/>
              <a:gd name="connsiteY111" fmla="*/ 5365750 h 6858000"/>
              <a:gd name="connsiteX112" fmla="*/ 188115 w 4417162"/>
              <a:gd name="connsiteY112" fmla="*/ 5426075 h 6858000"/>
              <a:gd name="connsiteX113" fmla="*/ 189795 w 4417162"/>
              <a:gd name="connsiteY113" fmla="*/ 5494337 h 6858000"/>
              <a:gd name="connsiteX114" fmla="*/ 188115 w 4417162"/>
              <a:gd name="connsiteY114" fmla="*/ 5562600 h 6858000"/>
              <a:gd name="connsiteX115" fmla="*/ 178038 w 4417162"/>
              <a:gd name="connsiteY115" fmla="*/ 5622925 h 6858000"/>
              <a:gd name="connsiteX116" fmla="*/ 167960 w 4417162"/>
              <a:gd name="connsiteY116" fmla="*/ 5675312 h 6858000"/>
              <a:gd name="connsiteX117" fmla="*/ 152844 w 4417162"/>
              <a:gd name="connsiteY117" fmla="*/ 5721350 h 6858000"/>
              <a:gd name="connsiteX118" fmla="*/ 134368 w 4417162"/>
              <a:gd name="connsiteY118" fmla="*/ 5762625 h 6858000"/>
              <a:gd name="connsiteX119" fmla="*/ 115893 w 4417162"/>
              <a:gd name="connsiteY119" fmla="*/ 5802312 h 6858000"/>
              <a:gd name="connsiteX120" fmla="*/ 95738 w 4417162"/>
              <a:gd name="connsiteY120" fmla="*/ 5840412 h 6858000"/>
              <a:gd name="connsiteX121" fmla="*/ 75583 w 4417162"/>
              <a:gd name="connsiteY121" fmla="*/ 5876925 h 6858000"/>
              <a:gd name="connsiteX122" fmla="*/ 55427 w 4417162"/>
              <a:gd name="connsiteY122" fmla="*/ 5915025 h 6858000"/>
              <a:gd name="connsiteX123" fmla="*/ 38632 w 4417162"/>
              <a:gd name="connsiteY123" fmla="*/ 5956300 h 6858000"/>
              <a:gd name="connsiteX124" fmla="*/ 23515 w 4417162"/>
              <a:gd name="connsiteY124" fmla="*/ 6003925 h 6858000"/>
              <a:gd name="connsiteX125" fmla="*/ 11758 w 4417162"/>
              <a:gd name="connsiteY125" fmla="*/ 6056312 h 6858000"/>
              <a:gd name="connsiteX126" fmla="*/ 3359 w 4417162"/>
              <a:gd name="connsiteY126" fmla="*/ 6113462 h 6858000"/>
              <a:gd name="connsiteX127" fmla="*/ 0 w 4417162"/>
              <a:gd name="connsiteY127" fmla="*/ 6183312 h 6858000"/>
              <a:gd name="connsiteX128" fmla="*/ 3359 w 4417162"/>
              <a:gd name="connsiteY128" fmla="*/ 6251575 h 6858000"/>
              <a:gd name="connsiteX129" fmla="*/ 11758 w 4417162"/>
              <a:gd name="connsiteY129" fmla="*/ 6311900 h 6858000"/>
              <a:gd name="connsiteX130" fmla="*/ 23515 w 4417162"/>
              <a:gd name="connsiteY130" fmla="*/ 6361112 h 6858000"/>
              <a:gd name="connsiteX131" fmla="*/ 38632 w 4417162"/>
              <a:gd name="connsiteY131" fmla="*/ 6407150 h 6858000"/>
              <a:gd name="connsiteX132" fmla="*/ 55427 w 4417162"/>
              <a:gd name="connsiteY132" fmla="*/ 6448425 h 6858000"/>
              <a:gd name="connsiteX133" fmla="*/ 73903 w 4417162"/>
              <a:gd name="connsiteY133" fmla="*/ 6488112 h 6858000"/>
              <a:gd name="connsiteX134" fmla="*/ 92379 w 4417162"/>
              <a:gd name="connsiteY134" fmla="*/ 6523037 h 6858000"/>
              <a:gd name="connsiteX135" fmla="*/ 112534 w 4417162"/>
              <a:gd name="connsiteY135" fmla="*/ 6561137 h 6858000"/>
              <a:gd name="connsiteX136" fmla="*/ 132689 w 4417162"/>
              <a:gd name="connsiteY136" fmla="*/ 6597650 h 6858000"/>
              <a:gd name="connsiteX137" fmla="*/ 149485 w 4417162"/>
              <a:gd name="connsiteY137" fmla="*/ 6640512 h 6858000"/>
              <a:gd name="connsiteX138" fmla="*/ 166281 w 4417162"/>
              <a:gd name="connsiteY138" fmla="*/ 6683375 h 6858000"/>
              <a:gd name="connsiteX139" fmla="*/ 176358 w 4417162"/>
              <a:gd name="connsiteY139" fmla="*/ 6735762 h 6858000"/>
              <a:gd name="connsiteX140" fmla="*/ 184756 w 4417162"/>
              <a:gd name="connsiteY140" fmla="*/ 6791325 h 6858000"/>
              <a:gd name="connsiteX141" fmla="*/ 189795 w 4417162"/>
              <a:gd name="connsiteY141" fmla="*/ 6858000 h 6858000"/>
              <a:gd name="connsiteX142" fmla="*/ 334173 w 4417162"/>
              <a:gd name="connsiteY142" fmla="*/ 6858000 h 6858000"/>
              <a:gd name="connsiteX143" fmla="*/ 334174 w 4417162"/>
              <a:gd name="connsiteY143" fmla="*/ 6858000 h 6858000"/>
              <a:gd name="connsiteX144" fmla="*/ 4417162 w 4417162"/>
              <a:gd name="connsiteY14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</a:cxnLst>
            <a:rect l="l" t="t" r="r" b="b"/>
            <a:pathLst>
              <a:path w="4417162" h="6858000">
                <a:moveTo>
                  <a:pt x="4417162" y="0"/>
                </a:moveTo>
                <a:lnTo>
                  <a:pt x="334174" y="0"/>
                </a:lnTo>
                <a:lnTo>
                  <a:pt x="334173" y="0"/>
                </a:lnTo>
                <a:lnTo>
                  <a:pt x="189795" y="0"/>
                </a:lnTo>
                <a:lnTo>
                  <a:pt x="184756" y="66675"/>
                </a:lnTo>
                <a:lnTo>
                  <a:pt x="176358" y="122237"/>
                </a:lnTo>
                <a:lnTo>
                  <a:pt x="166281" y="174625"/>
                </a:lnTo>
                <a:lnTo>
                  <a:pt x="149485" y="217487"/>
                </a:lnTo>
                <a:lnTo>
                  <a:pt x="132689" y="260350"/>
                </a:lnTo>
                <a:lnTo>
                  <a:pt x="112534" y="296862"/>
                </a:lnTo>
                <a:lnTo>
                  <a:pt x="92379" y="334962"/>
                </a:lnTo>
                <a:lnTo>
                  <a:pt x="73903" y="369887"/>
                </a:lnTo>
                <a:lnTo>
                  <a:pt x="55427" y="409575"/>
                </a:lnTo>
                <a:lnTo>
                  <a:pt x="38632" y="450850"/>
                </a:lnTo>
                <a:lnTo>
                  <a:pt x="23515" y="496887"/>
                </a:lnTo>
                <a:lnTo>
                  <a:pt x="11758" y="546100"/>
                </a:lnTo>
                <a:lnTo>
                  <a:pt x="3359" y="606425"/>
                </a:lnTo>
                <a:lnTo>
                  <a:pt x="0" y="673100"/>
                </a:lnTo>
                <a:lnTo>
                  <a:pt x="3359" y="744537"/>
                </a:lnTo>
                <a:lnTo>
                  <a:pt x="11758" y="801687"/>
                </a:lnTo>
                <a:lnTo>
                  <a:pt x="23515" y="854075"/>
                </a:lnTo>
                <a:lnTo>
                  <a:pt x="38632" y="901700"/>
                </a:lnTo>
                <a:lnTo>
                  <a:pt x="55427" y="942975"/>
                </a:lnTo>
                <a:lnTo>
                  <a:pt x="75583" y="981075"/>
                </a:lnTo>
                <a:lnTo>
                  <a:pt x="95738" y="1017587"/>
                </a:lnTo>
                <a:lnTo>
                  <a:pt x="115893" y="1055687"/>
                </a:lnTo>
                <a:lnTo>
                  <a:pt x="134368" y="1095375"/>
                </a:lnTo>
                <a:lnTo>
                  <a:pt x="152844" y="1136650"/>
                </a:lnTo>
                <a:lnTo>
                  <a:pt x="167960" y="1182687"/>
                </a:lnTo>
                <a:lnTo>
                  <a:pt x="178038" y="1235075"/>
                </a:lnTo>
                <a:lnTo>
                  <a:pt x="188115" y="1295400"/>
                </a:lnTo>
                <a:lnTo>
                  <a:pt x="189795" y="1363662"/>
                </a:lnTo>
                <a:lnTo>
                  <a:pt x="188115" y="1431925"/>
                </a:lnTo>
                <a:lnTo>
                  <a:pt x="178038" y="1492250"/>
                </a:lnTo>
                <a:lnTo>
                  <a:pt x="167960" y="1544637"/>
                </a:lnTo>
                <a:lnTo>
                  <a:pt x="152844" y="1589087"/>
                </a:lnTo>
                <a:lnTo>
                  <a:pt x="134368" y="1631950"/>
                </a:lnTo>
                <a:lnTo>
                  <a:pt x="115893" y="1671637"/>
                </a:lnTo>
                <a:lnTo>
                  <a:pt x="95738" y="1708150"/>
                </a:lnTo>
                <a:lnTo>
                  <a:pt x="75583" y="1743075"/>
                </a:lnTo>
                <a:lnTo>
                  <a:pt x="55427" y="1782762"/>
                </a:lnTo>
                <a:lnTo>
                  <a:pt x="38632" y="1824037"/>
                </a:lnTo>
                <a:lnTo>
                  <a:pt x="23515" y="1870075"/>
                </a:lnTo>
                <a:lnTo>
                  <a:pt x="11758" y="1922462"/>
                </a:lnTo>
                <a:lnTo>
                  <a:pt x="3359" y="1982787"/>
                </a:lnTo>
                <a:lnTo>
                  <a:pt x="0" y="2051050"/>
                </a:lnTo>
                <a:lnTo>
                  <a:pt x="3359" y="2119312"/>
                </a:lnTo>
                <a:lnTo>
                  <a:pt x="11758" y="2179637"/>
                </a:lnTo>
                <a:lnTo>
                  <a:pt x="23515" y="2232025"/>
                </a:lnTo>
                <a:lnTo>
                  <a:pt x="38632" y="2278062"/>
                </a:lnTo>
                <a:lnTo>
                  <a:pt x="55427" y="2319337"/>
                </a:lnTo>
                <a:lnTo>
                  <a:pt x="75583" y="2359025"/>
                </a:lnTo>
                <a:lnTo>
                  <a:pt x="95738" y="2395537"/>
                </a:lnTo>
                <a:lnTo>
                  <a:pt x="115893" y="2433637"/>
                </a:lnTo>
                <a:lnTo>
                  <a:pt x="134368" y="2471737"/>
                </a:lnTo>
                <a:lnTo>
                  <a:pt x="152844" y="2513012"/>
                </a:lnTo>
                <a:lnTo>
                  <a:pt x="167960" y="2560637"/>
                </a:lnTo>
                <a:lnTo>
                  <a:pt x="178038" y="2613025"/>
                </a:lnTo>
                <a:lnTo>
                  <a:pt x="188115" y="2671762"/>
                </a:lnTo>
                <a:lnTo>
                  <a:pt x="189795" y="2741612"/>
                </a:lnTo>
                <a:lnTo>
                  <a:pt x="188115" y="2809875"/>
                </a:lnTo>
                <a:lnTo>
                  <a:pt x="178038" y="2868612"/>
                </a:lnTo>
                <a:lnTo>
                  <a:pt x="167960" y="2922587"/>
                </a:lnTo>
                <a:lnTo>
                  <a:pt x="152844" y="2967037"/>
                </a:lnTo>
                <a:lnTo>
                  <a:pt x="134368" y="3009900"/>
                </a:lnTo>
                <a:lnTo>
                  <a:pt x="115893" y="3046412"/>
                </a:lnTo>
                <a:lnTo>
                  <a:pt x="95738" y="3084512"/>
                </a:lnTo>
                <a:lnTo>
                  <a:pt x="75583" y="3121025"/>
                </a:lnTo>
                <a:lnTo>
                  <a:pt x="55427" y="3160712"/>
                </a:lnTo>
                <a:lnTo>
                  <a:pt x="38632" y="3201987"/>
                </a:lnTo>
                <a:lnTo>
                  <a:pt x="23515" y="3248025"/>
                </a:lnTo>
                <a:lnTo>
                  <a:pt x="11758" y="3300412"/>
                </a:lnTo>
                <a:lnTo>
                  <a:pt x="3359" y="3360737"/>
                </a:lnTo>
                <a:lnTo>
                  <a:pt x="0" y="3427412"/>
                </a:lnTo>
                <a:lnTo>
                  <a:pt x="3359" y="3497262"/>
                </a:lnTo>
                <a:lnTo>
                  <a:pt x="11758" y="3557587"/>
                </a:lnTo>
                <a:lnTo>
                  <a:pt x="23515" y="3609975"/>
                </a:lnTo>
                <a:lnTo>
                  <a:pt x="38632" y="3656012"/>
                </a:lnTo>
                <a:lnTo>
                  <a:pt x="55427" y="3697287"/>
                </a:lnTo>
                <a:lnTo>
                  <a:pt x="75583" y="3736975"/>
                </a:lnTo>
                <a:lnTo>
                  <a:pt x="115893" y="3811587"/>
                </a:lnTo>
                <a:lnTo>
                  <a:pt x="134368" y="3848100"/>
                </a:lnTo>
                <a:lnTo>
                  <a:pt x="152844" y="3890962"/>
                </a:lnTo>
                <a:lnTo>
                  <a:pt x="167960" y="3935412"/>
                </a:lnTo>
                <a:lnTo>
                  <a:pt x="178038" y="3987800"/>
                </a:lnTo>
                <a:lnTo>
                  <a:pt x="188115" y="4048125"/>
                </a:lnTo>
                <a:lnTo>
                  <a:pt x="189795" y="4116387"/>
                </a:lnTo>
                <a:lnTo>
                  <a:pt x="188115" y="4186237"/>
                </a:lnTo>
                <a:lnTo>
                  <a:pt x="178038" y="4244975"/>
                </a:lnTo>
                <a:lnTo>
                  <a:pt x="167960" y="4297362"/>
                </a:lnTo>
                <a:lnTo>
                  <a:pt x="152844" y="4343400"/>
                </a:lnTo>
                <a:lnTo>
                  <a:pt x="134368" y="4386262"/>
                </a:lnTo>
                <a:lnTo>
                  <a:pt x="115893" y="4424362"/>
                </a:lnTo>
                <a:lnTo>
                  <a:pt x="75583" y="4498975"/>
                </a:lnTo>
                <a:lnTo>
                  <a:pt x="55427" y="4537075"/>
                </a:lnTo>
                <a:lnTo>
                  <a:pt x="38632" y="4579937"/>
                </a:lnTo>
                <a:lnTo>
                  <a:pt x="23515" y="4625975"/>
                </a:lnTo>
                <a:lnTo>
                  <a:pt x="11758" y="4678362"/>
                </a:lnTo>
                <a:lnTo>
                  <a:pt x="3359" y="4738687"/>
                </a:lnTo>
                <a:lnTo>
                  <a:pt x="0" y="4806950"/>
                </a:lnTo>
                <a:lnTo>
                  <a:pt x="3359" y="4875212"/>
                </a:lnTo>
                <a:lnTo>
                  <a:pt x="11758" y="4935537"/>
                </a:lnTo>
                <a:lnTo>
                  <a:pt x="23515" y="4987925"/>
                </a:lnTo>
                <a:lnTo>
                  <a:pt x="38632" y="5033962"/>
                </a:lnTo>
                <a:lnTo>
                  <a:pt x="55427" y="5075237"/>
                </a:lnTo>
                <a:lnTo>
                  <a:pt x="75583" y="5114925"/>
                </a:lnTo>
                <a:lnTo>
                  <a:pt x="95738" y="5149850"/>
                </a:lnTo>
                <a:lnTo>
                  <a:pt x="115893" y="5186362"/>
                </a:lnTo>
                <a:lnTo>
                  <a:pt x="134368" y="5226050"/>
                </a:lnTo>
                <a:lnTo>
                  <a:pt x="152844" y="5268912"/>
                </a:lnTo>
                <a:lnTo>
                  <a:pt x="167960" y="5313362"/>
                </a:lnTo>
                <a:lnTo>
                  <a:pt x="178038" y="5365750"/>
                </a:lnTo>
                <a:lnTo>
                  <a:pt x="188115" y="5426075"/>
                </a:lnTo>
                <a:lnTo>
                  <a:pt x="189795" y="5494337"/>
                </a:lnTo>
                <a:lnTo>
                  <a:pt x="188115" y="5562600"/>
                </a:lnTo>
                <a:lnTo>
                  <a:pt x="178038" y="5622925"/>
                </a:lnTo>
                <a:lnTo>
                  <a:pt x="167960" y="5675312"/>
                </a:lnTo>
                <a:lnTo>
                  <a:pt x="152844" y="5721350"/>
                </a:lnTo>
                <a:lnTo>
                  <a:pt x="134368" y="5762625"/>
                </a:lnTo>
                <a:lnTo>
                  <a:pt x="115893" y="5802312"/>
                </a:lnTo>
                <a:lnTo>
                  <a:pt x="95738" y="5840412"/>
                </a:lnTo>
                <a:lnTo>
                  <a:pt x="75583" y="5876925"/>
                </a:lnTo>
                <a:lnTo>
                  <a:pt x="55427" y="5915025"/>
                </a:lnTo>
                <a:lnTo>
                  <a:pt x="38632" y="5956300"/>
                </a:lnTo>
                <a:lnTo>
                  <a:pt x="23515" y="6003925"/>
                </a:lnTo>
                <a:lnTo>
                  <a:pt x="11758" y="6056312"/>
                </a:lnTo>
                <a:lnTo>
                  <a:pt x="3359" y="6113462"/>
                </a:lnTo>
                <a:lnTo>
                  <a:pt x="0" y="6183312"/>
                </a:lnTo>
                <a:lnTo>
                  <a:pt x="3359" y="6251575"/>
                </a:lnTo>
                <a:lnTo>
                  <a:pt x="11758" y="6311900"/>
                </a:lnTo>
                <a:lnTo>
                  <a:pt x="23515" y="6361112"/>
                </a:lnTo>
                <a:lnTo>
                  <a:pt x="38632" y="6407150"/>
                </a:lnTo>
                <a:lnTo>
                  <a:pt x="55427" y="6448425"/>
                </a:lnTo>
                <a:lnTo>
                  <a:pt x="73903" y="6488112"/>
                </a:lnTo>
                <a:lnTo>
                  <a:pt x="92379" y="6523037"/>
                </a:lnTo>
                <a:lnTo>
                  <a:pt x="112534" y="6561137"/>
                </a:lnTo>
                <a:lnTo>
                  <a:pt x="132689" y="6597650"/>
                </a:lnTo>
                <a:lnTo>
                  <a:pt x="149485" y="6640512"/>
                </a:lnTo>
                <a:lnTo>
                  <a:pt x="166281" y="6683375"/>
                </a:lnTo>
                <a:lnTo>
                  <a:pt x="176358" y="6735762"/>
                </a:lnTo>
                <a:lnTo>
                  <a:pt x="184756" y="6791325"/>
                </a:lnTo>
                <a:lnTo>
                  <a:pt x="189795" y="6858000"/>
                </a:lnTo>
                <a:lnTo>
                  <a:pt x="334173" y="6858000"/>
                </a:lnTo>
                <a:lnTo>
                  <a:pt x="334174" y="6858000"/>
                </a:lnTo>
                <a:lnTo>
                  <a:pt x="4417162" y="6858000"/>
                </a:lnTo>
                <a:close/>
              </a:path>
            </a:pathLst>
          </a:custGeom>
          <a:solidFill>
            <a:schemeClr val="accent1">
              <a:lumMod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AF5E28-29B9-0AB7-7DD9-393DE416D1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723406"/>
            <a:ext cx="3234018" cy="382672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Today’s Road Map: making the diagnosis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6E9B03C-9C8F-251E-8CCB-96B0B6BCB410}"/>
              </a:ext>
            </a:extLst>
          </p:cNvPr>
          <p:cNvSpPr txBox="1"/>
          <p:nvPr/>
        </p:nvSpPr>
        <p:spPr>
          <a:xfrm>
            <a:off x="10236758" y="3855041"/>
            <a:ext cx="13801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Labs, CTA, </a:t>
            </a:r>
            <a:r>
              <a:rPr lang="en-US" dirty="0" err="1"/>
              <a:t>laproscopy</a:t>
            </a:r>
            <a:endParaRPr lang="en-US" dirty="0"/>
          </a:p>
        </p:txBody>
      </p:sp>
      <p:pic>
        <p:nvPicPr>
          <p:cNvPr id="24" name="Picture 23" descr="A picture containing text, sign, outdoor, street&#10;&#10;Description automatically generated">
            <a:extLst>
              <a:ext uri="{FF2B5EF4-FFF2-40B4-BE49-F238E27FC236}">
                <a16:creationId xmlns:a16="http://schemas.microsoft.com/office/drawing/2014/main" id="{4AC5827D-B65D-F579-929D-2A76F33983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867" y="971550"/>
            <a:ext cx="4305300" cy="4914900"/>
          </a:xfrm>
          <a:prstGeom prst="rect">
            <a:avLst/>
          </a:prstGeom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8FAEAEE1-E409-311E-207C-1F85E86D5F75}"/>
              </a:ext>
            </a:extLst>
          </p:cNvPr>
          <p:cNvCxnSpPr/>
          <p:nvPr/>
        </p:nvCxnSpPr>
        <p:spPr>
          <a:xfrm>
            <a:off x="8364053" y="2730321"/>
            <a:ext cx="1545465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606D625E-8DCF-6B9F-CEFA-C68EE383DA85}"/>
              </a:ext>
            </a:extLst>
          </p:cNvPr>
          <p:cNvCxnSpPr/>
          <p:nvPr/>
        </p:nvCxnSpPr>
        <p:spPr>
          <a:xfrm>
            <a:off x="8364053" y="3384997"/>
            <a:ext cx="1545465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C194B50C-0A39-5BC5-B6E1-1C114AC945E0}"/>
              </a:ext>
            </a:extLst>
          </p:cNvPr>
          <p:cNvCxnSpPr/>
          <p:nvPr/>
        </p:nvCxnSpPr>
        <p:spPr>
          <a:xfrm>
            <a:off x="8733247" y="4091188"/>
            <a:ext cx="1545465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7458C646-F812-E92B-22CD-23ABFA1F8F98}"/>
              </a:ext>
            </a:extLst>
          </p:cNvPr>
          <p:cNvCxnSpPr/>
          <p:nvPr/>
        </p:nvCxnSpPr>
        <p:spPr>
          <a:xfrm>
            <a:off x="8333434" y="4638546"/>
            <a:ext cx="1545465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E6E105B0-EAC6-72D2-D200-CE7EBED3FC74}"/>
              </a:ext>
            </a:extLst>
          </p:cNvPr>
          <p:cNvCxnSpPr/>
          <p:nvPr/>
        </p:nvCxnSpPr>
        <p:spPr>
          <a:xfrm>
            <a:off x="7960514" y="5301561"/>
            <a:ext cx="1545465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54ACFAEE-FDBD-54CB-F7A5-1059B571FAEF}"/>
              </a:ext>
            </a:extLst>
          </p:cNvPr>
          <p:cNvSpPr txBox="1"/>
          <p:nvPr/>
        </p:nvSpPr>
        <p:spPr>
          <a:xfrm>
            <a:off x="9929118" y="2428379"/>
            <a:ext cx="13801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Ultrasound, CT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CB2BFD0-AF03-A5EE-24AD-F5D8ED01059F}"/>
              </a:ext>
            </a:extLst>
          </p:cNvPr>
          <p:cNvSpPr txBox="1"/>
          <p:nvPr/>
        </p:nvSpPr>
        <p:spPr>
          <a:xfrm>
            <a:off x="9988863" y="3149820"/>
            <a:ext cx="13801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HPI, Labs, CT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3EFB6AA-6523-36FA-4AA9-19194E101C5F}"/>
              </a:ext>
            </a:extLst>
          </p:cNvPr>
          <p:cNvSpPr txBox="1"/>
          <p:nvPr/>
        </p:nvSpPr>
        <p:spPr>
          <a:xfrm>
            <a:off x="9958990" y="4516820"/>
            <a:ext cx="13801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Ultrasound, HIDA, MRCP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7478CA7-1209-670B-876D-4D9E60E33EFD}"/>
              </a:ext>
            </a:extLst>
          </p:cNvPr>
          <p:cNvSpPr txBox="1"/>
          <p:nvPr/>
        </p:nvSpPr>
        <p:spPr>
          <a:xfrm>
            <a:off x="9546665" y="5133757"/>
            <a:ext cx="18223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POCT UA, Urinalysis, Urine culture</a:t>
            </a:r>
          </a:p>
        </p:txBody>
      </p:sp>
    </p:spTree>
    <p:extLst>
      <p:ext uri="{BB962C8B-B14F-4D97-AF65-F5344CB8AC3E}">
        <p14:creationId xmlns:p14="http://schemas.microsoft.com/office/powerpoint/2010/main" val="15488106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B394B0-0FDF-BB71-5175-E888ED390D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Consider the case: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B66AA3-2E1E-0749-EF4C-6198546C19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8425"/>
            <a:ext cx="10515600" cy="4351338"/>
          </a:xfrm>
        </p:spPr>
        <p:txBody>
          <a:bodyPr/>
          <a:lstStyle/>
          <a:p>
            <a:r>
              <a:rPr lang="en-US" dirty="0"/>
              <a:t>You are a physician working in the ED and you’ve just evaluated a 16yoM brought in by his parents for abdominal pain which began yesterday. It’s gradually worsening. Pain began 36hrs ago and is located near his belly button. He developed a fever of 38.2 and feels nauseated with loss of appetite. No trauma. He’s vomited twice and had 1 loose stool today. Says abdomen hurts when he’s walking.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238A2D6-E0B0-2B7D-F81F-94B2B1C23C14}"/>
              </a:ext>
            </a:extLst>
          </p:cNvPr>
          <p:cNvSpPr txBox="1"/>
          <p:nvPr/>
        </p:nvSpPr>
        <p:spPr>
          <a:xfrm>
            <a:off x="961767" y="4018941"/>
            <a:ext cx="609805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Physical exam: </a:t>
            </a:r>
            <a:r>
              <a:rPr lang="en-US" dirty="0"/>
              <a:t>No fever, normal vital signs. Appears ill and moves w/o discomfort. </a:t>
            </a:r>
          </a:p>
          <a:p>
            <a:r>
              <a:rPr lang="en-US" dirty="0"/>
              <a:t>Lungs are clear </a:t>
            </a:r>
          </a:p>
          <a:p>
            <a:r>
              <a:rPr lang="en-US" dirty="0"/>
              <a:t>Normal bowel sounds, tender everywhere including right lower area</a:t>
            </a:r>
          </a:p>
          <a:p>
            <a:r>
              <a:rPr lang="en-US" dirty="0"/>
              <a:t>Rest of exam is unremarkable.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F48C358-9FF7-A9BB-5A40-20D9AE36D4A7}"/>
              </a:ext>
            </a:extLst>
          </p:cNvPr>
          <p:cNvSpPr txBox="1"/>
          <p:nvPr/>
        </p:nvSpPr>
        <p:spPr>
          <a:xfrm>
            <a:off x="4471086" y="5292546"/>
            <a:ext cx="609805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Labs:</a:t>
            </a:r>
          </a:p>
          <a:p>
            <a:r>
              <a:rPr lang="en-US" dirty="0"/>
              <a:t>WBC 14,000 </a:t>
            </a:r>
          </a:p>
          <a:p>
            <a:r>
              <a:rPr lang="en-US" dirty="0"/>
              <a:t>60% neutrophils </a:t>
            </a:r>
          </a:p>
          <a:p>
            <a:r>
              <a:rPr lang="en-US" dirty="0"/>
              <a:t>Urine normal</a:t>
            </a:r>
          </a:p>
        </p:txBody>
      </p:sp>
      <p:pic>
        <p:nvPicPr>
          <p:cNvPr id="9218" name="Picture 2" descr="Your Teen Has a Stomach Ache | Considerations &amp; Dangers">
            <a:extLst>
              <a:ext uri="{FF2B5EF4-FFF2-40B4-BE49-F238E27FC236}">
                <a16:creationId xmlns:a16="http://schemas.microsoft.com/office/drawing/2014/main" id="{9C2D78D6-60E7-E724-7EA0-218E6E1BEE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6411" y="3715478"/>
            <a:ext cx="4488934" cy="3007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32837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471866-9A66-65AC-09A9-B89FA82178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57282" y="1458532"/>
            <a:ext cx="6425485" cy="5698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How </a:t>
            </a:r>
            <a:r>
              <a:rPr lang="en-US" b="1" dirty="0">
                <a:solidFill>
                  <a:srgbClr val="FF0000"/>
                </a:solidFill>
              </a:rPr>
              <a:t>likely</a:t>
            </a:r>
            <a:r>
              <a:rPr lang="en-US" b="1" dirty="0"/>
              <a:t> is it that he has appendicitis?</a:t>
            </a:r>
          </a:p>
        </p:txBody>
      </p:sp>
      <p:pic>
        <p:nvPicPr>
          <p:cNvPr id="5" name="Picture 4" descr="A picture containing toy, doll, vector graphics&#10;&#10;Description automatically generated">
            <a:extLst>
              <a:ext uri="{FF2B5EF4-FFF2-40B4-BE49-F238E27FC236}">
                <a16:creationId xmlns:a16="http://schemas.microsoft.com/office/drawing/2014/main" id="{176AEDA8-A5BA-D312-82F2-2AC8A50F8C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240" y="0"/>
            <a:ext cx="376504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63385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chart&#10;&#10;Description automatically generated">
            <a:extLst>
              <a:ext uri="{FF2B5EF4-FFF2-40B4-BE49-F238E27FC236}">
                <a16:creationId xmlns:a16="http://schemas.microsoft.com/office/drawing/2014/main" id="{DA54F2F9-1A9A-701A-0109-7B1EA12CD02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826100" y="265741"/>
            <a:ext cx="8081280" cy="6227134"/>
          </a:xfr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58106A6-42BB-E9CD-575F-696CA862692C}"/>
              </a:ext>
            </a:extLst>
          </p:cNvPr>
          <p:cNvSpPr txBox="1"/>
          <p:nvPr/>
        </p:nvSpPr>
        <p:spPr>
          <a:xfrm>
            <a:off x="284620" y="1998302"/>
            <a:ext cx="326994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3000" b="0" i="0" dirty="0">
                <a:solidFill>
                  <a:srgbClr val="757575"/>
                </a:solidFill>
                <a:effectLst/>
                <a:latin typeface="aleoregular"/>
              </a:rPr>
              <a:t>Expressions of Probability: Words and Numbers</a:t>
            </a:r>
          </a:p>
        </p:txBody>
      </p:sp>
    </p:spTree>
    <p:extLst>
      <p:ext uri="{BB962C8B-B14F-4D97-AF65-F5344CB8AC3E}">
        <p14:creationId xmlns:p14="http://schemas.microsoft.com/office/powerpoint/2010/main" val="12815634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242BED-6EDF-EF08-044F-4601E4E89E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 what test should I order?!</a:t>
            </a:r>
          </a:p>
        </p:txBody>
      </p:sp>
      <p:pic>
        <p:nvPicPr>
          <p:cNvPr id="3074" name="Picture 2" descr="medical memes - Stairs - CT scan ER docs Physical exam History Seeing the patient">
            <a:extLst>
              <a:ext uri="{FF2B5EF4-FFF2-40B4-BE49-F238E27FC236}">
                <a16:creationId xmlns:a16="http://schemas.microsoft.com/office/drawing/2014/main" id="{F81C7AFB-16C0-16DA-9DFB-DC5CF839AC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514" y="1811129"/>
            <a:ext cx="4421632" cy="4410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6DFF60FD-8EB4-AA4D-5ECA-9C964CE863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21685" y="1857330"/>
            <a:ext cx="7772400" cy="431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692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6AC3602-3348-4F31-9E43-076B03514E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1690688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58D67AA-28D5-4397-FDDD-5030EB2C34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00580"/>
            <a:ext cx="9829800" cy="1089529"/>
          </a:xfrm>
        </p:spPr>
        <p:txBody>
          <a:bodyPr>
            <a:normAutofit/>
          </a:bodyPr>
          <a:lstStyle/>
          <a:p>
            <a:r>
              <a:rPr lang="en-US" sz="3600">
                <a:solidFill>
                  <a:srgbClr val="FFFFFF"/>
                </a:solidFill>
              </a:rPr>
              <a:t>Before you order any test, you need to know - how good is the test??</a:t>
            </a:r>
          </a:p>
        </p:txBody>
      </p:sp>
      <p:sp>
        <p:nvSpPr>
          <p:cNvPr id="11" name="Graphic 11">
            <a:extLst>
              <a:ext uri="{FF2B5EF4-FFF2-40B4-BE49-F238E27FC236}">
                <a16:creationId xmlns:a16="http://schemas.microsoft.com/office/drawing/2014/main" id="{394094B0-A6C9-44BE-9042-66EF0612F6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03882" y="591829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rgbClr val="FFFFFF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" name="Graphic 10">
            <a:extLst>
              <a:ext uri="{FF2B5EF4-FFF2-40B4-BE49-F238E27FC236}">
                <a16:creationId xmlns:a16="http://schemas.microsoft.com/office/drawing/2014/main" id="{64C2CA96-0B16-4AA7-B340-33044D2385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62662" y="821124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rgbClr val="FFFFFF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5" name="Graphic 12">
            <a:extLst>
              <a:ext uri="{FF2B5EF4-FFF2-40B4-BE49-F238E27FC236}">
                <a16:creationId xmlns:a16="http://schemas.microsoft.com/office/drawing/2014/main" id="{1D50D7A8-F1D5-4306-8A9B-DD7A73EB8B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88342" y="1336268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rgbClr val="FFFFFF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4820B00-6E52-83CD-A064-69C4913975A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20076697"/>
              </p:ext>
            </p:extLst>
          </p:nvPr>
        </p:nvGraphicFramePr>
        <p:xfrm>
          <a:off x="838200" y="2211233"/>
          <a:ext cx="10515600" cy="39657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5AF325F4-2904-D306-2A81-A317A3630D82}"/>
              </a:ext>
            </a:extLst>
          </p:cNvPr>
          <p:cNvSpPr txBox="1"/>
          <p:nvPr/>
        </p:nvSpPr>
        <p:spPr>
          <a:xfrm>
            <a:off x="1903710" y="5504007"/>
            <a:ext cx="8384580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5000" b="1" dirty="0"/>
              <a:t>NO TEST IS PERFECT</a:t>
            </a:r>
          </a:p>
        </p:txBody>
      </p:sp>
    </p:spTree>
    <p:extLst>
      <p:ext uri="{BB962C8B-B14F-4D97-AF65-F5344CB8AC3E}">
        <p14:creationId xmlns:p14="http://schemas.microsoft.com/office/powerpoint/2010/main" val="4185625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8D67AA-28D5-4397-FDDD-5030EB2C3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Ways that we can assess test performance: 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0ABFEC-379B-DF78-626A-F75994890A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00599" y="1403409"/>
            <a:ext cx="7217229" cy="3178116"/>
          </a:xfrm>
        </p:spPr>
        <p:txBody>
          <a:bodyPr>
            <a:normAutofit fontScale="92500" lnSpcReduction="10000"/>
          </a:bodyPr>
          <a:lstStyle/>
          <a:p>
            <a:endParaRPr lang="en-US" dirty="0"/>
          </a:p>
          <a:p>
            <a:pPr lvl="1"/>
            <a:r>
              <a:rPr lang="en-US" dirty="0"/>
              <a:t>Sensitivity - ability of a test to yield a positive result for a subject that has that disease</a:t>
            </a:r>
          </a:p>
          <a:p>
            <a:pPr lvl="1"/>
            <a:r>
              <a:rPr lang="en-US" dirty="0"/>
              <a:t>Specificity- ability of the test to obtain normal range or negative results for a person who does not have a disease</a:t>
            </a:r>
          </a:p>
          <a:p>
            <a:pPr lvl="1"/>
            <a:r>
              <a:rPr lang="en-US" dirty="0"/>
              <a:t>Positive predictive value - proportion of patients with positive test who actually have the disease,</a:t>
            </a:r>
          </a:p>
          <a:p>
            <a:pPr lvl="1"/>
            <a:r>
              <a:rPr lang="en-US" dirty="0"/>
              <a:t>Negative predictive value - proportion of patients with negative test who are actually free of the disease</a:t>
            </a:r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5" name="Picture 4" descr="Table&#10;&#10;Description automatically generated">
            <a:extLst>
              <a:ext uri="{FF2B5EF4-FFF2-40B4-BE49-F238E27FC236}">
                <a16:creationId xmlns:a16="http://schemas.microsoft.com/office/drawing/2014/main" id="{6DC1C8F2-B1A9-F017-3794-475C88D6EE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199" y="1690688"/>
            <a:ext cx="3962400" cy="27559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FCAE608-638E-87A5-C3E5-6E0C51054736}"/>
              </a:ext>
            </a:extLst>
          </p:cNvPr>
          <p:cNvSpPr txBox="1"/>
          <p:nvPr/>
        </p:nvSpPr>
        <p:spPr>
          <a:xfrm>
            <a:off x="968829" y="4581525"/>
            <a:ext cx="9992096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 indent="0">
              <a:buNone/>
            </a:pPr>
            <a:r>
              <a:rPr lang="en-US" dirty="0"/>
              <a:t>These values are useful for telling us when we have a result, how good is that result.</a:t>
            </a:r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r>
              <a:rPr lang="en-US" dirty="0"/>
              <a:t>Limitations: </a:t>
            </a:r>
          </a:p>
          <a:p>
            <a:pPr marL="457200" lvl="1" indent="0">
              <a:buNone/>
            </a:pPr>
            <a:r>
              <a:rPr lang="en-US" dirty="0"/>
              <a:t>Sensitivity – ignores false positives</a:t>
            </a:r>
          </a:p>
          <a:p>
            <a:pPr marL="457200" lvl="1" indent="0">
              <a:buNone/>
            </a:pPr>
            <a:r>
              <a:rPr lang="en-US" dirty="0"/>
              <a:t>Specificity – ignores false negatives</a:t>
            </a:r>
          </a:p>
          <a:p>
            <a:pPr marL="457200" lvl="1" indent="0">
              <a:buNone/>
            </a:pPr>
            <a:r>
              <a:rPr lang="en-US" dirty="0"/>
              <a:t>PPV / NPV – perform different based on the prevalence of disease</a:t>
            </a:r>
          </a:p>
          <a:p>
            <a:pPr marL="457200" lvl="1" indent="0">
              <a:buNone/>
            </a:pPr>
            <a:br>
              <a:rPr lang="en-US" dirty="0"/>
            </a:br>
            <a:r>
              <a:rPr lang="en-US" dirty="0"/>
              <a:t>But the major limitation of these values, is they do not tell us WHEN to use a test! </a:t>
            </a:r>
          </a:p>
          <a:p>
            <a:pPr marL="457200" lvl="1" indent="0">
              <a:buNone/>
            </a:pPr>
            <a:br>
              <a:rPr lang="en-US" dirty="0"/>
            </a:br>
            <a:r>
              <a:rPr lang="en-US" dirty="0"/>
              <a:t>If only there were a better way?!</a:t>
            </a:r>
          </a:p>
        </p:txBody>
      </p:sp>
    </p:spTree>
    <p:extLst>
      <p:ext uri="{BB962C8B-B14F-4D97-AF65-F5344CB8AC3E}">
        <p14:creationId xmlns:p14="http://schemas.microsoft.com/office/powerpoint/2010/main" val="2625046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icture containing text, sign&#10;&#10;Description automatically generated">
            <a:extLst>
              <a:ext uri="{FF2B5EF4-FFF2-40B4-BE49-F238E27FC236}">
                <a16:creationId xmlns:a16="http://schemas.microsoft.com/office/drawing/2014/main" id="{38A3FCBD-10AD-8FCC-1BA4-936B904704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8591" y="1184855"/>
            <a:ext cx="5623162" cy="4915673"/>
          </a:xfrm>
        </p:spPr>
      </p:pic>
      <p:pic>
        <p:nvPicPr>
          <p:cNvPr id="7" name="Picture 6" descr="A yellow sign on a road&#10;&#10;Description automatically generated with medium confidence">
            <a:extLst>
              <a:ext uri="{FF2B5EF4-FFF2-40B4-BE49-F238E27FC236}">
                <a16:creationId xmlns:a16="http://schemas.microsoft.com/office/drawing/2014/main" id="{CE56D0EC-A760-3693-72ED-8FD96BE78E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3012" y="1297961"/>
            <a:ext cx="5788988" cy="4802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9586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3" name="Rectangle 38">
            <a:extLst>
              <a:ext uri="{FF2B5EF4-FFF2-40B4-BE49-F238E27FC236}">
                <a16:creationId xmlns:a16="http://schemas.microsoft.com/office/drawing/2014/main" id="{9DBC8166-481C-4473-95F5-9A5B9073B7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Freeform: Shape 40">
            <a:extLst>
              <a:ext uri="{FF2B5EF4-FFF2-40B4-BE49-F238E27FC236}">
                <a16:creationId xmlns:a16="http://schemas.microsoft.com/office/drawing/2014/main" id="{A5A5CE6E-90AF-4D43-A014-1F9EC83EB9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4512467" cy="6858000"/>
          </a:xfrm>
          <a:custGeom>
            <a:avLst/>
            <a:gdLst>
              <a:gd name="connsiteX0" fmla="*/ 0 w 4512467"/>
              <a:gd name="connsiteY0" fmla="*/ 0 h 6858000"/>
              <a:gd name="connsiteX1" fmla="*/ 2579526 w 4512467"/>
              <a:gd name="connsiteY1" fmla="*/ 0 h 6858000"/>
              <a:gd name="connsiteX2" fmla="*/ 2583267 w 4512467"/>
              <a:gd name="connsiteY2" fmla="*/ 2151 h 6858000"/>
              <a:gd name="connsiteX3" fmla="*/ 4512467 w 4512467"/>
              <a:gd name="connsiteY3" fmla="*/ 3429000 h 6858000"/>
              <a:gd name="connsiteX4" fmla="*/ 2583267 w 4512467"/>
              <a:gd name="connsiteY4" fmla="*/ 6855849 h 6858000"/>
              <a:gd name="connsiteX5" fmla="*/ 2579526 w 4512467"/>
              <a:gd name="connsiteY5" fmla="*/ 6858000 h 6858000"/>
              <a:gd name="connsiteX6" fmla="*/ 0 w 451246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512467" h="6858000">
                <a:moveTo>
                  <a:pt x="0" y="0"/>
                </a:moveTo>
                <a:lnTo>
                  <a:pt x="2579526" y="0"/>
                </a:lnTo>
                <a:lnTo>
                  <a:pt x="2583267" y="2151"/>
                </a:lnTo>
                <a:cubicBezTo>
                  <a:pt x="3739868" y="704919"/>
                  <a:pt x="4512467" y="1976735"/>
                  <a:pt x="4512467" y="3429000"/>
                </a:cubicBezTo>
                <a:cubicBezTo>
                  <a:pt x="4512467" y="4881266"/>
                  <a:pt x="3739868" y="6153081"/>
                  <a:pt x="2583267" y="6855849"/>
                </a:cubicBezTo>
                <a:lnTo>
                  <a:pt x="257952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EF75771-AEAE-B0C0-9FBC-40608BC8DD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43467"/>
            <a:ext cx="2951205" cy="5571066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Likelihood ratios to the rescue! </a:t>
            </a:r>
          </a:p>
        </p:txBody>
      </p:sp>
      <p:graphicFrame>
        <p:nvGraphicFramePr>
          <p:cNvPr id="20" name="Content Placeholder 2">
            <a:extLst>
              <a:ext uri="{FF2B5EF4-FFF2-40B4-BE49-F238E27FC236}">
                <a16:creationId xmlns:a16="http://schemas.microsoft.com/office/drawing/2014/main" id="{2F208303-FFDD-2455-55A6-44CB4B815A0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39885908"/>
              </p:ext>
            </p:extLst>
          </p:nvPr>
        </p:nvGraphicFramePr>
        <p:xfrm>
          <a:off x="5207640" y="643466"/>
          <a:ext cx="6291714" cy="55307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959272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14D835-E075-E8A5-8C25-76F35B933B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723406"/>
            <a:ext cx="3234018" cy="382672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Bayes Theorem</a:t>
            </a:r>
          </a:p>
        </p:txBody>
      </p:sp>
      <p:pic>
        <p:nvPicPr>
          <p:cNvPr id="5" name="Picture 4" descr="A screenshot of a video game&#10;&#10;Description automatically generated with low confidence">
            <a:extLst>
              <a:ext uri="{FF2B5EF4-FFF2-40B4-BE49-F238E27FC236}">
                <a16:creationId xmlns:a16="http://schemas.microsoft.com/office/drawing/2014/main" id="{C268ED99-835B-C8BF-6620-8FD35882D7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6251" y="1041718"/>
            <a:ext cx="6631341" cy="4774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5765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178AE2-5900-0501-8506-175089C466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Bayes Theorem Explained – statistics are fluid!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7EEFC-3A16-2A87-2B33-D95D3E75D9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r>
              <a:rPr lang="en-US" dirty="0"/>
              <a:t>Bayes theorem allows us to use context in statistics</a:t>
            </a:r>
          </a:p>
          <a:p>
            <a:r>
              <a:rPr lang="en-US" dirty="0"/>
              <a:t>Let’s take a simple yes/no test:  the UPT</a:t>
            </a:r>
          </a:p>
          <a:p>
            <a:r>
              <a:rPr lang="en-US" dirty="0"/>
              <a:t>What if I were to tell you a UPT pregnancy test is 99% sensitive and 99% specific? </a:t>
            </a:r>
          </a:p>
          <a:p>
            <a:r>
              <a:rPr lang="en-US" dirty="0"/>
              <a:t>That is a great test! (but not perfect)</a:t>
            </a:r>
          </a:p>
          <a:p>
            <a:r>
              <a:rPr lang="en-US" dirty="0"/>
              <a:t>So you order and get a pregnancy test result back, and it is positive! </a:t>
            </a:r>
          </a:p>
          <a:p>
            <a:r>
              <a:rPr lang="en-US" dirty="0"/>
              <a:t>What is the chance this was a </a:t>
            </a:r>
            <a:r>
              <a:rPr lang="en-US" b="1" dirty="0"/>
              <a:t>false positive</a:t>
            </a:r>
            <a:r>
              <a:rPr lang="en-US" dirty="0"/>
              <a:t>?  </a:t>
            </a:r>
          </a:p>
        </p:txBody>
      </p:sp>
    </p:spTree>
    <p:extLst>
      <p:ext uri="{BB962C8B-B14F-4D97-AF65-F5344CB8AC3E}">
        <p14:creationId xmlns:p14="http://schemas.microsoft.com/office/powerpoint/2010/main" val="318463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F6501519-F2FC-36E9-947C-095C086C80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7925" y="402286"/>
            <a:ext cx="6019800" cy="2730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>
            <a:extLst>
              <a:ext uri="{FF2B5EF4-FFF2-40B4-BE49-F238E27FC236}">
                <a16:creationId xmlns:a16="http://schemas.microsoft.com/office/drawing/2014/main" id="{FA6F4AF0-C60E-3FBB-C427-B217603095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7925" y="3429000"/>
            <a:ext cx="6019800" cy="2730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A close up of a credit card&#10;&#10;Description automatically generated with low confidence">
            <a:extLst>
              <a:ext uri="{FF2B5EF4-FFF2-40B4-BE49-F238E27FC236}">
                <a16:creationId xmlns:a16="http://schemas.microsoft.com/office/drawing/2014/main" id="{B28552EC-447B-E448-F403-4C0C1B6839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959" y="1011886"/>
            <a:ext cx="3175000" cy="1511300"/>
          </a:xfrm>
          <a:prstGeom prst="rect">
            <a:avLst/>
          </a:prstGeom>
        </p:spPr>
      </p:pic>
      <p:pic>
        <p:nvPicPr>
          <p:cNvPr id="6" name="Picture 5" descr="A close up of a credit card&#10;&#10;Description automatically generated with low confidence">
            <a:extLst>
              <a:ext uri="{FF2B5EF4-FFF2-40B4-BE49-F238E27FC236}">
                <a16:creationId xmlns:a16="http://schemas.microsoft.com/office/drawing/2014/main" id="{D1B44CE0-5494-352B-072F-916D0BB39C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959" y="3920365"/>
            <a:ext cx="3175000" cy="15113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D79C9DC-40BF-BCE7-CC27-9BC9DA98BA67}"/>
              </a:ext>
            </a:extLst>
          </p:cNvPr>
          <p:cNvSpPr txBox="1"/>
          <p:nvPr/>
        </p:nvSpPr>
        <p:spPr>
          <a:xfrm>
            <a:off x="5412259" y="3920364"/>
            <a:ext cx="1383957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200" dirty="0"/>
              <a:t>99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FB9452F-341B-651A-F677-131C9740FB02}"/>
              </a:ext>
            </a:extLst>
          </p:cNvPr>
          <p:cNvSpPr txBox="1"/>
          <p:nvPr/>
        </p:nvSpPr>
        <p:spPr>
          <a:xfrm>
            <a:off x="6907429" y="4609045"/>
            <a:ext cx="1383957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200" dirty="0"/>
              <a:t>99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2D8E9E0-7112-EA1D-E531-627A068201C5}"/>
              </a:ext>
            </a:extLst>
          </p:cNvPr>
          <p:cNvSpPr txBox="1"/>
          <p:nvPr/>
        </p:nvSpPr>
        <p:spPr>
          <a:xfrm>
            <a:off x="5391664" y="4615877"/>
            <a:ext cx="1383957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200" dirty="0"/>
              <a:t>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1B6DBA4-C966-2A9A-1AFC-44A9DDB000A6}"/>
              </a:ext>
            </a:extLst>
          </p:cNvPr>
          <p:cNvSpPr txBox="1"/>
          <p:nvPr/>
        </p:nvSpPr>
        <p:spPr>
          <a:xfrm>
            <a:off x="6907429" y="3881944"/>
            <a:ext cx="1383957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200" dirty="0"/>
              <a:t>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284D70C-A782-5CB5-D417-E520E053844A}"/>
              </a:ext>
            </a:extLst>
          </p:cNvPr>
          <p:cNvSpPr txBox="1"/>
          <p:nvPr/>
        </p:nvSpPr>
        <p:spPr>
          <a:xfrm>
            <a:off x="6907428" y="2307742"/>
            <a:ext cx="1383957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200" dirty="0"/>
              <a:t>99%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2BC56C8-1E10-2CB7-E804-DDAA6FD678AC}"/>
              </a:ext>
            </a:extLst>
          </p:cNvPr>
          <p:cNvSpPr txBox="1"/>
          <p:nvPr/>
        </p:nvSpPr>
        <p:spPr>
          <a:xfrm>
            <a:off x="5404021" y="2316264"/>
            <a:ext cx="1383957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200" dirty="0"/>
              <a:t>99%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146ECAE-EB87-9530-46E4-1DF9F8F8D478}"/>
              </a:ext>
            </a:extLst>
          </p:cNvPr>
          <p:cNvSpPr txBox="1"/>
          <p:nvPr/>
        </p:nvSpPr>
        <p:spPr>
          <a:xfrm>
            <a:off x="2628900" y="6226809"/>
            <a:ext cx="60980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What is the chance this was a </a:t>
            </a:r>
            <a:r>
              <a:rPr lang="en-US" b="1" dirty="0"/>
              <a:t>false positive</a:t>
            </a:r>
            <a:r>
              <a:rPr lang="en-US" dirty="0"/>
              <a:t>?  </a:t>
            </a:r>
          </a:p>
        </p:txBody>
      </p:sp>
    </p:spTree>
    <p:extLst>
      <p:ext uri="{BB962C8B-B14F-4D97-AF65-F5344CB8AC3E}">
        <p14:creationId xmlns:p14="http://schemas.microsoft.com/office/powerpoint/2010/main" val="2526849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4D59B1A-397C-155F-E7CF-3FB8CE8241C8}"/>
              </a:ext>
            </a:extLst>
          </p:cNvPr>
          <p:cNvSpPr txBox="1"/>
          <p:nvPr/>
        </p:nvSpPr>
        <p:spPr>
          <a:xfrm>
            <a:off x="1725769" y="4649274"/>
            <a:ext cx="298789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500" dirty="0"/>
              <a:t>99%</a:t>
            </a:r>
          </a:p>
        </p:txBody>
      </p:sp>
      <p:pic>
        <p:nvPicPr>
          <p:cNvPr id="6148" name="Picture 4" descr="No Baby Images – Browse 17,727 Stock Photos, Vectors, and Video | Adobe  Stock">
            <a:extLst>
              <a:ext uri="{FF2B5EF4-FFF2-40B4-BE49-F238E27FC236}">
                <a16:creationId xmlns:a16="http://schemas.microsoft.com/office/drawing/2014/main" id="{20D47462-483F-00FA-B378-41B693913E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0349" y="535947"/>
            <a:ext cx="3970181" cy="3970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DE7F03A-751E-F021-F449-D61558506728}"/>
              </a:ext>
            </a:extLst>
          </p:cNvPr>
          <p:cNvSpPr txBox="1"/>
          <p:nvPr/>
        </p:nvSpPr>
        <p:spPr>
          <a:xfrm>
            <a:off x="8439150" y="4649274"/>
            <a:ext cx="298789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500" dirty="0"/>
              <a:t>1%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CFB4C1B-E111-5B15-C023-1544985E1F12}"/>
              </a:ext>
            </a:extLst>
          </p:cNvPr>
          <p:cNvSpPr txBox="1"/>
          <p:nvPr/>
        </p:nvSpPr>
        <p:spPr>
          <a:xfrm>
            <a:off x="8214155" y="5392584"/>
            <a:ext cx="60980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false positive</a:t>
            </a:r>
            <a:endParaRPr lang="en-US" dirty="0"/>
          </a:p>
        </p:txBody>
      </p:sp>
      <p:pic>
        <p:nvPicPr>
          <p:cNvPr id="3" name="Picture 2" descr="A person holding a baby&#10;&#10;Description automatically generated">
            <a:extLst>
              <a:ext uri="{FF2B5EF4-FFF2-40B4-BE49-F238E27FC236}">
                <a16:creationId xmlns:a16="http://schemas.microsoft.com/office/drawing/2014/main" id="{25F15527-C96F-6F45-0846-30EBA3AFBF2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0208" b="33705"/>
          <a:stretch/>
        </p:blipFill>
        <p:spPr>
          <a:xfrm>
            <a:off x="762268" y="905350"/>
            <a:ext cx="4914900" cy="3675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2832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2FBD41-CD37-3530-878A-04630C749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0271" y="2791561"/>
            <a:ext cx="5242259" cy="192225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What is the chance it was FP now?</a:t>
            </a:r>
          </a:p>
        </p:txBody>
      </p:sp>
      <p:sp>
        <p:nvSpPr>
          <p:cNvPr id="5127" name="Freeform: Shape 5126">
            <a:extLst>
              <a:ext uri="{FF2B5EF4-FFF2-40B4-BE49-F238E27FC236}">
                <a16:creationId xmlns:a16="http://schemas.microsoft.com/office/drawing/2014/main" id="{60B21A5C-062F-46C2-8389-53D40F46AA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483466"/>
            <a:ext cx="5549037" cy="6374535"/>
          </a:xfrm>
          <a:custGeom>
            <a:avLst/>
            <a:gdLst>
              <a:gd name="connsiteX0" fmla="*/ 2203019 w 5549037"/>
              <a:gd name="connsiteY0" fmla="*/ 0 h 6374535"/>
              <a:gd name="connsiteX1" fmla="*/ 5549037 w 5549037"/>
              <a:gd name="connsiteY1" fmla="*/ 3346018 h 6374535"/>
              <a:gd name="connsiteX2" fmla="*/ 3797930 w 5549037"/>
              <a:gd name="connsiteY2" fmla="*/ 6288190 h 6374535"/>
              <a:gd name="connsiteX3" fmla="*/ 3618689 w 5549037"/>
              <a:gd name="connsiteY3" fmla="*/ 6374535 h 6374535"/>
              <a:gd name="connsiteX4" fmla="*/ 779546 w 5549037"/>
              <a:gd name="connsiteY4" fmla="*/ 6374535 h 6374535"/>
              <a:gd name="connsiteX5" fmla="*/ 537516 w 5549037"/>
              <a:gd name="connsiteY5" fmla="*/ 6248727 h 6374535"/>
              <a:gd name="connsiteX6" fmla="*/ 74641 w 5549037"/>
              <a:gd name="connsiteY6" fmla="*/ 5927968 h 6374535"/>
              <a:gd name="connsiteX7" fmla="*/ 0 w 5549037"/>
              <a:gd name="connsiteY7" fmla="*/ 5860130 h 6374535"/>
              <a:gd name="connsiteX8" fmla="*/ 0 w 5549037"/>
              <a:gd name="connsiteY8" fmla="*/ 831906 h 6374535"/>
              <a:gd name="connsiteX9" fmla="*/ 74641 w 5549037"/>
              <a:gd name="connsiteY9" fmla="*/ 764068 h 6374535"/>
              <a:gd name="connsiteX10" fmla="*/ 2203019 w 5549037"/>
              <a:gd name="connsiteY10" fmla="*/ 0 h 6374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549037" h="6374535">
                <a:moveTo>
                  <a:pt x="2203019" y="0"/>
                </a:moveTo>
                <a:cubicBezTo>
                  <a:pt x="4050974" y="0"/>
                  <a:pt x="5549037" y="1498063"/>
                  <a:pt x="5549037" y="3346018"/>
                </a:cubicBezTo>
                <a:cubicBezTo>
                  <a:pt x="5549037" y="4616487"/>
                  <a:pt x="4840968" y="5721578"/>
                  <a:pt x="3797930" y="6288190"/>
                </a:cubicBezTo>
                <a:lnTo>
                  <a:pt x="3618689" y="6374535"/>
                </a:lnTo>
                <a:lnTo>
                  <a:pt x="779546" y="6374535"/>
                </a:lnTo>
                <a:lnTo>
                  <a:pt x="537516" y="6248727"/>
                </a:lnTo>
                <a:cubicBezTo>
                  <a:pt x="374031" y="6154721"/>
                  <a:pt x="219238" y="6047301"/>
                  <a:pt x="74641" y="5927968"/>
                </a:cubicBezTo>
                <a:lnTo>
                  <a:pt x="0" y="5860130"/>
                </a:lnTo>
                <a:lnTo>
                  <a:pt x="0" y="831906"/>
                </a:lnTo>
                <a:lnTo>
                  <a:pt x="74641" y="764068"/>
                </a:lnTo>
                <a:cubicBezTo>
                  <a:pt x="653030" y="286739"/>
                  <a:pt x="1394539" y="0"/>
                  <a:pt x="2203019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122" name="Picture 2" descr="Male Patient Lying In Hospital Bed Stock Photo - Download Image Now -  Patient, Bed - Furniture, Hospital - iStock">
            <a:extLst>
              <a:ext uri="{FF2B5EF4-FFF2-40B4-BE49-F238E27FC236}">
                <a16:creationId xmlns:a16="http://schemas.microsoft.com/office/drawing/2014/main" id="{B4380433-D66A-BE65-2AB2-90C558194FB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61" r="22062" b="1"/>
          <a:stretch/>
        </p:blipFill>
        <p:spPr bwMode="auto">
          <a:xfrm>
            <a:off x="1" y="647373"/>
            <a:ext cx="5385130" cy="6210629"/>
          </a:xfrm>
          <a:custGeom>
            <a:avLst/>
            <a:gdLst/>
            <a:ahLst/>
            <a:cxnLst/>
            <a:rect l="l" t="t" r="r" b="b"/>
            <a:pathLst>
              <a:path w="5385130" h="6210629">
                <a:moveTo>
                  <a:pt x="2203018" y="0"/>
                </a:moveTo>
                <a:cubicBezTo>
                  <a:pt x="3960450" y="0"/>
                  <a:pt x="5385130" y="1424680"/>
                  <a:pt x="5385130" y="3182112"/>
                </a:cubicBezTo>
                <a:cubicBezTo>
                  <a:pt x="5385130" y="4500186"/>
                  <a:pt x="4583748" y="5631087"/>
                  <a:pt x="3441640" y="6114158"/>
                </a:cubicBezTo>
                <a:lnTo>
                  <a:pt x="3178061" y="6210629"/>
                </a:lnTo>
                <a:lnTo>
                  <a:pt x="1233206" y="6210629"/>
                </a:lnTo>
                <a:lnTo>
                  <a:pt x="1108901" y="6171135"/>
                </a:lnTo>
                <a:cubicBezTo>
                  <a:pt x="767738" y="6046219"/>
                  <a:pt x="453928" y="5864559"/>
                  <a:pt x="178899" y="5637585"/>
                </a:cubicBezTo>
                <a:lnTo>
                  <a:pt x="0" y="5474990"/>
                </a:lnTo>
                <a:lnTo>
                  <a:pt x="0" y="889234"/>
                </a:lnTo>
                <a:lnTo>
                  <a:pt x="178899" y="726640"/>
                </a:lnTo>
                <a:cubicBezTo>
                  <a:pt x="728956" y="272693"/>
                  <a:pt x="1434142" y="0"/>
                  <a:pt x="2203018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9" name="Freeform: Shape 5128">
            <a:extLst>
              <a:ext uri="{FF2B5EF4-FFF2-40B4-BE49-F238E27FC236}">
                <a16:creationId xmlns:a16="http://schemas.microsoft.com/office/drawing/2014/main" id="{8A177BCC-4208-4795-8572-4D623BA1E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33763" y="1"/>
            <a:ext cx="4480560" cy="2513993"/>
          </a:xfrm>
          <a:custGeom>
            <a:avLst/>
            <a:gdLst>
              <a:gd name="connsiteX0" fmla="*/ 18382 w 4480560"/>
              <a:gd name="connsiteY0" fmla="*/ 0 h 2513993"/>
              <a:gd name="connsiteX1" fmla="*/ 4462178 w 4480560"/>
              <a:gd name="connsiteY1" fmla="*/ 0 h 2513993"/>
              <a:gd name="connsiteX2" fmla="*/ 4468994 w 4480560"/>
              <a:gd name="connsiteY2" fmla="*/ 44657 h 2513993"/>
              <a:gd name="connsiteX3" fmla="*/ 4480560 w 4480560"/>
              <a:gd name="connsiteY3" fmla="*/ 273713 h 2513993"/>
              <a:gd name="connsiteX4" fmla="*/ 2240280 w 4480560"/>
              <a:gd name="connsiteY4" fmla="*/ 2513993 h 2513993"/>
              <a:gd name="connsiteX5" fmla="*/ 0 w 4480560"/>
              <a:gd name="connsiteY5" fmla="*/ 273713 h 2513993"/>
              <a:gd name="connsiteX6" fmla="*/ 11567 w 4480560"/>
              <a:gd name="connsiteY6" fmla="*/ 44657 h 2513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80560" h="2513993">
                <a:moveTo>
                  <a:pt x="18382" y="0"/>
                </a:moveTo>
                <a:lnTo>
                  <a:pt x="4462178" y="0"/>
                </a:lnTo>
                <a:lnTo>
                  <a:pt x="4468994" y="44657"/>
                </a:lnTo>
                <a:cubicBezTo>
                  <a:pt x="4476642" y="119969"/>
                  <a:pt x="4480560" y="196384"/>
                  <a:pt x="4480560" y="273713"/>
                </a:cubicBezTo>
                <a:cubicBezTo>
                  <a:pt x="4480560" y="1510985"/>
                  <a:pt x="3477552" y="2513993"/>
                  <a:pt x="2240280" y="2513993"/>
                </a:cubicBezTo>
                <a:cubicBezTo>
                  <a:pt x="1003008" y="2513993"/>
                  <a:pt x="0" y="1510985"/>
                  <a:pt x="0" y="273713"/>
                </a:cubicBezTo>
                <a:cubicBezTo>
                  <a:pt x="0" y="196384"/>
                  <a:pt x="3918" y="119969"/>
                  <a:pt x="11567" y="44657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 descr="A close up of a credit card&#10;&#10;Description automatically generated with low confidence">
            <a:extLst>
              <a:ext uri="{FF2B5EF4-FFF2-40B4-BE49-F238E27FC236}">
                <a16:creationId xmlns:a16="http://schemas.microsoft.com/office/drawing/2014/main" id="{B217AD99-4300-6CB8-5863-6DF8E5182B2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57" r="13980" b="-1"/>
          <a:stretch/>
        </p:blipFill>
        <p:spPr>
          <a:xfrm>
            <a:off x="5398355" y="1"/>
            <a:ext cx="4151376" cy="2349401"/>
          </a:xfrm>
          <a:custGeom>
            <a:avLst/>
            <a:gdLst/>
            <a:ahLst/>
            <a:cxnLst/>
            <a:rect l="l" t="t" r="r" b="b"/>
            <a:pathLst>
              <a:path w="4151376" h="2349401">
                <a:moveTo>
                  <a:pt x="20101" y="0"/>
                </a:moveTo>
                <a:lnTo>
                  <a:pt x="4131276" y="0"/>
                </a:lnTo>
                <a:lnTo>
                  <a:pt x="4140659" y="61486"/>
                </a:lnTo>
                <a:cubicBezTo>
                  <a:pt x="4147746" y="131265"/>
                  <a:pt x="4151376" y="202065"/>
                  <a:pt x="4151376" y="273713"/>
                </a:cubicBezTo>
                <a:cubicBezTo>
                  <a:pt x="4151376" y="1420084"/>
                  <a:pt x="3222059" y="2349401"/>
                  <a:pt x="2075688" y="2349401"/>
                </a:cubicBezTo>
                <a:cubicBezTo>
                  <a:pt x="929317" y="2349401"/>
                  <a:pt x="0" y="1420084"/>
                  <a:pt x="0" y="273713"/>
                </a:cubicBezTo>
                <a:cubicBezTo>
                  <a:pt x="0" y="202065"/>
                  <a:pt x="3630" y="131265"/>
                  <a:pt x="10717" y="61486"/>
                </a:cubicBezTo>
                <a:close/>
              </a:path>
            </a:pathLst>
          </a:cu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FEA74330-7B65-13FE-A150-0A3B1F087732}"/>
              </a:ext>
            </a:extLst>
          </p:cNvPr>
          <p:cNvSpPr txBox="1">
            <a:spLocks/>
          </p:cNvSpPr>
          <p:nvPr/>
        </p:nvSpPr>
        <p:spPr>
          <a:xfrm>
            <a:off x="7748334" y="4235106"/>
            <a:ext cx="5242259" cy="192225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dirty="0"/>
              <a:t>100%!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6C2E0B7-03D4-E4BC-B083-9C96E1787738}"/>
              </a:ext>
            </a:extLst>
          </p:cNvPr>
          <p:cNvSpPr txBox="1">
            <a:spLocks/>
          </p:cNvSpPr>
          <p:nvPr/>
        </p:nvSpPr>
        <p:spPr>
          <a:xfrm>
            <a:off x="6694748" y="5491912"/>
            <a:ext cx="5242259" cy="192225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dirty="0"/>
              <a:t>1% up to 100%!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021AB2A-85D6-25AD-D523-D3DF530EE93C}"/>
              </a:ext>
            </a:extLst>
          </p:cNvPr>
          <p:cNvSpPr txBox="1"/>
          <p:nvPr/>
        </p:nvSpPr>
        <p:spPr>
          <a:xfrm>
            <a:off x="9527059" y="438664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6348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1"/>
      <p:bldP spid="6" grpId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E82F4A-010B-9AC2-479D-247F8399C5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This is because our </a:t>
            </a:r>
            <a:r>
              <a:rPr lang="en-US" b="1" dirty="0"/>
              <a:t>pre-test probability </a:t>
            </a:r>
            <a:r>
              <a:rPr lang="en-US" dirty="0"/>
              <a:t>was zero</a:t>
            </a:r>
          </a:p>
        </p:txBody>
      </p:sp>
      <p:pic>
        <p:nvPicPr>
          <p:cNvPr id="9" name="Picture 8" descr="A picture containing text, nature, night sky&#10;&#10;Description automatically generated">
            <a:extLst>
              <a:ext uri="{FF2B5EF4-FFF2-40B4-BE49-F238E27FC236}">
                <a16:creationId xmlns:a16="http://schemas.microsoft.com/office/drawing/2014/main" id="{E0FB1187-7037-3B83-AFEA-B43D4A8195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7625" y="1908265"/>
            <a:ext cx="7772400" cy="4210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1280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E82F4A-010B-9AC2-479D-247F8399C5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This is because our </a:t>
            </a:r>
            <a:r>
              <a:rPr lang="en-US" b="1" dirty="0"/>
              <a:t>pre-test probability </a:t>
            </a:r>
            <a:r>
              <a:rPr lang="en-US" dirty="0"/>
              <a:t>was zero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79AE16-7E92-5243-6C64-C3ECF1D8F2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Biological male patient: pre-test – 0%</a:t>
            </a:r>
          </a:p>
          <a:p>
            <a:r>
              <a:rPr lang="en-US" dirty="0"/>
              <a:t>Biological female, but has had tubal ligation – 1%</a:t>
            </a:r>
          </a:p>
          <a:p>
            <a:r>
              <a:rPr lang="en-US" dirty="0"/>
              <a:t>Biological female, reports not currently sexually active and normal menstrual cycle last week – 5%</a:t>
            </a:r>
          </a:p>
          <a:p>
            <a:r>
              <a:rPr lang="en-US" dirty="0"/>
              <a:t>Biological female trying to conceive but hasn’t missed a menstrual cycle – 20%</a:t>
            </a:r>
          </a:p>
          <a:p>
            <a:r>
              <a:rPr lang="en-US" dirty="0"/>
              <a:t>Biological female trying to conceive, missed menstrual cycle – 50%</a:t>
            </a:r>
          </a:p>
          <a:p>
            <a:r>
              <a:rPr lang="en-US" dirty="0"/>
              <a:t>Biological female, fetus present on ultrasound – 100% </a:t>
            </a:r>
          </a:p>
        </p:txBody>
      </p:sp>
      <p:pic>
        <p:nvPicPr>
          <p:cNvPr id="4" name="Picture 3" descr="A picture containing text, nature, night sky&#10;&#10;Description automatically generated">
            <a:extLst>
              <a:ext uri="{FF2B5EF4-FFF2-40B4-BE49-F238E27FC236}">
                <a16:creationId xmlns:a16="http://schemas.microsoft.com/office/drawing/2014/main" id="{25D61BF0-CAE6-C493-5F4F-FA4C81C95F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9065" y="1436914"/>
            <a:ext cx="90886" cy="49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6703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iagram&#10;&#10;Description automatically generated">
            <a:extLst>
              <a:ext uri="{FF2B5EF4-FFF2-40B4-BE49-F238E27FC236}">
                <a16:creationId xmlns:a16="http://schemas.microsoft.com/office/drawing/2014/main" id="{68A9EDA0-F888-2787-48AE-EBD0613ADC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1148" y="4383131"/>
            <a:ext cx="4277275" cy="1206411"/>
          </a:xfrm>
          <a:prstGeom prst="rect">
            <a:avLst/>
          </a:prstGeom>
        </p:spPr>
      </p:pic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D6A4B716-A8C9-0F36-4255-9AD2B91B5F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1148" y="2675731"/>
            <a:ext cx="4060852" cy="132556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B425CE2-B856-458F-9349-9E0FED7BB1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 to the 2x2 table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44CB5D-4350-485B-9E78-BE1CEC7B2A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996707" cy="4351338"/>
          </a:xfrm>
        </p:spPr>
        <p:txBody>
          <a:bodyPr/>
          <a:lstStyle/>
          <a:p>
            <a:r>
              <a:rPr lang="en-US" dirty="0"/>
              <a:t>Lets take the sensitivity and specificity, and convert it to a LR + and LR -</a:t>
            </a:r>
          </a:p>
          <a:p>
            <a:r>
              <a:rPr lang="en-US" i="1" dirty="0"/>
              <a:t>Positive likelihood ratio</a:t>
            </a:r>
            <a:r>
              <a:rPr lang="en-US" dirty="0"/>
              <a:t>: ratio between the probability of a positive test result given the </a:t>
            </a:r>
            <a:r>
              <a:rPr lang="en-US" i="1" dirty="0"/>
              <a:t>presence</a:t>
            </a:r>
            <a:r>
              <a:rPr lang="en-US" dirty="0"/>
              <a:t> of the disease and the probability of a positive test result given the </a:t>
            </a:r>
            <a:r>
              <a:rPr lang="en-US" i="1" dirty="0"/>
              <a:t>absence</a:t>
            </a:r>
            <a:r>
              <a:rPr lang="en-US" dirty="0"/>
              <a:t> of the disease</a:t>
            </a:r>
          </a:p>
          <a:p>
            <a:r>
              <a:rPr lang="en-US" i="1" dirty="0"/>
              <a:t>Negative likelihood ratio</a:t>
            </a:r>
            <a:r>
              <a:rPr lang="en-US" dirty="0"/>
              <a:t>: ratio between the probability of a negative test result given the </a:t>
            </a:r>
            <a:r>
              <a:rPr lang="en-US" i="1" dirty="0"/>
              <a:t>presence</a:t>
            </a:r>
            <a:r>
              <a:rPr lang="en-US" dirty="0"/>
              <a:t> of the disease and the probability of a negative test result given the </a:t>
            </a:r>
            <a:r>
              <a:rPr lang="en-US" i="1" dirty="0"/>
              <a:t>absence</a:t>
            </a:r>
            <a:r>
              <a:rPr lang="en-US" dirty="0"/>
              <a:t> of the disease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3536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33E8142E-53B4-1101-3F47-5E56C52D98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1273" y="1374865"/>
            <a:ext cx="5239110" cy="4351338"/>
          </a:xfr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3DB26C54-E0CD-C817-FC29-538DC0D9035D}"/>
              </a:ext>
            </a:extLst>
          </p:cNvPr>
          <p:cNvCxnSpPr>
            <a:cxnSpLocks/>
          </p:cNvCxnSpPr>
          <p:nvPr/>
        </p:nvCxnSpPr>
        <p:spPr>
          <a:xfrm>
            <a:off x="5306096" y="3232597"/>
            <a:ext cx="2949262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 descr="A close-up of a cell phone&#10;&#10;Description automatically generated with medium confidence">
            <a:extLst>
              <a:ext uri="{FF2B5EF4-FFF2-40B4-BE49-F238E27FC236}">
                <a16:creationId xmlns:a16="http://schemas.microsoft.com/office/drawing/2014/main" id="{0DEA796C-1A15-8E0C-C7F1-3CDCF0C599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8906" y="683116"/>
            <a:ext cx="2949262" cy="4021721"/>
          </a:xfrm>
          <a:prstGeom prst="rect">
            <a:avLst/>
          </a:prstGeom>
        </p:spPr>
      </p:pic>
      <p:pic>
        <p:nvPicPr>
          <p:cNvPr id="14" name="Picture 13" descr="A picture containing icon&#10;&#10;Description automatically generated">
            <a:extLst>
              <a:ext uri="{FF2B5EF4-FFF2-40B4-BE49-F238E27FC236}">
                <a16:creationId xmlns:a16="http://schemas.microsoft.com/office/drawing/2014/main" id="{48C36FCC-4B1E-B33E-9681-5D4E6E15AF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28514" y="4733301"/>
            <a:ext cx="2221560" cy="1985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5380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E79C06-A1A2-FDE0-0C82-9CCBA5BE0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59840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LR+   Likelihood of the test being correct when it is positive</a:t>
            </a:r>
            <a:br>
              <a:rPr lang="en-US" dirty="0"/>
            </a:br>
            <a:r>
              <a:rPr lang="en-US" dirty="0"/>
              <a:t>LR – Likelihood of the test being correct when it is negative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E7E09D0-60FD-23A8-4A8A-126AA418A59D}"/>
              </a:ext>
            </a:extLst>
          </p:cNvPr>
          <p:cNvSpPr txBox="1"/>
          <p:nvPr/>
        </p:nvSpPr>
        <p:spPr>
          <a:xfrm>
            <a:off x="1356154" y="3429000"/>
            <a:ext cx="9997646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b="0" i="0" dirty="0">
                <a:solidFill>
                  <a:srgbClr val="333333"/>
                </a:solidFill>
                <a:effectLst/>
                <a:latin typeface="montserrat" panose="020F0502020204030204" pitchFamily="34" charset="0"/>
              </a:rPr>
              <a:t>Likelihood ratios have a number of useful properties: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33333"/>
                </a:solidFill>
                <a:effectLst/>
                <a:latin typeface="inherit"/>
              </a:rPr>
              <a:t>because they are based on a ratio of sensitivity and specificity, they do not vary in different populations or settings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33333"/>
                </a:solidFill>
                <a:effectLst/>
                <a:latin typeface="inherit"/>
              </a:rPr>
              <a:t>they can be used directly at the individual patient level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33333"/>
                </a:solidFill>
                <a:effectLst/>
                <a:latin typeface="inherit"/>
              </a:rPr>
              <a:t>they allow the clinician to quantitate the probability of disease for any individual patient.</a:t>
            </a:r>
          </a:p>
        </p:txBody>
      </p:sp>
    </p:spTree>
    <p:extLst>
      <p:ext uri="{BB962C8B-B14F-4D97-AF65-F5344CB8AC3E}">
        <p14:creationId xmlns:p14="http://schemas.microsoft.com/office/powerpoint/2010/main" val="412687615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Table&#10;&#10;Description automatically generated with medium confidence">
            <a:extLst>
              <a:ext uri="{FF2B5EF4-FFF2-40B4-BE49-F238E27FC236}">
                <a16:creationId xmlns:a16="http://schemas.microsoft.com/office/drawing/2014/main" id="{739C7175-E5BF-58A4-897A-5BE4F81036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81250" y="471488"/>
            <a:ext cx="7429500" cy="2438400"/>
          </a:xfrm>
        </p:spPr>
      </p:pic>
      <p:pic>
        <p:nvPicPr>
          <p:cNvPr id="9" name="Picture 8" descr="Table&#10;&#10;Description automatically generated">
            <a:extLst>
              <a:ext uri="{FF2B5EF4-FFF2-40B4-BE49-F238E27FC236}">
                <a16:creationId xmlns:a16="http://schemas.microsoft.com/office/drawing/2014/main" id="{515264F7-BD77-A444-A875-39D30C133C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1250" y="3168204"/>
            <a:ext cx="7533524" cy="327382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D1921D2-D916-157D-173D-551CC077E10D}"/>
              </a:ext>
            </a:extLst>
          </p:cNvPr>
          <p:cNvSpPr txBox="1"/>
          <p:nvPr/>
        </p:nvSpPr>
        <p:spPr>
          <a:xfrm>
            <a:off x="10030119" y="5098471"/>
            <a:ext cx="609814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LR + 14</a:t>
            </a:r>
          </a:p>
          <a:p>
            <a:r>
              <a:rPr lang="en-US" dirty="0"/>
              <a:t>LR – 0.01</a:t>
            </a:r>
          </a:p>
        </p:txBody>
      </p:sp>
    </p:spTree>
    <p:extLst>
      <p:ext uri="{BB962C8B-B14F-4D97-AF65-F5344CB8AC3E}">
        <p14:creationId xmlns:p14="http://schemas.microsoft.com/office/powerpoint/2010/main" val="261448420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32AEEBC8-9D30-42EF-95F2-386C2653FB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8F6DBA-C6EA-758C-810C-6B151AF2A5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502920"/>
            <a:ext cx="3419856" cy="1463040"/>
          </a:xfrm>
        </p:spPr>
        <p:txBody>
          <a:bodyPr anchor="ctr">
            <a:normAutofit/>
          </a:bodyPr>
          <a:lstStyle/>
          <a:p>
            <a:r>
              <a:rPr lang="en-US" sz="3000" dirty="0"/>
              <a:t>A word on ratios: </a:t>
            </a:r>
          </a:p>
        </p:txBody>
      </p:sp>
      <p:sp>
        <p:nvSpPr>
          <p:cNvPr id="13" name="sketch line">
            <a:extLst>
              <a:ext uri="{FF2B5EF4-FFF2-40B4-BE49-F238E27FC236}">
                <a16:creationId xmlns:a16="http://schemas.microsoft.com/office/drawing/2014/main" id="{2E92FA66-67D7-4CB4-94D3-E643A9AD47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566159" y="1225296"/>
            <a:ext cx="1554480" cy="18288"/>
          </a:xfrm>
          <a:custGeom>
            <a:avLst/>
            <a:gdLst>
              <a:gd name="connsiteX0" fmla="*/ 0 w 1554480"/>
              <a:gd name="connsiteY0" fmla="*/ 0 h 18288"/>
              <a:gd name="connsiteX1" fmla="*/ 549250 w 1554480"/>
              <a:gd name="connsiteY1" fmla="*/ 0 h 18288"/>
              <a:gd name="connsiteX2" fmla="*/ 1082954 w 1554480"/>
              <a:gd name="connsiteY2" fmla="*/ 0 h 18288"/>
              <a:gd name="connsiteX3" fmla="*/ 1554480 w 1554480"/>
              <a:gd name="connsiteY3" fmla="*/ 0 h 18288"/>
              <a:gd name="connsiteX4" fmla="*/ 1554480 w 1554480"/>
              <a:gd name="connsiteY4" fmla="*/ 18288 h 18288"/>
              <a:gd name="connsiteX5" fmla="*/ 1067410 w 1554480"/>
              <a:gd name="connsiteY5" fmla="*/ 18288 h 18288"/>
              <a:gd name="connsiteX6" fmla="*/ 549250 w 1554480"/>
              <a:gd name="connsiteY6" fmla="*/ 18288 h 18288"/>
              <a:gd name="connsiteX7" fmla="*/ 0 w 1554480"/>
              <a:gd name="connsiteY7" fmla="*/ 18288 h 18288"/>
              <a:gd name="connsiteX8" fmla="*/ 0 w 1554480"/>
              <a:gd name="connsiteY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54480" h="18288" fill="none" extrusionOk="0">
                <a:moveTo>
                  <a:pt x="0" y="0"/>
                </a:moveTo>
                <a:cubicBezTo>
                  <a:pt x="114141" y="-19864"/>
                  <a:pt x="345055" y="-1657"/>
                  <a:pt x="549250" y="0"/>
                </a:cubicBezTo>
                <a:cubicBezTo>
                  <a:pt x="753445" y="1657"/>
                  <a:pt x="862292" y="-5674"/>
                  <a:pt x="1082954" y="0"/>
                </a:cubicBezTo>
                <a:cubicBezTo>
                  <a:pt x="1303616" y="5674"/>
                  <a:pt x="1363530" y="4537"/>
                  <a:pt x="1554480" y="0"/>
                </a:cubicBezTo>
                <a:cubicBezTo>
                  <a:pt x="1554963" y="7176"/>
                  <a:pt x="1553909" y="13682"/>
                  <a:pt x="1554480" y="18288"/>
                </a:cubicBezTo>
                <a:cubicBezTo>
                  <a:pt x="1338847" y="6127"/>
                  <a:pt x="1215066" y="37851"/>
                  <a:pt x="1067410" y="18288"/>
                </a:cubicBezTo>
                <a:cubicBezTo>
                  <a:pt x="919754" y="-1275"/>
                  <a:pt x="800465" y="3080"/>
                  <a:pt x="549250" y="18288"/>
                </a:cubicBezTo>
                <a:cubicBezTo>
                  <a:pt x="298035" y="33496"/>
                  <a:pt x="158868" y="22769"/>
                  <a:pt x="0" y="18288"/>
                </a:cubicBezTo>
                <a:cubicBezTo>
                  <a:pt x="-655" y="13237"/>
                  <a:pt x="709" y="4645"/>
                  <a:pt x="0" y="0"/>
                </a:cubicBezTo>
                <a:close/>
              </a:path>
              <a:path w="1554480" h="18288" stroke="0" extrusionOk="0">
                <a:moveTo>
                  <a:pt x="0" y="0"/>
                </a:moveTo>
                <a:cubicBezTo>
                  <a:pt x="249941" y="-58"/>
                  <a:pt x="367334" y="23448"/>
                  <a:pt x="502615" y="0"/>
                </a:cubicBezTo>
                <a:cubicBezTo>
                  <a:pt x="637897" y="-23448"/>
                  <a:pt x="813653" y="-20418"/>
                  <a:pt x="974141" y="0"/>
                </a:cubicBezTo>
                <a:cubicBezTo>
                  <a:pt x="1134629" y="20418"/>
                  <a:pt x="1268772" y="6288"/>
                  <a:pt x="1554480" y="0"/>
                </a:cubicBezTo>
                <a:cubicBezTo>
                  <a:pt x="1554917" y="7222"/>
                  <a:pt x="1555359" y="13299"/>
                  <a:pt x="1554480" y="18288"/>
                </a:cubicBezTo>
                <a:cubicBezTo>
                  <a:pt x="1336087" y="12172"/>
                  <a:pt x="1310024" y="19759"/>
                  <a:pt x="1067410" y="18288"/>
                </a:cubicBezTo>
                <a:cubicBezTo>
                  <a:pt x="824796" y="16818"/>
                  <a:pt x="787902" y="34647"/>
                  <a:pt x="518160" y="18288"/>
                </a:cubicBezTo>
                <a:cubicBezTo>
                  <a:pt x="248418" y="1930"/>
                  <a:pt x="133160" y="9205"/>
                  <a:pt x="0" y="18288"/>
                </a:cubicBezTo>
                <a:cubicBezTo>
                  <a:pt x="-643" y="9451"/>
                  <a:pt x="-340" y="711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B59599-11FA-3CED-04AF-81CF60725E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49069" y="607712"/>
            <a:ext cx="6894576" cy="1463040"/>
          </a:xfrm>
        </p:spPr>
        <p:txBody>
          <a:bodyPr anchor="ctr">
            <a:normAutofit fontScale="92500" lnSpcReduction="10000"/>
          </a:bodyPr>
          <a:lstStyle/>
          <a:p>
            <a:r>
              <a:rPr lang="en-US" sz="2200" dirty="0"/>
              <a:t>You can use them in succession</a:t>
            </a:r>
          </a:p>
          <a:p>
            <a:r>
              <a:rPr lang="en-US" sz="2200" dirty="0"/>
              <a:t>Multiply by 1 - no change!</a:t>
            </a:r>
          </a:p>
          <a:p>
            <a:r>
              <a:rPr lang="en-US" sz="2200" dirty="0"/>
              <a:t>Really high is good – changes the answer significantly</a:t>
            </a:r>
          </a:p>
          <a:p>
            <a:r>
              <a:rPr lang="en-US" sz="2200" dirty="0"/>
              <a:t>Or really low is good – also changes the answer significantly</a:t>
            </a:r>
          </a:p>
          <a:p>
            <a:pPr marL="0" indent="0">
              <a:buNone/>
            </a:pPr>
            <a:endParaRPr lang="en-US" sz="2200" dirty="0"/>
          </a:p>
        </p:txBody>
      </p:sp>
      <p:pic>
        <p:nvPicPr>
          <p:cNvPr id="6" name="Picture 5" descr="Table&#10;&#10;Description automatically generated">
            <a:extLst>
              <a:ext uri="{FF2B5EF4-FFF2-40B4-BE49-F238E27FC236}">
                <a16:creationId xmlns:a16="http://schemas.microsoft.com/office/drawing/2014/main" id="{EC6ABA0A-9084-079B-5889-12A98A18EA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280" y="2290936"/>
            <a:ext cx="10351248" cy="3959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339170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F9486EF-3205-E9D3-1F37-11E578AD3F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Fagen nomogram</a:t>
            </a:r>
          </a:p>
        </p:txBody>
      </p:sp>
      <p:pic>
        <p:nvPicPr>
          <p:cNvPr id="9" name="Content Placeholder 8" descr="A picture containing text, device, screenshot&#10;&#10;Description automatically generated">
            <a:extLst>
              <a:ext uri="{FF2B5EF4-FFF2-40B4-BE49-F238E27FC236}">
                <a16:creationId xmlns:a16="http://schemas.microsoft.com/office/drawing/2014/main" id="{BF581487-40A7-ADA1-E133-35FD72B8414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2090"/>
          <a:stretch/>
        </p:blipFill>
        <p:spPr>
          <a:xfrm>
            <a:off x="5445945" y="759854"/>
            <a:ext cx="5443442" cy="5452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04876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4396C8-1DF1-91A0-EC7E-B504321D62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2914" y="1121290"/>
            <a:ext cx="3758514" cy="4351338"/>
          </a:xfrm>
        </p:spPr>
        <p:txBody>
          <a:bodyPr/>
          <a:lstStyle/>
          <a:p>
            <a:r>
              <a:rPr lang="en-US" dirty="0"/>
              <a:t>Biological female, but has had tubal ligation</a:t>
            </a:r>
          </a:p>
          <a:p>
            <a:r>
              <a:rPr lang="en-US" dirty="0"/>
              <a:t>Pre test: 1%</a:t>
            </a:r>
          </a:p>
        </p:txBody>
      </p:sp>
      <p:pic>
        <p:nvPicPr>
          <p:cNvPr id="4" name="Content Placeholder 8" descr="A picture containing text, device, screenshot&#10;&#10;Description automatically generated">
            <a:extLst>
              <a:ext uri="{FF2B5EF4-FFF2-40B4-BE49-F238E27FC236}">
                <a16:creationId xmlns:a16="http://schemas.microsoft.com/office/drawing/2014/main" id="{99F59D99-AAA4-9285-F10B-71F8619989B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090"/>
          <a:stretch/>
        </p:blipFill>
        <p:spPr>
          <a:xfrm>
            <a:off x="4466677" y="914400"/>
            <a:ext cx="5443442" cy="5506445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D132BD1-4733-FB63-F8A2-42911440C9E4}"/>
              </a:ext>
            </a:extLst>
          </p:cNvPr>
          <p:cNvCxnSpPr/>
          <p:nvPr/>
        </p:nvCxnSpPr>
        <p:spPr>
          <a:xfrm>
            <a:off x="5276335" y="1973906"/>
            <a:ext cx="3608173" cy="1869045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7348337-D77D-9E60-EF5E-F806339D5680}"/>
              </a:ext>
            </a:extLst>
          </p:cNvPr>
          <p:cNvSpPr txBox="1">
            <a:spLocks/>
          </p:cNvSpPr>
          <p:nvPr/>
        </p:nvSpPr>
        <p:spPr>
          <a:xfrm>
            <a:off x="9368481" y="1253331"/>
            <a:ext cx="348666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r>
              <a:rPr lang="en-US" dirty="0"/>
              <a:t>Post test: 10%</a:t>
            </a:r>
          </a:p>
        </p:txBody>
      </p:sp>
      <p:pic>
        <p:nvPicPr>
          <p:cNvPr id="8" name="Picture 7" descr="A close up of a credit card&#10;&#10;Description automatically generated with low confidence">
            <a:extLst>
              <a:ext uri="{FF2B5EF4-FFF2-40B4-BE49-F238E27FC236}">
                <a16:creationId xmlns:a16="http://schemas.microsoft.com/office/drawing/2014/main" id="{14565DD6-EED5-C702-F8D0-9665BDDF0B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7296" y="2673350"/>
            <a:ext cx="3175000" cy="15113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F99BC31-1870-2C6F-59F7-9187D7B96CC6}"/>
              </a:ext>
            </a:extLst>
          </p:cNvPr>
          <p:cNvSpPr txBox="1"/>
          <p:nvPr/>
        </p:nvSpPr>
        <p:spPr>
          <a:xfrm>
            <a:off x="6679987" y="268069"/>
            <a:ext cx="101682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LR + 14</a:t>
            </a:r>
          </a:p>
          <a:p>
            <a:r>
              <a:rPr lang="en-US" dirty="0"/>
              <a:t>LR – 0.1</a:t>
            </a:r>
          </a:p>
        </p:txBody>
      </p:sp>
    </p:spTree>
    <p:extLst>
      <p:ext uri="{BB962C8B-B14F-4D97-AF65-F5344CB8AC3E}">
        <p14:creationId xmlns:p14="http://schemas.microsoft.com/office/powerpoint/2010/main" val="2711379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4396C8-1DF1-91A0-EC7E-B504321D62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5019" y="1121290"/>
            <a:ext cx="5076569" cy="4351338"/>
          </a:xfrm>
        </p:spPr>
        <p:txBody>
          <a:bodyPr/>
          <a:lstStyle/>
          <a:p>
            <a:r>
              <a:rPr lang="en-US" dirty="0"/>
              <a:t>Biological female, reports not sexually active and normal menstrual cycle last week</a:t>
            </a:r>
          </a:p>
          <a:p>
            <a:endParaRPr lang="en-US" dirty="0"/>
          </a:p>
          <a:p>
            <a:r>
              <a:rPr lang="en-US" dirty="0"/>
              <a:t>Pre test: 5%</a:t>
            </a:r>
          </a:p>
        </p:txBody>
      </p:sp>
      <p:pic>
        <p:nvPicPr>
          <p:cNvPr id="4" name="Content Placeholder 8" descr="A picture containing text, device, screenshot&#10;&#10;Description automatically generated">
            <a:extLst>
              <a:ext uri="{FF2B5EF4-FFF2-40B4-BE49-F238E27FC236}">
                <a16:creationId xmlns:a16="http://schemas.microsoft.com/office/drawing/2014/main" id="{99F59D99-AAA4-9285-F10B-71F8619989B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090"/>
          <a:stretch/>
        </p:blipFill>
        <p:spPr>
          <a:xfrm>
            <a:off x="5445945" y="759854"/>
            <a:ext cx="5443442" cy="5452351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D132BD1-4733-FB63-F8A2-42911440C9E4}"/>
              </a:ext>
            </a:extLst>
          </p:cNvPr>
          <p:cNvCxnSpPr>
            <a:cxnSpLocks/>
          </p:cNvCxnSpPr>
          <p:nvPr/>
        </p:nvCxnSpPr>
        <p:spPr>
          <a:xfrm>
            <a:off x="6277232" y="2545492"/>
            <a:ext cx="3595817" cy="333632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A close up of a credit card&#10;&#10;Description automatically generated with low confidence">
            <a:extLst>
              <a:ext uri="{FF2B5EF4-FFF2-40B4-BE49-F238E27FC236}">
                <a16:creationId xmlns:a16="http://schemas.microsoft.com/office/drawing/2014/main" id="{9E907F8A-5AD0-6C20-4B7E-3079C6DD33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9202" y="3575467"/>
            <a:ext cx="3175000" cy="1511300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1287C61-55C2-0846-4F3F-D62302C99A6D}"/>
              </a:ext>
            </a:extLst>
          </p:cNvPr>
          <p:cNvSpPr txBox="1">
            <a:spLocks/>
          </p:cNvSpPr>
          <p:nvPr/>
        </p:nvSpPr>
        <p:spPr>
          <a:xfrm>
            <a:off x="10288693" y="1860867"/>
            <a:ext cx="348666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r>
              <a:rPr lang="en-US" dirty="0"/>
              <a:t>Post test:</a:t>
            </a:r>
          </a:p>
          <a:p>
            <a:pPr marL="0" indent="0">
              <a:buNone/>
            </a:pPr>
            <a:r>
              <a:rPr lang="en-US" dirty="0"/>
              <a:t> 40%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5210422-E8D9-5C64-47CF-A5C49BE52FCB}"/>
              </a:ext>
            </a:extLst>
          </p:cNvPr>
          <p:cNvSpPr txBox="1"/>
          <p:nvPr/>
        </p:nvSpPr>
        <p:spPr>
          <a:xfrm>
            <a:off x="7657621" y="113523"/>
            <a:ext cx="12749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LR + 14</a:t>
            </a:r>
          </a:p>
          <a:p>
            <a:r>
              <a:rPr lang="en-US" dirty="0"/>
              <a:t>LR – 0.1</a:t>
            </a:r>
          </a:p>
        </p:txBody>
      </p:sp>
    </p:spTree>
    <p:extLst>
      <p:ext uri="{BB962C8B-B14F-4D97-AF65-F5344CB8AC3E}">
        <p14:creationId xmlns:p14="http://schemas.microsoft.com/office/powerpoint/2010/main" val="110581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4396C8-1DF1-91A0-EC7E-B504321D62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5019" y="1121290"/>
            <a:ext cx="4182397" cy="4351338"/>
          </a:xfrm>
        </p:spPr>
        <p:txBody>
          <a:bodyPr/>
          <a:lstStyle/>
          <a:p>
            <a:r>
              <a:rPr lang="en-US" dirty="0"/>
              <a:t>Biological female, reports not sexually active and normal menstrual cycle last week</a:t>
            </a:r>
          </a:p>
          <a:p>
            <a:r>
              <a:rPr lang="en-US" dirty="0"/>
              <a:t>Pre test: 5%</a:t>
            </a:r>
          </a:p>
        </p:txBody>
      </p:sp>
      <p:pic>
        <p:nvPicPr>
          <p:cNvPr id="4" name="Content Placeholder 8" descr="A picture containing text, device, screenshot&#10;&#10;Description automatically generated">
            <a:extLst>
              <a:ext uri="{FF2B5EF4-FFF2-40B4-BE49-F238E27FC236}">
                <a16:creationId xmlns:a16="http://schemas.microsoft.com/office/drawing/2014/main" id="{99F59D99-AAA4-9285-F10B-71F8619989B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090"/>
          <a:stretch/>
        </p:blipFill>
        <p:spPr>
          <a:xfrm>
            <a:off x="4787071" y="759854"/>
            <a:ext cx="5443442" cy="5452351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D132BD1-4733-FB63-F8A2-42911440C9E4}"/>
              </a:ext>
            </a:extLst>
          </p:cNvPr>
          <p:cNvCxnSpPr>
            <a:cxnSpLocks/>
          </p:cNvCxnSpPr>
          <p:nvPr/>
        </p:nvCxnSpPr>
        <p:spPr>
          <a:xfrm>
            <a:off x="5605850" y="2545491"/>
            <a:ext cx="3657600" cy="2409567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362" name="Picture 2" descr="Using Computer Vision to Classify Pregnancy Test Results | by Laura Langdon  | Towards Data Science">
            <a:extLst>
              <a:ext uri="{FF2B5EF4-FFF2-40B4-BE49-F238E27FC236}">
                <a16:creationId xmlns:a16="http://schemas.microsoft.com/office/drawing/2014/main" id="{B363D6FC-B5C4-B1EB-A616-2D078199E2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1513" y="3518432"/>
            <a:ext cx="3591697" cy="2693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FA32637-843E-A3DB-0423-2E41CC553F33}"/>
              </a:ext>
            </a:extLst>
          </p:cNvPr>
          <p:cNvSpPr txBox="1">
            <a:spLocks/>
          </p:cNvSpPr>
          <p:nvPr/>
        </p:nvSpPr>
        <p:spPr>
          <a:xfrm>
            <a:off x="9663648" y="1574606"/>
            <a:ext cx="348666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r>
              <a:rPr lang="en-US" dirty="0"/>
              <a:t>Post test: 0.5%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E563A7A-6F79-AA69-2583-C9B5F1131520}"/>
              </a:ext>
            </a:extLst>
          </p:cNvPr>
          <p:cNvSpPr txBox="1"/>
          <p:nvPr/>
        </p:nvSpPr>
        <p:spPr>
          <a:xfrm>
            <a:off x="6973608" y="113523"/>
            <a:ext cx="10703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LR + 14</a:t>
            </a:r>
          </a:p>
          <a:p>
            <a:r>
              <a:rPr lang="en-US" dirty="0"/>
              <a:t>LR – 0.1</a:t>
            </a:r>
          </a:p>
        </p:txBody>
      </p:sp>
    </p:spTree>
    <p:extLst>
      <p:ext uri="{BB962C8B-B14F-4D97-AF65-F5344CB8AC3E}">
        <p14:creationId xmlns:p14="http://schemas.microsoft.com/office/powerpoint/2010/main" val="3848298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4396C8-1DF1-91A0-EC7E-B504321D62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45795"/>
            <a:ext cx="3820297" cy="5531168"/>
          </a:xfrm>
        </p:spPr>
        <p:txBody>
          <a:bodyPr/>
          <a:lstStyle/>
          <a:p>
            <a:r>
              <a:rPr lang="en-US" dirty="0"/>
              <a:t>Biological female trying to conceive but hasn’t missed a menstrual cycle</a:t>
            </a:r>
          </a:p>
          <a:p>
            <a:endParaRPr lang="en-US" dirty="0"/>
          </a:p>
          <a:p>
            <a:r>
              <a:rPr lang="en-US" dirty="0"/>
              <a:t>Pre test: 20%</a:t>
            </a:r>
          </a:p>
        </p:txBody>
      </p:sp>
      <p:pic>
        <p:nvPicPr>
          <p:cNvPr id="4" name="Content Placeholder 8" descr="A picture containing text, device, screenshot&#10;&#10;Description automatically generated">
            <a:extLst>
              <a:ext uri="{FF2B5EF4-FFF2-40B4-BE49-F238E27FC236}">
                <a16:creationId xmlns:a16="http://schemas.microsoft.com/office/drawing/2014/main" id="{99F59D99-AAA4-9285-F10B-71F8619989B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090"/>
          <a:stretch/>
        </p:blipFill>
        <p:spPr>
          <a:xfrm>
            <a:off x="4556259" y="759854"/>
            <a:ext cx="5443442" cy="5452351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D132BD1-4733-FB63-F8A2-42911440C9E4}"/>
              </a:ext>
            </a:extLst>
          </p:cNvPr>
          <p:cNvCxnSpPr>
            <a:cxnSpLocks/>
          </p:cNvCxnSpPr>
          <p:nvPr/>
        </p:nvCxnSpPr>
        <p:spPr>
          <a:xfrm flipV="1">
            <a:off x="5327308" y="2174789"/>
            <a:ext cx="3693124" cy="977608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B325C1D5-431E-E887-6C26-452053BBEECF}"/>
              </a:ext>
            </a:extLst>
          </p:cNvPr>
          <p:cNvSpPr txBox="1">
            <a:spLocks/>
          </p:cNvSpPr>
          <p:nvPr/>
        </p:nvSpPr>
        <p:spPr>
          <a:xfrm>
            <a:off x="9440562" y="1574606"/>
            <a:ext cx="253313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r>
              <a:rPr lang="en-US" dirty="0"/>
              <a:t>Post test: 80%</a:t>
            </a:r>
          </a:p>
        </p:txBody>
      </p:sp>
      <p:pic>
        <p:nvPicPr>
          <p:cNvPr id="10" name="Picture 9" descr="A close up of a credit card&#10;&#10;Description automatically generated with low confidence">
            <a:extLst>
              <a:ext uri="{FF2B5EF4-FFF2-40B4-BE49-F238E27FC236}">
                <a16:creationId xmlns:a16="http://schemas.microsoft.com/office/drawing/2014/main" id="{691377FD-0CD3-E237-220F-9FD7F5BA10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9202" y="3575467"/>
            <a:ext cx="3175000" cy="15113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A13FAEA-D26D-ACCF-5B59-FCD9EA555BE7}"/>
              </a:ext>
            </a:extLst>
          </p:cNvPr>
          <p:cNvSpPr txBox="1"/>
          <p:nvPr/>
        </p:nvSpPr>
        <p:spPr>
          <a:xfrm>
            <a:off x="6677816" y="113523"/>
            <a:ext cx="99210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LR + 14</a:t>
            </a:r>
          </a:p>
          <a:p>
            <a:r>
              <a:rPr lang="en-US" dirty="0"/>
              <a:t>LR – 0.1</a:t>
            </a:r>
          </a:p>
        </p:txBody>
      </p:sp>
    </p:spTree>
    <p:extLst>
      <p:ext uri="{BB962C8B-B14F-4D97-AF65-F5344CB8AC3E}">
        <p14:creationId xmlns:p14="http://schemas.microsoft.com/office/powerpoint/2010/main" val="1539702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4396C8-1DF1-91A0-EC7E-B504321D62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45795"/>
            <a:ext cx="3820297" cy="5531168"/>
          </a:xfrm>
        </p:spPr>
        <p:txBody>
          <a:bodyPr/>
          <a:lstStyle/>
          <a:p>
            <a:r>
              <a:rPr lang="en-US" dirty="0"/>
              <a:t>Biological female trying to conceive, missed menstrual cycle</a:t>
            </a:r>
          </a:p>
          <a:p>
            <a:r>
              <a:rPr lang="en-US" dirty="0"/>
              <a:t>Pre test: 50%</a:t>
            </a:r>
          </a:p>
        </p:txBody>
      </p:sp>
      <p:pic>
        <p:nvPicPr>
          <p:cNvPr id="4" name="Content Placeholder 8" descr="A picture containing text, device, screenshot&#10;&#10;Description automatically generated">
            <a:extLst>
              <a:ext uri="{FF2B5EF4-FFF2-40B4-BE49-F238E27FC236}">
                <a16:creationId xmlns:a16="http://schemas.microsoft.com/office/drawing/2014/main" id="{99F59D99-AAA4-9285-F10B-71F8619989B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090"/>
          <a:stretch/>
        </p:blipFill>
        <p:spPr>
          <a:xfrm>
            <a:off x="4556259" y="759854"/>
            <a:ext cx="5443442" cy="5452351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D132BD1-4733-FB63-F8A2-42911440C9E4}"/>
              </a:ext>
            </a:extLst>
          </p:cNvPr>
          <p:cNvCxnSpPr>
            <a:cxnSpLocks/>
          </p:cNvCxnSpPr>
          <p:nvPr/>
        </p:nvCxnSpPr>
        <p:spPr>
          <a:xfrm flipV="1">
            <a:off x="5387546" y="1574606"/>
            <a:ext cx="3620530" cy="2157135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B325C1D5-431E-E887-6C26-452053BBEECF}"/>
              </a:ext>
            </a:extLst>
          </p:cNvPr>
          <p:cNvSpPr txBox="1">
            <a:spLocks/>
          </p:cNvSpPr>
          <p:nvPr/>
        </p:nvSpPr>
        <p:spPr>
          <a:xfrm>
            <a:off x="9440562" y="1574606"/>
            <a:ext cx="253313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r>
              <a:rPr lang="en-US" dirty="0"/>
              <a:t>Post test: 95%</a:t>
            </a:r>
          </a:p>
        </p:txBody>
      </p:sp>
      <p:pic>
        <p:nvPicPr>
          <p:cNvPr id="2" name="Picture 1" descr="A close up of a credit card&#10;&#10;Description automatically generated with low confidence">
            <a:extLst>
              <a:ext uri="{FF2B5EF4-FFF2-40B4-BE49-F238E27FC236}">
                <a16:creationId xmlns:a16="http://schemas.microsoft.com/office/drawing/2014/main" id="{FCD4BF0E-F8AA-F125-83CC-FAB41EA115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9202" y="3575467"/>
            <a:ext cx="3175000" cy="15113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C358371-6CF7-4C5C-563C-1DD4ADCE67D5}"/>
              </a:ext>
            </a:extLst>
          </p:cNvPr>
          <p:cNvSpPr txBox="1"/>
          <p:nvPr/>
        </p:nvSpPr>
        <p:spPr>
          <a:xfrm>
            <a:off x="6714113" y="197734"/>
            <a:ext cx="96739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LR + 14</a:t>
            </a:r>
          </a:p>
          <a:p>
            <a:r>
              <a:rPr lang="en-US" dirty="0"/>
              <a:t>LR – 0.1</a:t>
            </a:r>
          </a:p>
        </p:txBody>
      </p:sp>
    </p:spTree>
    <p:extLst>
      <p:ext uri="{BB962C8B-B14F-4D97-AF65-F5344CB8AC3E}">
        <p14:creationId xmlns:p14="http://schemas.microsoft.com/office/powerpoint/2010/main" val="1073240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796055-B8E6-DCE1-4E4C-5ECB3A38E4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Let’s look at some other common tests</a:t>
            </a:r>
          </a:p>
        </p:txBody>
      </p:sp>
      <p:pic>
        <p:nvPicPr>
          <p:cNvPr id="5" name="Picture 4" descr="Table&#10;&#10;Description automatically generated">
            <a:extLst>
              <a:ext uri="{FF2B5EF4-FFF2-40B4-BE49-F238E27FC236}">
                <a16:creationId xmlns:a16="http://schemas.microsoft.com/office/drawing/2014/main" id="{BCF980EB-36EB-D528-4D41-5B32BB18AA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983" y="1509380"/>
            <a:ext cx="11096367" cy="4933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72237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C15A57-8F0D-51F5-5EE4-03619D29C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 can see if studies done, usually they are for common disease states: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962C5D-6DB1-D834-582B-CDD8128301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For example, you can get LRs for HPI or Physical exam findings for Chest pain:  </a:t>
            </a:r>
          </a:p>
        </p:txBody>
      </p:sp>
      <p:pic>
        <p:nvPicPr>
          <p:cNvPr id="5" name="Picture 4" descr="Table&#10;&#10;Description automatically generated">
            <a:extLst>
              <a:ext uri="{FF2B5EF4-FFF2-40B4-BE49-F238E27FC236}">
                <a16:creationId xmlns:a16="http://schemas.microsoft.com/office/drawing/2014/main" id="{A6AA9CB2-7986-FD73-5B9B-8927C411C3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4176" y="2483708"/>
            <a:ext cx="5511800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12899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C15A57-8F0D-51F5-5EE4-03619D29C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 can see if studies done, usually they are for common disease states: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962C5D-6DB1-D834-582B-CDD8128301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Or for hypovolemia:</a:t>
            </a:r>
          </a:p>
        </p:txBody>
      </p:sp>
      <p:pic>
        <p:nvPicPr>
          <p:cNvPr id="6" name="Picture 5" descr="Table&#10;&#10;Description automatically generated">
            <a:extLst>
              <a:ext uri="{FF2B5EF4-FFF2-40B4-BE49-F238E27FC236}">
                <a16:creationId xmlns:a16="http://schemas.microsoft.com/office/drawing/2014/main" id="{BF3FBDB2-60AD-1EA3-1029-EDF0029C4D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4904" y="1960023"/>
            <a:ext cx="5767637" cy="4532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55341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C15A57-8F0D-51F5-5EE4-03619D29C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 can see if studies done, usually they are for common disease states: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962C5D-6DB1-D834-582B-CDD8128301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Or UTI:</a:t>
            </a:r>
          </a:p>
        </p:txBody>
      </p:sp>
      <p:pic>
        <p:nvPicPr>
          <p:cNvPr id="5" name="Picture 4" descr="Table&#10;&#10;Description automatically generated">
            <a:extLst>
              <a:ext uri="{FF2B5EF4-FFF2-40B4-BE49-F238E27FC236}">
                <a16:creationId xmlns:a16="http://schemas.microsoft.com/office/drawing/2014/main" id="{5AB230A4-01D2-FB65-B3D8-1923082FC2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2665" y="1825625"/>
            <a:ext cx="6346567" cy="4681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46261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2BDD81-F639-41A0-52BB-8F8C2C57B4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Ok so we now know – no test gives us 100 percent yes or no, so what do I do??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2E79AD-4EAD-F064-D01A-6B25BB7A49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Lets revisit our case: </a:t>
            </a: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589A148-22C5-A211-0789-06D48CF91954}"/>
              </a:ext>
            </a:extLst>
          </p:cNvPr>
          <p:cNvSpPr txBox="1"/>
          <p:nvPr/>
        </p:nvSpPr>
        <p:spPr>
          <a:xfrm>
            <a:off x="838199" y="2335427"/>
            <a:ext cx="1080186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16yoM brought in by his parents for abdominal pain which began yesterday. It’s gradually worsening. Pain began 36hrs ago and is located near his belly button. He developed a fever of 38.2 and feels nauseated with loss of appetite. No trauma. He’s vomited twice and had 1 loose stool today. Says abdomen hurts when he’s walking.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FCB9B90-0827-469A-154D-F78DC0A15AC0}"/>
              </a:ext>
            </a:extLst>
          </p:cNvPr>
          <p:cNvSpPr txBox="1"/>
          <p:nvPr/>
        </p:nvSpPr>
        <p:spPr>
          <a:xfrm>
            <a:off x="961767" y="3480893"/>
            <a:ext cx="609805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Physical exam: </a:t>
            </a:r>
            <a:r>
              <a:rPr lang="en-US" dirty="0"/>
              <a:t>No fever, normal vital signs. Appears ill and moves w/o discomfort. </a:t>
            </a:r>
          </a:p>
          <a:p>
            <a:r>
              <a:rPr lang="en-US" dirty="0"/>
              <a:t>Lungs are clear </a:t>
            </a:r>
          </a:p>
          <a:p>
            <a:r>
              <a:rPr lang="en-US" dirty="0"/>
              <a:t>Normal bowel sounds, tender everywhere including right lower area</a:t>
            </a:r>
          </a:p>
          <a:p>
            <a:r>
              <a:rPr lang="en-US" dirty="0"/>
              <a:t>Rest of exam is unremarkable.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19B2522-DED0-4630-1271-B97C43BC8DD1}"/>
              </a:ext>
            </a:extLst>
          </p:cNvPr>
          <p:cNvSpPr txBox="1"/>
          <p:nvPr/>
        </p:nvSpPr>
        <p:spPr>
          <a:xfrm>
            <a:off x="4471086" y="4754498"/>
            <a:ext cx="609805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Labs:</a:t>
            </a:r>
          </a:p>
          <a:p>
            <a:r>
              <a:rPr lang="en-US" dirty="0"/>
              <a:t>WBC 14,000 </a:t>
            </a:r>
          </a:p>
          <a:p>
            <a:r>
              <a:rPr lang="en-US" dirty="0"/>
              <a:t>60% neutrophils </a:t>
            </a:r>
          </a:p>
          <a:p>
            <a:r>
              <a:rPr lang="en-US" dirty="0"/>
              <a:t>Urine normal</a:t>
            </a:r>
          </a:p>
        </p:txBody>
      </p:sp>
    </p:spTree>
    <p:extLst>
      <p:ext uri="{BB962C8B-B14F-4D97-AF65-F5344CB8AC3E}">
        <p14:creationId xmlns:p14="http://schemas.microsoft.com/office/powerpoint/2010/main" val="138552133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D9E4F79-3884-C9CC-C7BD-352AB4C239BD}"/>
              </a:ext>
            </a:extLst>
          </p:cNvPr>
          <p:cNvSpPr txBox="1"/>
          <p:nvPr/>
        </p:nvSpPr>
        <p:spPr>
          <a:xfrm>
            <a:off x="1246032" y="798490"/>
            <a:ext cx="10306318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500" dirty="0"/>
              <a:t>WHAT IS YOUR BEST ESTIMATE (PROBABILITY) THAT SHE has appendicitis?</a:t>
            </a:r>
          </a:p>
        </p:txBody>
      </p:sp>
      <p:pic>
        <p:nvPicPr>
          <p:cNvPr id="7" name="Picture 6" descr="Graphical user interface, application&#10;&#10;Description automatically generated with medium confidence">
            <a:extLst>
              <a:ext uri="{FF2B5EF4-FFF2-40B4-BE49-F238E27FC236}">
                <a16:creationId xmlns:a16="http://schemas.microsoft.com/office/drawing/2014/main" id="{643FF44C-F608-D814-868D-2655D01C2D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024" y="3429000"/>
            <a:ext cx="10802334" cy="260604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1C3C474-1C52-98EF-51D6-17F636C35057}"/>
              </a:ext>
            </a:extLst>
          </p:cNvPr>
          <p:cNvSpPr txBox="1"/>
          <p:nvPr/>
        </p:nvSpPr>
        <p:spPr>
          <a:xfrm>
            <a:off x="5454372" y="6148887"/>
            <a:ext cx="60979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Responses</a:t>
            </a:r>
            <a:endParaRPr lang="en-US" dirty="0"/>
          </a:p>
        </p:txBody>
      </p:sp>
      <p:pic>
        <p:nvPicPr>
          <p:cNvPr id="6" name="Picture 5" descr="Text&#10;&#10;Description automatically generated with medium confidence">
            <a:extLst>
              <a:ext uri="{FF2B5EF4-FFF2-40B4-BE49-F238E27FC236}">
                <a16:creationId xmlns:a16="http://schemas.microsoft.com/office/drawing/2014/main" id="{22D2B8C4-5010-5A3E-D7F7-6819E5B7BC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1750" y="2933700"/>
            <a:ext cx="7048500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09610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7194E7-BDE2-7912-FDAF-CBD867A665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 we get pre-test probabilities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EEE0A0-4127-1157-A218-9D9B356F99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Just a fancy term for your initial impression, before you perform whatever test it is that you are going to use. </a:t>
            </a:r>
          </a:p>
          <a:p>
            <a:pPr marL="0" indent="0">
              <a:buNone/>
            </a:pPr>
            <a:endParaRPr lang="en-US" dirty="0"/>
          </a:p>
          <a:p>
            <a:pPr marL="285750" indent="-285750">
              <a:buFontTx/>
              <a:buChar char="-"/>
            </a:pPr>
            <a:r>
              <a:rPr lang="en-US" dirty="0"/>
              <a:t>Clinical Judgement</a:t>
            </a:r>
          </a:p>
          <a:p>
            <a:pPr marL="285750" indent="-285750">
              <a:buFontTx/>
              <a:buChar char="-"/>
            </a:pPr>
            <a:r>
              <a:rPr lang="en-US" dirty="0"/>
              <a:t>Physical exam findings</a:t>
            </a:r>
          </a:p>
          <a:p>
            <a:pPr marL="285750" indent="-285750">
              <a:buFontTx/>
              <a:buChar char="-"/>
            </a:pPr>
            <a:r>
              <a:rPr lang="en-US" dirty="0"/>
              <a:t>HPI elements </a:t>
            </a:r>
          </a:p>
          <a:p>
            <a:pPr marL="285750" indent="-285750">
              <a:buFontTx/>
              <a:buChar char="-"/>
            </a:pPr>
            <a:r>
              <a:rPr lang="en-US" dirty="0"/>
              <a:t>Prevalence of disease</a:t>
            </a:r>
          </a:p>
          <a:p>
            <a:pPr marL="285750" indent="-285750">
              <a:buFontTx/>
              <a:buChar char="-"/>
            </a:pPr>
            <a:r>
              <a:rPr lang="en-US" dirty="0"/>
              <a:t>Clinical Decision Tools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45068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7194E7-BDE2-7912-FDAF-CBD867A665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en-US" sz="4100" dirty="0"/>
              <a:t>How do we get pre-test probabilities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EEE0A0-4127-1157-A218-9D9B356F99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>
            <a:normAutofit/>
          </a:bodyPr>
          <a:lstStyle/>
          <a:p>
            <a:r>
              <a:rPr lang="en-US" sz="2000" dirty="0"/>
              <a:t>Clinical experience</a:t>
            </a:r>
          </a:p>
          <a:p>
            <a:pPr lvl="1"/>
            <a:r>
              <a:rPr lang="en-US" sz="1600" dirty="0"/>
              <a:t>”Pathognomonic” </a:t>
            </a:r>
          </a:p>
          <a:p>
            <a:pPr lvl="1"/>
            <a:r>
              <a:rPr lang="en-US" sz="1600" dirty="0"/>
              <a:t>“consistent with”</a:t>
            </a:r>
          </a:p>
          <a:p>
            <a:pPr lvl="1"/>
            <a:r>
              <a:rPr lang="en-US" sz="1600" dirty="0"/>
              <a:t>“Classic presentation” (Fever, headache, neck pain)</a:t>
            </a:r>
          </a:p>
          <a:p>
            <a:r>
              <a:rPr lang="en-US" sz="2000" dirty="0"/>
              <a:t>Gestalt </a:t>
            </a:r>
          </a:p>
          <a:p>
            <a:r>
              <a:rPr lang="en-US" sz="2000" dirty="0"/>
              <a:t>This is the ART of medicine – and it is real </a:t>
            </a:r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</p:txBody>
      </p:sp>
      <p:pic>
        <p:nvPicPr>
          <p:cNvPr id="5" name="Picture 4" descr="The radiologic figure of a skeleton">
            <a:extLst>
              <a:ext uri="{FF2B5EF4-FFF2-40B4-BE49-F238E27FC236}">
                <a16:creationId xmlns:a16="http://schemas.microsoft.com/office/drawing/2014/main" id="{F55DFC7B-97C5-486C-98BA-6808233E558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5220" r="-1" b="-1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2E95B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65483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AC6B390-BC59-4F1D-A0EE-D71A92F0A0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B6C60D79-16F1-4C4B-B7E3-7634E7069C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19137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Picture 3" descr="A picture containing icon&#10;&#10;Description automatically generated">
            <a:extLst>
              <a:ext uri="{FF2B5EF4-FFF2-40B4-BE49-F238E27FC236}">
                <a16:creationId xmlns:a16="http://schemas.microsoft.com/office/drawing/2014/main" id="{8B473D2A-CFF0-5B6E-A9BD-8115763280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1053" y="1204768"/>
            <a:ext cx="4777381" cy="4275755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</p:spPr>
      </p:pic>
      <p:sp>
        <p:nvSpPr>
          <p:cNvPr id="13" name="Arc 12">
            <a:extLst>
              <a:ext uri="{FF2B5EF4-FFF2-40B4-BE49-F238E27FC236}">
                <a16:creationId xmlns:a16="http://schemas.microsoft.com/office/drawing/2014/main" id="{426B127E-6498-4C77-9C9D-4553A5113B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02050" y="650160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7194E7-BDE2-7912-FDAF-CBD867A665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479493"/>
            <a:ext cx="5257800" cy="1325563"/>
          </a:xfrm>
        </p:spPr>
        <p:txBody>
          <a:bodyPr>
            <a:normAutofit/>
          </a:bodyPr>
          <a:lstStyle/>
          <a:p>
            <a:r>
              <a:rPr lang="en-US" dirty="0"/>
              <a:t>How do we get pre-test probabilities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EEE0A0-4127-1157-A218-9D9B356F99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984443"/>
            <a:ext cx="5257800" cy="4192520"/>
          </a:xfrm>
        </p:spPr>
        <p:txBody>
          <a:bodyPr>
            <a:normAutofit/>
          </a:bodyPr>
          <a:lstStyle/>
          <a:p>
            <a:r>
              <a:rPr lang="en-US" sz="2600" dirty="0"/>
              <a:t>Often, clinical decision making tools can help, and cognitively unload us:</a:t>
            </a:r>
          </a:p>
          <a:p>
            <a:r>
              <a:rPr lang="en-US" sz="2600" dirty="0"/>
              <a:t>PE – Wells Criteria, PERC rule</a:t>
            </a:r>
          </a:p>
          <a:p>
            <a:r>
              <a:rPr lang="en-US" sz="2600" dirty="0"/>
              <a:t>Appendicitis- </a:t>
            </a:r>
            <a:r>
              <a:rPr lang="en-US" sz="2600" dirty="0" err="1"/>
              <a:t>Alvarodo</a:t>
            </a:r>
            <a:r>
              <a:rPr lang="en-US" sz="2600" dirty="0"/>
              <a:t>, </a:t>
            </a:r>
            <a:r>
              <a:rPr lang="en-US" sz="2600" dirty="0" err="1"/>
              <a:t>pARC</a:t>
            </a:r>
            <a:endParaRPr lang="en-US" sz="2600" dirty="0"/>
          </a:p>
          <a:p>
            <a:r>
              <a:rPr lang="en-US" sz="2600" dirty="0"/>
              <a:t>Necrotizing fasciitis – LIRNEC</a:t>
            </a:r>
          </a:p>
          <a:p>
            <a:r>
              <a:rPr lang="en-US" sz="2600" dirty="0"/>
              <a:t>C-Spine Fracture – NEXUS</a:t>
            </a:r>
          </a:p>
          <a:p>
            <a:r>
              <a:rPr lang="en-US" sz="2600" dirty="0"/>
              <a:t>ICH – Canadian head CT</a:t>
            </a:r>
          </a:p>
          <a:p>
            <a:r>
              <a:rPr lang="en-US" sz="2600" dirty="0"/>
              <a:t>NIH Stroke scale</a:t>
            </a:r>
          </a:p>
          <a:p>
            <a:endParaRPr lang="en-US" sz="2600" dirty="0"/>
          </a:p>
          <a:p>
            <a:endParaRPr lang="en-US" sz="2600" dirty="0"/>
          </a:p>
          <a:p>
            <a:endParaRPr lang="en-US" sz="2600" dirty="0"/>
          </a:p>
          <a:p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312837212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8593F-476E-41A7-0D5D-2B4DE3556E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FC1F3DC3-25E9-4B34-8F83-45373788CA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02275" y="736986"/>
            <a:ext cx="4623486" cy="5384028"/>
          </a:xfrm>
        </p:spPr>
      </p:pic>
      <p:pic>
        <p:nvPicPr>
          <p:cNvPr id="7" name="Picture 6" descr="Graphical user interface&#10;&#10;Description automatically generated">
            <a:extLst>
              <a:ext uri="{FF2B5EF4-FFF2-40B4-BE49-F238E27FC236}">
                <a16:creationId xmlns:a16="http://schemas.microsoft.com/office/drawing/2014/main" id="{1B8F0691-C160-1815-CAF1-718D1E9412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4837" y="953702"/>
            <a:ext cx="5368963" cy="5167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98118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5A1CB1-2181-9BDB-298A-3146168B25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But let’s remember our patient</a:t>
            </a:r>
          </a:p>
        </p:txBody>
      </p:sp>
      <p:pic>
        <p:nvPicPr>
          <p:cNvPr id="5" name="Content Placeholder 4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5A6E1DAC-3282-162E-FEFF-BF1967BAA2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22174" y="1454923"/>
            <a:ext cx="9208002" cy="5198922"/>
          </a:xfrm>
        </p:spPr>
      </p:pic>
    </p:spTree>
    <p:extLst>
      <p:ext uri="{BB962C8B-B14F-4D97-AF65-F5344CB8AC3E}">
        <p14:creationId xmlns:p14="http://schemas.microsoft.com/office/powerpoint/2010/main" val="3786979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B2E929-D389-B2FB-ECCB-95DCD78DA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64614" y="1783959"/>
            <a:ext cx="4087306" cy="288911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/>
              <a:t>But how certain do I need to be?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E49CC64F-7275-4E33-961B-0C5CDC4398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" y="0"/>
            <a:ext cx="7188051" cy="6858000"/>
          </a:xfrm>
          <a:custGeom>
            <a:avLst/>
            <a:gdLst>
              <a:gd name="connsiteX0" fmla="*/ 7188051 w 7188051"/>
              <a:gd name="connsiteY0" fmla="*/ 6858000 h 6858000"/>
              <a:gd name="connsiteX1" fmla="*/ 108694 w 7188051"/>
              <a:gd name="connsiteY1" fmla="*/ 6858000 h 6858000"/>
              <a:gd name="connsiteX2" fmla="*/ 79127 w 7188051"/>
              <a:gd name="connsiteY2" fmla="*/ 6681235 h 6858000"/>
              <a:gd name="connsiteX3" fmla="*/ 0 w 7188051"/>
              <a:gd name="connsiteY3" fmla="*/ 5565888 h 6858000"/>
              <a:gd name="connsiteX4" fmla="*/ 2190696 w 7188051"/>
              <a:gd name="connsiteY4" fmla="*/ 145339 h 6858000"/>
              <a:gd name="connsiteX5" fmla="*/ 2339431 w 7188051"/>
              <a:gd name="connsiteY5" fmla="*/ 0 h 6858000"/>
              <a:gd name="connsiteX6" fmla="*/ 7188051 w 7188051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88051" h="6858000">
                <a:moveTo>
                  <a:pt x="7188051" y="6858000"/>
                </a:moveTo>
                <a:lnTo>
                  <a:pt x="108694" y="6858000"/>
                </a:lnTo>
                <a:lnTo>
                  <a:pt x="79127" y="6681235"/>
                </a:lnTo>
                <a:cubicBezTo>
                  <a:pt x="26981" y="6316967"/>
                  <a:pt x="0" y="5944579"/>
                  <a:pt x="0" y="5565888"/>
                </a:cubicBezTo>
                <a:cubicBezTo>
                  <a:pt x="0" y="3459953"/>
                  <a:pt x="834428" y="1548908"/>
                  <a:pt x="2190696" y="145339"/>
                </a:cubicBezTo>
                <a:lnTo>
                  <a:pt x="2339431" y="0"/>
                </a:lnTo>
                <a:lnTo>
                  <a:pt x="7188051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9" name="Picture 8" descr="Magnifying glass and question mark">
            <a:extLst>
              <a:ext uri="{FF2B5EF4-FFF2-40B4-BE49-F238E27FC236}">
                <a16:creationId xmlns:a16="http://schemas.microsoft.com/office/drawing/2014/main" id="{6F809533-A3CE-E2B4-1A34-6843A507782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000" r="19352"/>
          <a:stretch/>
        </p:blipFill>
        <p:spPr>
          <a:xfrm>
            <a:off x="1" y="10"/>
            <a:ext cx="7028495" cy="6857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7522312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FD5B29D-948D-2B81-FF0C-E182E27DFD4C}"/>
              </a:ext>
            </a:extLst>
          </p:cNvPr>
          <p:cNvSpPr txBox="1"/>
          <p:nvPr/>
        </p:nvSpPr>
        <p:spPr>
          <a:xfrm>
            <a:off x="839810" y="476518"/>
            <a:ext cx="1030631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dirty="0"/>
              <a:t>How certain do you need to be that your patient has appendicitis to call the surgeon and recommend this child go to the OR?</a:t>
            </a:r>
            <a:endParaRPr lang="en-US" sz="3500" dirty="0"/>
          </a:p>
        </p:txBody>
      </p:sp>
      <p:pic>
        <p:nvPicPr>
          <p:cNvPr id="7" name="Picture 6" descr="Graphical user interface, application&#10;&#10;Description automatically generated with medium confidence">
            <a:extLst>
              <a:ext uri="{FF2B5EF4-FFF2-40B4-BE49-F238E27FC236}">
                <a16:creationId xmlns:a16="http://schemas.microsoft.com/office/drawing/2014/main" id="{F08485FD-9CF8-83C9-FEAD-04EF567237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954" y="3429000"/>
            <a:ext cx="10802334" cy="260604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ECBE59A-5809-BEA5-C8CE-571F87F1DE1B}"/>
              </a:ext>
            </a:extLst>
          </p:cNvPr>
          <p:cNvSpPr txBox="1"/>
          <p:nvPr/>
        </p:nvSpPr>
        <p:spPr>
          <a:xfrm>
            <a:off x="1099751" y="4843849"/>
            <a:ext cx="1643449" cy="93871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5500" dirty="0"/>
              <a:t>50%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C3C732B-9142-9DE4-26C6-33CBDE31971C}"/>
              </a:ext>
            </a:extLst>
          </p:cNvPr>
          <p:cNvSpPr txBox="1"/>
          <p:nvPr/>
        </p:nvSpPr>
        <p:spPr>
          <a:xfrm>
            <a:off x="9234616" y="4843849"/>
            <a:ext cx="2356022" cy="93871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5500" dirty="0"/>
              <a:t>100%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0AB9C73-EFAE-5304-7435-5B2DC71E5B02}"/>
              </a:ext>
            </a:extLst>
          </p:cNvPr>
          <p:cNvSpPr txBox="1"/>
          <p:nvPr/>
        </p:nvSpPr>
        <p:spPr>
          <a:xfrm>
            <a:off x="1796618" y="5604153"/>
            <a:ext cx="8384580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5000" b="1" dirty="0"/>
              <a:t>NO TEST IS PERFECT</a:t>
            </a:r>
          </a:p>
        </p:txBody>
      </p:sp>
      <p:pic>
        <p:nvPicPr>
          <p:cNvPr id="5" name="Picture 4" descr="Text&#10;&#10;Description automatically generated with medium confidence">
            <a:extLst>
              <a:ext uri="{FF2B5EF4-FFF2-40B4-BE49-F238E27FC236}">
                <a16:creationId xmlns:a16="http://schemas.microsoft.com/office/drawing/2014/main" id="{153DF34E-3D85-6D03-48CC-95B46B6470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1750" y="2933700"/>
            <a:ext cx="7048500" cy="9906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505797C-1965-CC4D-51F9-5384BE5E2D49}"/>
              </a:ext>
            </a:extLst>
          </p:cNvPr>
          <p:cNvSpPr txBox="1"/>
          <p:nvPr/>
        </p:nvSpPr>
        <p:spPr>
          <a:xfrm>
            <a:off x="5316368" y="6399428"/>
            <a:ext cx="60979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4"/>
              </a:rPr>
              <a:t>Responses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8040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8CA06CD6-90CA-4C45-856C-6771339E1E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10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E8E4E26-7E8C-9849-A7DF-02855BE806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507"/>
            <a:ext cx="3494362" cy="493098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Treatment threshold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021601D-2758-4B15-A31C-FDA184C51B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CF7862E-A499-8152-CF69-4CAACB7DA3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0" y="963507"/>
            <a:ext cx="6250940" cy="230462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000"/>
              <a:t>How certain you’d like to be of a diagnosis before proceeding with treatment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9D0C4DF-3D17-F3C3-ACE0-D30D2D651628}"/>
              </a:ext>
            </a:extLst>
          </p:cNvPr>
          <p:cNvSpPr txBox="1"/>
          <p:nvPr/>
        </p:nvSpPr>
        <p:spPr>
          <a:xfrm>
            <a:off x="4976030" y="3589866"/>
            <a:ext cx="6250940" cy="23046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Depends on: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Prognosis of the disease under consideration 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Effectiveness, safety, availability of treatment(s) 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Safety and costs of next test(s)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20296057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A88A0E-52C7-4BB6-A532-01A776D59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low would your suspicion of acute appendicitis need to be in order to send him home?</a:t>
            </a:r>
          </a:p>
        </p:txBody>
      </p:sp>
      <p:pic>
        <p:nvPicPr>
          <p:cNvPr id="8" name="Picture 7" descr="Graphical user interface, application&#10;&#10;Description automatically generated with medium confidence">
            <a:extLst>
              <a:ext uri="{FF2B5EF4-FFF2-40B4-BE49-F238E27FC236}">
                <a16:creationId xmlns:a16="http://schemas.microsoft.com/office/drawing/2014/main" id="{3A20CAA9-CC58-6FC7-06E7-FE0584B078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083646"/>
            <a:ext cx="10802334" cy="260604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E320754-0F46-4994-5864-E3EC57BF21E9}"/>
              </a:ext>
            </a:extLst>
          </p:cNvPr>
          <p:cNvSpPr txBox="1"/>
          <p:nvPr/>
        </p:nvSpPr>
        <p:spPr>
          <a:xfrm>
            <a:off x="9082216" y="4559643"/>
            <a:ext cx="2063579" cy="93871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5500" dirty="0"/>
              <a:t>50%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EBC2D73-A9FF-AFE0-A128-EF21E1AB2D4B}"/>
              </a:ext>
            </a:extLst>
          </p:cNvPr>
          <p:cNvSpPr txBox="1"/>
          <p:nvPr/>
        </p:nvSpPr>
        <p:spPr>
          <a:xfrm>
            <a:off x="1046205" y="4559643"/>
            <a:ext cx="1643449" cy="93871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5500" dirty="0"/>
              <a:t>0%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FF3E890-F1F3-606D-3F1E-805CFB68D204}"/>
              </a:ext>
            </a:extLst>
          </p:cNvPr>
          <p:cNvSpPr txBox="1"/>
          <p:nvPr/>
        </p:nvSpPr>
        <p:spPr>
          <a:xfrm>
            <a:off x="1903710" y="5504007"/>
            <a:ext cx="8384580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5000" b="1" dirty="0"/>
              <a:t>NO TEST IS PERFECT</a:t>
            </a:r>
          </a:p>
        </p:txBody>
      </p:sp>
      <p:pic>
        <p:nvPicPr>
          <p:cNvPr id="3" name="Picture 2" descr="Text&#10;&#10;Description automatically generated with medium confidence">
            <a:extLst>
              <a:ext uri="{FF2B5EF4-FFF2-40B4-BE49-F238E27FC236}">
                <a16:creationId xmlns:a16="http://schemas.microsoft.com/office/drawing/2014/main" id="{EC6BCC5D-42A7-028E-7396-696FF6D578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1750" y="2933700"/>
            <a:ext cx="7048500" cy="9906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62E24CF-CB06-8EB9-6D75-F983FE7C4621}"/>
              </a:ext>
            </a:extLst>
          </p:cNvPr>
          <p:cNvSpPr txBox="1"/>
          <p:nvPr/>
        </p:nvSpPr>
        <p:spPr>
          <a:xfrm>
            <a:off x="5255822" y="6308209"/>
            <a:ext cx="60979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4"/>
              </a:rPr>
              <a:t>Responses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5970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8CA06CD6-90CA-4C45-856C-6771339E1E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10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E8E4E26-7E8C-9849-A7DF-02855BE806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507"/>
            <a:ext cx="3494362" cy="493098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Observation threshold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021601D-2758-4B15-A31C-FDA184C51B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CF7862E-A499-8152-CF69-4CAACB7DA3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0" y="963507"/>
            <a:ext cx="6250940" cy="230462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000" dirty="0"/>
              <a:t>How certain you’d like to be that a patient does NOT have a diagnosis before you would not pursue further testing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9D0C4DF-3D17-F3C3-ACE0-D30D2D651628}"/>
              </a:ext>
            </a:extLst>
          </p:cNvPr>
          <p:cNvSpPr txBox="1"/>
          <p:nvPr/>
        </p:nvSpPr>
        <p:spPr>
          <a:xfrm>
            <a:off x="4976030" y="3589866"/>
            <a:ext cx="6250940" cy="23046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Depends on: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Prognosis of the disease under consideration </a:t>
            </a:r>
            <a:endParaRPr lang="en-US" sz="2000"/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 Effectiveness and availability of treatment </a:t>
            </a:r>
            <a:endParaRPr lang="en-US" sz="2000"/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Test accuracy, safety, acceptability to the patient</a:t>
            </a:r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364318836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imeline&#10;&#10;Description automatically generated">
            <a:extLst>
              <a:ext uri="{FF2B5EF4-FFF2-40B4-BE49-F238E27FC236}">
                <a16:creationId xmlns:a16="http://schemas.microsoft.com/office/drawing/2014/main" id="{D2CA1880-7189-6740-ABEB-D37DE067EEE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00749" y="1421193"/>
            <a:ext cx="8790501" cy="4351338"/>
          </a:xfrm>
        </p:spPr>
      </p:pic>
    </p:spTree>
    <p:extLst>
      <p:ext uri="{BB962C8B-B14F-4D97-AF65-F5344CB8AC3E}">
        <p14:creationId xmlns:p14="http://schemas.microsoft.com/office/powerpoint/2010/main" val="136707392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75C6FC-5B6E-2C14-8D4C-39437D3707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Table, timeline&#10;&#10;Description automatically generated">
            <a:extLst>
              <a:ext uri="{FF2B5EF4-FFF2-40B4-BE49-F238E27FC236}">
                <a16:creationId xmlns:a16="http://schemas.microsoft.com/office/drawing/2014/main" id="{20EFF93E-2548-84A2-5BAD-3410A133DB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81126" y="1825625"/>
            <a:ext cx="8629748" cy="4351338"/>
          </a:xfrm>
        </p:spPr>
      </p:pic>
    </p:spTree>
    <p:extLst>
      <p:ext uri="{BB962C8B-B14F-4D97-AF65-F5344CB8AC3E}">
        <p14:creationId xmlns:p14="http://schemas.microsoft.com/office/powerpoint/2010/main" val="295063445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775553EF-D566-FADE-B828-0B30DED7E7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7654" y="1021142"/>
            <a:ext cx="7772400" cy="352691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2D64D1B-4EAF-38DE-6F3A-10D9D9F35397}"/>
              </a:ext>
            </a:extLst>
          </p:cNvPr>
          <p:cNvSpPr txBox="1"/>
          <p:nvPr/>
        </p:nvSpPr>
        <p:spPr>
          <a:xfrm>
            <a:off x="3793524" y="4843849"/>
            <a:ext cx="4324865" cy="954107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sz="2800" dirty="0"/>
              <a:t>Healthy 20 </a:t>
            </a:r>
            <a:r>
              <a:rPr lang="en-US" sz="2800" dirty="0" err="1"/>
              <a:t>yo</a:t>
            </a:r>
            <a:r>
              <a:rPr lang="en-US" sz="2800" dirty="0"/>
              <a:t> with no medical problems</a:t>
            </a:r>
          </a:p>
        </p:txBody>
      </p:sp>
    </p:spTree>
    <p:extLst>
      <p:ext uri="{BB962C8B-B14F-4D97-AF65-F5344CB8AC3E}">
        <p14:creationId xmlns:p14="http://schemas.microsoft.com/office/powerpoint/2010/main" val="4001721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F603C-3C55-A1BD-8C0F-2526972F8B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Timeline&#10;&#10;Description automatically generated">
            <a:extLst>
              <a:ext uri="{FF2B5EF4-FFF2-40B4-BE49-F238E27FC236}">
                <a16:creationId xmlns:a16="http://schemas.microsoft.com/office/drawing/2014/main" id="{1B50E367-12C8-834E-F877-23ADD27D82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08075" y="365125"/>
            <a:ext cx="9975850" cy="4562818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82D849B-4751-F63F-AA87-9627F9F6F4C3}"/>
              </a:ext>
            </a:extLst>
          </p:cNvPr>
          <p:cNvSpPr txBox="1"/>
          <p:nvPr/>
        </p:nvSpPr>
        <p:spPr>
          <a:xfrm>
            <a:off x="3558745" y="5165124"/>
            <a:ext cx="5074509" cy="52322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sz="2800" dirty="0"/>
              <a:t>82 </a:t>
            </a:r>
            <a:r>
              <a:rPr lang="en-US" sz="2800" dirty="0" err="1"/>
              <a:t>yo</a:t>
            </a:r>
            <a:r>
              <a:rPr lang="en-US" sz="2800" dirty="0"/>
              <a:t> with HTN, DM and COPD</a:t>
            </a:r>
          </a:p>
        </p:txBody>
      </p:sp>
    </p:spTree>
    <p:extLst>
      <p:ext uri="{BB962C8B-B14F-4D97-AF65-F5344CB8AC3E}">
        <p14:creationId xmlns:p14="http://schemas.microsoft.com/office/powerpoint/2010/main" val="428594297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4D6480-3691-24B5-FE18-831EACAFE1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Tests force action – one direction or the other</a:t>
            </a:r>
          </a:p>
        </p:txBody>
      </p:sp>
      <p:pic>
        <p:nvPicPr>
          <p:cNvPr id="5" name="Content Placeholder 4" descr="Diagram&#10;&#10;Description automatically generated">
            <a:extLst>
              <a:ext uri="{FF2B5EF4-FFF2-40B4-BE49-F238E27FC236}">
                <a16:creationId xmlns:a16="http://schemas.microsoft.com/office/drawing/2014/main" id="{AD1301B9-23EA-6FC9-0FFB-7DEA8B833B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35962" y="1825625"/>
            <a:ext cx="9720075" cy="4351338"/>
          </a:xfrm>
        </p:spPr>
      </p:pic>
    </p:spTree>
    <p:extLst>
      <p:ext uri="{BB962C8B-B14F-4D97-AF65-F5344CB8AC3E}">
        <p14:creationId xmlns:p14="http://schemas.microsoft.com/office/powerpoint/2010/main" val="171882989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9385BF-4CC0-D712-3F4E-36F09310C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 to our case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5A457B-7D43-6604-D001-462F627BA0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19881"/>
            <a:ext cx="10515600" cy="4657082"/>
          </a:xfrm>
        </p:spPr>
        <p:txBody>
          <a:bodyPr>
            <a:normAutofit/>
          </a:bodyPr>
          <a:lstStyle/>
          <a:p>
            <a:r>
              <a:rPr lang="en-US" dirty="0"/>
              <a:t>We landed somewhere around 30%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So we are in the zone of uncertainty </a:t>
            </a:r>
          </a:p>
          <a:p>
            <a:endParaRPr lang="en-US" dirty="0"/>
          </a:p>
        </p:txBody>
      </p:sp>
      <p:pic>
        <p:nvPicPr>
          <p:cNvPr id="4" name="Content Placeholder 4" descr="Timeline&#10;&#10;Description automatically generated">
            <a:extLst>
              <a:ext uri="{FF2B5EF4-FFF2-40B4-BE49-F238E27FC236}">
                <a16:creationId xmlns:a16="http://schemas.microsoft.com/office/drawing/2014/main" id="{09FC08BD-C9E2-0F49-2538-0A9C10B7031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9478"/>
          <a:stretch/>
        </p:blipFill>
        <p:spPr>
          <a:xfrm>
            <a:off x="1700749" y="1894681"/>
            <a:ext cx="8790501" cy="3068638"/>
          </a:xfrm>
          <a:prstGeom prst="rect">
            <a:avLst/>
          </a:prstGeom>
        </p:spPr>
      </p:pic>
      <p:pic>
        <p:nvPicPr>
          <p:cNvPr id="5" name="Picture 4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B8ACD4B2-DCB5-18CC-ED26-18CB4F9C929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4368"/>
          <a:stretch/>
        </p:blipFill>
        <p:spPr>
          <a:xfrm>
            <a:off x="1919592" y="2033569"/>
            <a:ext cx="8352814" cy="3133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133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Your Teen Has a Stomach Ache | Considerations &amp; Dangers">
            <a:extLst>
              <a:ext uri="{FF2B5EF4-FFF2-40B4-BE49-F238E27FC236}">
                <a16:creationId xmlns:a16="http://schemas.microsoft.com/office/drawing/2014/main" id="{F293D2D7-D3AF-4BF2-8303-8559A4EB39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5070" y="421415"/>
            <a:ext cx="4488934" cy="3007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43713FA-F6F6-6B76-E5B2-47E01A75DC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continued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704C2D-319D-BEF5-0256-426C1C4FBA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020697" cy="43513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It is 2am.  Turns out, you are in a rural clinic.  You don’t have a CT scanner.  You remember taking POCUS ultrasound at VCU SOM and feel confident about your US skills, and decide to throw the probe on yourself</a:t>
            </a:r>
          </a:p>
          <a:p>
            <a:endParaRPr lang="en-US" dirty="0"/>
          </a:p>
          <a:p>
            <a:r>
              <a:rPr lang="en-US" dirty="0"/>
              <a:t>But, how does this test perform?</a:t>
            </a:r>
          </a:p>
          <a:p>
            <a:endParaRPr lang="en-US" dirty="0"/>
          </a:p>
          <a:p>
            <a:r>
              <a:rPr lang="en-US" dirty="0"/>
              <a:t>Lets remember EBM process to answer our question</a:t>
            </a:r>
          </a:p>
        </p:txBody>
      </p:sp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1C5AF7D3-49A6-7EF5-1C28-03725A086B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7014" y="3906958"/>
            <a:ext cx="2359224" cy="2170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966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16520-B269-3BA5-0FA0-E1FF3E9DE7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The Evidence Cycle</a:t>
            </a:r>
          </a:p>
        </p:txBody>
      </p:sp>
      <p:pic>
        <p:nvPicPr>
          <p:cNvPr id="9" name="Picture 8" descr="Diagram&#10;&#10;Description automatically generated">
            <a:extLst>
              <a:ext uri="{FF2B5EF4-FFF2-40B4-BE49-F238E27FC236}">
                <a16:creationId xmlns:a16="http://schemas.microsoft.com/office/drawing/2014/main" id="{519DAD05-A785-9085-7B29-545C8B1D67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111" y="644630"/>
            <a:ext cx="6052978" cy="5568739"/>
          </a:xfrm>
          <a:prstGeom prst="rect">
            <a:avLst/>
          </a:prstGeom>
        </p:spPr>
      </p:pic>
      <p:sp>
        <p:nvSpPr>
          <p:cNvPr id="15" name="Triangle 14">
            <a:extLst>
              <a:ext uri="{FF2B5EF4-FFF2-40B4-BE49-F238E27FC236}">
                <a16:creationId xmlns:a16="http://schemas.microsoft.com/office/drawing/2014/main" id="{47B01629-BE40-C130-5BB1-0D3CC926FFC2}"/>
              </a:ext>
            </a:extLst>
          </p:cNvPr>
          <p:cNvSpPr/>
          <p:nvPr/>
        </p:nvSpPr>
        <p:spPr>
          <a:xfrm>
            <a:off x="2642315" y="2100421"/>
            <a:ext cx="2030569" cy="1957588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EBM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1F3DA84D-930D-EF5B-1A07-85DBB258D793}"/>
              </a:ext>
            </a:extLst>
          </p:cNvPr>
          <p:cNvCxnSpPr>
            <a:cxnSpLocks/>
          </p:cNvCxnSpPr>
          <p:nvPr/>
        </p:nvCxnSpPr>
        <p:spPr>
          <a:xfrm>
            <a:off x="6096000" y="1519707"/>
            <a:ext cx="1708597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FFF78687-EA33-3941-4E28-D87559FE155D}"/>
              </a:ext>
            </a:extLst>
          </p:cNvPr>
          <p:cNvSpPr txBox="1"/>
          <p:nvPr/>
        </p:nvSpPr>
        <p:spPr>
          <a:xfrm>
            <a:off x="7081678" y="3638010"/>
            <a:ext cx="367087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P: Pediatric patients with abdominal pain</a:t>
            </a:r>
          </a:p>
          <a:p>
            <a:r>
              <a:rPr lang="en-US" dirty="0"/>
              <a:t>I: Ultrasound (POCUS)</a:t>
            </a:r>
          </a:p>
          <a:p>
            <a:r>
              <a:rPr lang="en-US" dirty="0"/>
              <a:t>C: Gold standard </a:t>
            </a:r>
          </a:p>
          <a:p>
            <a:r>
              <a:rPr lang="en-US" dirty="0"/>
              <a:t>O: Correct diagnosis or final outcome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A894610-1405-0664-1230-98923D8E6942}"/>
              </a:ext>
            </a:extLst>
          </p:cNvPr>
          <p:cNvSpPr txBox="1"/>
          <p:nvPr/>
        </p:nvSpPr>
        <p:spPr>
          <a:xfrm>
            <a:off x="7064448" y="2100421"/>
            <a:ext cx="367087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P: Patients</a:t>
            </a:r>
          </a:p>
          <a:p>
            <a:r>
              <a:rPr lang="en-US" dirty="0"/>
              <a:t>I: Intervention</a:t>
            </a:r>
          </a:p>
          <a:p>
            <a:r>
              <a:rPr lang="en-US" dirty="0"/>
              <a:t>C: Comparison</a:t>
            </a:r>
          </a:p>
          <a:p>
            <a:r>
              <a:rPr lang="en-US" dirty="0"/>
              <a:t>O: Outcome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9786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16520-B269-3BA5-0FA0-E1FF3E9DE7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The Evidence Cycle</a:t>
            </a:r>
          </a:p>
        </p:txBody>
      </p:sp>
      <p:pic>
        <p:nvPicPr>
          <p:cNvPr id="9" name="Picture 8" descr="Diagram&#10;&#10;Description automatically generated">
            <a:extLst>
              <a:ext uri="{FF2B5EF4-FFF2-40B4-BE49-F238E27FC236}">
                <a16:creationId xmlns:a16="http://schemas.microsoft.com/office/drawing/2014/main" id="{519DAD05-A785-9085-7B29-545C8B1D67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111" y="644630"/>
            <a:ext cx="6052978" cy="5568739"/>
          </a:xfrm>
          <a:prstGeom prst="rect">
            <a:avLst/>
          </a:prstGeom>
        </p:spPr>
      </p:pic>
      <p:sp>
        <p:nvSpPr>
          <p:cNvPr id="15" name="Triangle 14">
            <a:extLst>
              <a:ext uri="{FF2B5EF4-FFF2-40B4-BE49-F238E27FC236}">
                <a16:creationId xmlns:a16="http://schemas.microsoft.com/office/drawing/2014/main" id="{47B01629-BE40-C130-5BB1-0D3CC926FFC2}"/>
              </a:ext>
            </a:extLst>
          </p:cNvPr>
          <p:cNvSpPr/>
          <p:nvPr/>
        </p:nvSpPr>
        <p:spPr>
          <a:xfrm>
            <a:off x="2642315" y="2100421"/>
            <a:ext cx="2030569" cy="1957588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EBM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1F3DA84D-930D-EF5B-1A07-85DBB258D793}"/>
              </a:ext>
            </a:extLst>
          </p:cNvPr>
          <p:cNvCxnSpPr>
            <a:cxnSpLocks/>
          </p:cNvCxnSpPr>
          <p:nvPr/>
        </p:nvCxnSpPr>
        <p:spPr>
          <a:xfrm flipV="1">
            <a:off x="6160348" y="1481070"/>
            <a:ext cx="1335156" cy="2369713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FF3800EB-7AC3-75E6-DA57-60C985DF9053}"/>
              </a:ext>
            </a:extLst>
          </p:cNvPr>
          <p:cNvSpPr txBox="1"/>
          <p:nvPr/>
        </p:nvSpPr>
        <p:spPr>
          <a:xfrm>
            <a:off x="7495504" y="275298"/>
            <a:ext cx="60981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</a:t>
            </a:r>
            <a:r>
              <a:rPr lang="en-US" dirty="0" err="1"/>
              <a:t>guides.library.vcu.edu</a:t>
            </a:r>
            <a:r>
              <a:rPr lang="en-US" dirty="0"/>
              <a:t>/clerkships</a:t>
            </a:r>
          </a:p>
        </p:txBody>
      </p:sp>
      <p:pic>
        <p:nvPicPr>
          <p:cNvPr id="5" name="Picture 4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A4057BAD-B6C5-C064-B1F9-6F6C8D750A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1678" y="2281476"/>
            <a:ext cx="6052978" cy="1918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85953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02C128EE-72B0-0BE6-5DA9-0FCEE787B7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64044" y="1047148"/>
            <a:ext cx="9863911" cy="5701859"/>
          </a:xfrm>
        </p:spPr>
      </p:pic>
    </p:spTree>
    <p:extLst>
      <p:ext uri="{BB962C8B-B14F-4D97-AF65-F5344CB8AC3E}">
        <p14:creationId xmlns:p14="http://schemas.microsoft.com/office/powerpoint/2010/main" val="49145718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44DAF7-6A2C-EF52-D056-97B3E09113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Content Placeholder 4" descr="Table&#10;&#10;Description automatically generated">
            <a:extLst>
              <a:ext uri="{FF2B5EF4-FFF2-40B4-BE49-F238E27FC236}">
                <a16:creationId xmlns:a16="http://schemas.microsoft.com/office/drawing/2014/main" id="{2BE09BCD-349F-D90A-8914-A94CF62D0C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4228" y="2041159"/>
            <a:ext cx="7087527" cy="3828299"/>
          </a:xfrm>
        </p:spPr>
      </p:pic>
    </p:spTree>
    <p:extLst>
      <p:ext uri="{BB962C8B-B14F-4D97-AF65-F5344CB8AC3E}">
        <p14:creationId xmlns:p14="http://schemas.microsoft.com/office/powerpoint/2010/main" val="337291527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23AC064-BC96-4F32-8AE1-B2FD387548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96882" y="280374"/>
            <a:ext cx="11438793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DBDFC47-5787-329E-8580-1D3602F91E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351" y="433545"/>
            <a:ext cx="11139854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000" dirty="0">
                <a:solidFill>
                  <a:srgbClr val="FFFFFF"/>
                </a:solidFill>
              </a:rPr>
              <a:t>You perform your ultrasound and see: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E7C77BC-7138-40B1-A15B-20F57A4946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30078" y="1522292"/>
            <a:ext cx="77724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Appendicitis Noncompressible" descr="Appendicitis Noncompressible">
            <a:hlinkClick r:id="" action="ppaction://media"/>
            <a:extLst>
              <a:ext uri="{FF2B5EF4-FFF2-40B4-BE49-F238E27FC236}">
                <a16:creationId xmlns:a16="http://schemas.microsoft.com/office/drawing/2014/main" id="{B77A7FFF-097C-53D9-EFD9-08190FEE2B8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94434" y="2426818"/>
            <a:ext cx="5330183" cy="3997637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B146403-F3D6-484B-B2ED-97F9565D03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116278" y="2596836"/>
            <a:ext cx="0" cy="3657600"/>
          </a:xfrm>
          <a:prstGeom prst="line">
            <a:avLst/>
          </a:prstGeom>
          <a:ln w="101600" cmpd="dbl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appendicitis" descr="appendicitis">
            <a:hlinkClick r:id="" action="ppaction://media"/>
            <a:extLst>
              <a:ext uri="{FF2B5EF4-FFF2-40B4-BE49-F238E27FC236}">
                <a16:creationId xmlns:a16="http://schemas.microsoft.com/office/drawing/2014/main" id="{60843C82-A2C9-2E6F-C3CD-08C62E5FB77A}"/>
              </a:ext>
            </a:extLst>
          </p:cNvPr>
          <p:cNvPicPr>
            <a:picLocks noGrp="1" noChangeAspect="1"/>
          </p:cNvPicPr>
          <p:nvPr>
            <p:ph idx="1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507940" y="2426818"/>
            <a:ext cx="5330183" cy="3997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165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9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998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399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6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4396C8-1DF1-91A0-EC7E-B504321D62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Ultrasound Positive</a:t>
            </a:r>
          </a:p>
          <a:p>
            <a:endParaRPr lang="en-US" dirty="0"/>
          </a:p>
          <a:p>
            <a:r>
              <a:rPr lang="en-US" dirty="0"/>
              <a:t>LR+ 11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Pre test: 30%</a:t>
            </a:r>
          </a:p>
        </p:txBody>
      </p:sp>
      <p:pic>
        <p:nvPicPr>
          <p:cNvPr id="4" name="Content Placeholder 8" descr="A picture containing text, device, screenshot&#10;&#10;Description automatically generated">
            <a:extLst>
              <a:ext uri="{FF2B5EF4-FFF2-40B4-BE49-F238E27FC236}">
                <a16:creationId xmlns:a16="http://schemas.microsoft.com/office/drawing/2014/main" id="{99F59D99-AAA4-9285-F10B-71F8619989B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090"/>
          <a:stretch/>
        </p:blipFill>
        <p:spPr>
          <a:xfrm>
            <a:off x="4234983" y="724612"/>
            <a:ext cx="5443442" cy="5452351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D132BD1-4733-FB63-F8A2-42911440C9E4}"/>
              </a:ext>
            </a:extLst>
          </p:cNvPr>
          <p:cNvCxnSpPr>
            <a:cxnSpLocks/>
          </p:cNvCxnSpPr>
          <p:nvPr/>
        </p:nvCxnSpPr>
        <p:spPr>
          <a:xfrm flipV="1">
            <a:off x="5065678" y="1862696"/>
            <a:ext cx="3650099" cy="1445741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CEB6893-AE94-85F2-72F0-97B77C5AF031}"/>
              </a:ext>
            </a:extLst>
          </p:cNvPr>
          <p:cNvSpPr txBox="1">
            <a:spLocks/>
          </p:cNvSpPr>
          <p:nvPr/>
        </p:nvSpPr>
        <p:spPr>
          <a:xfrm>
            <a:off x="9096633" y="1825625"/>
            <a:ext cx="348666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r>
              <a:rPr lang="en-US" dirty="0"/>
              <a:t>Post test: 90%</a:t>
            </a:r>
          </a:p>
        </p:txBody>
      </p:sp>
    </p:spTree>
    <p:extLst>
      <p:ext uri="{BB962C8B-B14F-4D97-AF65-F5344CB8AC3E}">
        <p14:creationId xmlns:p14="http://schemas.microsoft.com/office/powerpoint/2010/main" val="1213148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23AC064-BC96-4F32-8AE1-B2FD387548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96882" y="280374"/>
            <a:ext cx="11438793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DBDFC47-5787-329E-8580-1D3602F91E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351" y="433545"/>
            <a:ext cx="11139854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000" dirty="0">
                <a:solidFill>
                  <a:srgbClr val="FFFFFF"/>
                </a:solidFill>
              </a:rPr>
              <a:t>You perform your ultrasound and see: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E7C77BC-7138-40B1-A15B-20F57A4946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30078" y="1522292"/>
            <a:ext cx="77724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B146403-F3D6-484B-B2ED-97F9565D03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116278" y="2596836"/>
            <a:ext cx="0" cy="3657600"/>
          </a:xfrm>
          <a:prstGeom prst="line">
            <a:avLst/>
          </a:prstGeom>
          <a:ln w="101600" cmpd="dbl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506" name="Picture 2">
            <a:extLst>
              <a:ext uri="{FF2B5EF4-FFF2-40B4-BE49-F238E27FC236}">
                <a16:creationId xmlns:a16="http://schemas.microsoft.com/office/drawing/2014/main" id="{E5131B93-A872-41E3-2689-0EF669984E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84"/>
          <a:stretch/>
        </p:blipFill>
        <p:spPr bwMode="auto">
          <a:xfrm>
            <a:off x="3647645" y="2430972"/>
            <a:ext cx="4699000" cy="4146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277470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4396C8-1DF1-91A0-EC7E-B504321D62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486665" cy="4351338"/>
          </a:xfrm>
        </p:spPr>
        <p:txBody>
          <a:bodyPr/>
          <a:lstStyle/>
          <a:p>
            <a:r>
              <a:rPr lang="en-US" dirty="0"/>
              <a:t>Ultrasound Negative</a:t>
            </a:r>
          </a:p>
          <a:p>
            <a:endParaRPr lang="en-US" dirty="0"/>
          </a:p>
          <a:p>
            <a:r>
              <a:rPr lang="en-US" dirty="0"/>
              <a:t>LR 0.16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Pre test: 30%</a:t>
            </a:r>
          </a:p>
        </p:txBody>
      </p:sp>
      <p:pic>
        <p:nvPicPr>
          <p:cNvPr id="4" name="Content Placeholder 8" descr="A picture containing text, device, screenshot&#10;&#10;Description automatically generated">
            <a:extLst>
              <a:ext uri="{FF2B5EF4-FFF2-40B4-BE49-F238E27FC236}">
                <a16:creationId xmlns:a16="http://schemas.microsoft.com/office/drawing/2014/main" id="{99F59D99-AAA4-9285-F10B-71F8619989B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090"/>
          <a:stretch/>
        </p:blipFill>
        <p:spPr>
          <a:xfrm>
            <a:off x="4234983" y="724612"/>
            <a:ext cx="5443442" cy="5452351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D132BD1-4733-FB63-F8A2-42911440C9E4}"/>
              </a:ext>
            </a:extLst>
          </p:cNvPr>
          <p:cNvCxnSpPr>
            <a:cxnSpLocks/>
          </p:cNvCxnSpPr>
          <p:nvPr/>
        </p:nvCxnSpPr>
        <p:spPr>
          <a:xfrm>
            <a:off x="5040964" y="3333151"/>
            <a:ext cx="3658193" cy="633368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DFB176C-A6F3-06FA-007C-789F1032CE0B}"/>
              </a:ext>
            </a:extLst>
          </p:cNvPr>
          <p:cNvSpPr txBox="1">
            <a:spLocks/>
          </p:cNvSpPr>
          <p:nvPr/>
        </p:nvSpPr>
        <p:spPr>
          <a:xfrm>
            <a:off x="9096633" y="1825625"/>
            <a:ext cx="348666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r>
              <a:rPr lang="en-US" dirty="0"/>
              <a:t>Post test: 5%</a:t>
            </a:r>
          </a:p>
        </p:txBody>
      </p:sp>
    </p:spTree>
    <p:extLst>
      <p:ext uri="{BB962C8B-B14F-4D97-AF65-F5344CB8AC3E}">
        <p14:creationId xmlns:p14="http://schemas.microsoft.com/office/powerpoint/2010/main" val="3154592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8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4B96CF-BD3A-3918-7445-BFA2EE7D66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have we accomplished?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38F401-7890-2BBE-E049-5CF1C103D1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Took a patient from a zone of uncertainty </a:t>
            </a:r>
          </a:p>
          <a:p>
            <a:r>
              <a:rPr lang="en-US" dirty="0"/>
              <a:t>Found evidence on using a new test</a:t>
            </a:r>
          </a:p>
          <a:p>
            <a:r>
              <a:rPr lang="en-US" dirty="0"/>
              <a:t>Used the test, and appropriately determined what our true chance of the patient having the disease is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EBM! </a:t>
            </a:r>
          </a:p>
        </p:txBody>
      </p:sp>
    </p:spTree>
    <p:extLst>
      <p:ext uri="{BB962C8B-B14F-4D97-AF65-F5344CB8AC3E}">
        <p14:creationId xmlns:p14="http://schemas.microsoft.com/office/powerpoint/2010/main" val="242673311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FA1CBC-5F9B-39DF-CAF2-9F878A78A0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But why does it matter? </a:t>
            </a:r>
          </a:p>
        </p:txBody>
      </p:sp>
      <p:pic>
        <p:nvPicPr>
          <p:cNvPr id="6" name="Picture 2" descr="medical memes - Stairs - CT scan ER docs Physical exam History Seeing the patient">
            <a:extLst>
              <a:ext uri="{FF2B5EF4-FFF2-40B4-BE49-F238E27FC236}">
                <a16:creationId xmlns:a16="http://schemas.microsoft.com/office/drawing/2014/main" id="{D483EA98-0B0C-6B4B-21E0-C84D439A12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514" y="1811129"/>
            <a:ext cx="4421632" cy="4410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107691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2FA1CBC-5F9B-39DF-CAF2-9F878A78A0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40823"/>
            <a:ext cx="3418659" cy="5583148"/>
          </a:xfrm>
        </p:spPr>
        <p:txBody>
          <a:bodyPr anchor="ctr">
            <a:normAutofit/>
          </a:bodyPr>
          <a:lstStyle/>
          <a:p>
            <a:r>
              <a:rPr lang="en-US" sz="5400"/>
              <a:t>But why does it matter? 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627450" y="3462719"/>
            <a:ext cx="5410200" cy="18288"/>
          </a:xfrm>
          <a:custGeom>
            <a:avLst/>
            <a:gdLst>
              <a:gd name="connsiteX0" fmla="*/ 0 w 5410200"/>
              <a:gd name="connsiteY0" fmla="*/ 0 h 18288"/>
              <a:gd name="connsiteX1" fmla="*/ 568071 w 5410200"/>
              <a:gd name="connsiteY1" fmla="*/ 0 h 18288"/>
              <a:gd name="connsiteX2" fmla="*/ 1298448 w 5410200"/>
              <a:gd name="connsiteY2" fmla="*/ 0 h 18288"/>
              <a:gd name="connsiteX3" fmla="*/ 1920621 w 5410200"/>
              <a:gd name="connsiteY3" fmla="*/ 0 h 18288"/>
              <a:gd name="connsiteX4" fmla="*/ 2488692 w 5410200"/>
              <a:gd name="connsiteY4" fmla="*/ 0 h 18288"/>
              <a:gd name="connsiteX5" fmla="*/ 3219069 w 5410200"/>
              <a:gd name="connsiteY5" fmla="*/ 0 h 18288"/>
              <a:gd name="connsiteX6" fmla="*/ 3895344 w 5410200"/>
              <a:gd name="connsiteY6" fmla="*/ 0 h 18288"/>
              <a:gd name="connsiteX7" fmla="*/ 4571619 w 5410200"/>
              <a:gd name="connsiteY7" fmla="*/ 0 h 18288"/>
              <a:gd name="connsiteX8" fmla="*/ 5410200 w 5410200"/>
              <a:gd name="connsiteY8" fmla="*/ 0 h 18288"/>
              <a:gd name="connsiteX9" fmla="*/ 5410200 w 5410200"/>
              <a:gd name="connsiteY9" fmla="*/ 18288 h 18288"/>
              <a:gd name="connsiteX10" fmla="*/ 4842129 w 5410200"/>
              <a:gd name="connsiteY10" fmla="*/ 18288 h 18288"/>
              <a:gd name="connsiteX11" fmla="*/ 4328160 w 5410200"/>
              <a:gd name="connsiteY11" fmla="*/ 18288 h 18288"/>
              <a:gd name="connsiteX12" fmla="*/ 3597783 w 5410200"/>
              <a:gd name="connsiteY12" fmla="*/ 18288 h 18288"/>
              <a:gd name="connsiteX13" fmla="*/ 3029712 w 5410200"/>
              <a:gd name="connsiteY13" fmla="*/ 18288 h 18288"/>
              <a:gd name="connsiteX14" fmla="*/ 2299335 w 5410200"/>
              <a:gd name="connsiteY14" fmla="*/ 18288 h 18288"/>
              <a:gd name="connsiteX15" fmla="*/ 1514856 w 5410200"/>
              <a:gd name="connsiteY15" fmla="*/ 18288 h 18288"/>
              <a:gd name="connsiteX16" fmla="*/ 892683 w 5410200"/>
              <a:gd name="connsiteY16" fmla="*/ 18288 h 18288"/>
              <a:gd name="connsiteX17" fmla="*/ 0 w 5410200"/>
              <a:gd name="connsiteY17" fmla="*/ 18288 h 18288"/>
              <a:gd name="connsiteX18" fmla="*/ 0 w 5410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E7E812C-64C5-915A-A834-3AF87C3689C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84727492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593790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15">
            <a:extLst>
              <a:ext uri="{FF2B5EF4-FFF2-40B4-BE49-F238E27FC236}">
                <a16:creationId xmlns:a16="http://schemas.microsoft.com/office/drawing/2014/main" id="{7301F447-EEF7-48F5-AF73-7566EE7F64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0BD4CE8-011D-B0A4-865D-3C93FF1927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334644"/>
            <a:ext cx="10509504" cy="1076914"/>
          </a:xfrm>
        </p:spPr>
        <p:txBody>
          <a:bodyPr anchor="ctr">
            <a:normAutofit/>
          </a:bodyPr>
          <a:lstStyle/>
          <a:p>
            <a:r>
              <a:rPr lang="en-US" sz="4000"/>
              <a:t>Can we ”rule out” disease?</a:t>
            </a:r>
          </a:p>
        </p:txBody>
      </p:sp>
      <p:sp>
        <p:nvSpPr>
          <p:cNvPr id="22" name="Rectangle 17">
            <a:extLst>
              <a:ext uri="{FF2B5EF4-FFF2-40B4-BE49-F238E27FC236}">
                <a16:creationId xmlns:a16="http://schemas.microsoft.com/office/drawing/2014/main" id="{F7117410-A2A4-4085-9ADC-46744551DB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2772" y="0"/>
            <a:ext cx="10506456" cy="19138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9F74EB5-E547-4FB4-95F5-BCC788F3C4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1512994"/>
            <a:ext cx="10506456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F5D1E74-76E5-3E56-83A8-A697B637566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90083064"/>
              </p:ext>
            </p:extLst>
          </p:nvPr>
        </p:nvGraphicFramePr>
        <p:xfrm>
          <a:off x="838200" y="1737360"/>
          <a:ext cx="10506456" cy="45354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1937568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E2AB1A-14B5-C3D4-942F-0748D15AAF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COVID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036975-38BA-69FC-89D8-1C289B23A4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Remember when COVID tests came out, all of a sudden everyone seemed to understood false positive and false negative</a:t>
            </a:r>
          </a:p>
          <a:p>
            <a:r>
              <a:rPr lang="en-US" dirty="0"/>
              <a:t>But did they really? </a:t>
            </a:r>
          </a:p>
          <a:p>
            <a:r>
              <a:rPr lang="en-US" dirty="0"/>
              <a:t>The chance of it being FP or FN varied significantly on the pre-test probability</a:t>
            </a:r>
          </a:p>
          <a:p>
            <a:r>
              <a:rPr lang="en-US" dirty="0"/>
              <a:t>Fever, cough, chills, SOB --&gt; high pre-test</a:t>
            </a:r>
          </a:p>
          <a:p>
            <a:r>
              <a:rPr lang="en-US" dirty="0"/>
              <a:t>Asymptomatic --&gt; low pre-test </a:t>
            </a:r>
          </a:p>
          <a:p>
            <a:r>
              <a:rPr lang="en-US" dirty="0"/>
              <a:t>But --- we didn’t know the test characteristics!  What was the gold standard?? </a:t>
            </a:r>
          </a:p>
        </p:txBody>
      </p:sp>
    </p:spTree>
    <p:extLst>
      <p:ext uri="{BB962C8B-B14F-4D97-AF65-F5344CB8AC3E}">
        <p14:creationId xmlns:p14="http://schemas.microsoft.com/office/powerpoint/2010/main" val="352532549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5B95E6-CBEC-5907-C5FB-37F02F7FF7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case from last month: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C2DEF8-7809-C03B-6622-42865FA3F1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Dr. Wilson, resident physician sees a patient with chief complaint of leg swelling. 	</a:t>
            </a:r>
          </a:p>
          <a:p>
            <a:pPr lvl="1"/>
            <a:r>
              <a:rPr lang="en-US" dirty="0"/>
              <a:t>PMH: HTN, COPD, DM, hyperlipidemia, VTE</a:t>
            </a:r>
          </a:p>
          <a:p>
            <a:r>
              <a:rPr lang="en-US" dirty="0"/>
              <a:t>Patient denies trauma, redness, fevers, rash or any other complaints. </a:t>
            </a:r>
          </a:p>
          <a:p>
            <a:r>
              <a:rPr lang="en-US" dirty="0"/>
              <a:t>On physical exam, there is unilateral left lower extremity swelling, 1+ pitting edema to mid shin, no deformities, normal sensation and motor.  Skin exam is unremarkable. 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145757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F1C6B0-9EF3-CF41-A6A6-D7EE77CD27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DDx?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C1223D-CC2A-A667-7F0D-DFE4A50EC9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DVT</a:t>
            </a:r>
          </a:p>
          <a:p>
            <a:endParaRPr lang="en-US" dirty="0"/>
          </a:p>
          <a:p>
            <a:r>
              <a:rPr lang="en-US" sz="1200" dirty="0" err="1"/>
              <a:t>Cellluitis</a:t>
            </a:r>
            <a:endParaRPr lang="en-US" sz="1200" dirty="0"/>
          </a:p>
          <a:p>
            <a:r>
              <a:rPr lang="en-US" sz="1200" dirty="0"/>
              <a:t>Abscess</a:t>
            </a:r>
          </a:p>
          <a:p>
            <a:r>
              <a:rPr lang="en-US" sz="1200" dirty="0"/>
              <a:t>Fracture</a:t>
            </a:r>
          </a:p>
          <a:p>
            <a:r>
              <a:rPr lang="en-US" sz="1200" dirty="0"/>
              <a:t>Contusion</a:t>
            </a:r>
          </a:p>
          <a:p>
            <a:r>
              <a:rPr lang="en-US" sz="1200" dirty="0"/>
              <a:t>Renal failure</a:t>
            </a:r>
          </a:p>
          <a:p>
            <a:r>
              <a:rPr lang="en-US" sz="1200" dirty="0"/>
              <a:t>Heart failure</a:t>
            </a:r>
          </a:p>
          <a:p>
            <a:r>
              <a:rPr lang="en-US" sz="1200" dirty="0"/>
              <a:t>Lymphedema</a:t>
            </a:r>
          </a:p>
          <a:p>
            <a:pPr marL="0" indent="0">
              <a:buNone/>
            </a:pPr>
            <a:endParaRPr lang="en-US" sz="12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5737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3CBB6D-0BC5-AE4E-471A-9E3CEA291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 test probability?</a:t>
            </a:r>
          </a:p>
        </p:txBody>
      </p:sp>
      <p:pic>
        <p:nvPicPr>
          <p:cNvPr id="5" name="Content Placeholder 4" descr="A screenshot of a computer&#10;&#10;Description automatically generated">
            <a:extLst>
              <a:ext uri="{FF2B5EF4-FFF2-40B4-BE49-F238E27FC236}">
                <a16:creationId xmlns:a16="http://schemas.microsoft.com/office/drawing/2014/main" id="{AB83BB28-883A-D21C-17B4-53A9737EFC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942364" y="1590493"/>
            <a:ext cx="5532415" cy="4351338"/>
          </a:xfrm>
        </p:spPr>
      </p:pic>
      <p:pic>
        <p:nvPicPr>
          <p:cNvPr id="7" name="Picture 6" descr="A screenshot of a medical survey&#10;&#10;Description automatically generated">
            <a:extLst>
              <a:ext uri="{FF2B5EF4-FFF2-40B4-BE49-F238E27FC236}">
                <a16:creationId xmlns:a16="http://schemas.microsoft.com/office/drawing/2014/main" id="{96453F3E-ADCD-9612-3E13-533D261467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221" y="1330642"/>
            <a:ext cx="5015958" cy="4611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99211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391DA-899D-5644-D8A3-92D21CA25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Ultrasound obtained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76AB69-2C64-1B45-E5FB-2762F5FA4E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Negative for DVT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005178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391DA-899D-5644-D8A3-92D21CA25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Ultrasound obtained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76AB69-2C64-1B45-E5FB-2762F5FA4E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Negative for DVT</a:t>
            </a:r>
          </a:p>
          <a:p>
            <a:endParaRPr lang="en-US" dirty="0"/>
          </a:p>
          <a:p>
            <a:r>
              <a:rPr lang="en-US" dirty="0"/>
              <a:t>How good is the test?</a:t>
            </a:r>
          </a:p>
          <a:p>
            <a:r>
              <a:rPr lang="en-US" dirty="0"/>
              <a:t>LR+ 64</a:t>
            </a:r>
          </a:p>
          <a:p>
            <a:r>
              <a:rPr lang="en-US" dirty="0"/>
              <a:t>LR- 0.06 </a:t>
            </a:r>
          </a:p>
        </p:txBody>
      </p:sp>
    </p:spTree>
    <p:extLst>
      <p:ext uri="{BB962C8B-B14F-4D97-AF65-F5344CB8AC3E}">
        <p14:creationId xmlns:p14="http://schemas.microsoft.com/office/powerpoint/2010/main" val="48817252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391DA-899D-5644-D8A3-92D21CA25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Ultrasound obtained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76AB69-2C64-1B45-E5FB-2762F5FA4E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Negative for DVT</a:t>
            </a:r>
          </a:p>
          <a:p>
            <a:endParaRPr lang="en-US" dirty="0"/>
          </a:p>
          <a:p>
            <a:r>
              <a:rPr lang="en-US" dirty="0"/>
              <a:t>How good is the test?</a:t>
            </a:r>
          </a:p>
          <a:p>
            <a:r>
              <a:rPr lang="en-US" dirty="0"/>
              <a:t>LR+ 64</a:t>
            </a:r>
          </a:p>
          <a:p>
            <a:r>
              <a:rPr lang="en-US" dirty="0"/>
              <a:t>LR- 0.06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1A7DAE1-6B4D-1EA7-3A26-074191DCF6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0003" y="1117192"/>
            <a:ext cx="3369201" cy="5447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8904254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4D6480-3691-24B5-FE18-831EACAFE1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Content Placeholder 4" descr="Diagram&#10;&#10;Description automatically generated">
            <a:extLst>
              <a:ext uri="{FF2B5EF4-FFF2-40B4-BE49-F238E27FC236}">
                <a16:creationId xmlns:a16="http://schemas.microsoft.com/office/drawing/2014/main" id="{AD1301B9-23EA-6FC9-0FFB-7DEA8B833B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35962" y="1825625"/>
            <a:ext cx="9720075" cy="4351338"/>
          </a:xfrm>
        </p:spPr>
      </p:pic>
    </p:spTree>
    <p:extLst>
      <p:ext uri="{BB962C8B-B14F-4D97-AF65-F5344CB8AC3E}">
        <p14:creationId xmlns:p14="http://schemas.microsoft.com/office/powerpoint/2010/main" val="292961861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EEE346-4F30-6103-A77E-DEF5C50E06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Content Placeholder 4" descr="A black device with a screen and cables&#10;&#10;Description automatically generated">
            <a:extLst>
              <a:ext uri="{FF2B5EF4-FFF2-40B4-BE49-F238E27FC236}">
                <a16:creationId xmlns:a16="http://schemas.microsoft.com/office/drawing/2014/main" id="{7D6BB4CB-9E32-B34E-F2F8-2E88C0B19D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967156" y="638433"/>
            <a:ext cx="2768821" cy="5581133"/>
          </a:xfrm>
        </p:spPr>
      </p:pic>
      <p:pic>
        <p:nvPicPr>
          <p:cNvPr id="6" name="wilson clot">
            <a:hlinkClick r:id="" action="ppaction://media"/>
            <a:extLst>
              <a:ext uri="{FF2B5EF4-FFF2-40B4-BE49-F238E27FC236}">
                <a16:creationId xmlns:a16="http://schemas.microsoft.com/office/drawing/2014/main" id="{675E4405-FD8B-1BCF-3FB5-CE222F9EA91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452166" y="1109457"/>
            <a:ext cx="6185444" cy="4639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897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799C9D-FDC7-7F15-A07E-F58DF3165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86CC44-F227-E10A-5A61-C7E226BC71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Started patient on DOAC</a:t>
            </a:r>
          </a:p>
          <a:p>
            <a:r>
              <a:rPr lang="en-US" dirty="0"/>
              <a:t>Followed up with PCP, had a repeat study done which again confirmed the diagnosis </a:t>
            </a:r>
          </a:p>
          <a:p>
            <a:r>
              <a:rPr lang="en-US" dirty="0"/>
              <a:t>Used likelihood ratios to appropriately determine the likelihood that the test was correct! </a:t>
            </a:r>
          </a:p>
          <a:p>
            <a:r>
              <a:rPr lang="en-US" dirty="0"/>
              <a:t>This can be you 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3810179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1BE059-4CAE-9B36-9A9D-623A96E471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Putting it together 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FFA1D4-734B-77C5-94B8-C7A744976A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Likelihood ratios: </a:t>
            </a:r>
          </a:p>
          <a:p>
            <a:pPr lvl="1"/>
            <a:r>
              <a:rPr lang="en-US" dirty="0"/>
              <a:t>Affect real time decision making</a:t>
            </a:r>
          </a:p>
          <a:p>
            <a:pPr lvl="1"/>
            <a:r>
              <a:rPr lang="en-US" dirty="0"/>
              <a:t>Integrate specificity and sensitivity (the whole 2x2 table!)</a:t>
            </a:r>
          </a:p>
          <a:p>
            <a:pPr lvl="1"/>
            <a:r>
              <a:rPr lang="en-US" dirty="0"/>
              <a:t>Should be applied in all diagnostic work ups! </a:t>
            </a:r>
          </a:p>
          <a:p>
            <a:pPr lvl="1"/>
            <a:r>
              <a:rPr lang="en-US" dirty="0"/>
              <a:t>Used appropriately, can prevent unnecessary testing or incorrect testing</a:t>
            </a:r>
          </a:p>
          <a:p>
            <a:pPr lvl="1"/>
            <a:r>
              <a:rPr lang="en-US" dirty="0"/>
              <a:t>As you rotate through M3 year, start thinking in terms of probability expressed as a percentage, not “pathognomonic, classic presentation, </a:t>
            </a:r>
            <a:r>
              <a:rPr lang="en-US" dirty="0" err="1"/>
              <a:t>etc</a:t>
            </a:r>
            <a:r>
              <a:rPr lang="en-US" dirty="0"/>
              <a:t>”.  What does that mean for that disease ? </a:t>
            </a:r>
          </a:p>
          <a:p>
            <a:pPr lvl="1"/>
            <a:r>
              <a:rPr lang="en-US" dirty="0"/>
              <a:t>The data is out there! </a:t>
            </a:r>
          </a:p>
        </p:txBody>
      </p:sp>
    </p:spTree>
    <p:extLst>
      <p:ext uri="{BB962C8B-B14F-4D97-AF65-F5344CB8AC3E}">
        <p14:creationId xmlns:p14="http://schemas.microsoft.com/office/powerpoint/2010/main" val="2626043543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1A616-E749-B98F-FAB0-89F6A25EA3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63482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Remember 	- take the quiz!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dirty="0"/>
              <a:t>Questions? Email me – </a:t>
            </a:r>
            <a:r>
              <a:rPr lang="en-US" dirty="0" err="1"/>
              <a:t>john.joyce@vcuhealth.org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065239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18312</TotalTime>
  <Words>2471</Words>
  <Application>Microsoft Macintosh PowerPoint</Application>
  <PresentationFormat>Widescreen</PresentationFormat>
  <Paragraphs>371</Paragraphs>
  <Slides>82</Slides>
  <Notes>6</Notes>
  <HiddenSlides>0</HiddenSlides>
  <MMClips>3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82</vt:i4>
      </vt:variant>
    </vt:vector>
  </HeadingPairs>
  <TitlesOfParts>
    <vt:vector size="89" baseType="lpstr">
      <vt:lpstr>aleoregular</vt:lpstr>
      <vt:lpstr>Arial</vt:lpstr>
      <vt:lpstr>Calibri</vt:lpstr>
      <vt:lpstr>Calibri Light</vt:lpstr>
      <vt:lpstr>inherit</vt:lpstr>
      <vt:lpstr>montserrat</vt:lpstr>
      <vt:lpstr>Office Theme</vt:lpstr>
      <vt:lpstr>Population Health M3</vt:lpstr>
      <vt:lpstr>Housekeeping:  </vt:lpstr>
      <vt:lpstr>The Evidence Cycle</vt:lpstr>
      <vt:lpstr>The Evidence Cycle</vt:lpstr>
      <vt:lpstr>The Evidence Cycle</vt:lpstr>
      <vt:lpstr>The Evidence Cycle</vt:lpstr>
      <vt:lpstr>Goals and Objectives</vt:lpstr>
      <vt:lpstr>Today’s Road Map: making the diagnosis </vt:lpstr>
      <vt:lpstr>Today’s Road Map: making the diagnosis </vt:lpstr>
      <vt:lpstr>Consider the case:</vt:lpstr>
      <vt:lpstr>PowerPoint Presentation</vt:lpstr>
      <vt:lpstr>PowerPoint Presentation</vt:lpstr>
      <vt:lpstr>So what test should I order?!</vt:lpstr>
      <vt:lpstr>Before you order any test, you need to know - how good is the test??</vt:lpstr>
      <vt:lpstr>Ways that we can assess test performance:  </vt:lpstr>
      <vt:lpstr>PowerPoint Presentation</vt:lpstr>
      <vt:lpstr>Likelihood ratios to the rescue! </vt:lpstr>
      <vt:lpstr>Bayes Theorem</vt:lpstr>
      <vt:lpstr>Bayes Theorem Explained – statistics are fluid!</vt:lpstr>
      <vt:lpstr>PowerPoint Presentation</vt:lpstr>
      <vt:lpstr>PowerPoint Presentation</vt:lpstr>
      <vt:lpstr>What is the chance it was FP now?</vt:lpstr>
      <vt:lpstr>This is because our pre-test probability was zero</vt:lpstr>
      <vt:lpstr>This is because our pre-test probability was zero</vt:lpstr>
      <vt:lpstr>Back to the 2x2 table</vt:lpstr>
      <vt:lpstr>PowerPoint Presentation</vt:lpstr>
      <vt:lpstr>LR+   Likelihood of the test being correct when it is positive LR – Likelihood of the test being correct when it is negative </vt:lpstr>
      <vt:lpstr>PowerPoint Presentation</vt:lpstr>
      <vt:lpstr>A word on ratios: </vt:lpstr>
      <vt:lpstr>Fagen nomogram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Let’s look at some other common tests</vt:lpstr>
      <vt:lpstr>You can see if studies done, usually they are for common disease states: </vt:lpstr>
      <vt:lpstr>You can see if studies done, usually they are for common disease states: </vt:lpstr>
      <vt:lpstr>You can see if studies done, usually they are for common disease states: </vt:lpstr>
      <vt:lpstr>Ok so we now know – no test gives us 100 percent yes or no, so what do I do?? </vt:lpstr>
      <vt:lpstr>PowerPoint Presentation</vt:lpstr>
      <vt:lpstr>How do we get pre-test probabilities</vt:lpstr>
      <vt:lpstr>How do we get pre-test probabilities </vt:lpstr>
      <vt:lpstr>How do we get pre-test probabilities</vt:lpstr>
      <vt:lpstr>PowerPoint Presentation</vt:lpstr>
      <vt:lpstr>But let’s remember our patient</vt:lpstr>
      <vt:lpstr>But how certain do I need to be?</vt:lpstr>
      <vt:lpstr>PowerPoint Presentation</vt:lpstr>
      <vt:lpstr>Treatment threshold</vt:lpstr>
      <vt:lpstr>How low would your suspicion of acute appendicitis need to be in order to send him home?</vt:lpstr>
      <vt:lpstr>Observation threshold</vt:lpstr>
      <vt:lpstr>PowerPoint Presentation</vt:lpstr>
      <vt:lpstr>PowerPoint Presentation</vt:lpstr>
      <vt:lpstr>PowerPoint Presentation</vt:lpstr>
      <vt:lpstr>PowerPoint Presentation</vt:lpstr>
      <vt:lpstr>Tests force action – one direction or the other</vt:lpstr>
      <vt:lpstr>Back to our case</vt:lpstr>
      <vt:lpstr>Case continued </vt:lpstr>
      <vt:lpstr>The Evidence Cycle</vt:lpstr>
      <vt:lpstr>The Evidence Cycle</vt:lpstr>
      <vt:lpstr>PowerPoint Presentation</vt:lpstr>
      <vt:lpstr>PowerPoint Presentation</vt:lpstr>
      <vt:lpstr>You perform your ultrasound and see:</vt:lpstr>
      <vt:lpstr>PowerPoint Presentation</vt:lpstr>
      <vt:lpstr>You perform your ultrasound and see:</vt:lpstr>
      <vt:lpstr>PowerPoint Presentation</vt:lpstr>
      <vt:lpstr>What have we accomplished?</vt:lpstr>
      <vt:lpstr>But why does it matter? </vt:lpstr>
      <vt:lpstr>But why does it matter? </vt:lpstr>
      <vt:lpstr>Can we ”rule out” disease?</vt:lpstr>
      <vt:lpstr>COVID </vt:lpstr>
      <vt:lpstr>A case from last month: </vt:lpstr>
      <vt:lpstr>DDx?</vt:lpstr>
      <vt:lpstr>Pre test probability?</vt:lpstr>
      <vt:lpstr>Ultrasound obtained </vt:lpstr>
      <vt:lpstr>Ultrasound obtained </vt:lpstr>
      <vt:lpstr>Ultrasound obtained </vt:lpstr>
      <vt:lpstr>PowerPoint Presentation</vt:lpstr>
      <vt:lpstr>PowerPoint Presentation</vt:lpstr>
      <vt:lpstr>Case conclusion</vt:lpstr>
      <vt:lpstr>Putting it together  </vt:lpstr>
      <vt:lpstr>Remember  - take the quiz!   Questions? Email me – john.joyce@vcuhealth.org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Population Health M3</dc:title>
  <dc:creator>Michael Joyce</dc:creator>
  <cp:lastModifiedBy>Michael Joyce</cp:lastModifiedBy>
  <cp:revision>33</cp:revision>
  <dcterms:created xsi:type="dcterms:W3CDTF">2022-07-06T12:32:15Z</dcterms:created>
  <dcterms:modified xsi:type="dcterms:W3CDTF">2026-04-13T12:17:33Z</dcterms:modified>
</cp:coreProperties>
</file>