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54"/>
  </p:notesMasterIdLst>
  <p:sldIdLst>
    <p:sldId id="256" r:id="rId2"/>
    <p:sldId id="267" r:id="rId3"/>
    <p:sldId id="268" r:id="rId4"/>
    <p:sldId id="285" r:id="rId5"/>
    <p:sldId id="258" r:id="rId6"/>
    <p:sldId id="259" r:id="rId7"/>
    <p:sldId id="309" r:id="rId8"/>
    <p:sldId id="317" r:id="rId9"/>
    <p:sldId id="310" r:id="rId10"/>
    <p:sldId id="276" r:id="rId11"/>
    <p:sldId id="278" r:id="rId12"/>
    <p:sldId id="279" r:id="rId13"/>
    <p:sldId id="286" r:id="rId14"/>
    <p:sldId id="312" r:id="rId15"/>
    <p:sldId id="314" r:id="rId16"/>
    <p:sldId id="313" r:id="rId17"/>
    <p:sldId id="316" r:id="rId18"/>
    <p:sldId id="277" r:id="rId19"/>
    <p:sldId id="272" r:id="rId20"/>
    <p:sldId id="260" r:id="rId21"/>
    <p:sldId id="261" r:id="rId22"/>
    <p:sldId id="262" r:id="rId23"/>
    <p:sldId id="263" r:id="rId24"/>
    <p:sldId id="264" r:id="rId25"/>
    <p:sldId id="265" r:id="rId26"/>
    <p:sldId id="284" r:id="rId27"/>
    <p:sldId id="280" r:id="rId28"/>
    <p:sldId id="281" r:id="rId29"/>
    <p:sldId id="283" r:id="rId30"/>
    <p:sldId id="296" r:id="rId31"/>
    <p:sldId id="266" r:id="rId32"/>
    <p:sldId id="303" r:id="rId33"/>
    <p:sldId id="269" r:id="rId34"/>
    <p:sldId id="270" r:id="rId35"/>
    <p:sldId id="271" r:id="rId36"/>
    <p:sldId id="302" r:id="rId37"/>
    <p:sldId id="273" r:id="rId38"/>
    <p:sldId id="304" r:id="rId39"/>
    <p:sldId id="274" r:id="rId40"/>
    <p:sldId id="305" r:id="rId41"/>
    <p:sldId id="288" r:id="rId42"/>
    <p:sldId id="308" r:id="rId43"/>
    <p:sldId id="289" r:id="rId44"/>
    <p:sldId id="306" r:id="rId45"/>
    <p:sldId id="291" r:id="rId46"/>
    <p:sldId id="307" r:id="rId47"/>
    <p:sldId id="293" r:id="rId48"/>
    <p:sldId id="295" r:id="rId49"/>
    <p:sldId id="298" r:id="rId50"/>
    <p:sldId id="299" r:id="rId51"/>
    <p:sldId id="300" r:id="rId52"/>
    <p:sldId id="301"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78844"/>
  </p:normalViewPr>
  <p:slideViewPr>
    <p:cSldViewPr snapToGrid="0" snapToObjects="1">
      <p:cViewPr varScale="1">
        <p:scale>
          <a:sx n="99" d="100"/>
          <a:sy n="99" d="100"/>
        </p:scale>
        <p:origin x="3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03AF3-44D4-49E3-97EA-FABB88C2EE4F}" type="doc">
      <dgm:prSet loTypeId="urn:microsoft.com/office/officeart/2016/7/layout/BasicLinearProcessNumbered" loCatId="process" qsTypeId="urn:microsoft.com/office/officeart/2005/8/quickstyle/simple2" qsCatId="simple" csTypeId="urn:microsoft.com/office/officeart/2005/8/colors/colorful2" csCatId="colorful" phldr="1"/>
      <dgm:spPr/>
      <dgm:t>
        <a:bodyPr/>
        <a:lstStyle/>
        <a:p>
          <a:endParaRPr lang="en-US"/>
        </a:p>
      </dgm:t>
    </dgm:pt>
    <dgm:pt modelId="{D44A93F7-C15D-4074-865D-FB79E37B6FD2}">
      <dgm:prSet/>
      <dgm:spPr/>
      <dgm:t>
        <a:bodyPr/>
        <a:lstStyle/>
        <a:p>
          <a:r>
            <a:rPr lang="en-US"/>
            <a:t>Discuss the importance of how to formulate a question</a:t>
          </a:r>
        </a:p>
      </dgm:t>
    </dgm:pt>
    <dgm:pt modelId="{E1E16993-F5A1-4092-ACD3-D6305841D7F3}" type="parTrans" cxnId="{75D7F8B7-207C-4AA2-849D-3AF7D84943A4}">
      <dgm:prSet/>
      <dgm:spPr/>
      <dgm:t>
        <a:bodyPr/>
        <a:lstStyle/>
        <a:p>
          <a:endParaRPr lang="en-US"/>
        </a:p>
      </dgm:t>
    </dgm:pt>
    <dgm:pt modelId="{031F3D19-20E0-491B-81F5-9190315AE167}" type="sibTrans" cxnId="{75D7F8B7-207C-4AA2-849D-3AF7D84943A4}">
      <dgm:prSet phldrT="1" phldr="0"/>
      <dgm:spPr/>
      <dgm:t>
        <a:bodyPr/>
        <a:lstStyle/>
        <a:p>
          <a:r>
            <a:rPr lang="en-US"/>
            <a:t>1</a:t>
          </a:r>
        </a:p>
      </dgm:t>
    </dgm:pt>
    <dgm:pt modelId="{1D7066FE-E144-4D01-ACCC-39EDE66493B9}">
      <dgm:prSet/>
      <dgm:spPr/>
      <dgm:t>
        <a:bodyPr/>
        <a:lstStyle/>
        <a:p>
          <a:r>
            <a:rPr lang="en-US"/>
            <a:t>Overview of the main types of questions doctors ask on a daily basis </a:t>
          </a:r>
        </a:p>
      </dgm:t>
    </dgm:pt>
    <dgm:pt modelId="{A68C13FD-AB06-4D39-BCD3-1BFA6C5F2CFE}" type="parTrans" cxnId="{762B6DA7-0F74-40BC-9595-9EDBB127D9B4}">
      <dgm:prSet/>
      <dgm:spPr/>
      <dgm:t>
        <a:bodyPr/>
        <a:lstStyle/>
        <a:p>
          <a:endParaRPr lang="en-US"/>
        </a:p>
      </dgm:t>
    </dgm:pt>
    <dgm:pt modelId="{73EB7DD9-8175-42F0-8926-EBBC86BD5FC3}" type="sibTrans" cxnId="{762B6DA7-0F74-40BC-9595-9EDBB127D9B4}">
      <dgm:prSet phldrT="2" phldr="0"/>
      <dgm:spPr/>
      <dgm:t>
        <a:bodyPr/>
        <a:lstStyle/>
        <a:p>
          <a:r>
            <a:rPr lang="en-US"/>
            <a:t>2</a:t>
          </a:r>
        </a:p>
      </dgm:t>
    </dgm:pt>
    <dgm:pt modelId="{4B17C1AA-ABDE-45FA-9D3F-804C7EB1AF81}">
      <dgm:prSet/>
      <dgm:spPr/>
      <dgm:t>
        <a:bodyPr/>
        <a:lstStyle/>
        <a:p>
          <a:r>
            <a:rPr lang="en-US" dirty="0"/>
            <a:t>Practice refining clinical questions so that we can get to an answer</a:t>
          </a:r>
        </a:p>
      </dgm:t>
    </dgm:pt>
    <dgm:pt modelId="{DD0A3EBE-DD7A-4033-9203-BA854938A0F3}" type="parTrans" cxnId="{B6FAB279-4C3A-41FA-BFDE-C894DD371FE7}">
      <dgm:prSet/>
      <dgm:spPr/>
      <dgm:t>
        <a:bodyPr/>
        <a:lstStyle/>
        <a:p>
          <a:endParaRPr lang="en-US"/>
        </a:p>
      </dgm:t>
    </dgm:pt>
    <dgm:pt modelId="{6B3B0AC4-93CB-4BF3-97FC-01BA4FE37D1C}" type="sibTrans" cxnId="{B6FAB279-4C3A-41FA-BFDE-C894DD371FE7}">
      <dgm:prSet phldrT="3" phldr="0"/>
      <dgm:spPr/>
      <dgm:t>
        <a:bodyPr/>
        <a:lstStyle/>
        <a:p>
          <a:r>
            <a:rPr lang="en-US"/>
            <a:t>3</a:t>
          </a:r>
        </a:p>
      </dgm:t>
    </dgm:pt>
    <dgm:pt modelId="{CF4E6B61-C6B7-6E4C-A457-C783BA989D0B}">
      <dgm:prSet/>
      <dgm:spPr/>
      <dgm:t>
        <a:bodyPr/>
        <a:lstStyle/>
        <a:p>
          <a:r>
            <a:rPr lang="en-US" dirty="0"/>
            <a:t>Provide resources for searching for evidence </a:t>
          </a:r>
        </a:p>
      </dgm:t>
    </dgm:pt>
    <dgm:pt modelId="{AA5D0EAB-BAA6-084E-A2F7-3C22FADF4E53}" type="parTrans" cxnId="{F5E9239A-36B7-654B-B1F9-BDFF7445D4E8}">
      <dgm:prSet/>
      <dgm:spPr/>
      <dgm:t>
        <a:bodyPr/>
        <a:lstStyle/>
        <a:p>
          <a:endParaRPr lang="en-US"/>
        </a:p>
      </dgm:t>
    </dgm:pt>
    <dgm:pt modelId="{9B1C1591-4B53-1A41-90FC-01B021DC93DC}" type="sibTrans" cxnId="{F5E9239A-36B7-654B-B1F9-BDFF7445D4E8}">
      <dgm:prSet phldrT="4" phldr="0"/>
      <dgm:spPr/>
      <dgm:t>
        <a:bodyPr/>
        <a:lstStyle/>
        <a:p>
          <a:r>
            <a:rPr lang="en-US"/>
            <a:t>4</a:t>
          </a:r>
        </a:p>
      </dgm:t>
    </dgm:pt>
    <dgm:pt modelId="{8A3C77F2-1B1A-104B-AF36-5C311E0E3529}" type="pres">
      <dgm:prSet presAssocID="{1D703AF3-44D4-49E3-97EA-FABB88C2EE4F}" presName="Name0" presStyleCnt="0">
        <dgm:presLayoutVars>
          <dgm:animLvl val="lvl"/>
          <dgm:resizeHandles val="exact"/>
        </dgm:presLayoutVars>
      </dgm:prSet>
      <dgm:spPr/>
    </dgm:pt>
    <dgm:pt modelId="{CE794243-41A9-EF41-B6AB-3D8F3847FFF9}" type="pres">
      <dgm:prSet presAssocID="{D44A93F7-C15D-4074-865D-FB79E37B6FD2}" presName="compositeNode" presStyleCnt="0">
        <dgm:presLayoutVars>
          <dgm:bulletEnabled val="1"/>
        </dgm:presLayoutVars>
      </dgm:prSet>
      <dgm:spPr/>
    </dgm:pt>
    <dgm:pt modelId="{62EF1A87-DD41-9544-83ED-511E312D8294}" type="pres">
      <dgm:prSet presAssocID="{D44A93F7-C15D-4074-865D-FB79E37B6FD2}" presName="bgRect" presStyleLbl="bgAccFollowNode1" presStyleIdx="0" presStyleCnt="4"/>
      <dgm:spPr/>
    </dgm:pt>
    <dgm:pt modelId="{EF253637-8FD8-4C46-9585-4915B36E8FC2}" type="pres">
      <dgm:prSet presAssocID="{031F3D19-20E0-491B-81F5-9190315AE167}" presName="sibTransNodeCircle" presStyleLbl="alignNode1" presStyleIdx="0" presStyleCnt="8">
        <dgm:presLayoutVars>
          <dgm:chMax val="0"/>
          <dgm:bulletEnabled/>
        </dgm:presLayoutVars>
      </dgm:prSet>
      <dgm:spPr/>
    </dgm:pt>
    <dgm:pt modelId="{01427454-9CD6-1E48-A834-2E10E8B7820B}" type="pres">
      <dgm:prSet presAssocID="{D44A93F7-C15D-4074-865D-FB79E37B6FD2}" presName="bottomLine" presStyleLbl="alignNode1" presStyleIdx="1" presStyleCnt="8">
        <dgm:presLayoutVars/>
      </dgm:prSet>
      <dgm:spPr/>
    </dgm:pt>
    <dgm:pt modelId="{87992EF9-C758-7640-9F62-62F06D053A0E}" type="pres">
      <dgm:prSet presAssocID="{D44A93F7-C15D-4074-865D-FB79E37B6FD2}" presName="nodeText" presStyleLbl="bgAccFollowNode1" presStyleIdx="0" presStyleCnt="4">
        <dgm:presLayoutVars>
          <dgm:bulletEnabled val="1"/>
        </dgm:presLayoutVars>
      </dgm:prSet>
      <dgm:spPr/>
    </dgm:pt>
    <dgm:pt modelId="{3BCE7ED1-E9D6-2E4D-A83B-C3850D265DCB}" type="pres">
      <dgm:prSet presAssocID="{031F3D19-20E0-491B-81F5-9190315AE167}" presName="sibTrans" presStyleCnt="0"/>
      <dgm:spPr/>
    </dgm:pt>
    <dgm:pt modelId="{EA5DCEE0-D576-954B-819B-8CF62D8693CF}" type="pres">
      <dgm:prSet presAssocID="{1D7066FE-E144-4D01-ACCC-39EDE66493B9}" presName="compositeNode" presStyleCnt="0">
        <dgm:presLayoutVars>
          <dgm:bulletEnabled val="1"/>
        </dgm:presLayoutVars>
      </dgm:prSet>
      <dgm:spPr/>
    </dgm:pt>
    <dgm:pt modelId="{00B5E310-0FEC-1C47-92F2-C7018E355E51}" type="pres">
      <dgm:prSet presAssocID="{1D7066FE-E144-4D01-ACCC-39EDE66493B9}" presName="bgRect" presStyleLbl="bgAccFollowNode1" presStyleIdx="1" presStyleCnt="4"/>
      <dgm:spPr/>
    </dgm:pt>
    <dgm:pt modelId="{2FD6C8AD-F723-A54C-B176-5865FB6DBDB4}" type="pres">
      <dgm:prSet presAssocID="{73EB7DD9-8175-42F0-8926-EBBC86BD5FC3}" presName="sibTransNodeCircle" presStyleLbl="alignNode1" presStyleIdx="2" presStyleCnt="8">
        <dgm:presLayoutVars>
          <dgm:chMax val="0"/>
          <dgm:bulletEnabled/>
        </dgm:presLayoutVars>
      </dgm:prSet>
      <dgm:spPr/>
    </dgm:pt>
    <dgm:pt modelId="{FB29407D-A8D8-6747-9BD5-B7D5AB3D47C8}" type="pres">
      <dgm:prSet presAssocID="{1D7066FE-E144-4D01-ACCC-39EDE66493B9}" presName="bottomLine" presStyleLbl="alignNode1" presStyleIdx="3" presStyleCnt="8">
        <dgm:presLayoutVars/>
      </dgm:prSet>
      <dgm:spPr/>
    </dgm:pt>
    <dgm:pt modelId="{02AD1E8D-9CE0-6C45-9523-D9B02B8FB706}" type="pres">
      <dgm:prSet presAssocID="{1D7066FE-E144-4D01-ACCC-39EDE66493B9}" presName="nodeText" presStyleLbl="bgAccFollowNode1" presStyleIdx="1" presStyleCnt="4">
        <dgm:presLayoutVars>
          <dgm:bulletEnabled val="1"/>
        </dgm:presLayoutVars>
      </dgm:prSet>
      <dgm:spPr/>
    </dgm:pt>
    <dgm:pt modelId="{55B03DE6-8105-5F40-81A7-458D6FA9D460}" type="pres">
      <dgm:prSet presAssocID="{73EB7DD9-8175-42F0-8926-EBBC86BD5FC3}" presName="sibTrans" presStyleCnt="0"/>
      <dgm:spPr/>
    </dgm:pt>
    <dgm:pt modelId="{65EDDD4F-8645-D94F-ACD2-923B247B4C1A}" type="pres">
      <dgm:prSet presAssocID="{4B17C1AA-ABDE-45FA-9D3F-804C7EB1AF81}" presName="compositeNode" presStyleCnt="0">
        <dgm:presLayoutVars>
          <dgm:bulletEnabled val="1"/>
        </dgm:presLayoutVars>
      </dgm:prSet>
      <dgm:spPr/>
    </dgm:pt>
    <dgm:pt modelId="{DFA67817-4D83-8649-9A59-6FC1DA9999D8}" type="pres">
      <dgm:prSet presAssocID="{4B17C1AA-ABDE-45FA-9D3F-804C7EB1AF81}" presName="bgRect" presStyleLbl="bgAccFollowNode1" presStyleIdx="2" presStyleCnt="4"/>
      <dgm:spPr/>
    </dgm:pt>
    <dgm:pt modelId="{A15184A5-F2AC-F841-9E5D-451594F5CC3E}" type="pres">
      <dgm:prSet presAssocID="{6B3B0AC4-93CB-4BF3-97FC-01BA4FE37D1C}" presName="sibTransNodeCircle" presStyleLbl="alignNode1" presStyleIdx="4" presStyleCnt="8">
        <dgm:presLayoutVars>
          <dgm:chMax val="0"/>
          <dgm:bulletEnabled/>
        </dgm:presLayoutVars>
      </dgm:prSet>
      <dgm:spPr/>
    </dgm:pt>
    <dgm:pt modelId="{F4EFB847-406A-5B48-BE9A-DAD171A44E17}" type="pres">
      <dgm:prSet presAssocID="{4B17C1AA-ABDE-45FA-9D3F-804C7EB1AF81}" presName="bottomLine" presStyleLbl="alignNode1" presStyleIdx="5" presStyleCnt="8">
        <dgm:presLayoutVars/>
      </dgm:prSet>
      <dgm:spPr/>
    </dgm:pt>
    <dgm:pt modelId="{C58240AE-E772-334B-9057-03CA5AA63E9F}" type="pres">
      <dgm:prSet presAssocID="{4B17C1AA-ABDE-45FA-9D3F-804C7EB1AF81}" presName="nodeText" presStyleLbl="bgAccFollowNode1" presStyleIdx="2" presStyleCnt="4">
        <dgm:presLayoutVars>
          <dgm:bulletEnabled val="1"/>
        </dgm:presLayoutVars>
      </dgm:prSet>
      <dgm:spPr/>
    </dgm:pt>
    <dgm:pt modelId="{014AB5D7-6A65-8C44-A97D-11240028F6F9}" type="pres">
      <dgm:prSet presAssocID="{6B3B0AC4-93CB-4BF3-97FC-01BA4FE37D1C}" presName="sibTrans" presStyleCnt="0"/>
      <dgm:spPr/>
    </dgm:pt>
    <dgm:pt modelId="{B13901BB-64F2-5044-8DE5-1BEEE82500F8}" type="pres">
      <dgm:prSet presAssocID="{CF4E6B61-C6B7-6E4C-A457-C783BA989D0B}" presName="compositeNode" presStyleCnt="0">
        <dgm:presLayoutVars>
          <dgm:bulletEnabled val="1"/>
        </dgm:presLayoutVars>
      </dgm:prSet>
      <dgm:spPr/>
    </dgm:pt>
    <dgm:pt modelId="{FF6C7E1F-48E2-DC42-BAFC-978522247102}" type="pres">
      <dgm:prSet presAssocID="{CF4E6B61-C6B7-6E4C-A457-C783BA989D0B}" presName="bgRect" presStyleLbl="bgAccFollowNode1" presStyleIdx="3" presStyleCnt="4"/>
      <dgm:spPr/>
    </dgm:pt>
    <dgm:pt modelId="{9666C801-C3F7-2440-BAC3-9FCA30E7D90F}" type="pres">
      <dgm:prSet presAssocID="{9B1C1591-4B53-1A41-90FC-01B021DC93DC}" presName="sibTransNodeCircle" presStyleLbl="alignNode1" presStyleIdx="6" presStyleCnt="8">
        <dgm:presLayoutVars>
          <dgm:chMax val="0"/>
          <dgm:bulletEnabled/>
        </dgm:presLayoutVars>
      </dgm:prSet>
      <dgm:spPr/>
    </dgm:pt>
    <dgm:pt modelId="{A65AE084-9F81-2C4A-B9BB-AB22C6381E8B}" type="pres">
      <dgm:prSet presAssocID="{CF4E6B61-C6B7-6E4C-A457-C783BA989D0B}" presName="bottomLine" presStyleLbl="alignNode1" presStyleIdx="7" presStyleCnt="8">
        <dgm:presLayoutVars/>
      </dgm:prSet>
      <dgm:spPr/>
    </dgm:pt>
    <dgm:pt modelId="{62BBA757-E402-004D-ABD1-3398DA737E87}" type="pres">
      <dgm:prSet presAssocID="{CF4E6B61-C6B7-6E4C-A457-C783BA989D0B}" presName="nodeText" presStyleLbl="bgAccFollowNode1" presStyleIdx="3" presStyleCnt="4">
        <dgm:presLayoutVars>
          <dgm:bulletEnabled val="1"/>
        </dgm:presLayoutVars>
      </dgm:prSet>
      <dgm:spPr/>
    </dgm:pt>
  </dgm:ptLst>
  <dgm:cxnLst>
    <dgm:cxn modelId="{300F0C13-65C0-4946-B84A-51E77223E200}" type="presOf" srcId="{031F3D19-20E0-491B-81F5-9190315AE167}" destId="{EF253637-8FD8-4C46-9585-4915B36E8FC2}" srcOrd="0" destOrd="0" presId="urn:microsoft.com/office/officeart/2016/7/layout/BasicLinearProcessNumbered"/>
    <dgm:cxn modelId="{9583B63E-1EF9-9244-A5BF-3DAE185CCA8A}" type="presOf" srcId="{4B17C1AA-ABDE-45FA-9D3F-804C7EB1AF81}" destId="{DFA67817-4D83-8649-9A59-6FC1DA9999D8}" srcOrd="0" destOrd="0" presId="urn:microsoft.com/office/officeart/2016/7/layout/BasicLinearProcessNumbered"/>
    <dgm:cxn modelId="{F02EDD4C-B848-5247-ACB5-281C2818C790}" type="presOf" srcId="{D44A93F7-C15D-4074-865D-FB79E37B6FD2}" destId="{62EF1A87-DD41-9544-83ED-511E312D8294}" srcOrd="0" destOrd="0" presId="urn:microsoft.com/office/officeart/2016/7/layout/BasicLinearProcessNumbered"/>
    <dgm:cxn modelId="{EBB35156-9B3A-2A43-B2CD-34F182490A7B}" type="presOf" srcId="{CF4E6B61-C6B7-6E4C-A457-C783BA989D0B}" destId="{62BBA757-E402-004D-ABD1-3398DA737E87}" srcOrd="1" destOrd="0" presId="urn:microsoft.com/office/officeart/2016/7/layout/BasicLinearProcessNumbered"/>
    <dgm:cxn modelId="{797A4659-0743-8442-95C8-B6A8EAD1AC08}" type="presOf" srcId="{1D7066FE-E144-4D01-ACCC-39EDE66493B9}" destId="{02AD1E8D-9CE0-6C45-9523-D9B02B8FB706}" srcOrd="1" destOrd="0" presId="urn:microsoft.com/office/officeart/2016/7/layout/BasicLinearProcessNumbered"/>
    <dgm:cxn modelId="{53A2425C-E6DA-9347-80BC-151AD27A39F2}" type="presOf" srcId="{9B1C1591-4B53-1A41-90FC-01B021DC93DC}" destId="{9666C801-C3F7-2440-BAC3-9FCA30E7D90F}" srcOrd="0" destOrd="0" presId="urn:microsoft.com/office/officeart/2016/7/layout/BasicLinearProcessNumbered"/>
    <dgm:cxn modelId="{B6FAB279-4C3A-41FA-BFDE-C894DD371FE7}" srcId="{1D703AF3-44D4-49E3-97EA-FABB88C2EE4F}" destId="{4B17C1AA-ABDE-45FA-9D3F-804C7EB1AF81}" srcOrd="2" destOrd="0" parTransId="{DD0A3EBE-DD7A-4033-9203-BA854938A0F3}" sibTransId="{6B3B0AC4-93CB-4BF3-97FC-01BA4FE37D1C}"/>
    <dgm:cxn modelId="{F5E9239A-36B7-654B-B1F9-BDFF7445D4E8}" srcId="{1D703AF3-44D4-49E3-97EA-FABB88C2EE4F}" destId="{CF4E6B61-C6B7-6E4C-A457-C783BA989D0B}" srcOrd="3" destOrd="0" parTransId="{AA5D0EAB-BAA6-084E-A2F7-3C22FADF4E53}" sibTransId="{9B1C1591-4B53-1A41-90FC-01B021DC93DC}"/>
    <dgm:cxn modelId="{762B6DA7-0F74-40BC-9595-9EDBB127D9B4}" srcId="{1D703AF3-44D4-49E3-97EA-FABB88C2EE4F}" destId="{1D7066FE-E144-4D01-ACCC-39EDE66493B9}" srcOrd="1" destOrd="0" parTransId="{A68C13FD-AB06-4D39-BCD3-1BFA6C5F2CFE}" sibTransId="{73EB7DD9-8175-42F0-8926-EBBC86BD5FC3}"/>
    <dgm:cxn modelId="{75D7F8B7-207C-4AA2-849D-3AF7D84943A4}" srcId="{1D703AF3-44D4-49E3-97EA-FABB88C2EE4F}" destId="{D44A93F7-C15D-4074-865D-FB79E37B6FD2}" srcOrd="0" destOrd="0" parTransId="{E1E16993-F5A1-4092-ACD3-D6305841D7F3}" sibTransId="{031F3D19-20E0-491B-81F5-9190315AE167}"/>
    <dgm:cxn modelId="{A3CD57BC-9428-4C43-AC57-8EC3E46CD575}" type="presOf" srcId="{CF4E6B61-C6B7-6E4C-A457-C783BA989D0B}" destId="{FF6C7E1F-48E2-DC42-BAFC-978522247102}" srcOrd="0" destOrd="0" presId="urn:microsoft.com/office/officeart/2016/7/layout/BasicLinearProcessNumbered"/>
    <dgm:cxn modelId="{27BEE4CB-0E96-7B4D-9842-999762C1AB2D}" type="presOf" srcId="{73EB7DD9-8175-42F0-8926-EBBC86BD5FC3}" destId="{2FD6C8AD-F723-A54C-B176-5865FB6DBDB4}" srcOrd="0" destOrd="0" presId="urn:microsoft.com/office/officeart/2016/7/layout/BasicLinearProcessNumbered"/>
    <dgm:cxn modelId="{E05A0CD5-3014-4F44-84E3-C5A53CB745E0}" type="presOf" srcId="{1D7066FE-E144-4D01-ACCC-39EDE66493B9}" destId="{00B5E310-0FEC-1C47-92F2-C7018E355E51}" srcOrd="0" destOrd="0" presId="urn:microsoft.com/office/officeart/2016/7/layout/BasicLinearProcessNumbered"/>
    <dgm:cxn modelId="{E4A50CD8-6FC2-F449-B523-454FCD3BAAAD}" type="presOf" srcId="{6B3B0AC4-93CB-4BF3-97FC-01BA4FE37D1C}" destId="{A15184A5-F2AC-F841-9E5D-451594F5CC3E}" srcOrd="0" destOrd="0" presId="urn:microsoft.com/office/officeart/2016/7/layout/BasicLinearProcessNumbered"/>
    <dgm:cxn modelId="{BD4DBADB-BEEA-924C-966F-1F36726C522F}" type="presOf" srcId="{1D703AF3-44D4-49E3-97EA-FABB88C2EE4F}" destId="{8A3C77F2-1B1A-104B-AF36-5C311E0E3529}" srcOrd="0" destOrd="0" presId="urn:microsoft.com/office/officeart/2016/7/layout/BasicLinearProcessNumbered"/>
    <dgm:cxn modelId="{8C04F8E9-4890-3747-9833-1792D8226889}" type="presOf" srcId="{4B17C1AA-ABDE-45FA-9D3F-804C7EB1AF81}" destId="{C58240AE-E772-334B-9057-03CA5AA63E9F}" srcOrd="1" destOrd="0" presId="urn:microsoft.com/office/officeart/2016/7/layout/BasicLinearProcessNumbered"/>
    <dgm:cxn modelId="{A675E5F0-2380-3F48-B4E8-8CEC364FB33C}" type="presOf" srcId="{D44A93F7-C15D-4074-865D-FB79E37B6FD2}" destId="{87992EF9-C758-7640-9F62-62F06D053A0E}" srcOrd="1" destOrd="0" presId="urn:microsoft.com/office/officeart/2016/7/layout/BasicLinearProcessNumbered"/>
    <dgm:cxn modelId="{4B593C85-E39A-404C-A1F3-2867B5C5A2EC}" type="presParOf" srcId="{8A3C77F2-1B1A-104B-AF36-5C311E0E3529}" destId="{CE794243-41A9-EF41-B6AB-3D8F3847FFF9}" srcOrd="0" destOrd="0" presId="urn:microsoft.com/office/officeart/2016/7/layout/BasicLinearProcessNumbered"/>
    <dgm:cxn modelId="{8CB5F8B8-6983-2141-A4CE-DB73D59C52F4}" type="presParOf" srcId="{CE794243-41A9-EF41-B6AB-3D8F3847FFF9}" destId="{62EF1A87-DD41-9544-83ED-511E312D8294}" srcOrd="0" destOrd="0" presId="urn:microsoft.com/office/officeart/2016/7/layout/BasicLinearProcessNumbered"/>
    <dgm:cxn modelId="{87D2F354-6158-D54A-834A-861312732296}" type="presParOf" srcId="{CE794243-41A9-EF41-B6AB-3D8F3847FFF9}" destId="{EF253637-8FD8-4C46-9585-4915B36E8FC2}" srcOrd="1" destOrd="0" presId="urn:microsoft.com/office/officeart/2016/7/layout/BasicLinearProcessNumbered"/>
    <dgm:cxn modelId="{CDDA5D05-7C3E-624D-8670-11FF341CF92E}" type="presParOf" srcId="{CE794243-41A9-EF41-B6AB-3D8F3847FFF9}" destId="{01427454-9CD6-1E48-A834-2E10E8B7820B}" srcOrd="2" destOrd="0" presId="urn:microsoft.com/office/officeart/2016/7/layout/BasicLinearProcessNumbered"/>
    <dgm:cxn modelId="{4088B95D-1D47-3245-9876-501E0E008F6F}" type="presParOf" srcId="{CE794243-41A9-EF41-B6AB-3D8F3847FFF9}" destId="{87992EF9-C758-7640-9F62-62F06D053A0E}" srcOrd="3" destOrd="0" presId="urn:microsoft.com/office/officeart/2016/7/layout/BasicLinearProcessNumbered"/>
    <dgm:cxn modelId="{CC34B297-95A3-314F-81DA-490725F8E667}" type="presParOf" srcId="{8A3C77F2-1B1A-104B-AF36-5C311E0E3529}" destId="{3BCE7ED1-E9D6-2E4D-A83B-C3850D265DCB}" srcOrd="1" destOrd="0" presId="urn:microsoft.com/office/officeart/2016/7/layout/BasicLinearProcessNumbered"/>
    <dgm:cxn modelId="{0026AAB7-6B30-B043-9C64-FC36C9736D67}" type="presParOf" srcId="{8A3C77F2-1B1A-104B-AF36-5C311E0E3529}" destId="{EA5DCEE0-D576-954B-819B-8CF62D8693CF}" srcOrd="2" destOrd="0" presId="urn:microsoft.com/office/officeart/2016/7/layout/BasicLinearProcessNumbered"/>
    <dgm:cxn modelId="{65259373-7A2D-D44B-B9F1-6B077C2B9CF8}" type="presParOf" srcId="{EA5DCEE0-D576-954B-819B-8CF62D8693CF}" destId="{00B5E310-0FEC-1C47-92F2-C7018E355E51}" srcOrd="0" destOrd="0" presId="urn:microsoft.com/office/officeart/2016/7/layout/BasicLinearProcessNumbered"/>
    <dgm:cxn modelId="{2D6E2C09-EDB7-1E40-8008-0DF4B0BF28F2}" type="presParOf" srcId="{EA5DCEE0-D576-954B-819B-8CF62D8693CF}" destId="{2FD6C8AD-F723-A54C-B176-5865FB6DBDB4}" srcOrd="1" destOrd="0" presId="urn:microsoft.com/office/officeart/2016/7/layout/BasicLinearProcessNumbered"/>
    <dgm:cxn modelId="{D8DC2229-AA89-6A47-AC28-28D5D90919F9}" type="presParOf" srcId="{EA5DCEE0-D576-954B-819B-8CF62D8693CF}" destId="{FB29407D-A8D8-6747-9BD5-B7D5AB3D47C8}" srcOrd="2" destOrd="0" presId="urn:microsoft.com/office/officeart/2016/7/layout/BasicLinearProcessNumbered"/>
    <dgm:cxn modelId="{51A49624-0C82-B645-8B2A-981E9FE134C1}" type="presParOf" srcId="{EA5DCEE0-D576-954B-819B-8CF62D8693CF}" destId="{02AD1E8D-9CE0-6C45-9523-D9B02B8FB706}" srcOrd="3" destOrd="0" presId="urn:microsoft.com/office/officeart/2016/7/layout/BasicLinearProcessNumbered"/>
    <dgm:cxn modelId="{12331249-5AA5-754F-8A5B-9888836E7D15}" type="presParOf" srcId="{8A3C77F2-1B1A-104B-AF36-5C311E0E3529}" destId="{55B03DE6-8105-5F40-81A7-458D6FA9D460}" srcOrd="3" destOrd="0" presId="urn:microsoft.com/office/officeart/2016/7/layout/BasicLinearProcessNumbered"/>
    <dgm:cxn modelId="{BB9A7DA7-D3CC-1F42-A8A3-00947A2EECAE}" type="presParOf" srcId="{8A3C77F2-1B1A-104B-AF36-5C311E0E3529}" destId="{65EDDD4F-8645-D94F-ACD2-923B247B4C1A}" srcOrd="4" destOrd="0" presId="urn:microsoft.com/office/officeart/2016/7/layout/BasicLinearProcessNumbered"/>
    <dgm:cxn modelId="{30CFF847-9651-C84F-A824-0B9FBF34A426}" type="presParOf" srcId="{65EDDD4F-8645-D94F-ACD2-923B247B4C1A}" destId="{DFA67817-4D83-8649-9A59-6FC1DA9999D8}" srcOrd="0" destOrd="0" presId="urn:microsoft.com/office/officeart/2016/7/layout/BasicLinearProcessNumbered"/>
    <dgm:cxn modelId="{21D4D971-9CDE-334F-962C-282B0D93122C}" type="presParOf" srcId="{65EDDD4F-8645-D94F-ACD2-923B247B4C1A}" destId="{A15184A5-F2AC-F841-9E5D-451594F5CC3E}" srcOrd="1" destOrd="0" presId="urn:microsoft.com/office/officeart/2016/7/layout/BasicLinearProcessNumbered"/>
    <dgm:cxn modelId="{4850DEE4-61AD-AE41-B673-0CD216406313}" type="presParOf" srcId="{65EDDD4F-8645-D94F-ACD2-923B247B4C1A}" destId="{F4EFB847-406A-5B48-BE9A-DAD171A44E17}" srcOrd="2" destOrd="0" presId="urn:microsoft.com/office/officeart/2016/7/layout/BasicLinearProcessNumbered"/>
    <dgm:cxn modelId="{39074858-0DC4-7F42-B59B-CA7D7D351245}" type="presParOf" srcId="{65EDDD4F-8645-D94F-ACD2-923B247B4C1A}" destId="{C58240AE-E772-334B-9057-03CA5AA63E9F}" srcOrd="3" destOrd="0" presId="urn:microsoft.com/office/officeart/2016/7/layout/BasicLinearProcessNumbered"/>
    <dgm:cxn modelId="{DC754C4B-A10D-4341-A8E8-E6206580455A}" type="presParOf" srcId="{8A3C77F2-1B1A-104B-AF36-5C311E0E3529}" destId="{014AB5D7-6A65-8C44-A97D-11240028F6F9}" srcOrd="5" destOrd="0" presId="urn:microsoft.com/office/officeart/2016/7/layout/BasicLinearProcessNumbered"/>
    <dgm:cxn modelId="{3DED5F16-2469-6141-B62E-9DF86F9D1D0B}" type="presParOf" srcId="{8A3C77F2-1B1A-104B-AF36-5C311E0E3529}" destId="{B13901BB-64F2-5044-8DE5-1BEEE82500F8}" srcOrd="6" destOrd="0" presId="urn:microsoft.com/office/officeart/2016/7/layout/BasicLinearProcessNumbered"/>
    <dgm:cxn modelId="{DD5EB473-B01A-2B4D-B171-11EDFBBB7855}" type="presParOf" srcId="{B13901BB-64F2-5044-8DE5-1BEEE82500F8}" destId="{FF6C7E1F-48E2-DC42-BAFC-978522247102}" srcOrd="0" destOrd="0" presId="urn:microsoft.com/office/officeart/2016/7/layout/BasicLinearProcessNumbered"/>
    <dgm:cxn modelId="{C428535C-51D0-404A-A4AC-FB41B6F3C2B5}" type="presParOf" srcId="{B13901BB-64F2-5044-8DE5-1BEEE82500F8}" destId="{9666C801-C3F7-2440-BAC3-9FCA30E7D90F}" srcOrd="1" destOrd="0" presId="urn:microsoft.com/office/officeart/2016/7/layout/BasicLinearProcessNumbered"/>
    <dgm:cxn modelId="{2B1A6828-3D6F-2246-AA24-3F5C6246723E}" type="presParOf" srcId="{B13901BB-64F2-5044-8DE5-1BEEE82500F8}" destId="{A65AE084-9F81-2C4A-B9BB-AB22C6381E8B}" srcOrd="2" destOrd="0" presId="urn:microsoft.com/office/officeart/2016/7/layout/BasicLinearProcessNumbered"/>
    <dgm:cxn modelId="{66E6642C-284D-D248-88AA-775CE5329381}" type="presParOf" srcId="{B13901BB-64F2-5044-8DE5-1BEEE82500F8}" destId="{62BBA757-E402-004D-ABD1-3398DA737E87}"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BC5535-D83C-4719-86B5-8E6EFCAFB6BA}"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B5A4BAE-E44B-4476-A16F-975C316415A0}">
      <dgm:prSet/>
      <dgm:spPr/>
      <dgm:t>
        <a:bodyPr/>
        <a:lstStyle/>
        <a:p>
          <a:r>
            <a:rPr lang="en-US"/>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155/88 mm Hg.</a:t>
          </a:r>
        </a:p>
      </dgm:t>
    </dgm:pt>
    <dgm:pt modelId="{7D3ACB14-1344-452C-815E-328E45E29A85}" type="parTrans" cxnId="{44AA5F8C-230B-4AA2-B6E7-BE00FD088ADE}">
      <dgm:prSet/>
      <dgm:spPr/>
      <dgm:t>
        <a:bodyPr/>
        <a:lstStyle/>
        <a:p>
          <a:endParaRPr lang="en-US"/>
        </a:p>
      </dgm:t>
    </dgm:pt>
    <dgm:pt modelId="{C993036E-14F9-4EB5-8E7F-089CD7F2A439}" type="sibTrans" cxnId="{44AA5F8C-230B-4AA2-B6E7-BE00FD088ADE}">
      <dgm:prSet/>
      <dgm:spPr/>
      <dgm:t>
        <a:bodyPr/>
        <a:lstStyle/>
        <a:p>
          <a:endParaRPr lang="en-US"/>
        </a:p>
      </dgm:t>
    </dgm:pt>
    <dgm:pt modelId="{186386F8-E0FA-4973-9A48-04E56517291C}">
      <dgm:prSet/>
      <dgm:spPr/>
      <dgm:t>
        <a:bodyPr/>
        <a:lstStyle/>
        <a:p>
          <a:r>
            <a:rPr lang="en-US" b="1"/>
            <a:t>Initial Question:</a:t>
          </a:r>
          <a:r>
            <a:rPr lang="en-US"/>
            <a:t> When treating hypertension, at what target blood pressure should we aim?</a:t>
          </a:r>
        </a:p>
      </dgm:t>
    </dgm:pt>
    <dgm:pt modelId="{D433B5B0-1314-4D92-9E35-FF16C9D8D4FE}" type="parTrans" cxnId="{6D2D8F1C-56AB-4667-9085-2CFD4AFCFB30}">
      <dgm:prSet/>
      <dgm:spPr/>
      <dgm:t>
        <a:bodyPr/>
        <a:lstStyle/>
        <a:p>
          <a:endParaRPr lang="en-US"/>
        </a:p>
      </dgm:t>
    </dgm:pt>
    <dgm:pt modelId="{EDC0D6F4-DB39-490B-AB72-0AF31B7EF589}" type="sibTrans" cxnId="{6D2D8F1C-56AB-4667-9085-2CFD4AFCFB30}">
      <dgm:prSet/>
      <dgm:spPr/>
      <dgm:t>
        <a:bodyPr/>
        <a:lstStyle/>
        <a:p>
          <a:endParaRPr lang="en-US"/>
        </a:p>
      </dgm:t>
    </dgm:pt>
    <dgm:pt modelId="{819A201B-391D-F348-86BE-935296D0BBF5}" type="pres">
      <dgm:prSet presAssocID="{F7BC5535-D83C-4719-86B5-8E6EFCAFB6BA}" presName="vert0" presStyleCnt="0">
        <dgm:presLayoutVars>
          <dgm:dir/>
          <dgm:animOne val="branch"/>
          <dgm:animLvl val="lvl"/>
        </dgm:presLayoutVars>
      </dgm:prSet>
      <dgm:spPr/>
    </dgm:pt>
    <dgm:pt modelId="{3331E5F7-A328-9542-AA62-4D3BE6B9CE9E}" type="pres">
      <dgm:prSet presAssocID="{1B5A4BAE-E44B-4476-A16F-975C316415A0}" presName="thickLine" presStyleLbl="alignNode1" presStyleIdx="0" presStyleCnt="2"/>
      <dgm:spPr/>
    </dgm:pt>
    <dgm:pt modelId="{17C69393-C035-0547-8C74-9C5CC8EC7E7D}" type="pres">
      <dgm:prSet presAssocID="{1B5A4BAE-E44B-4476-A16F-975C316415A0}" presName="horz1" presStyleCnt="0"/>
      <dgm:spPr/>
    </dgm:pt>
    <dgm:pt modelId="{6FB6739D-F9D3-4F44-B865-FB6D11A87B93}" type="pres">
      <dgm:prSet presAssocID="{1B5A4BAE-E44B-4476-A16F-975C316415A0}" presName="tx1" presStyleLbl="revTx" presStyleIdx="0" presStyleCnt="2"/>
      <dgm:spPr/>
    </dgm:pt>
    <dgm:pt modelId="{250F7CCA-40D7-7D48-9706-CAE09CCA8D7A}" type="pres">
      <dgm:prSet presAssocID="{1B5A4BAE-E44B-4476-A16F-975C316415A0}" presName="vert1" presStyleCnt="0"/>
      <dgm:spPr/>
    </dgm:pt>
    <dgm:pt modelId="{17E3E680-7502-9F49-B9CD-E6CE80D29702}" type="pres">
      <dgm:prSet presAssocID="{186386F8-E0FA-4973-9A48-04E56517291C}" presName="thickLine" presStyleLbl="alignNode1" presStyleIdx="1" presStyleCnt="2"/>
      <dgm:spPr/>
    </dgm:pt>
    <dgm:pt modelId="{5A7A89AC-3755-4C4C-8EC0-6011E8D4CD94}" type="pres">
      <dgm:prSet presAssocID="{186386F8-E0FA-4973-9A48-04E56517291C}" presName="horz1" presStyleCnt="0"/>
      <dgm:spPr/>
    </dgm:pt>
    <dgm:pt modelId="{1FF24538-73CF-0A46-BC46-32D25098F577}" type="pres">
      <dgm:prSet presAssocID="{186386F8-E0FA-4973-9A48-04E56517291C}" presName="tx1" presStyleLbl="revTx" presStyleIdx="1" presStyleCnt="2"/>
      <dgm:spPr/>
    </dgm:pt>
    <dgm:pt modelId="{5D427863-DB76-2848-BD25-3B1855CBA6D9}" type="pres">
      <dgm:prSet presAssocID="{186386F8-E0FA-4973-9A48-04E56517291C}" presName="vert1" presStyleCnt="0"/>
      <dgm:spPr/>
    </dgm:pt>
  </dgm:ptLst>
  <dgm:cxnLst>
    <dgm:cxn modelId="{9CF5D319-9F3C-9244-BFB2-938A30597946}" type="presOf" srcId="{F7BC5535-D83C-4719-86B5-8E6EFCAFB6BA}" destId="{819A201B-391D-F348-86BE-935296D0BBF5}" srcOrd="0" destOrd="0" presId="urn:microsoft.com/office/officeart/2008/layout/LinedList"/>
    <dgm:cxn modelId="{6D2D8F1C-56AB-4667-9085-2CFD4AFCFB30}" srcId="{F7BC5535-D83C-4719-86B5-8E6EFCAFB6BA}" destId="{186386F8-E0FA-4973-9A48-04E56517291C}" srcOrd="1" destOrd="0" parTransId="{D433B5B0-1314-4D92-9E35-FF16C9D8D4FE}" sibTransId="{EDC0D6F4-DB39-490B-AB72-0AF31B7EF589}"/>
    <dgm:cxn modelId="{A0615686-DF9D-084B-B7B9-DAF7FEA8849F}" type="presOf" srcId="{186386F8-E0FA-4973-9A48-04E56517291C}" destId="{1FF24538-73CF-0A46-BC46-32D25098F577}" srcOrd="0" destOrd="0" presId="urn:microsoft.com/office/officeart/2008/layout/LinedList"/>
    <dgm:cxn modelId="{44AA5F8C-230B-4AA2-B6E7-BE00FD088ADE}" srcId="{F7BC5535-D83C-4719-86B5-8E6EFCAFB6BA}" destId="{1B5A4BAE-E44B-4476-A16F-975C316415A0}" srcOrd="0" destOrd="0" parTransId="{7D3ACB14-1344-452C-815E-328E45E29A85}" sibTransId="{C993036E-14F9-4EB5-8E7F-089CD7F2A439}"/>
    <dgm:cxn modelId="{9D0FCFE0-4DD8-F740-AFCB-4E41DC7E7DEF}" type="presOf" srcId="{1B5A4BAE-E44B-4476-A16F-975C316415A0}" destId="{6FB6739D-F9D3-4F44-B865-FB6D11A87B93}" srcOrd="0" destOrd="0" presId="urn:microsoft.com/office/officeart/2008/layout/LinedList"/>
    <dgm:cxn modelId="{0B6B7BAC-BDEF-5B45-9DB3-44C4CAF7F7C0}" type="presParOf" srcId="{819A201B-391D-F348-86BE-935296D0BBF5}" destId="{3331E5F7-A328-9542-AA62-4D3BE6B9CE9E}" srcOrd="0" destOrd="0" presId="urn:microsoft.com/office/officeart/2008/layout/LinedList"/>
    <dgm:cxn modelId="{087F7D9C-8F45-8A4D-801B-486F51D175DD}" type="presParOf" srcId="{819A201B-391D-F348-86BE-935296D0BBF5}" destId="{17C69393-C035-0547-8C74-9C5CC8EC7E7D}" srcOrd="1" destOrd="0" presId="urn:microsoft.com/office/officeart/2008/layout/LinedList"/>
    <dgm:cxn modelId="{A23DB8DB-B2E8-1F42-803D-F1D2E4778472}" type="presParOf" srcId="{17C69393-C035-0547-8C74-9C5CC8EC7E7D}" destId="{6FB6739D-F9D3-4F44-B865-FB6D11A87B93}" srcOrd="0" destOrd="0" presId="urn:microsoft.com/office/officeart/2008/layout/LinedList"/>
    <dgm:cxn modelId="{983F743A-2D34-8D46-BD4D-FADE3C88EAA4}" type="presParOf" srcId="{17C69393-C035-0547-8C74-9C5CC8EC7E7D}" destId="{250F7CCA-40D7-7D48-9706-CAE09CCA8D7A}" srcOrd="1" destOrd="0" presId="urn:microsoft.com/office/officeart/2008/layout/LinedList"/>
    <dgm:cxn modelId="{02EF7D4F-EA20-3648-BF4B-64EDA585206C}" type="presParOf" srcId="{819A201B-391D-F348-86BE-935296D0BBF5}" destId="{17E3E680-7502-9F49-B9CD-E6CE80D29702}" srcOrd="2" destOrd="0" presId="urn:microsoft.com/office/officeart/2008/layout/LinedList"/>
    <dgm:cxn modelId="{0F7F6B69-32CB-494C-ABB1-AD2DAC618451}" type="presParOf" srcId="{819A201B-391D-F348-86BE-935296D0BBF5}" destId="{5A7A89AC-3755-4C4C-8EC0-6011E8D4CD94}" srcOrd="3" destOrd="0" presId="urn:microsoft.com/office/officeart/2008/layout/LinedList"/>
    <dgm:cxn modelId="{D0E713C7-65E2-1B44-A7EF-E767D26CEAB7}" type="presParOf" srcId="{5A7A89AC-3755-4C4C-8EC0-6011E8D4CD94}" destId="{1FF24538-73CF-0A46-BC46-32D25098F577}" srcOrd="0" destOrd="0" presId="urn:microsoft.com/office/officeart/2008/layout/LinedList"/>
    <dgm:cxn modelId="{B0282D66-CDA7-5B48-9BB8-9C95BF753653}" type="presParOf" srcId="{5A7A89AC-3755-4C4C-8EC0-6011E8D4CD94}" destId="{5D427863-DB76-2848-BD25-3B1855CBA6D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AE3239-ACF8-4960-9606-C6296C609C89}"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2FA6E8E2-396B-454A-838E-23227B014FEF}">
      <dgm:prSet custT="1"/>
      <dgm:spPr/>
      <dgm:t>
        <a:bodyPr/>
        <a:lstStyle/>
        <a:p>
          <a:r>
            <a:rPr lang="en-US" sz="3200" b="1" i="1" dirty="0"/>
            <a:t>Ask</a:t>
          </a:r>
          <a:r>
            <a:rPr lang="en-US" sz="3200" b="1" dirty="0"/>
            <a:t> a question </a:t>
          </a:r>
          <a:endParaRPr lang="en-US" sz="3200" dirty="0"/>
        </a:p>
      </dgm:t>
    </dgm:pt>
    <dgm:pt modelId="{AC7D07B8-C21C-4C6E-A6F0-62C5155889F5}" type="parTrans" cxnId="{90AE5D7F-BC86-4A60-BB83-09680735CB8F}">
      <dgm:prSet/>
      <dgm:spPr/>
      <dgm:t>
        <a:bodyPr/>
        <a:lstStyle/>
        <a:p>
          <a:endParaRPr lang="en-US"/>
        </a:p>
      </dgm:t>
    </dgm:pt>
    <dgm:pt modelId="{10871199-AD54-4D92-B2AE-6EAF88D48037}" type="sibTrans" cxnId="{90AE5D7F-BC86-4A60-BB83-09680735CB8F}">
      <dgm:prSet/>
      <dgm:spPr/>
      <dgm:t>
        <a:bodyPr/>
        <a:lstStyle/>
        <a:p>
          <a:endParaRPr lang="en-US"/>
        </a:p>
      </dgm:t>
    </dgm:pt>
    <dgm:pt modelId="{EC2CA16E-8491-4387-B131-6B40E99659BC}">
      <dgm:prSet/>
      <dgm:spPr/>
      <dgm:t>
        <a:bodyPr/>
        <a:lstStyle/>
        <a:p>
          <a:r>
            <a:rPr lang="en-US" b="1" i="1" dirty="0"/>
            <a:t>Acquire </a:t>
          </a:r>
          <a:r>
            <a:rPr lang="en-US" b="1" dirty="0"/>
            <a:t>evidence </a:t>
          </a:r>
        </a:p>
      </dgm:t>
    </dgm:pt>
    <dgm:pt modelId="{7978B723-19BB-4F00-A210-C9570E762726}" type="parTrans" cxnId="{253A6091-9139-435A-9A5A-BEF3ED69E680}">
      <dgm:prSet/>
      <dgm:spPr/>
      <dgm:t>
        <a:bodyPr/>
        <a:lstStyle/>
        <a:p>
          <a:endParaRPr lang="en-US"/>
        </a:p>
      </dgm:t>
    </dgm:pt>
    <dgm:pt modelId="{4E914034-639F-4C8B-9F07-6A07297265BB}" type="sibTrans" cxnId="{253A6091-9139-435A-9A5A-BEF3ED69E680}">
      <dgm:prSet/>
      <dgm:spPr/>
      <dgm:t>
        <a:bodyPr/>
        <a:lstStyle/>
        <a:p>
          <a:endParaRPr lang="en-US"/>
        </a:p>
      </dgm:t>
    </dgm:pt>
    <dgm:pt modelId="{63D745FB-8FE1-4FFE-B161-2D0172A04A23}">
      <dgm:prSet/>
      <dgm:spPr/>
      <dgm:t>
        <a:bodyPr/>
        <a:lstStyle/>
        <a:p>
          <a:r>
            <a:rPr lang="en-US"/>
            <a:t>critically </a:t>
          </a:r>
          <a:r>
            <a:rPr lang="en-US" i="1"/>
            <a:t>Appraise </a:t>
          </a:r>
          <a:r>
            <a:rPr lang="en-US"/>
            <a:t>evidence </a:t>
          </a:r>
        </a:p>
      </dgm:t>
    </dgm:pt>
    <dgm:pt modelId="{A58EFF15-64C8-4922-A72E-CB76701CF45D}" type="parTrans" cxnId="{D47EAE5E-4E0D-4A42-9401-F14B197F3373}">
      <dgm:prSet/>
      <dgm:spPr/>
      <dgm:t>
        <a:bodyPr/>
        <a:lstStyle/>
        <a:p>
          <a:endParaRPr lang="en-US"/>
        </a:p>
      </dgm:t>
    </dgm:pt>
    <dgm:pt modelId="{A138FF8D-5503-4BC8-9622-CBA6B1BFF71E}" type="sibTrans" cxnId="{D47EAE5E-4E0D-4A42-9401-F14B197F3373}">
      <dgm:prSet/>
      <dgm:spPr/>
      <dgm:t>
        <a:bodyPr/>
        <a:lstStyle/>
        <a:p>
          <a:endParaRPr lang="en-US"/>
        </a:p>
      </dgm:t>
    </dgm:pt>
    <dgm:pt modelId="{CFA69632-FE07-4A86-B9AA-6564901C12DC}">
      <dgm:prSet/>
      <dgm:spPr/>
      <dgm:t>
        <a:bodyPr/>
        <a:lstStyle/>
        <a:p>
          <a:r>
            <a:rPr lang="en-US" i="1"/>
            <a:t>Apply </a:t>
          </a:r>
          <a:r>
            <a:rPr lang="en-US"/>
            <a:t>evidence </a:t>
          </a:r>
        </a:p>
      </dgm:t>
    </dgm:pt>
    <dgm:pt modelId="{04EEE432-03B1-4F84-A063-E6B9A35B6563}" type="parTrans" cxnId="{54A2EBAB-ADEB-445E-9DA8-45CA969128DA}">
      <dgm:prSet/>
      <dgm:spPr/>
      <dgm:t>
        <a:bodyPr/>
        <a:lstStyle/>
        <a:p>
          <a:endParaRPr lang="en-US"/>
        </a:p>
      </dgm:t>
    </dgm:pt>
    <dgm:pt modelId="{D8413F96-DE2B-43FA-970D-FDC4147D5990}" type="sibTrans" cxnId="{54A2EBAB-ADEB-445E-9DA8-45CA969128DA}">
      <dgm:prSet/>
      <dgm:spPr/>
      <dgm:t>
        <a:bodyPr/>
        <a:lstStyle/>
        <a:p>
          <a:endParaRPr lang="en-US"/>
        </a:p>
      </dgm:t>
    </dgm:pt>
    <dgm:pt modelId="{7EBED46B-F9B2-4A40-BDEB-3F84F753FA02}">
      <dgm:prSet/>
      <dgm:spPr/>
      <dgm:t>
        <a:bodyPr/>
        <a:lstStyle/>
        <a:p>
          <a:r>
            <a:rPr lang="en-US" i="1"/>
            <a:t>Assess </a:t>
          </a:r>
          <a:r>
            <a:rPr lang="en-US"/>
            <a:t>EBM process</a:t>
          </a:r>
        </a:p>
      </dgm:t>
    </dgm:pt>
    <dgm:pt modelId="{CA5AF540-02D2-4D84-BCF3-2D3E29575F24}" type="parTrans" cxnId="{0BC74D92-B7A4-4FE8-9F48-52964B8E92A3}">
      <dgm:prSet/>
      <dgm:spPr/>
      <dgm:t>
        <a:bodyPr/>
        <a:lstStyle/>
        <a:p>
          <a:endParaRPr lang="en-US"/>
        </a:p>
      </dgm:t>
    </dgm:pt>
    <dgm:pt modelId="{DFD647F4-6732-4B3A-9D59-35E7A2112E76}" type="sibTrans" cxnId="{0BC74D92-B7A4-4FE8-9F48-52964B8E92A3}">
      <dgm:prSet/>
      <dgm:spPr/>
      <dgm:t>
        <a:bodyPr/>
        <a:lstStyle/>
        <a:p>
          <a:endParaRPr lang="en-US"/>
        </a:p>
      </dgm:t>
    </dgm:pt>
    <dgm:pt modelId="{7E3D9F96-5B0E-44AD-8CCE-5C1916335DFE}" type="pres">
      <dgm:prSet presAssocID="{05AE3239-ACF8-4960-9606-C6296C609C89}" presName="root" presStyleCnt="0">
        <dgm:presLayoutVars>
          <dgm:dir/>
          <dgm:resizeHandles val="exact"/>
        </dgm:presLayoutVars>
      </dgm:prSet>
      <dgm:spPr/>
    </dgm:pt>
    <dgm:pt modelId="{C7EF8D4C-8B5F-4274-B652-2773BFDDC2CB}" type="pres">
      <dgm:prSet presAssocID="{2FA6E8E2-396B-454A-838E-23227B014FEF}" presName="compNode" presStyleCnt="0"/>
      <dgm:spPr/>
    </dgm:pt>
    <dgm:pt modelId="{5B20ECA2-CF6B-457D-934D-9099F18D4F17}" type="pres">
      <dgm:prSet presAssocID="{2FA6E8E2-396B-454A-838E-23227B014FEF}" presName="bgRect" presStyleLbl="bgShp" presStyleIdx="0" presStyleCnt="5" custLinFactNeighborX="3323" custLinFactNeighborY="2251"/>
      <dgm:spPr/>
    </dgm:pt>
    <dgm:pt modelId="{977ADEDF-DDED-42E1-8A3C-1264DCA5B1F2}" type="pres">
      <dgm:prSet presAssocID="{2FA6E8E2-396B-454A-838E-23227B014FE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C89A02DB-BA14-414E-9D3F-53C4F66CF2E5}" type="pres">
      <dgm:prSet presAssocID="{2FA6E8E2-396B-454A-838E-23227B014FEF}" presName="spaceRect" presStyleCnt="0"/>
      <dgm:spPr/>
    </dgm:pt>
    <dgm:pt modelId="{DEF1EA0D-1889-426E-8464-F904971B25EB}" type="pres">
      <dgm:prSet presAssocID="{2FA6E8E2-396B-454A-838E-23227B014FEF}" presName="parTx" presStyleLbl="revTx" presStyleIdx="0" presStyleCnt="5">
        <dgm:presLayoutVars>
          <dgm:chMax val="0"/>
          <dgm:chPref val="0"/>
        </dgm:presLayoutVars>
      </dgm:prSet>
      <dgm:spPr/>
    </dgm:pt>
    <dgm:pt modelId="{29318EDE-A170-4158-B718-B7728A909A7B}" type="pres">
      <dgm:prSet presAssocID="{10871199-AD54-4D92-B2AE-6EAF88D48037}" presName="sibTrans" presStyleCnt="0"/>
      <dgm:spPr/>
    </dgm:pt>
    <dgm:pt modelId="{94996212-5A5B-488D-8100-FDDF2AA83B5D}" type="pres">
      <dgm:prSet presAssocID="{EC2CA16E-8491-4387-B131-6B40E99659BC}" presName="compNode" presStyleCnt="0"/>
      <dgm:spPr/>
    </dgm:pt>
    <dgm:pt modelId="{6B1A916B-527C-4DFB-9605-4B8099C8AAD4}" type="pres">
      <dgm:prSet presAssocID="{EC2CA16E-8491-4387-B131-6B40E99659BC}" presName="bgRect" presStyleLbl="bgShp" presStyleIdx="1" presStyleCnt="5"/>
      <dgm:spPr/>
    </dgm:pt>
    <dgm:pt modelId="{38D6D4BB-3726-4A5B-9782-1DB899FAEF41}" type="pres">
      <dgm:prSet presAssocID="{EC2CA16E-8491-4387-B131-6B40E99659B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8B8B1CB-1C3A-46CD-BDEE-9994C7D8A924}" type="pres">
      <dgm:prSet presAssocID="{EC2CA16E-8491-4387-B131-6B40E99659BC}" presName="spaceRect" presStyleCnt="0"/>
      <dgm:spPr/>
    </dgm:pt>
    <dgm:pt modelId="{B457BF2A-0F10-422D-B429-8339951F9DDC}" type="pres">
      <dgm:prSet presAssocID="{EC2CA16E-8491-4387-B131-6B40E99659BC}" presName="parTx" presStyleLbl="revTx" presStyleIdx="1" presStyleCnt="5">
        <dgm:presLayoutVars>
          <dgm:chMax val="0"/>
          <dgm:chPref val="0"/>
        </dgm:presLayoutVars>
      </dgm:prSet>
      <dgm:spPr/>
    </dgm:pt>
    <dgm:pt modelId="{54DED1D1-1488-47EA-9A52-62291EF7E02B}" type="pres">
      <dgm:prSet presAssocID="{4E914034-639F-4C8B-9F07-6A07297265BB}" presName="sibTrans" presStyleCnt="0"/>
      <dgm:spPr/>
    </dgm:pt>
    <dgm:pt modelId="{F7E4F193-181B-4611-A2D3-6DABCB14E093}" type="pres">
      <dgm:prSet presAssocID="{63D745FB-8FE1-4FFE-B161-2D0172A04A23}" presName="compNode" presStyleCnt="0"/>
      <dgm:spPr/>
    </dgm:pt>
    <dgm:pt modelId="{1571E2C4-ACEB-497A-8CDA-4C12E533C543}" type="pres">
      <dgm:prSet presAssocID="{63D745FB-8FE1-4FFE-B161-2D0172A04A23}" presName="bgRect" presStyleLbl="bgShp" presStyleIdx="2" presStyleCnt="5"/>
      <dgm:spPr/>
    </dgm:pt>
    <dgm:pt modelId="{B4933CD1-965C-4D00-B553-393A033140A5}" type="pres">
      <dgm:prSet presAssocID="{63D745FB-8FE1-4FFE-B161-2D0172A04A2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448F74E6-87DC-4D8F-8F89-9415D852C8C7}" type="pres">
      <dgm:prSet presAssocID="{63D745FB-8FE1-4FFE-B161-2D0172A04A23}" presName="spaceRect" presStyleCnt="0"/>
      <dgm:spPr/>
    </dgm:pt>
    <dgm:pt modelId="{E78AFEEE-FCD6-4B0D-AB6D-32F0CC2FC4C3}" type="pres">
      <dgm:prSet presAssocID="{63D745FB-8FE1-4FFE-B161-2D0172A04A23}" presName="parTx" presStyleLbl="revTx" presStyleIdx="2" presStyleCnt="5">
        <dgm:presLayoutVars>
          <dgm:chMax val="0"/>
          <dgm:chPref val="0"/>
        </dgm:presLayoutVars>
      </dgm:prSet>
      <dgm:spPr/>
    </dgm:pt>
    <dgm:pt modelId="{7AD73EA5-E714-4768-99D3-783B5140F73A}" type="pres">
      <dgm:prSet presAssocID="{A138FF8D-5503-4BC8-9622-CBA6B1BFF71E}" presName="sibTrans" presStyleCnt="0"/>
      <dgm:spPr/>
    </dgm:pt>
    <dgm:pt modelId="{F8D42468-7D3E-4919-A011-B2018D387FCA}" type="pres">
      <dgm:prSet presAssocID="{CFA69632-FE07-4A86-B9AA-6564901C12DC}" presName="compNode" presStyleCnt="0"/>
      <dgm:spPr/>
    </dgm:pt>
    <dgm:pt modelId="{D1122056-18BE-4ABF-AAFE-E554181168A2}" type="pres">
      <dgm:prSet presAssocID="{CFA69632-FE07-4A86-B9AA-6564901C12DC}" presName="bgRect" presStyleLbl="bgShp" presStyleIdx="3" presStyleCnt="5"/>
      <dgm:spPr/>
    </dgm:pt>
    <dgm:pt modelId="{A898ED2B-6580-48CC-B68B-559B9BEE1901}" type="pres">
      <dgm:prSet presAssocID="{CFA69632-FE07-4A86-B9AA-6564901C12D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EA73E395-BE44-4D12-B80E-1CC3CDC37244}" type="pres">
      <dgm:prSet presAssocID="{CFA69632-FE07-4A86-B9AA-6564901C12DC}" presName="spaceRect" presStyleCnt="0"/>
      <dgm:spPr/>
    </dgm:pt>
    <dgm:pt modelId="{5AA4DA1A-8764-40DA-8C21-778D4BC0414F}" type="pres">
      <dgm:prSet presAssocID="{CFA69632-FE07-4A86-B9AA-6564901C12DC}" presName="parTx" presStyleLbl="revTx" presStyleIdx="3" presStyleCnt="5">
        <dgm:presLayoutVars>
          <dgm:chMax val="0"/>
          <dgm:chPref val="0"/>
        </dgm:presLayoutVars>
      </dgm:prSet>
      <dgm:spPr/>
    </dgm:pt>
    <dgm:pt modelId="{37F1A5F5-1ECD-47CA-8BD2-0F6FF02AFC4B}" type="pres">
      <dgm:prSet presAssocID="{D8413F96-DE2B-43FA-970D-FDC4147D5990}" presName="sibTrans" presStyleCnt="0"/>
      <dgm:spPr/>
    </dgm:pt>
    <dgm:pt modelId="{004B2E4A-1990-449D-B794-64AC80E1B352}" type="pres">
      <dgm:prSet presAssocID="{7EBED46B-F9B2-4A40-BDEB-3F84F753FA02}" presName="compNode" presStyleCnt="0"/>
      <dgm:spPr/>
    </dgm:pt>
    <dgm:pt modelId="{7061FE8F-23FB-4FC6-B492-09FF28743776}" type="pres">
      <dgm:prSet presAssocID="{7EBED46B-F9B2-4A40-BDEB-3F84F753FA02}" presName="bgRect" presStyleLbl="bgShp" presStyleIdx="4" presStyleCnt="5"/>
      <dgm:spPr/>
    </dgm:pt>
    <dgm:pt modelId="{EAEA6286-93C3-49DA-B059-DD99DC25ED6F}" type="pres">
      <dgm:prSet presAssocID="{7EBED46B-F9B2-4A40-BDEB-3F84F753FA0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 List"/>
        </a:ext>
      </dgm:extLst>
    </dgm:pt>
    <dgm:pt modelId="{10E05A71-2387-43A1-8864-A16FD241C186}" type="pres">
      <dgm:prSet presAssocID="{7EBED46B-F9B2-4A40-BDEB-3F84F753FA02}" presName="spaceRect" presStyleCnt="0"/>
      <dgm:spPr/>
    </dgm:pt>
    <dgm:pt modelId="{E6022F95-27CC-4ABC-8B77-CD517C553042}" type="pres">
      <dgm:prSet presAssocID="{7EBED46B-F9B2-4A40-BDEB-3F84F753FA02}" presName="parTx" presStyleLbl="revTx" presStyleIdx="4" presStyleCnt="5">
        <dgm:presLayoutVars>
          <dgm:chMax val="0"/>
          <dgm:chPref val="0"/>
        </dgm:presLayoutVars>
      </dgm:prSet>
      <dgm:spPr/>
    </dgm:pt>
  </dgm:ptLst>
  <dgm:cxnLst>
    <dgm:cxn modelId="{3D158710-3DA6-4FF3-86E4-6A78EFD61B32}" type="presOf" srcId="{05AE3239-ACF8-4960-9606-C6296C609C89}" destId="{7E3D9F96-5B0E-44AD-8CCE-5C1916335DFE}" srcOrd="0" destOrd="0" presId="urn:microsoft.com/office/officeart/2018/2/layout/IconVerticalSolidList"/>
    <dgm:cxn modelId="{C61D8E17-7C07-45E1-B728-25EA00076EBD}" type="presOf" srcId="{2FA6E8E2-396B-454A-838E-23227B014FEF}" destId="{DEF1EA0D-1889-426E-8464-F904971B25EB}" srcOrd="0" destOrd="0" presId="urn:microsoft.com/office/officeart/2018/2/layout/IconVerticalSolidList"/>
    <dgm:cxn modelId="{C188661D-8571-4E64-A675-48B810F75BB9}" type="presOf" srcId="{7EBED46B-F9B2-4A40-BDEB-3F84F753FA02}" destId="{E6022F95-27CC-4ABC-8B77-CD517C553042}" srcOrd="0" destOrd="0" presId="urn:microsoft.com/office/officeart/2018/2/layout/IconVerticalSolidList"/>
    <dgm:cxn modelId="{D47EAE5E-4E0D-4A42-9401-F14B197F3373}" srcId="{05AE3239-ACF8-4960-9606-C6296C609C89}" destId="{63D745FB-8FE1-4FFE-B161-2D0172A04A23}" srcOrd="2" destOrd="0" parTransId="{A58EFF15-64C8-4922-A72E-CB76701CF45D}" sibTransId="{A138FF8D-5503-4BC8-9622-CBA6B1BFF71E}"/>
    <dgm:cxn modelId="{7B18307C-4B85-4FD3-99EC-B0CF246F35E6}" type="presOf" srcId="{EC2CA16E-8491-4387-B131-6B40E99659BC}" destId="{B457BF2A-0F10-422D-B429-8339951F9DDC}" srcOrd="0" destOrd="0" presId="urn:microsoft.com/office/officeart/2018/2/layout/IconVerticalSolidList"/>
    <dgm:cxn modelId="{90AE5D7F-BC86-4A60-BB83-09680735CB8F}" srcId="{05AE3239-ACF8-4960-9606-C6296C609C89}" destId="{2FA6E8E2-396B-454A-838E-23227B014FEF}" srcOrd="0" destOrd="0" parTransId="{AC7D07B8-C21C-4C6E-A6F0-62C5155889F5}" sibTransId="{10871199-AD54-4D92-B2AE-6EAF88D48037}"/>
    <dgm:cxn modelId="{253A6091-9139-435A-9A5A-BEF3ED69E680}" srcId="{05AE3239-ACF8-4960-9606-C6296C609C89}" destId="{EC2CA16E-8491-4387-B131-6B40E99659BC}" srcOrd="1" destOrd="0" parTransId="{7978B723-19BB-4F00-A210-C9570E762726}" sibTransId="{4E914034-639F-4C8B-9F07-6A07297265BB}"/>
    <dgm:cxn modelId="{0BC74D92-B7A4-4FE8-9F48-52964B8E92A3}" srcId="{05AE3239-ACF8-4960-9606-C6296C609C89}" destId="{7EBED46B-F9B2-4A40-BDEB-3F84F753FA02}" srcOrd="4" destOrd="0" parTransId="{CA5AF540-02D2-4D84-BCF3-2D3E29575F24}" sibTransId="{DFD647F4-6732-4B3A-9D59-35E7A2112E76}"/>
    <dgm:cxn modelId="{8A38A8A7-A206-4DF1-AD17-1259395A99DB}" type="presOf" srcId="{CFA69632-FE07-4A86-B9AA-6564901C12DC}" destId="{5AA4DA1A-8764-40DA-8C21-778D4BC0414F}" srcOrd="0" destOrd="0" presId="urn:microsoft.com/office/officeart/2018/2/layout/IconVerticalSolidList"/>
    <dgm:cxn modelId="{54A2EBAB-ADEB-445E-9DA8-45CA969128DA}" srcId="{05AE3239-ACF8-4960-9606-C6296C609C89}" destId="{CFA69632-FE07-4A86-B9AA-6564901C12DC}" srcOrd="3" destOrd="0" parTransId="{04EEE432-03B1-4F84-A063-E6B9A35B6563}" sibTransId="{D8413F96-DE2B-43FA-970D-FDC4147D5990}"/>
    <dgm:cxn modelId="{A78B44D4-4235-4DFB-9CC4-ACDC79B93557}" type="presOf" srcId="{63D745FB-8FE1-4FFE-B161-2D0172A04A23}" destId="{E78AFEEE-FCD6-4B0D-AB6D-32F0CC2FC4C3}" srcOrd="0" destOrd="0" presId="urn:microsoft.com/office/officeart/2018/2/layout/IconVerticalSolidList"/>
    <dgm:cxn modelId="{80AF4620-4F80-47F5-A836-112DA3C39D6C}" type="presParOf" srcId="{7E3D9F96-5B0E-44AD-8CCE-5C1916335DFE}" destId="{C7EF8D4C-8B5F-4274-B652-2773BFDDC2CB}" srcOrd="0" destOrd="0" presId="urn:microsoft.com/office/officeart/2018/2/layout/IconVerticalSolidList"/>
    <dgm:cxn modelId="{39F76BA1-EA47-4291-A0B8-5559D5985BD8}" type="presParOf" srcId="{C7EF8D4C-8B5F-4274-B652-2773BFDDC2CB}" destId="{5B20ECA2-CF6B-457D-934D-9099F18D4F17}" srcOrd="0" destOrd="0" presId="urn:microsoft.com/office/officeart/2018/2/layout/IconVerticalSolidList"/>
    <dgm:cxn modelId="{9668080C-4AA0-4FF2-A1DB-C80EA698CF96}" type="presParOf" srcId="{C7EF8D4C-8B5F-4274-B652-2773BFDDC2CB}" destId="{977ADEDF-DDED-42E1-8A3C-1264DCA5B1F2}" srcOrd="1" destOrd="0" presId="urn:microsoft.com/office/officeart/2018/2/layout/IconVerticalSolidList"/>
    <dgm:cxn modelId="{550B023B-C904-47B8-9FF7-A0D2A2EE4C9D}" type="presParOf" srcId="{C7EF8D4C-8B5F-4274-B652-2773BFDDC2CB}" destId="{C89A02DB-BA14-414E-9D3F-53C4F66CF2E5}" srcOrd="2" destOrd="0" presId="urn:microsoft.com/office/officeart/2018/2/layout/IconVerticalSolidList"/>
    <dgm:cxn modelId="{55196C1D-765A-43AA-8DD6-0F4977519506}" type="presParOf" srcId="{C7EF8D4C-8B5F-4274-B652-2773BFDDC2CB}" destId="{DEF1EA0D-1889-426E-8464-F904971B25EB}" srcOrd="3" destOrd="0" presId="urn:microsoft.com/office/officeart/2018/2/layout/IconVerticalSolidList"/>
    <dgm:cxn modelId="{80DC273C-6ACA-4825-BF66-AF21C17B5161}" type="presParOf" srcId="{7E3D9F96-5B0E-44AD-8CCE-5C1916335DFE}" destId="{29318EDE-A170-4158-B718-B7728A909A7B}" srcOrd="1" destOrd="0" presId="urn:microsoft.com/office/officeart/2018/2/layout/IconVerticalSolidList"/>
    <dgm:cxn modelId="{A77B092A-D31A-4249-8EF3-7C5914FAE30F}" type="presParOf" srcId="{7E3D9F96-5B0E-44AD-8CCE-5C1916335DFE}" destId="{94996212-5A5B-488D-8100-FDDF2AA83B5D}" srcOrd="2" destOrd="0" presId="urn:microsoft.com/office/officeart/2018/2/layout/IconVerticalSolidList"/>
    <dgm:cxn modelId="{0D27B135-BC67-492C-B841-5CD89F602D5B}" type="presParOf" srcId="{94996212-5A5B-488D-8100-FDDF2AA83B5D}" destId="{6B1A916B-527C-4DFB-9605-4B8099C8AAD4}" srcOrd="0" destOrd="0" presId="urn:microsoft.com/office/officeart/2018/2/layout/IconVerticalSolidList"/>
    <dgm:cxn modelId="{C242C73D-5E2C-4AEB-9AE6-89D413B9F654}" type="presParOf" srcId="{94996212-5A5B-488D-8100-FDDF2AA83B5D}" destId="{38D6D4BB-3726-4A5B-9782-1DB899FAEF41}" srcOrd="1" destOrd="0" presId="urn:microsoft.com/office/officeart/2018/2/layout/IconVerticalSolidList"/>
    <dgm:cxn modelId="{81FFE6CE-31BE-4E9B-B9AA-00EE297ADC96}" type="presParOf" srcId="{94996212-5A5B-488D-8100-FDDF2AA83B5D}" destId="{48B8B1CB-1C3A-46CD-BDEE-9994C7D8A924}" srcOrd="2" destOrd="0" presId="urn:microsoft.com/office/officeart/2018/2/layout/IconVerticalSolidList"/>
    <dgm:cxn modelId="{D68A8250-C052-48F7-93E1-F7A9533E0305}" type="presParOf" srcId="{94996212-5A5B-488D-8100-FDDF2AA83B5D}" destId="{B457BF2A-0F10-422D-B429-8339951F9DDC}" srcOrd="3" destOrd="0" presId="urn:microsoft.com/office/officeart/2018/2/layout/IconVerticalSolidList"/>
    <dgm:cxn modelId="{6E47D5E3-D729-48BA-8FEA-EE9DD8A8407C}" type="presParOf" srcId="{7E3D9F96-5B0E-44AD-8CCE-5C1916335DFE}" destId="{54DED1D1-1488-47EA-9A52-62291EF7E02B}" srcOrd="3" destOrd="0" presId="urn:microsoft.com/office/officeart/2018/2/layout/IconVerticalSolidList"/>
    <dgm:cxn modelId="{71A3B3EF-98C5-46AB-AF78-DFFFDB628993}" type="presParOf" srcId="{7E3D9F96-5B0E-44AD-8CCE-5C1916335DFE}" destId="{F7E4F193-181B-4611-A2D3-6DABCB14E093}" srcOrd="4" destOrd="0" presId="urn:microsoft.com/office/officeart/2018/2/layout/IconVerticalSolidList"/>
    <dgm:cxn modelId="{8D35572B-EA3D-43BE-8C61-FAE2C3BD6133}" type="presParOf" srcId="{F7E4F193-181B-4611-A2D3-6DABCB14E093}" destId="{1571E2C4-ACEB-497A-8CDA-4C12E533C543}" srcOrd="0" destOrd="0" presId="urn:microsoft.com/office/officeart/2018/2/layout/IconVerticalSolidList"/>
    <dgm:cxn modelId="{E879797F-C2CA-4E97-88C4-A6B3D1A7AFB9}" type="presParOf" srcId="{F7E4F193-181B-4611-A2D3-6DABCB14E093}" destId="{B4933CD1-965C-4D00-B553-393A033140A5}" srcOrd="1" destOrd="0" presId="urn:microsoft.com/office/officeart/2018/2/layout/IconVerticalSolidList"/>
    <dgm:cxn modelId="{1FCC486D-5B20-437B-9C62-1DD9A03C8914}" type="presParOf" srcId="{F7E4F193-181B-4611-A2D3-6DABCB14E093}" destId="{448F74E6-87DC-4D8F-8F89-9415D852C8C7}" srcOrd="2" destOrd="0" presId="urn:microsoft.com/office/officeart/2018/2/layout/IconVerticalSolidList"/>
    <dgm:cxn modelId="{C489B691-7D9A-4D8E-879F-76E52552D90C}" type="presParOf" srcId="{F7E4F193-181B-4611-A2D3-6DABCB14E093}" destId="{E78AFEEE-FCD6-4B0D-AB6D-32F0CC2FC4C3}" srcOrd="3" destOrd="0" presId="urn:microsoft.com/office/officeart/2018/2/layout/IconVerticalSolidList"/>
    <dgm:cxn modelId="{47380DD1-A2AA-41A4-9F16-B586C60FE1E0}" type="presParOf" srcId="{7E3D9F96-5B0E-44AD-8CCE-5C1916335DFE}" destId="{7AD73EA5-E714-4768-99D3-783B5140F73A}" srcOrd="5" destOrd="0" presId="urn:microsoft.com/office/officeart/2018/2/layout/IconVerticalSolidList"/>
    <dgm:cxn modelId="{4692C7C1-4938-4E3E-B571-61048AE26CFA}" type="presParOf" srcId="{7E3D9F96-5B0E-44AD-8CCE-5C1916335DFE}" destId="{F8D42468-7D3E-4919-A011-B2018D387FCA}" srcOrd="6" destOrd="0" presId="urn:microsoft.com/office/officeart/2018/2/layout/IconVerticalSolidList"/>
    <dgm:cxn modelId="{519B0E79-5353-455A-8769-ADFAEB974951}" type="presParOf" srcId="{F8D42468-7D3E-4919-A011-B2018D387FCA}" destId="{D1122056-18BE-4ABF-AAFE-E554181168A2}" srcOrd="0" destOrd="0" presId="urn:microsoft.com/office/officeart/2018/2/layout/IconVerticalSolidList"/>
    <dgm:cxn modelId="{CA983197-1701-4258-9051-2888A713ADA5}" type="presParOf" srcId="{F8D42468-7D3E-4919-A011-B2018D387FCA}" destId="{A898ED2B-6580-48CC-B68B-559B9BEE1901}" srcOrd="1" destOrd="0" presId="urn:microsoft.com/office/officeart/2018/2/layout/IconVerticalSolidList"/>
    <dgm:cxn modelId="{9E6ACE37-1B0B-474D-9076-356AAFAB5D9A}" type="presParOf" srcId="{F8D42468-7D3E-4919-A011-B2018D387FCA}" destId="{EA73E395-BE44-4D12-B80E-1CC3CDC37244}" srcOrd="2" destOrd="0" presId="urn:microsoft.com/office/officeart/2018/2/layout/IconVerticalSolidList"/>
    <dgm:cxn modelId="{83164445-A595-4DC5-A3B9-4071108BF398}" type="presParOf" srcId="{F8D42468-7D3E-4919-A011-B2018D387FCA}" destId="{5AA4DA1A-8764-40DA-8C21-778D4BC0414F}" srcOrd="3" destOrd="0" presId="urn:microsoft.com/office/officeart/2018/2/layout/IconVerticalSolidList"/>
    <dgm:cxn modelId="{CB8ED472-8EDE-4021-A92C-F4DA81C261DE}" type="presParOf" srcId="{7E3D9F96-5B0E-44AD-8CCE-5C1916335DFE}" destId="{37F1A5F5-1ECD-47CA-8BD2-0F6FF02AFC4B}" srcOrd="7" destOrd="0" presId="urn:microsoft.com/office/officeart/2018/2/layout/IconVerticalSolidList"/>
    <dgm:cxn modelId="{D1E0E5AF-6D8A-4A58-8AB5-216FB5F815F5}" type="presParOf" srcId="{7E3D9F96-5B0E-44AD-8CCE-5C1916335DFE}" destId="{004B2E4A-1990-449D-B794-64AC80E1B352}" srcOrd="8" destOrd="0" presId="urn:microsoft.com/office/officeart/2018/2/layout/IconVerticalSolidList"/>
    <dgm:cxn modelId="{C415F4A6-AE9A-4327-B79B-B59C33C41D8C}" type="presParOf" srcId="{004B2E4A-1990-449D-B794-64AC80E1B352}" destId="{7061FE8F-23FB-4FC6-B492-09FF28743776}" srcOrd="0" destOrd="0" presId="urn:microsoft.com/office/officeart/2018/2/layout/IconVerticalSolidList"/>
    <dgm:cxn modelId="{69674368-2409-4EC7-9238-6DB2C440C2CC}" type="presParOf" srcId="{004B2E4A-1990-449D-B794-64AC80E1B352}" destId="{EAEA6286-93C3-49DA-B059-DD99DC25ED6F}" srcOrd="1" destOrd="0" presId="urn:microsoft.com/office/officeart/2018/2/layout/IconVerticalSolidList"/>
    <dgm:cxn modelId="{4A10F19A-CD28-4471-9A3A-781C2B308053}" type="presParOf" srcId="{004B2E4A-1990-449D-B794-64AC80E1B352}" destId="{10E05A71-2387-43A1-8864-A16FD241C186}" srcOrd="2" destOrd="0" presId="urn:microsoft.com/office/officeart/2018/2/layout/IconVerticalSolidList"/>
    <dgm:cxn modelId="{826A8B02-8728-42FB-80EA-FCD8691ECDC9}" type="presParOf" srcId="{004B2E4A-1990-449D-B794-64AC80E1B352}" destId="{E6022F95-27CC-4ABC-8B77-CD517C55304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F1A87-DD41-9544-83ED-511E312D8294}">
      <dsp:nvSpPr>
        <dsp:cNvPr id="0" name=""/>
        <dsp:cNvSpPr/>
      </dsp:nvSpPr>
      <dsp:spPr>
        <a:xfrm>
          <a:off x="3080" y="464830"/>
          <a:ext cx="2444055" cy="342167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a:t>Discuss the importance of how to formulate a question</a:t>
          </a:r>
        </a:p>
      </dsp:txBody>
      <dsp:txXfrm>
        <a:off x="3080" y="1765067"/>
        <a:ext cx="2444055" cy="2053006"/>
      </dsp:txXfrm>
    </dsp:sp>
    <dsp:sp modelId="{EF253637-8FD8-4C46-9585-4915B36E8FC2}">
      <dsp:nvSpPr>
        <dsp:cNvPr id="0" name=""/>
        <dsp:cNvSpPr/>
      </dsp:nvSpPr>
      <dsp:spPr>
        <a:xfrm>
          <a:off x="711856" y="806997"/>
          <a:ext cx="1026503" cy="1026503"/>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184" y="957325"/>
        <a:ext cx="725847" cy="725847"/>
      </dsp:txXfrm>
    </dsp:sp>
    <dsp:sp modelId="{01427454-9CD6-1E48-A834-2E10E8B7820B}">
      <dsp:nvSpPr>
        <dsp:cNvPr id="0" name=""/>
        <dsp:cNvSpPr/>
      </dsp:nvSpPr>
      <dsp:spPr>
        <a:xfrm>
          <a:off x="3080" y="3886435"/>
          <a:ext cx="2444055" cy="72"/>
        </a:xfrm>
        <a:prstGeom prst="rect">
          <a:avLst/>
        </a:prstGeom>
        <a:solidFill>
          <a:schemeClr val="accent2">
            <a:hueOff val="-207909"/>
            <a:satOff val="-11990"/>
            <a:lumOff val="1233"/>
            <a:alphaOff val="0"/>
          </a:schemeClr>
        </a:solidFill>
        <a:ln w="12700" cap="flat" cmpd="sng" algn="ctr">
          <a:solidFill>
            <a:schemeClr val="accent2">
              <a:hueOff val="-207909"/>
              <a:satOff val="-11990"/>
              <a:lumOff val="123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0B5E310-0FEC-1C47-92F2-C7018E355E51}">
      <dsp:nvSpPr>
        <dsp:cNvPr id="0" name=""/>
        <dsp:cNvSpPr/>
      </dsp:nvSpPr>
      <dsp:spPr>
        <a:xfrm>
          <a:off x="2691541" y="464830"/>
          <a:ext cx="2444055" cy="3421677"/>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a:t>Overview of the main types of questions doctors ask on a daily basis </a:t>
          </a:r>
        </a:p>
      </dsp:txBody>
      <dsp:txXfrm>
        <a:off x="2691541" y="1765067"/>
        <a:ext cx="2444055" cy="2053006"/>
      </dsp:txXfrm>
    </dsp:sp>
    <dsp:sp modelId="{2FD6C8AD-F723-A54C-B176-5865FB6DBDB4}">
      <dsp:nvSpPr>
        <dsp:cNvPr id="0" name=""/>
        <dsp:cNvSpPr/>
      </dsp:nvSpPr>
      <dsp:spPr>
        <a:xfrm>
          <a:off x="3400317" y="806997"/>
          <a:ext cx="1026503" cy="1026503"/>
        </a:xfrm>
        <a:prstGeom prst="ellipse">
          <a:avLst/>
        </a:prstGeom>
        <a:solidFill>
          <a:schemeClr val="accent2">
            <a:hueOff val="-415818"/>
            <a:satOff val="-23979"/>
            <a:lumOff val="2465"/>
            <a:alphaOff val="0"/>
          </a:schemeClr>
        </a:solidFill>
        <a:ln w="12700" cap="flat" cmpd="sng" algn="ctr">
          <a:solidFill>
            <a:schemeClr val="accent2">
              <a:hueOff val="-415818"/>
              <a:satOff val="-23979"/>
              <a:lumOff val="246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50645" y="957325"/>
        <a:ext cx="725847" cy="725847"/>
      </dsp:txXfrm>
    </dsp:sp>
    <dsp:sp modelId="{FB29407D-A8D8-6747-9BD5-B7D5AB3D47C8}">
      <dsp:nvSpPr>
        <dsp:cNvPr id="0" name=""/>
        <dsp:cNvSpPr/>
      </dsp:nvSpPr>
      <dsp:spPr>
        <a:xfrm>
          <a:off x="2691541" y="3886435"/>
          <a:ext cx="2444055" cy="72"/>
        </a:xfrm>
        <a:prstGeom prst="rect">
          <a:avLst/>
        </a:prstGeom>
        <a:solidFill>
          <a:schemeClr val="accent2">
            <a:hueOff val="-623727"/>
            <a:satOff val="-35969"/>
            <a:lumOff val="3698"/>
            <a:alphaOff val="0"/>
          </a:schemeClr>
        </a:solidFill>
        <a:ln w="12700" cap="flat" cmpd="sng" algn="ctr">
          <a:solidFill>
            <a:schemeClr val="accent2">
              <a:hueOff val="-623727"/>
              <a:satOff val="-35969"/>
              <a:lumOff val="369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FA67817-4D83-8649-9A59-6FC1DA9999D8}">
      <dsp:nvSpPr>
        <dsp:cNvPr id="0" name=""/>
        <dsp:cNvSpPr/>
      </dsp:nvSpPr>
      <dsp:spPr>
        <a:xfrm>
          <a:off x="5380002" y="464830"/>
          <a:ext cx="2444055" cy="3421677"/>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dirty="0"/>
            <a:t>Practice refining clinical questions so that we can get to an answer</a:t>
          </a:r>
        </a:p>
      </dsp:txBody>
      <dsp:txXfrm>
        <a:off x="5380002" y="1765067"/>
        <a:ext cx="2444055" cy="2053006"/>
      </dsp:txXfrm>
    </dsp:sp>
    <dsp:sp modelId="{A15184A5-F2AC-F841-9E5D-451594F5CC3E}">
      <dsp:nvSpPr>
        <dsp:cNvPr id="0" name=""/>
        <dsp:cNvSpPr/>
      </dsp:nvSpPr>
      <dsp:spPr>
        <a:xfrm>
          <a:off x="6088778" y="806997"/>
          <a:ext cx="1026503" cy="1026503"/>
        </a:xfrm>
        <a:prstGeom prst="ellipse">
          <a:avLst/>
        </a:prstGeom>
        <a:solidFill>
          <a:schemeClr val="accent2">
            <a:hueOff val="-831636"/>
            <a:satOff val="-47959"/>
            <a:lumOff val="4930"/>
            <a:alphaOff val="0"/>
          </a:schemeClr>
        </a:solidFill>
        <a:ln w="12700" cap="flat" cmpd="sng" algn="ctr">
          <a:solidFill>
            <a:schemeClr val="accent2">
              <a:hueOff val="-831636"/>
              <a:satOff val="-47959"/>
              <a:lumOff val="493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39106" y="957325"/>
        <a:ext cx="725847" cy="725847"/>
      </dsp:txXfrm>
    </dsp:sp>
    <dsp:sp modelId="{F4EFB847-406A-5B48-BE9A-DAD171A44E17}">
      <dsp:nvSpPr>
        <dsp:cNvPr id="0" name=""/>
        <dsp:cNvSpPr/>
      </dsp:nvSpPr>
      <dsp:spPr>
        <a:xfrm>
          <a:off x="5380002" y="3886435"/>
          <a:ext cx="2444055" cy="72"/>
        </a:xfrm>
        <a:prstGeom prst="rect">
          <a:avLst/>
        </a:prstGeom>
        <a:solidFill>
          <a:schemeClr val="accent2">
            <a:hueOff val="-1039545"/>
            <a:satOff val="-59949"/>
            <a:lumOff val="6163"/>
            <a:alphaOff val="0"/>
          </a:schemeClr>
        </a:solidFill>
        <a:ln w="12700" cap="flat" cmpd="sng" algn="ctr">
          <a:solidFill>
            <a:schemeClr val="accent2">
              <a:hueOff val="-1039545"/>
              <a:satOff val="-59949"/>
              <a:lumOff val="616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F6C7E1F-48E2-DC42-BAFC-978522247102}">
      <dsp:nvSpPr>
        <dsp:cNvPr id="0" name=""/>
        <dsp:cNvSpPr/>
      </dsp:nvSpPr>
      <dsp:spPr>
        <a:xfrm>
          <a:off x="8068463" y="464830"/>
          <a:ext cx="2444055" cy="3421677"/>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933450">
            <a:lnSpc>
              <a:spcPct val="90000"/>
            </a:lnSpc>
            <a:spcBef>
              <a:spcPct val="0"/>
            </a:spcBef>
            <a:spcAft>
              <a:spcPct val="35000"/>
            </a:spcAft>
            <a:buNone/>
          </a:pPr>
          <a:r>
            <a:rPr lang="en-US" sz="2100" kern="1200" dirty="0"/>
            <a:t>Provide resources for searching for evidence </a:t>
          </a:r>
        </a:p>
      </dsp:txBody>
      <dsp:txXfrm>
        <a:off x="8068463" y="1765067"/>
        <a:ext cx="2444055" cy="2053006"/>
      </dsp:txXfrm>
    </dsp:sp>
    <dsp:sp modelId="{9666C801-C3F7-2440-BAC3-9FCA30E7D90F}">
      <dsp:nvSpPr>
        <dsp:cNvPr id="0" name=""/>
        <dsp:cNvSpPr/>
      </dsp:nvSpPr>
      <dsp:spPr>
        <a:xfrm>
          <a:off x="8777239" y="806997"/>
          <a:ext cx="1026503" cy="1026503"/>
        </a:xfrm>
        <a:prstGeom prst="ellipse">
          <a:avLst/>
        </a:prstGeom>
        <a:solidFill>
          <a:schemeClr val="accent2">
            <a:hueOff val="-1247454"/>
            <a:satOff val="-71938"/>
            <a:lumOff val="7395"/>
            <a:alphaOff val="0"/>
          </a:schemeClr>
        </a:solidFill>
        <a:ln w="12700" cap="flat" cmpd="sng" algn="ctr">
          <a:solidFill>
            <a:schemeClr val="accent2">
              <a:hueOff val="-1247454"/>
              <a:satOff val="-71938"/>
              <a:lumOff val="739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927567" y="957325"/>
        <a:ext cx="725847" cy="725847"/>
      </dsp:txXfrm>
    </dsp:sp>
    <dsp:sp modelId="{A65AE084-9F81-2C4A-B9BB-AB22C6381E8B}">
      <dsp:nvSpPr>
        <dsp:cNvPr id="0" name=""/>
        <dsp:cNvSpPr/>
      </dsp:nvSpPr>
      <dsp:spPr>
        <a:xfrm>
          <a:off x="8068463" y="3886435"/>
          <a:ext cx="2444055"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1E5F7-A328-9542-AA62-4D3BE6B9CE9E}">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B6739D-F9D3-4F44-B865-FB6D11A87B93}">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155/88 mm Hg.</a:t>
          </a:r>
        </a:p>
      </dsp:txBody>
      <dsp:txXfrm>
        <a:off x="0" y="0"/>
        <a:ext cx="6900512" cy="2768070"/>
      </dsp:txXfrm>
    </dsp:sp>
    <dsp:sp modelId="{17E3E680-7502-9F49-B9CD-E6CE80D29702}">
      <dsp:nvSpPr>
        <dsp:cNvPr id="0" name=""/>
        <dsp:cNvSpPr/>
      </dsp:nvSpPr>
      <dsp:spPr>
        <a:xfrm>
          <a:off x="0" y="2768070"/>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F24538-73CF-0A46-BC46-32D25098F577}">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kern="1200"/>
            <a:t>Initial Question:</a:t>
          </a:r>
          <a:r>
            <a:rPr lang="en-US" sz="2600" kern="1200"/>
            <a:t> When treating hypertension, at what target blood pressure should we aim?</a:t>
          </a:r>
        </a:p>
      </dsp:txBody>
      <dsp:txXfrm>
        <a:off x="0" y="2768070"/>
        <a:ext cx="6900512" cy="27680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20ECA2-CF6B-457D-934D-9099F18D4F17}">
      <dsp:nvSpPr>
        <dsp:cNvPr id="0" name=""/>
        <dsp:cNvSpPr/>
      </dsp:nvSpPr>
      <dsp:spPr>
        <a:xfrm>
          <a:off x="0" y="26694"/>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7ADEDF-DDED-42E1-8A3C-1264DCA5B1F2}">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F1EA0D-1889-426E-8464-F904971B25EB}">
      <dsp:nvSpPr>
        <dsp:cNvPr id="0" name=""/>
        <dsp:cNvSpPr/>
      </dsp:nvSpPr>
      <dsp:spPr>
        <a:xfrm>
          <a:off x="1133349" y="4606"/>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1422400">
            <a:lnSpc>
              <a:spcPct val="90000"/>
            </a:lnSpc>
            <a:spcBef>
              <a:spcPct val="0"/>
            </a:spcBef>
            <a:spcAft>
              <a:spcPct val="35000"/>
            </a:spcAft>
            <a:buNone/>
          </a:pPr>
          <a:r>
            <a:rPr lang="en-US" sz="3200" b="1" i="1" kern="1200" dirty="0"/>
            <a:t>Ask</a:t>
          </a:r>
          <a:r>
            <a:rPr lang="en-US" sz="3200" b="1" kern="1200" dirty="0"/>
            <a:t> a question </a:t>
          </a:r>
          <a:endParaRPr lang="en-US" sz="3200" kern="1200" dirty="0"/>
        </a:p>
      </dsp:txBody>
      <dsp:txXfrm>
        <a:off x="1133349" y="4606"/>
        <a:ext cx="5455341" cy="981254"/>
      </dsp:txXfrm>
    </dsp:sp>
    <dsp:sp modelId="{6B1A916B-527C-4DFB-9605-4B8099C8AAD4}">
      <dsp:nvSpPr>
        <dsp:cNvPr id="0" name=""/>
        <dsp:cNvSpPr/>
      </dsp:nvSpPr>
      <dsp:spPr>
        <a:xfrm>
          <a:off x="0" y="1231175"/>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D6D4BB-3726-4A5B-9782-1DB899FAEF41}">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57BF2A-0F10-422D-B429-8339951F9DDC}">
      <dsp:nvSpPr>
        <dsp:cNvPr id="0" name=""/>
        <dsp:cNvSpPr/>
      </dsp:nvSpPr>
      <dsp:spPr>
        <a:xfrm>
          <a:off x="1133349" y="1231175"/>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b="1" i="1" kern="1200" dirty="0"/>
            <a:t>Acquire </a:t>
          </a:r>
          <a:r>
            <a:rPr lang="en-US" sz="1900" b="1" kern="1200" dirty="0"/>
            <a:t>evidence </a:t>
          </a:r>
        </a:p>
      </dsp:txBody>
      <dsp:txXfrm>
        <a:off x="1133349" y="1231175"/>
        <a:ext cx="5455341" cy="981254"/>
      </dsp:txXfrm>
    </dsp:sp>
    <dsp:sp modelId="{1571E2C4-ACEB-497A-8CDA-4C12E533C543}">
      <dsp:nvSpPr>
        <dsp:cNvPr id="0" name=""/>
        <dsp:cNvSpPr/>
      </dsp:nvSpPr>
      <dsp:spPr>
        <a:xfrm>
          <a:off x="0" y="2457744"/>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933CD1-965C-4D00-B553-393A033140A5}">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8AFEEE-FCD6-4B0D-AB6D-32F0CC2FC4C3}">
      <dsp:nvSpPr>
        <dsp:cNvPr id="0" name=""/>
        <dsp:cNvSpPr/>
      </dsp:nvSpPr>
      <dsp:spPr>
        <a:xfrm>
          <a:off x="1133349" y="2457744"/>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kern="1200"/>
            <a:t>critically </a:t>
          </a:r>
          <a:r>
            <a:rPr lang="en-US" sz="1900" i="1" kern="1200"/>
            <a:t>Appraise </a:t>
          </a:r>
          <a:r>
            <a:rPr lang="en-US" sz="1900" kern="1200"/>
            <a:t>evidence </a:t>
          </a:r>
        </a:p>
      </dsp:txBody>
      <dsp:txXfrm>
        <a:off x="1133349" y="2457744"/>
        <a:ext cx="5455341" cy="981254"/>
      </dsp:txXfrm>
    </dsp:sp>
    <dsp:sp modelId="{D1122056-18BE-4ABF-AAFE-E554181168A2}">
      <dsp:nvSpPr>
        <dsp:cNvPr id="0" name=""/>
        <dsp:cNvSpPr/>
      </dsp:nvSpPr>
      <dsp:spPr>
        <a:xfrm>
          <a:off x="0" y="3684312"/>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98ED2B-6580-48CC-B68B-559B9BEE1901}">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A4DA1A-8764-40DA-8C21-778D4BC0414F}">
      <dsp:nvSpPr>
        <dsp:cNvPr id="0" name=""/>
        <dsp:cNvSpPr/>
      </dsp:nvSpPr>
      <dsp:spPr>
        <a:xfrm>
          <a:off x="1133349" y="3684312"/>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i="1" kern="1200"/>
            <a:t>Apply </a:t>
          </a:r>
          <a:r>
            <a:rPr lang="en-US" sz="1900" kern="1200"/>
            <a:t>evidence </a:t>
          </a:r>
        </a:p>
      </dsp:txBody>
      <dsp:txXfrm>
        <a:off x="1133349" y="3684312"/>
        <a:ext cx="5455341" cy="981254"/>
      </dsp:txXfrm>
    </dsp:sp>
    <dsp:sp modelId="{7061FE8F-23FB-4FC6-B492-09FF28743776}">
      <dsp:nvSpPr>
        <dsp:cNvPr id="0" name=""/>
        <dsp:cNvSpPr/>
      </dsp:nvSpPr>
      <dsp:spPr>
        <a:xfrm>
          <a:off x="0" y="4910881"/>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EA6286-93C3-49DA-B059-DD99DC25ED6F}">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022F95-27CC-4ABC-8B77-CD517C553042}">
      <dsp:nvSpPr>
        <dsp:cNvPr id="0" name=""/>
        <dsp:cNvSpPr/>
      </dsp:nvSpPr>
      <dsp:spPr>
        <a:xfrm>
          <a:off x="1133349" y="4910881"/>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90000"/>
            </a:lnSpc>
            <a:spcBef>
              <a:spcPct val="0"/>
            </a:spcBef>
            <a:spcAft>
              <a:spcPct val="35000"/>
            </a:spcAft>
            <a:buNone/>
          </a:pPr>
          <a:r>
            <a:rPr lang="en-US" sz="1900" i="1" kern="1200"/>
            <a:t>Assess </a:t>
          </a:r>
          <a:r>
            <a:rPr lang="en-US" sz="1900" kern="1200"/>
            <a:t>EBM process</a:t>
          </a:r>
        </a:p>
      </dsp:txBody>
      <dsp:txXfrm>
        <a:off x="1133349" y="4910881"/>
        <a:ext cx="5455341" cy="981254"/>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3/19/26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5</a:t>
            </a:fld>
            <a:endParaRPr lang="en-US"/>
          </a:p>
        </p:txBody>
      </p:sp>
    </p:spTree>
    <p:extLst>
      <p:ext uri="{BB962C8B-B14F-4D97-AF65-F5344CB8AC3E}">
        <p14:creationId xmlns:p14="http://schemas.microsoft.com/office/powerpoint/2010/main" val="2965643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7</a:t>
            </a:fld>
            <a:endParaRPr lang="en-US"/>
          </a:p>
        </p:txBody>
      </p:sp>
    </p:spTree>
    <p:extLst>
      <p:ext uri="{BB962C8B-B14F-4D97-AF65-F5344CB8AC3E}">
        <p14:creationId xmlns:p14="http://schemas.microsoft.com/office/powerpoint/2010/main" val="562605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8</a:t>
            </a:fld>
            <a:endParaRPr lang="en-US"/>
          </a:p>
        </p:txBody>
      </p:sp>
    </p:spTree>
    <p:extLst>
      <p:ext uri="{BB962C8B-B14F-4D97-AF65-F5344CB8AC3E}">
        <p14:creationId xmlns:p14="http://schemas.microsoft.com/office/powerpoint/2010/main" val="3789131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9</a:t>
            </a:fld>
            <a:endParaRPr lang="en-US"/>
          </a:p>
        </p:txBody>
      </p:sp>
    </p:spTree>
    <p:extLst>
      <p:ext uri="{BB962C8B-B14F-4D97-AF65-F5344CB8AC3E}">
        <p14:creationId xmlns:p14="http://schemas.microsoft.com/office/powerpoint/2010/main" val="2945391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single study examines a specific question in a limited population and results may not be relevant to other groups.</a:t>
            </a:r>
          </a:p>
          <a:p>
            <a:r>
              <a:rPr lang="en-US" sz="1200" b="0" i="0" kern="1200" dirty="0">
                <a:solidFill>
                  <a:schemeClr val="tx1"/>
                </a:solidFill>
                <a:effectLst/>
                <a:latin typeface="+mn-lt"/>
                <a:ea typeface="+mn-ea"/>
                <a:cs typeface="+mn-cs"/>
              </a:rPr>
              <a:t>A synopsis summarizes evidence from a high-quality study or set of studies; synopses of multiple studies provide stronger evidence than synopses of a single study.</a:t>
            </a:r>
          </a:p>
          <a:p>
            <a:r>
              <a:rPr lang="en-US" sz="1200" b="0" i="0" kern="1200" dirty="0">
                <a:solidFill>
                  <a:schemeClr val="tx1"/>
                </a:solidFill>
                <a:effectLst/>
                <a:latin typeface="+mn-lt"/>
                <a:ea typeface="+mn-ea"/>
                <a:cs typeface="+mn-cs"/>
              </a:rPr>
              <a:t>A synthesis, or systematic review is a comprehensive summary of all the evidence for a specific question.</a:t>
            </a:r>
          </a:p>
          <a:p>
            <a:r>
              <a:rPr lang="en-US" sz="1200" b="0" i="0" kern="1200" dirty="0">
                <a:solidFill>
                  <a:schemeClr val="tx1"/>
                </a:solidFill>
                <a:effectLst/>
                <a:latin typeface="+mn-lt"/>
                <a:ea typeface="+mn-ea"/>
                <a:cs typeface="+mn-cs"/>
              </a:rPr>
              <a:t>Summaries are clinical guidelines or textbooks that are updated routinely to reflect complete and updated information about clinical issues.</a:t>
            </a:r>
          </a:p>
          <a:p>
            <a:r>
              <a:rPr lang="en-US" sz="1200" b="0" i="0" kern="1200" dirty="0">
                <a:solidFill>
                  <a:schemeClr val="tx1"/>
                </a:solidFill>
                <a:effectLst/>
                <a:latin typeface="+mn-lt"/>
                <a:ea typeface="+mn-ea"/>
                <a:cs typeface="+mn-cs"/>
              </a:rPr>
              <a:t>Systems populated by many, many individual patient records represent the ideal source of evidence.</a:t>
            </a:r>
          </a:p>
          <a:p>
            <a:br>
              <a:rPr lang="en-US" dirty="0"/>
            </a:br>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48</a:t>
            </a:fld>
            <a:endParaRPr lang="en-US"/>
          </a:p>
        </p:txBody>
      </p:sp>
    </p:spTree>
    <p:extLst>
      <p:ext uri="{BB962C8B-B14F-4D97-AF65-F5344CB8AC3E}">
        <p14:creationId xmlns:p14="http://schemas.microsoft.com/office/powerpoint/2010/main" val="1237799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52</a:t>
            </a:fld>
            <a:endParaRPr lang="en-US"/>
          </a:p>
        </p:txBody>
      </p:sp>
    </p:spTree>
    <p:extLst>
      <p:ext uri="{BB962C8B-B14F-4D97-AF65-F5344CB8AC3E}">
        <p14:creationId xmlns:p14="http://schemas.microsoft.com/office/powerpoint/2010/main" val="4146889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3/19/26</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annals.org/article.aspx?articleid=1032750"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www.library.vcu.edu/search/922" TargetMode="External"/><Relationship Id="rId2" Type="http://schemas.openxmlformats.org/officeDocument/2006/relationships/hyperlink" Target="https://guides.library.vcu.edu/clerkships"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a:bodyPr>
          <a:lstStyle/>
          <a:p>
            <a:r>
              <a:rPr lang="en-US" dirty="0"/>
              <a:t>An introduction to evidence based medicine for patient care</a:t>
            </a:r>
          </a:p>
          <a:p>
            <a:endParaRPr lang="en-US" dirty="0"/>
          </a:p>
          <a:p>
            <a:r>
              <a:rPr lang="en-US" dirty="0"/>
              <a:t>Michael Joyce, MD, FACEP</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636D6B-DEC9-A294-729D-6AA118F0BB7F}"/>
              </a:ext>
            </a:extLst>
          </p:cNvPr>
          <p:cNvSpPr>
            <a:spLocks noGrp="1"/>
          </p:cNvSpPr>
          <p:nvPr>
            <p:ph idx="1"/>
          </p:nvPr>
        </p:nvSpPr>
        <p:spPr>
          <a:xfrm>
            <a:off x="838200" y="1929384"/>
            <a:ext cx="10515600" cy="4251960"/>
          </a:xfrm>
        </p:spPr>
        <p:txBody>
          <a:bodyPr>
            <a:normAutofit/>
          </a:bodyPr>
          <a:lstStyle/>
          <a:p>
            <a:r>
              <a:rPr lang="en-US" sz="1700" b="1"/>
              <a:t>Goal</a:t>
            </a:r>
            <a:endParaRPr lang="en-US" sz="1700"/>
          </a:p>
          <a:p>
            <a:pPr lvl="0"/>
            <a:r>
              <a:rPr lang="en-US" sz="1700"/>
              <a:t>The goal of this course is for students to learn the necessary knowledge and skills to acquire, appraise, and apply evidence-based medicine to the care of their patients. By the end of this course, third year medical students will be to make patient care decisions using the principles of EBM.</a:t>
            </a:r>
          </a:p>
          <a:p>
            <a:r>
              <a:rPr lang="en-US" sz="1700"/>
              <a:t> </a:t>
            </a:r>
            <a:r>
              <a:rPr lang="en-US" sz="1700" b="1"/>
              <a:t>Objectives</a:t>
            </a:r>
            <a:endParaRPr lang="en-US" sz="1700"/>
          </a:p>
          <a:p>
            <a:pPr marL="0" indent="0">
              <a:buNone/>
            </a:pPr>
            <a:r>
              <a:rPr lang="en-US" sz="1700" b="1"/>
              <a:t>         </a:t>
            </a:r>
            <a:r>
              <a:rPr lang="en-US" sz="1700"/>
              <a:t>By the end of this course the M3 student will be able to: </a:t>
            </a:r>
          </a:p>
          <a:p>
            <a:pPr lvl="1"/>
            <a:r>
              <a:rPr lang="en-US" sz="1700"/>
              <a:t>formulate a clinical question based on a patient scenario in the format of PICO (Population/disease, Intervention/exposure, Comparator, and Outcome); </a:t>
            </a:r>
          </a:p>
          <a:p>
            <a:pPr lvl="1"/>
            <a:r>
              <a:rPr lang="en-US" sz="1700"/>
              <a:t>Perform a refined search of the medical literature to answer a clinical question using both primary sources and pre-appraised literature</a:t>
            </a:r>
          </a:p>
          <a:p>
            <a:pPr lvl="1"/>
            <a:r>
              <a:rPr lang="en-US" sz="1700"/>
              <a:t>Select appropriate types of articles based on the type of clinical question (therapy, harm, diagnosis, prognosis)</a:t>
            </a:r>
          </a:p>
          <a:p>
            <a:pPr lvl="1"/>
            <a:r>
              <a:rPr lang="en-US" sz="1700"/>
              <a:t>Evaluate articles for study methodology, effectiveness, and generalizability using criteria such as GRADE or other scoring systems</a:t>
            </a:r>
          </a:p>
          <a:p>
            <a:pPr lvl="1"/>
            <a:r>
              <a:rPr lang="en-US" sz="1700"/>
              <a:t>Summarize the available evidence and present summarized evidence as a recommendation to a patient</a:t>
            </a:r>
          </a:p>
          <a:p>
            <a:endParaRPr lang="en-US" sz="1700"/>
          </a:p>
        </p:txBody>
      </p:sp>
    </p:spTree>
    <p:extLst>
      <p:ext uri="{BB962C8B-B14F-4D97-AF65-F5344CB8AC3E}">
        <p14:creationId xmlns:p14="http://schemas.microsoft.com/office/powerpoint/2010/main" val="1204597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CFEB66-0EDB-65A9-E42E-F82BF1383119}"/>
              </a:ext>
            </a:extLst>
          </p:cNvPr>
          <p:cNvPicPr>
            <a:picLocks noChangeAspect="1"/>
          </p:cNvPicPr>
          <p:nvPr/>
        </p:nvPicPr>
        <p:blipFill rotWithShape="1">
          <a:blip r:embed="rId2">
            <a:duotone>
              <a:schemeClr val="bg2">
                <a:shade val="45000"/>
                <a:satMod val="135000"/>
              </a:schemeClr>
              <a:prstClr val="white"/>
            </a:duotone>
          </a:blip>
          <a:srcRect t="14069" b="6425"/>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4706F2-CC28-6342-4E9F-6702FFE3CBCD}"/>
              </a:ext>
            </a:extLst>
          </p:cNvPr>
          <p:cNvSpPr>
            <a:spLocks noGrp="1"/>
          </p:cNvSpPr>
          <p:nvPr>
            <p:ph type="title"/>
          </p:nvPr>
        </p:nvSpPr>
        <p:spPr>
          <a:xfrm>
            <a:off x="838200" y="365125"/>
            <a:ext cx="10515600" cy="1325563"/>
          </a:xfrm>
        </p:spPr>
        <p:txBody>
          <a:bodyPr>
            <a:normAutofit/>
          </a:bodyPr>
          <a:lstStyle/>
          <a:p>
            <a:r>
              <a:rPr lang="en-US" dirty="0"/>
              <a:t>Today’s outline</a:t>
            </a:r>
          </a:p>
        </p:txBody>
      </p:sp>
      <p:graphicFrame>
        <p:nvGraphicFramePr>
          <p:cNvPr id="5" name="Content Placeholder 2">
            <a:extLst>
              <a:ext uri="{FF2B5EF4-FFF2-40B4-BE49-F238E27FC236}">
                <a16:creationId xmlns:a16="http://schemas.microsoft.com/office/drawing/2014/main" id="{7CB9FDEE-5549-2DBA-3DB2-200F13455400}"/>
              </a:ext>
            </a:extLst>
          </p:cNvPr>
          <p:cNvGraphicFramePr>
            <a:graphicFrameLocks noGrp="1"/>
          </p:cNvGraphicFramePr>
          <p:nvPr>
            <p:ph idx="1"/>
            <p:extLst>
              <p:ext uri="{D42A27DB-BD31-4B8C-83A1-F6EECF244321}">
                <p14:modId xmlns:p14="http://schemas.microsoft.com/office/powerpoint/2010/main" val="105089215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6285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D8EF4-F768-E5E3-9FD6-C30370517392}"/>
              </a:ext>
            </a:extLst>
          </p:cNvPr>
          <p:cNvSpPr>
            <a:spLocks noGrp="1"/>
          </p:cNvSpPr>
          <p:nvPr>
            <p:ph type="title"/>
          </p:nvPr>
        </p:nvSpPr>
        <p:spPr>
          <a:xfrm>
            <a:off x="1136428" y="627564"/>
            <a:ext cx="7474172" cy="1325563"/>
          </a:xfrm>
        </p:spPr>
        <p:txBody>
          <a:bodyPr>
            <a:normAutofit/>
          </a:bodyPr>
          <a:lstStyle/>
          <a:p>
            <a:r>
              <a:rPr lang="en-US" dirty="0"/>
              <a:t>Reminder of EBM Principles </a:t>
            </a:r>
          </a:p>
        </p:txBody>
      </p:sp>
      <p:sp>
        <p:nvSpPr>
          <p:cNvPr id="3" name="Content Placeholder 2">
            <a:extLst>
              <a:ext uri="{FF2B5EF4-FFF2-40B4-BE49-F238E27FC236}">
                <a16:creationId xmlns:a16="http://schemas.microsoft.com/office/drawing/2014/main" id="{76B253FC-B28A-F832-0A2A-DC0D03D64C01}"/>
              </a:ext>
            </a:extLst>
          </p:cNvPr>
          <p:cNvSpPr>
            <a:spLocks noGrp="1"/>
          </p:cNvSpPr>
          <p:nvPr>
            <p:ph idx="1"/>
          </p:nvPr>
        </p:nvSpPr>
        <p:spPr>
          <a:xfrm>
            <a:off x="1136429" y="2278173"/>
            <a:ext cx="6467867" cy="3450613"/>
          </a:xfrm>
        </p:spPr>
        <p:txBody>
          <a:bodyPr anchor="ctr">
            <a:normAutofit/>
          </a:bodyPr>
          <a:lstStyle/>
          <a:p>
            <a:r>
              <a:rPr lang="en-US" sz="2200" b="1" dirty="0"/>
              <a:t>Evidence-Based Medicine</a:t>
            </a:r>
            <a:endParaRPr lang="en-US" sz="2200" b="0" dirty="0">
              <a:effectLst/>
            </a:endParaRPr>
          </a:p>
          <a:p>
            <a:pPr marL="0" indent="0" fontAlgn="base">
              <a:buNone/>
            </a:pPr>
            <a:r>
              <a:rPr lang="en-US" sz="2200" dirty="0"/>
              <a:t>	The practice of using research evidence in 	decision-making about the care of an individual 	patient</a:t>
            </a:r>
          </a:p>
          <a:p>
            <a:pPr marL="457200" lvl="1" indent="0" fontAlgn="base">
              <a:buNone/>
            </a:pPr>
            <a:r>
              <a:rPr lang="en-US" sz="1800" dirty="0"/>
              <a:t>	Involves the integration of your own clinical knowledge, 	research, and patient preferences</a:t>
            </a:r>
          </a:p>
          <a:p>
            <a:pPr marL="457200" lvl="1" indent="0" fontAlgn="base">
              <a:buNone/>
            </a:pPr>
            <a:r>
              <a:rPr lang="en-US" sz="1800" dirty="0"/>
              <a:t>	There is no one right answer! </a:t>
            </a:r>
          </a:p>
          <a:p>
            <a:r>
              <a:rPr lang="en-US" sz="2200" b="1" dirty="0"/>
              <a:t>EBM Process:</a:t>
            </a:r>
            <a:endParaRPr lang="en-US" sz="2200" b="0" dirty="0">
              <a:effectLst/>
            </a:endParaRPr>
          </a:p>
          <a:p>
            <a:pPr marL="457200" lvl="1" indent="0">
              <a:buNone/>
            </a:pPr>
            <a:r>
              <a:rPr lang="en-US" sz="1800" i="1" dirty="0"/>
              <a:t>Ask</a:t>
            </a:r>
            <a:r>
              <a:rPr lang="en-US" sz="1800" dirty="0"/>
              <a:t> a question &gt; </a:t>
            </a:r>
            <a:r>
              <a:rPr lang="en-US" sz="1800" i="1" dirty="0"/>
              <a:t>Acquire </a:t>
            </a:r>
            <a:r>
              <a:rPr lang="en-US" sz="1800" dirty="0"/>
              <a:t>evidence &gt; critically </a:t>
            </a:r>
            <a:r>
              <a:rPr lang="en-US" sz="1800" i="1" dirty="0"/>
              <a:t>Appraise </a:t>
            </a:r>
            <a:r>
              <a:rPr lang="en-US" sz="1800" dirty="0"/>
              <a:t>evidence &gt; </a:t>
            </a:r>
            <a:r>
              <a:rPr lang="en-US" sz="1800" i="1" dirty="0"/>
              <a:t>Apply </a:t>
            </a:r>
            <a:r>
              <a:rPr lang="en-US" sz="1800" dirty="0"/>
              <a:t>evidence &gt; </a:t>
            </a:r>
            <a:r>
              <a:rPr lang="en-US" sz="1800" i="1" dirty="0"/>
              <a:t>Assess </a:t>
            </a:r>
            <a:r>
              <a:rPr lang="en-US" sz="1800" dirty="0"/>
              <a:t>EBM process</a:t>
            </a:r>
          </a:p>
          <a:p>
            <a:pPr marL="457200" lvl="1" indent="0">
              <a:buNone/>
            </a:pPr>
            <a:endParaRPr lang="en-US" sz="18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Doctor">
            <a:extLst>
              <a:ext uri="{FF2B5EF4-FFF2-40B4-BE49-F238E27FC236}">
                <a16:creationId xmlns:a16="http://schemas.microsoft.com/office/drawing/2014/main" id="{EDE02CBA-B74C-0C73-6AE9-8505A77E54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742644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B7F537-C09A-B689-2D99-5E2D529488F4}"/>
              </a:ext>
            </a:extLst>
          </p:cNvPr>
          <p:cNvSpPr>
            <a:spLocks noGrp="1"/>
          </p:cNvSpPr>
          <p:nvPr>
            <p:ph type="title"/>
          </p:nvPr>
        </p:nvSpPr>
        <p:spPr>
          <a:xfrm>
            <a:off x="630936" y="640080"/>
            <a:ext cx="4818888" cy="1481328"/>
          </a:xfrm>
        </p:spPr>
        <p:txBody>
          <a:bodyPr anchor="b">
            <a:normAutofit/>
          </a:bodyPr>
          <a:lstStyle/>
          <a:p>
            <a:r>
              <a:rPr lang="en-US" sz="3800" b="1"/>
              <a:t>What Is the Question?</a:t>
            </a:r>
            <a:br>
              <a:rPr lang="en-US" sz="3800" b="1"/>
            </a:br>
            <a:endParaRPr lang="en-US" sz="3800"/>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B6E2D2-BC71-7F6E-719D-29044D410A3B}"/>
              </a:ext>
            </a:extLst>
          </p:cNvPr>
          <p:cNvSpPr>
            <a:spLocks noGrp="1"/>
          </p:cNvSpPr>
          <p:nvPr>
            <p:ph idx="1"/>
          </p:nvPr>
        </p:nvSpPr>
        <p:spPr>
          <a:xfrm>
            <a:off x="630936" y="2660904"/>
            <a:ext cx="4818888" cy="3547872"/>
          </a:xfrm>
        </p:spPr>
        <p:txBody>
          <a:bodyPr anchor="t">
            <a:normAutofit/>
          </a:bodyPr>
          <a:lstStyle/>
          <a:p>
            <a:r>
              <a:rPr lang="en-US" sz="2200" dirty="0"/>
              <a:t>On average, clinicians have 5 to 8 questions about individual patients per daily shift.</a:t>
            </a:r>
          </a:p>
          <a:p>
            <a:r>
              <a:rPr lang="en-US" sz="2200" dirty="0"/>
              <a:t>Some now even consider that “the use of search engines is as essential as the stethoscope.” </a:t>
            </a:r>
          </a:p>
          <a:p>
            <a:r>
              <a:rPr lang="en-US" sz="2200" dirty="0"/>
              <a:t>Background vs Foreground</a:t>
            </a:r>
          </a:p>
          <a:p>
            <a:endParaRPr lang="en-US" sz="2200" dirty="0"/>
          </a:p>
        </p:txBody>
      </p:sp>
      <p:pic>
        <p:nvPicPr>
          <p:cNvPr id="4" name="New picture">
            <a:extLst>
              <a:ext uri="{FF2B5EF4-FFF2-40B4-BE49-F238E27FC236}">
                <a16:creationId xmlns:a16="http://schemas.microsoft.com/office/drawing/2014/main" id="{6D826083-DE86-A88B-E6AC-C69B4CE16B29}"/>
              </a:ext>
            </a:extLst>
          </p:cNvPr>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bwMode="auto">
          <a:xfrm>
            <a:off x="6253118" y="640080"/>
            <a:ext cx="5150828" cy="55778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7" name="TextBox 9">
            <a:extLst>
              <a:ext uri="{FF2B5EF4-FFF2-40B4-BE49-F238E27FC236}">
                <a16:creationId xmlns:a16="http://schemas.microsoft.com/office/drawing/2014/main" id="{8D4F4299-BE93-D7DC-3B8C-04BB9B056F75}"/>
              </a:ext>
            </a:extLst>
          </p:cNvPr>
          <p:cNvSpPr/>
          <p:nvPr>
            <p:custDataLst>
              <p:tags r:id="rId2"/>
            </p:custDataLst>
          </p:nvPr>
        </p:nvSpPr>
        <p:spPr>
          <a:xfrm>
            <a:off x="7415765" y="5963186"/>
            <a:ext cx="3189287" cy="1101840"/>
          </a:xfrm>
          <a:prstGeom prst="rect">
            <a:avLst/>
          </a:prstGeom>
          <a:noFill/>
          <a:ln w="9525" cap="flat" cmpd="sng" algn="ctr">
            <a:noFill/>
            <a:prstDash val="solid"/>
            <a:miter lim="800000"/>
            <a:headEnd type="none" w="med" len="med"/>
            <a:tailEnd type="none" w="med" len="med"/>
          </a:ln>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dirty="0">
                <a:latin typeface="Helvetica" pitchFamily="2" charset="0"/>
              </a:rPr>
              <a:t>Citation: Chapter 4 What Is the Question?, </a:t>
            </a:r>
            <a:r>
              <a:rPr lang="en-US" altLang="en-US" sz="800" dirty="0" err="1">
                <a:latin typeface="Helvetica" pitchFamily="2" charset="0"/>
              </a:rPr>
              <a:t>Guyatt</a:t>
            </a:r>
            <a:r>
              <a:rPr lang="en-US" altLang="en-US" sz="800" dirty="0">
                <a:latin typeface="Helvetica" pitchFamily="2" charset="0"/>
              </a:rPr>
              <a:t> G, Rennie D, Meade MO, Cook DJ. </a:t>
            </a:r>
            <a:r>
              <a:rPr lang="en-US" altLang="en-US" sz="800" i="1" dirty="0">
                <a:latin typeface="Helvetica" pitchFamily="2" charset="0"/>
              </a:rPr>
              <a:t>Users' Guides to the Medical Literature: A Manual for Evidence-Based Clinical Practice, 3rd ed;</a:t>
            </a:r>
            <a:r>
              <a:rPr lang="en-US" altLang="en-US" sz="800" dirty="0">
                <a:latin typeface="Helvetica" pitchFamily="2" charset="0"/>
              </a:rPr>
              <a:t> 2015. Available at: https://</a:t>
            </a:r>
            <a:r>
              <a:rPr lang="en-US" altLang="en-US" sz="800" dirty="0" err="1">
                <a:latin typeface="Helvetica" pitchFamily="2" charset="0"/>
              </a:rPr>
              <a:t>jamaevidence.mhmedical.com</a:t>
            </a:r>
            <a:r>
              <a:rPr lang="en-US" altLang="en-US" sz="800" dirty="0">
                <a:latin typeface="Helvetica" pitchFamily="2" charset="0"/>
              </a:rPr>
              <a:t>/</a:t>
            </a:r>
            <a:r>
              <a:rPr lang="en-US" altLang="en-US" sz="800" dirty="0" err="1">
                <a:latin typeface="Helvetica" pitchFamily="2" charset="0"/>
              </a:rPr>
              <a:t>content.aspx?bookid</a:t>
            </a:r>
            <a:r>
              <a:rPr lang="en-US" altLang="en-US" sz="800" dirty="0">
                <a:latin typeface="Helvetica" pitchFamily="2" charset="0"/>
              </a:rPr>
              <a:t>=847&amp;sectionid=69031460 Accessed: July 06, 2022</a:t>
            </a:r>
          </a:p>
          <a:p>
            <a:pPr eaLnBrk="1" hangingPunct="1">
              <a:buFontTx/>
              <a:buNone/>
            </a:pPr>
            <a:r>
              <a:rPr lang="en-US" altLang="en-US" sz="800" dirty="0">
                <a:solidFill>
                  <a:srgbClr val="999999"/>
                </a:solidFill>
                <a:latin typeface="Helvetica" pitchFamily="2" charset="0"/>
              </a:rPr>
              <a:t>Copyright © 2022 American Medical Association. All rights reserved</a:t>
            </a:r>
          </a:p>
        </p:txBody>
      </p:sp>
      <p:cxnSp>
        <p:nvCxnSpPr>
          <p:cNvPr id="6" name="Straight Connector 5">
            <a:extLst>
              <a:ext uri="{FF2B5EF4-FFF2-40B4-BE49-F238E27FC236}">
                <a16:creationId xmlns:a16="http://schemas.microsoft.com/office/drawing/2014/main" id="{D1EF0953-7805-43C3-656E-1AAB1D69BC74}"/>
              </a:ext>
            </a:extLst>
          </p:cNvPr>
          <p:cNvCxnSpPr>
            <a:cxnSpLocks/>
          </p:cNvCxnSpPr>
          <p:nvPr/>
        </p:nvCxnSpPr>
        <p:spPr>
          <a:xfrm flipH="1">
            <a:off x="788054" y="4505481"/>
            <a:ext cx="174908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C0B80C05-2D3D-0F4D-CB24-EBD9CF315E42}"/>
              </a:ext>
            </a:extLst>
          </p:cNvPr>
          <p:cNvSpPr txBox="1"/>
          <p:nvPr/>
        </p:nvSpPr>
        <p:spPr>
          <a:xfrm>
            <a:off x="2537138" y="4321957"/>
            <a:ext cx="1714613" cy="367048"/>
          </a:xfrm>
          <a:prstGeom prst="rect">
            <a:avLst/>
          </a:prstGeom>
          <a:noFill/>
        </p:spPr>
        <p:txBody>
          <a:bodyPr wrap="square" rtlCol="0">
            <a:spAutoFit/>
          </a:bodyPr>
          <a:lstStyle/>
          <a:p>
            <a:r>
              <a:rPr lang="en-US" dirty="0"/>
              <a:t>Ultrasound.</a:t>
            </a:r>
          </a:p>
        </p:txBody>
      </p:sp>
    </p:spTree>
    <p:extLst>
      <p:ext uri="{BB962C8B-B14F-4D97-AF65-F5344CB8AC3E}">
        <p14:creationId xmlns:p14="http://schemas.microsoft.com/office/powerpoint/2010/main" val="138191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AECFF2-F2C5-2C69-76D9-55D1698F4B43}"/>
              </a:ext>
            </a:extLst>
          </p:cNvPr>
          <p:cNvSpPr>
            <a:spLocks noGrp="1"/>
          </p:cNvSpPr>
          <p:nvPr>
            <p:ph type="title"/>
          </p:nvPr>
        </p:nvSpPr>
        <p:spPr>
          <a:xfrm>
            <a:off x="841248" y="548640"/>
            <a:ext cx="3600860" cy="5431536"/>
          </a:xfrm>
        </p:spPr>
        <p:txBody>
          <a:bodyPr>
            <a:normAutofit/>
          </a:bodyPr>
          <a:lstStyle/>
          <a:p>
            <a:r>
              <a:rPr lang="en-US" sz="5400" dirty="0"/>
              <a:t>Clarifying the question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7EF720-A528-7B1C-E829-9B3E8DBE428D}"/>
              </a:ext>
            </a:extLst>
          </p:cNvPr>
          <p:cNvSpPr>
            <a:spLocks noGrp="1"/>
          </p:cNvSpPr>
          <p:nvPr>
            <p:ph idx="1"/>
          </p:nvPr>
        </p:nvSpPr>
        <p:spPr>
          <a:xfrm>
            <a:off x="5126418" y="552091"/>
            <a:ext cx="6224335" cy="5431536"/>
          </a:xfrm>
        </p:spPr>
        <p:txBody>
          <a:bodyPr anchor="ctr">
            <a:normAutofit/>
          </a:bodyPr>
          <a:lstStyle/>
          <a:p>
            <a:r>
              <a:rPr lang="en-US" sz="2200" dirty="0"/>
              <a:t>Clinical questions often spring to mind in a form that makes finding answers in the medical literature a challenge. </a:t>
            </a:r>
          </a:p>
          <a:p>
            <a:r>
              <a:rPr lang="en-US" sz="2200" dirty="0"/>
              <a:t>Dissecting the question into its component parts to facilitate finding the best evidence is a fundamental skill. </a:t>
            </a:r>
          </a:p>
          <a:p>
            <a:r>
              <a:rPr lang="en-US" sz="2200" dirty="0"/>
              <a:t>This is what separates you from your patients with google and AI searches</a:t>
            </a:r>
          </a:p>
        </p:txBody>
      </p:sp>
    </p:spTree>
    <p:extLst>
      <p:ext uri="{BB962C8B-B14F-4D97-AF65-F5344CB8AC3E}">
        <p14:creationId xmlns:p14="http://schemas.microsoft.com/office/powerpoint/2010/main" val="899591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F9AD5-02D8-EC33-203B-97153A9808B4}"/>
              </a:ext>
            </a:extLst>
          </p:cNvPr>
          <p:cNvSpPr>
            <a:spLocks noGrp="1"/>
          </p:cNvSpPr>
          <p:nvPr>
            <p:ph type="title"/>
          </p:nvPr>
        </p:nvSpPr>
        <p:spPr/>
        <p:txBody>
          <a:bodyPr/>
          <a:lstStyle/>
          <a:p>
            <a:r>
              <a:rPr lang="en-US" dirty="0"/>
              <a:t>What about AI?</a:t>
            </a:r>
          </a:p>
        </p:txBody>
      </p:sp>
      <p:pic>
        <p:nvPicPr>
          <p:cNvPr id="1026" name="Picture 2" descr="What is Artificial Intelligence (AI) and Why People Should Learn About it -  UCF Business Incubation Program - University of Central Florida">
            <a:extLst>
              <a:ext uri="{FF2B5EF4-FFF2-40B4-BE49-F238E27FC236}">
                <a16:creationId xmlns:a16="http://schemas.microsoft.com/office/drawing/2014/main" id="{C62E0646-B7E6-9505-1D16-5A3D6EFC8C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3572" y="1690688"/>
            <a:ext cx="6526002" cy="4351339"/>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1ACE82BA-D9E4-F482-5107-85463A1138E2}"/>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416729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F9AD5-02D8-EC33-203B-97153A9808B4}"/>
              </a:ext>
            </a:extLst>
          </p:cNvPr>
          <p:cNvSpPr>
            <a:spLocks noGrp="1"/>
          </p:cNvSpPr>
          <p:nvPr>
            <p:ph type="title"/>
          </p:nvPr>
        </p:nvSpPr>
        <p:spPr/>
        <p:txBody>
          <a:bodyPr/>
          <a:lstStyle/>
          <a:p>
            <a:r>
              <a:rPr lang="en-US" dirty="0"/>
              <a:t>What about AI?</a:t>
            </a:r>
          </a:p>
        </p:txBody>
      </p:sp>
      <p:sp>
        <p:nvSpPr>
          <p:cNvPr id="3" name="Content Placeholder 2">
            <a:extLst>
              <a:ext uri="{FF2B5EF4-FFF2-40B4-BE49-F238E27FC236}">
                <a16:creationId xmlns:a16="http://schemas.microsoft.com/office/drawing/2014/main" id="{52A7AC7E-2605-3229-EFDA-06822B93F679}"/>
              </a:ext>
            </a:extLst>
          </p:cNvPr>
          <p:cNvSpPr>
            <a:spLocks noGrp="1"/>
          </p:cNvSpPr>
          <p:nvPr>
            <p:ph idx="1"/>
          </p:nvPr>
        </p:nvSpPr>
        <p:spPr>
          <a:xfrm>
            <a:off x="838200" y="1825625"/>
            <a:ext cx="10515600" cy="1110758"/>
          </a:xfrm>
        </p:spPr>
        <p:txBody>
          <a:bodyPr/>
          <a:lstStyle/>
          <a:p>
            <a:r>
              <a:rPr lang="en-US" sz="2200" b="1" dirty="0"/>
              <a:t>EBM Process:</a:t>
            </a:r>
            <a:endParaRPr lang="en-US" sz="2200" b="0" dirty="0">
              <a:effectLst/>
            </a:endParaRPr>
          </a:p>
          <a:p>
            <a:pPr marL="457200" lvl="1" indent="0">
              <a:buNone/>
            </a:pPr>
            <a:r>
              <a:rPr lang="en-US" sz="1800" i="1" dirty="0"/>
              <a:t>Ask</a:t>
            </a:r>
            <a:r>
              <a:rPr lang="en-US" sz="1800" dirty="0"/>
              <a:t> a question &gt; </a:t>
            </a:r>
            <a:r>
              <a:rPr lang="en-US" sz="1800" i="1" dirty="0"/>
              <a:t>Acquire </a:t>
            </a:r>
            <a:r>
              <a:rPr lang="en-US" sz="1800" dirty="0"/>
              <a:t>evidence &gt; critically </a:t>
            </a:r>
            <a:r>
              <a:rPr lang="en-US" sz="1800" i="1" dirty="0"/>
              <a:t>Appraise </a:t>
            </a:r>
            <a:r>
              <a:rPr lang="en-US" sz="1800" dirty="0"/>
              <a:t>evidence &gt; </a:t>
            </a:r>
            <a:r>
              <a:rPr lang="en-US" sz="1800" i="1" dirty="0"/>
              <a:t>Apply </a:t>
            </a:r>
            <a:r>
              <a:rPr lang="en-US" sz="1800" dirty="0"/>
              <a:t>evidence</a:t>
            </a:r>
          </a:p>
          <a:p>
            <a:pPr marL="457200" lvl="1" indent="0">
              <a:buNone/>
            </a:pPr>
            <a:endParaRPr lang="en-US" sz="1800" dirty="0"/>
          </a:p>
          <a:p>
            <a:pPr marL="457200" lvl="1" indent="0">
              <a:buNone/>
            </a:pPr>
            <a:endParaRPr lang="en-US" sz="1800" dirty="0"/>
          </a:p>
          <a:p>
            <a:pPr marL="457200" lvl="1" indent="0">
              <a:buNone/>
            </a:pPr>
            <a:endParaRPr lang="en-US" sz="1800" dirty="0"/>
          </a:p>
          <a:p>
            <a:pPr marL="457200" lvl="1" indent="0">
              <a:buNone/>
            </a:pPr>
            <a:endParaRPr lang="en-US" sz="1800" dirty="0"/>
          </a:p>
        </p:txBody>
      </p:sp>
      <p:sp>
        <p:nvSpPr>
          <p:cNvPr id="5" name="TextBox 4">
            <a:extLst>
              <a:ext uri="{FF2B5EF4-FFF2-40B4-BE49-F238E27FC236}">
                <a16:creationId xmlns:a16="http://schemas.microsoft.com/office/drawing/2014/main" id="{E62CE8B9-3733-DA6B-BD7F-B58AB8A033B0}"/>
              </a:ext>
            </a:extLst>
          </p:cNvPr>
          <p:cNvSpPr txBox="1"/>
          <p:nvPr/>
        </p:nvSpPr>
        <p:spPr>
          <a:xfrm>
            <a:off x="988453" y="3611124"/>
            <a:ext cx="8644943" cy="1200329"/>
          </a:xfrm>
          <a:prstGeom prst="rect">
            <a:avLst/>
          </a:prstGeom>
          <a:noFill/>
        </p:spPr>
        <p:txBody>
          <a:bodyPr wrap="square">
            <a:spAutoFit/>
          </a:bodyPr>
          <a:lstStyle/>
          <a:p>
            <a:pPr marL="457200" lvl="1" indent="0">
              <a:buNone/>
            </a:pPr>
            <a:r>
              <a:rPr lang="en-US" sz="1800" dirty="0"/>
              <a:t>AI fits into all of the above, but can be hard to apply if misleads at early steps</a:t>
            </a:r>
          </a:p>
          <a:p>
            <a:pPr marL="457200" lvl="1" indent="0">
              <a:buNone/>
            </a:pPr>
            <a:endParaRPr lang="en-US" sz="1800" dirty="0"/>
          </a:p>
          <a:p>
            <a:pPr marL="457200" lvl="1" indent="0">
              <a:buNone/>
            </a:pPr>
            <a:r>
              <a:rPr lang="en-US" sz="1800" dirty="0"/>
              <a:t>Over reliance on AI while training and learning can lead to a decrease in critical appraisal skills – for real world, real time situations </a:t>
            </a:r>
            <a:endParaRPr lang="en-US" dirty="0"/>
          </a:p>
        </p:txBody>
      </p:sp>
    </p:spTree>
    <p:extLst>
      <p:ext uri="{BB962C8B-B14F-4D97-AF65-F5344CB8AC3E}">
        <p14:creationId xmlns:p14="http://schemas.microsoft.com/office/powerpoint/2010/main" val="251983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5E9028-5C8D-1F62-685A-04C50C76200F}"/>
              </a:ext>
            </a:extLst>
          </p:cNvPr>
          <p:cNvSpPr>
            <a:spLocks noGrp="1"/>
          </p:cNvSpPr>
          <p:nvPr>
            <p:ph type="title"/>
          </p:nvPr>
        </p:nvSpPr>
        <p:spPr>
          <a:xfrm>
            <a:off x="640080" y="325369"/>
            <a:ext cx="4368602" cy="1956841"/>
          </a:xfrm>
        </p:spPr>
        <p:txBody>
          <a:bodyPr anchor="b">
            <a:normAutofit/>
          </a:bodyPr>
          <a:lstStyle/>
          <a:p>
            <a:r>
              <a:rPr lang="en-US" sz="5400" dirty="0"/>
              <a:t>AI</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06DBAE6-C6BE-4A41-5189-563ABA115659}"/>
              </a:ext>
            </a:extLst>
          </p:cNvPr>
          <p:cNvSpPr>
            <a:spLocks noGrp="1"/>
          </p:cNvSpPr>
          <p:nvPr>
            <p:ph idx="1"/>
          </p:nvPr>
        </p:nvSpPr>
        <p:spPr>
          <a:xfrm>
            <a:off x="640080" y="2872899"/>
            <a:ext cx="4243589" cy="3320668"/>
          </a:xfrm>
        </p:spPr>
        <p:txBody>
          <a:bodyPr>
            <a:normAutofit/>
          </a:bodyPr>
          <a:lstStyle/>
          <a:p>
            <a:pPr marL="0" indent="0">
              <a:buNone/>
            </a:pPr>
            <a:r>
              <a:rPr lang="en-US" sz="1700" b="1"/>
              <a:t> Strengths</a:t>
            </a:r>
            <a:endParaRPr lang="en-US" sz="1700"/>
          </a:p>
          <a:p>
            <a:pPr>
              <a:buFont typeface="Arial" panose="020B0604020202020204" pitchFamily="34" charset="0"/>
              <a:buChar char="•"/>
            </a:pPr>
            <a:r>
              <a:rPr lang="en-US" sz="1700"/>
              <a:t>Speed</a:t>
            </a:r>
          </a:p>
          <a:p>
            <a:pPr>
              <a:buFont typeface="Arial" panose="020B0604020202020204" pitchFamily="34" charset="0"/>
              <a:buChar char="•"/>
            </a:pPr>
            <a:r>
              <a:rPr lang="en-US" sz="1700"/>
              <a:t>Summarization</a:t>
            </a:r>
          </a:p>
          <a:p>
            <a:pPr>
              <a:buFont typeface="Arial" panose="020B0604020202020204" pitchFamily="34" charset="0"/>
              <a:buChar char="•"/>
            </a:pPr>
            <a:r>
              <a:rPr lang="en-US" sz="1700"/>
              <a:t>Translation of dense literature</a:t>
            </a:r>
          </a:p>
          <a:p>
            <a:pPr marL="0" indent="0">
              <a:buNone/>
            </a:pPr>
            <a:r>
              <a:rPr lang="en-US" sz="1700" b="1"/>
              <a:t>Weaknesses </a:t>
            </a:r>
            <a:endParaRPr lang="en-US" sz="1700"/>
          </a:p>
          <a:p>
            <a:pPr>
              <a:buFont typeface="Arial" panose="020B0604020202020204" pitchFamily="34" charset="0"/>
              <a:buChar char="•"/>
            </a:pPr>
            <a:r>
              <a:rPr lang="en-US" sz="1700"/>
              <a:t>Hallucination</a:t>
            </a:r>
          </a:p>
          <a:p>
            <a:pPr>
              <a:buFont typeface="Arial" panose="020B0604020202020204" pitchFamily="34" charset="0"/>
              <a:buChar char="•"/>
            </a:pPr>
            <a:r>
              <a:rPr lang="en-US" sz="1700"/>
              <a:t>Lack of source transparency (sometimes)</a:t>
            </a:r>
          </a:p>
          <a:p>
            <a:pPr>
              <a:buFont typeface="Arial" panose="020B0604020202020204" pitchFamily="34" charset="0"/>
              <a:buChar char="•"/>
            </a:pPr>
            <a:r>
              <a:rPr lang="en-US" sz="1700"/>
              <a:t>Outdated training data</a:t>
            </a:r>
          </a:p>
          <a:p>
            <a:pPr>
              <a:buFont typeface="Arial" panose="020B0604020202020204" pitchFamily="34" charset="0"/>
              <a:buChar char="•"/>
            </a:pPr>
            <a:r>
              <a:rPr lang="en-US" sz="1700"/>
              <a:t>Confident tone ≠ correctness</a:t>
            </a:r>
          </a:p>
          <a:p>
            <a:endParaRPr lang="en-US" sz="1700"/>
          </a:p>
        </p:txBody>
      </p:sp>
      <p:pic>
        <p:nvPicPr>
          <p:cNvPr id="4" name="Picture 2" descr="What is Artificial Intelligence (AI) and Why People Should Learn About it -  UCF Business Incubation Program - University of Central Florida">
            <a:extLst>
              <a:ext uri="{FF2B5EF4-FFF2-40B4-BE49-F238E27FC236}">
                <a16:creationId xmlns:a16="http://schemas.microsoft.com/office/drawing/2014/main" id="{3B54DFB6-5611-04D8-4438-F42A4A9392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724" r="25323" b="-1"/>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973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AECFF2-F2C5-2C69-76D9-55D1698F4B43}"/>
              </a:ext>
            </a:extLst>
          </p:cNvPr>
          <p:cNvSpPr>
            <a:spLocks noGrp="1"/>
          </p:cNvSpPr>
          <p:nvPr>
            <p:ph type="title"/>
          </p:nvPr>
        </p:nvSpPr>
        <p:spPr>
          <a:xfrm>
            <a:off x="838200" y="365125"/>
            <a:ext cx="10515600" cy="1325563"/>
          </a:xfrm>
        </p:spPr>
        <p:txBody>
          <a:bodyPr>
            <a:normAutofit/>
          </a:bodyPr>
          <a:lstStyle/>
          <a:p>
            <a:r>
              <a:rPr lang="en-US" sz="5400"/>
              <a:t>Clarifying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7EF720-A528-7B1C-E829-9B3E8DBE428D}"/>
              </a:ext>
            </a:extLst>
          </p:cNvPr>
          <p:cNvSpPr>
            <a:spLocks noGrp="1"/>
          </p:cNvSpPr>
          <p:nvPr>
            <p:ph idx="1"/>
          </p:nvPr>
        </p:nvSpPr>
        <p:spPr>
          <a:xfrm>
            <a:off x="838200" y="1929384"/>
            <a:ext cx="10515600" cy="4251960"/>
          </a:xfrm>
        </p:spPr>
        <p:txBody>
          <a:bodyPr>
            <a:normAutofit/>
          </a:bodyPr>
          <a:lstStyle/>
          <a:p>
            <a:r>
              <a:rPr lang="en-US" sz="2200"/>
              <a:t>Consider the following patient scenario: </a:t>
            </a:r>
          </a:p>
          <a:p>
            <a:r>
              <a:rPr lang="en-US" sz="2200"/>
              <a:t>A 53 year old male presents with chest pain that has been going on for 1 day.  The pain is mid sternal with no radiation.  There is no associated shortness of breath. The pain is relieved with Tylenol. He has never had pain like this before.  He has a history of diabetes and high cholesterol for which he takes medications.  He smokes cigarettes, but does not drink or use any illicit drugs.  His father died from a heart attack at age 64.  </a:t>
            </a:r>
          </a:p>
          <a:p>
            <a:r>
              <a:rPr lang="en-US" sz="2200"/>
              <a:t>Work up today reveals a normal ECG, normal troponins and chest xray, and his pain has now resolved. </a:t>
            </a:r>
          </a:p>
          <a:p>
            <a:r>
              <a:rPr lang="en-US" sz="2200"/>
              <a:t>What is the next step?  Should I get a stress test on this patient? </a:t>
            </a:r>
          </a:p>
        </p:txBody>
      </p:sp>
    </p:spTree>
    <p:extLst>
      <p:ext uri="{BB962C8B-B14F-4D97-AF65-F5344CB8AC3E}">
        <p14:creationId xmlns:p14="http://schemas.microsoft.com/office/powerpoint/2010/main" val="1643386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9844F0-0CE1-3386-3C2C-FBAB8048281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Google</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7CFE2AE5-C674-2C24-7F04-D9FFC00399A8}"/>
              </a:ext>
            </a:extLst>
          </p:cNvPr>
          <p:cNvPicPr>
            <a:picLocks noGrp="1" noChangeAspect="1"/>
          </p:cNvPicPr>
          <p:nvPr>
            <p:ph idx="1"/>
          </p:nvPr>
        </p:nvPicPr>
        <p:blipFill>
          <a:blip r:embed="rId2"/>
          <a:stretch>
            <a:fillRect/>
          </a:stretch>
        </p:blipFill>
        <p:spPr>
          <a:xfrm>
            <a:off x="4777316" y="885073"/>
            <a:ext cx="6780700" cy="5085524"/>
          </a:xfrm>
          <a:prstGeom prst="rect">
            <a:avLst/>
          </a:prstGeom>
        </p:spPr>
      </p:pic>
    </p:spTree>
    <p:extLst>
      <p:ext uri="{BB962C8B-B14F-4D97-AF65-F5344CB8AC3E}">
        <p14:creationId xmlns:p14="http://schemas.microsoft.com/office/powerpoint/2010/main" val="4107975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Uptodate</a:t>
            </a:r>
          </a:p>
        </p:txBody>
      </p:sp>
      <p:pic>
        <p:nvPicPr>
          <p:cNvPr id="5" name="Picture 4" descr="Graphical user interface, text, application, email&#10;&#10;Description automatically generated">
            <a:extLst>
              <a:ext uri="{FF2B5EF4-FFF2-40B4-BE49-F238E27FC236}">
                <a16:creationId xmlns:a16="http://schemas.microsoft.com/office/drawing/2014/main" id="{FCA6FCFA-BD44-2DD0-AFFD-CEEC369743FE}"/>
              </a:ext>
            </a:extLst>
          </p:cNvPr>
          <p:cNvPicPr>
            <a:picLocks noChangeAspect="1"/>
          </p:cNvPicPr>
          <p:nvPr/>
        </p:nvPicPr>
        <p:blipFill>
          <a:blip r:embed="rId2"/>
          <a:stretch>
            <a:fillRect/>
          </a:stretch>
        </p:blipFill>
        <p:spPr>
          <a:xfrm>
            <a:off x="6065467" y="643466"/>
            <a:ext cx="4204397" cy="5568739"/>
          </a:xfrm>
          <a:prstGeom prst="rect">
            <a:avLst/>
          </a:prstGeom>
        </p:spPr>
      </p:pic>
    </p:spTree>
    <p:extLst>
      <p:ext uri="{BB962C8B-B14F-4D97-AF65-F5344CB8AC3E}">
        <p14:creationId xmlns:p14="http://schemas.microsoft.com/office/powerpoint/2010/main" val="20589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Pubmed</a:t>
            </a:r>
            <a:endParaRPr lang="en-US" sz="3600" kern="1200" dirty="0">
              <a:solidFill>
                <a:srgbClr val="FFFFFF"/>
              </a:solidFill>
              <a:latin typeface="+mj-lt"/>
              <a:ea typeface="+mj-ea"/>
              <a:cs typeface="+mj-cs"/>
            </a:endParaRPr>
          </a:p>
        </p:txBody>
      </p:sp>
      <p:pic>
        <p:nvPicPr>
          <p:cNvPr id="4" name="Picture 3" descr="Graphical user interface, text&#10;&#10;Description automatically generated with medium confidence">
            <a:extLst>
              <a:ext uri="{FF2B5EF4-FFF2-40B4-BE49-F238E27FC236}">
                <a16:creationId xmlns:a16="http://schemas.microsoft.com/office/drawing/2014/main" id="{89999E5A-4C45-4D69-4156-D34289AB2F40}"/>
              </a:ext>
            </a:extLst>
          </p:cNvPr>
          <p:cNvPicPr>
            <a:picLocks noChangeAspect="1"/>
          </p:cNvPicPr>
          <p:nvPr/>
        </p:nvPicPr>
        <p:blipFill>
          <a:blip r:embed="rId2"/>
          <a:stretch>
            <a:fillRect/>
          </a:stretch>
        </p:blipFill>
        <p:spPr>
          <a:xfrm>
            <a:off x="4775191" y="324175"/>
            <a:ext cx="6811467" cy="6209650"/>
          </a:xfrm>
          <a:prstGeom prst="rect">
            <a:avLst/>
          </a:prstGeom>
        </p:spPr>
      </p:pic>
    </p:spTree>
    <p:extLst>
      <p:ext uri="{BB962C8B-B14F-4D97-AF65-F5344CB8AC3E}">
        <p14:creationId xmlns:p14="http://schemas.microsoft.com/office/powerpoint/2010/main" val="3147708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ChatGPT</a:t>
            </a:r>
            <a:endParaRPr lang="en-US" sz="3600" kern="1200" dirty="0">
              <a:solidFill>
                <a:srgbClr val="FFFFFF"/>
              </a:solidFill>
              <a:latin typeface="+mj-lt"/>
              <a:ea typeface="+mj-ea"/>
              <a:cs typeface="+mj-cs"/>
            </a:endParaRPr>
          </a:p>
        </p:txBody>
      </p:sp>
      <p:pic>
        <p:nvPicPr>
          <p:cNvPr id="5" name="Picture 4" descr="A screenshot of a medical test&#10;&#10;Description automatically generated">
            <a:extLst>
              <a:ext uri="{FF2B5EF4-FFF2-40B4-BE49-F238E27FC236}">
                <a16:creationId xmlns:a16="http://schemas.microsoft.com/office/drawing/2014/main" id="{3629BC5E-8554-8940-276A-B32753062774}"/>
              </a:ext>
            </a:extLst>
          </p:cNvPr>
          <p:cNvPicPr>
            <a:picLocks noChangeAspect="1"/>
          </p:cNvPicPr>
          <p:nvPr/>
        </p:nvPicPr>
        <p:blipFill>
          <a:blip r:embed="rId2"/>
          <a:stretch>
            <a:fillRect/>
          </a:stretch>
        </p:blipFill>
        <p:spPr>
          <a:xfrm>
            <a:off x="5538669" y="0"/>
            <a:ext cx="5991466" cy="6858000"/>
          </a:xfrm>
          <a:prstGeom prst="rect">
            <a:avLst/>
          </a:prstGeom>
        </p:spPr>
      </p:pic>
    </p:spTree>
    <p:extLst>
      <p:ext uri="{BB962C8B-B14F-4D97-AF65-F5344CB8AC3E}">
        <p14:creationId xmlns:p14="http://schemas.microsoft.com/office/powerpoint/2010/main" val="2536411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ChatGPT</a:t>
            </a:r>
            <a:endParaRPr lang="en-US" sz="3600" kern="1200" dirty="0">
              <a:solidFill>
                <a:srgbClr val="FFFFFF"/>
              </a:solidFill>
              <a:latin typeface="+mj-lt"/>
              <a:ea typeface="+mj-ea"/>
              <a:cs typeface="+mj-cs"/>
            </a:endParaRPr>
          </a:p>
        </p:txBody>
      </p:sp>
      <p:pic>
        <p:nvPicPr>
          <p:cNvPr id="5" name="Picture 4" descr="A screenshot of a medical test&#10;&#10;Description automatically generated">
            <a:extLst>
              <a:ext uri="{FF2B5EF4-FFF2-40B4-BE49-F238E27FC236}">
                <a16:creationId xmlns:a16="http://schemas.microsoft.com/office/drawing/2014/main" id="{3629BC5E-8554-8940-276A-B32753062774}"/>
              </a:ext>
            </a:extLst>
          </p:cNvPr>
          <p:cNvPicPr>
            <a:picLocks noChangeAspect="1"/>
          </p:cNvPicPr>
          <p:nvPr/>
        </p:nvPicPr>
        <p:blipFill>
          <a:blip r:embed="rId2"/>
          <a:stretch>
            <a:fillRect/>
          </a:stretch>
        </p:blipFill>
        <p:spPr>
          <a:xfrm>
            <a:off x="5538669" y="0"/>
            <a:ext cx="5991466" cy="6858000"/>
          </a:xfrm>
          <a:prstGeom prst="rect">
            <a:avLst/>
          </a:prstGeom>
        </p:spPr>
      </p:pic>
    </p:spTree>
    <p:extLst>
      <p:ext uri="{BB962C8B-B14F-4D97-AF65-F5344CB8AC3E}">
        <p14:creationId xmlns:p14="http://schemas.microsoft.com/office/powerpoint/2010/main" val="1280452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ChatGPT</a:t>
            </a:r>
            <a:endParaRPr lang="en-US" sz="3600" kern="1200" dirty="0">
              <a:solidFill>
                <a:srgbClr val="FFFFFF"/>
              </a:solidFill>
              <a:latin typeface="+mj-lt"/>
              <a:ea typeface="+mj-ea"/>
              <a:cs typeface="+mj-cs"/>
            </a:endParaRPr>
          </a:p>
        </p:txBody>
      </p:sp>
      <p:pic>
        <p:nvPicPr>
          <p:cNvPr id="5" name="Picture 4" descr="A screenshot of a test&#10;&#10;Description automatically generated">
            <a:extLst>
              <a:ext uri="{FF2B5EF4-FFF2-40B4-BE49-F238E27FC236}">
                <a16:creationId xmlns:a16="http://schemas.microsoft.com/office/drawing/2014/main" id="{FB8511F4-C3B6-65FE-B423-D8E7B6C6C35D}"/>
              </a:ext>
            </a:extLst>
          </p:cNvPr>
          <p:cNvPicPr>
            <a:picLocks noChangeAspect="1"/>
          </p:cNvPicPr>
          <p:nvPr/>
        </p:nvPicPr>
        <p:blipFill>
          <a:blip r:embed="rId2"/>
          <a:stretch>
            <a:fillRect/>
          </a:stretch>
        </p:blipFill>
        <p:spPr>
          <a:xfrm>
            <a:off x="4216526" y="349370"/>
            <a:ext cx="7772400" cy="6159260"/>
          </a:xfrm>
          <a:prstGeom prst="rect">
            <a:avLst/>
          </a:prstGeom>
        </p:spPr>
      </p:pic>
    </p:spTree>
    <p:extLst>
      <p:ext uri="{BB962C8B-B14F-4D97-AF65-F5344CB8AC3E}">
        <p14:creationId xmlns:p14="http://schemas.microsoft.com/office/powerpoint/2010/main" val="3946201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73CA8-E9B8-8ECC-DE84-BD5C6780A36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Open Evidence</a:t>
            </a:r>
          </a:p>
        </p:txBody>
      </p:sp>
      <p:pic>
        <p:nvPicPr>
          <p:cNvPr id="4" name="Picture 3" descr="A screenshot of a medical test&#10;&#10;Description automatically generated">
            <a:extLst>
              <a:ext uri="{FF2B5EF4-FFF2-40B4-BE49-F238E27FC236}">
                <a16:creationId xmlns:a16="http://schemas.microsoft.com/office/drawing/2014/main" id="{D9376475-356C-E836-95D2-FE9DB9494D4A}"/>
              </a:ext>
            </a:extLst>
          </p:cNvPr>
          <p:cNvPicPr>
            <a:picLocks noChangeAspect="1"/>
          </p:cNvPicPr>
          <p:nvPr/>
        </p:nvPicPr>
        <p:blipFill>
          <a:blip r:embed="rId2"/>
          <a:stretch>
            <a:fillRect/>
          </a:stretch>
        </p:blipFill>
        <p:spPr>
          <a:xfrm>
            <a:off x="4814786" y="26676"/>
            <a:ext cx="3160690" cy="6858000"/>
          </a:xfrm>
          <a:prstGeom prst="rect">
            <a:avLst/>
          </a:prstGeom>
        </p:spPr>
      </p:pic>
      <p:pic>
        <p:nvPicPr>
          <p:cNvPr id="7" name="Picture 6" descr="A screenshot of a phone&#10;&#10;Description automatically generated">
            <a:extLst>
              <a:ext uri="{FF2B5EF4-FFF2-40B4-BE49-F238E27FC236}">
                <a16:creationId xmlns:a16="http://schemas.microsoft.com/office/drawing/2014/main" id="{DD7B38EF-3CFF-BF88-7E94-11AD84B5D299}"/>
              </a:ext>
            </a:extLst>
          </p:cNvPr>
          <p:cNvPicPr>
            <a:picLocks noChangeAspect="1"/>
          </p:cNvPicPr>
          <p:nvPr/>
        </p:nvPicPr>
        <p:blipFill>
          <a:blip r:embed="rId3"/>
          <a:stretch>
            <a:fillRect/>
          </a:stretch>
        </p:blipFill>
        <p:spPr>
          <a:xfrm>
            <a:off x="8002610" y="0"/>
            <a:ext cx="3160690" cy="6858000"/>
          </a:xfrm>
          <a:prstGeom prst="rect">
            <a:avLst/>
          </a:prstGeom>
        </p:spPr>
      </p:pic>
    </p:spTree>
    <p:extLst>
      <p:ext uri="{BB962C8B-B14F-4D97-AF65-F5344CB8AC3E}">
        <p14:creationId xmlns:p14="http://schemas.microsoft.com/office/powerpoint/2010/main" val="2358419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E16DB1-1C48-C5F7-8160-826B3CE969A8}"/>
              </a:ext>
            </a:extLst>
          </p:cNvPr>
          <p:cNvSpPr>
            <a:spLocks noGrp="1"/>
          </p:cNvSpPr>
          <p:nvPr>
            <p:ph type="title"/>
          </p:nvPr>
        </p:nvSpPr>
        <p:spPr>
          <a:xfrm>
            <a:off x="686834" y="1153572"/>
            <a:ext cx="3200400" cy="4461163"/>
          </a:xfrm>
        </p:spPr>
        <p:txBody>
          <a:bodyPr>
            <a:normAutofit/>
          </a:bodyPr>
          <a:lstStyle/>
          <a:p>
            <a:r>
              <a:rPr lang="en-US">
                <a:solidFill>
                  <a:srgbClr val="FFFFFF"/>
                </a:solidFill>
              </a:rPr>
              <a:t>What is the question?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95E6D9E-E077-5388-6049-FD1229369E3B}"/>
              </a:ext>
            </a:extLst>
          </p:cNvPr>
          <p:cNvSpPr>
            <a:spLocks noGrp="1"/>
          </p:cNvSpPr>
          <p:nvPr>
            <p:ph idx="1"/>
          </p:nvPr>
        </p:nvSpPr>
        <p:spPr>
          <a:xfrm>
            <a:off x="4447308" y="591344"/>
            <a:ext cx="6906491" cy="5585619"/>
          </a:xfrm>
        </p:spPr>
        <p:txBody>
          <a:bodyPr anchor="ctr">
            <a:normAutofit/>
          </a:bodyPr>
          <a:lstStyle/>
          <a:p>
            <a:r>
              <a:rPr lang="en-US" sz="2000" dirty="0"/>
              <a:t>What question are we trying to answer? Cause of chest pain? </a:t>
            </a:r>
          </a:p>
          <a:p>
            <a:r>
              <a:rPr lang="en-US" sz="2000" dirty="0"/>
              <a:t>What is the outcome we are interested in?</a:t>
            </a:r>
          </a:p>
          <a:p>
            <a:r>
              <a:rPr lang="en-US" sz="2000" dirty="0"/>
              <a:t>What risk does the test have to the patient?</a:t>
            </a:r>
          </a:p>
          <a:p>
            <a:r>
              <a:rPr lang="en-US" sz="2000" dirty="0"/>
              <a:t>What benefit does the test have to the patient?</a:t>
            </a:r>
          </a:p>
          <a:p>
            <a:r>
              <a:rPr lang="en-US" sz="2000" dirty="0"/>
              <a:t>Is there evidence to suggest this is the next best step?</a:t>
            </a:r>
          </a:p>
          <a:p>
            <a:r>
              <a:rPr lang="en-US" sz="2000" dirty="0"/>
              <a:t>Does the outcome of the test benefit the patient?</a:t>
            </a:r>
          </a:p>
          <a:p>
            <a:r>
              <a:rPr lang="en-US" sz="2000" dirty="0"/>
              <a:t>Does the outcome of the test benefit what the patient wants?</a:t>
            </a:r>
          </a:p>
          <a:p>
            <a:r>
              <a:rPr lang="en-US" sz="2000" dirty="0"/>
              <a:t>How good is the test at answering the question compared to another test?</a:t>
            </a:r>
          </a:p>
          <a:p>
            <a:r>
              <a:rPr lang="en-US" sz="2000" dirty="0"/>
              <a:t>If we do the test, when should we do it? </a:t>
            </a:r>
          </a:p>
          <a:p>
            <a:r>
              <a:rPr lang="en-US" sz="2000" dirty="0"/>
              <a:t>Admit to the hospital for stress test or follow up for one?</a:t>
            </a:r>
          </a:p>
          <a:p>
            <a:r>
              <a:rPr lang="en-US" sz="2000" dirty="0"/>
              <a:t>What do we do with the results of the test?</a:t>
            </a:r>
          </a:p>
          <a:p>
            <a:r>
              <a:rPr lang="en-US" sz="2000" dirty="0"/>
              <a:t>…… </a:t>
            </a:r>
          </a:p>
          <a:p>
            <a:pPr marL="0" indent="0">
              <a:buNone/>
            </a:pPr>
            <a:endParaRPr lang="en-US" sz="2000" dirty="0"/>
          </a:p>
        </p:txBody>
      </p:sp>
    </p:spTree>
    <p:extLst>
      <p:ext uri="{BB962C8B-B14F-4D97-AF65-F5344CB8AC3E}">
        <p14:creationId xmlns:p14="http://schemas.microsoft.com/office/powerpoint/2010/main" val="22667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EED589-649E-E681-CEBD-783EA0388E63}"/>
              </a:ext>
            </a:extLst>
          </p:cNvPr>
          <p:cNvSpPr>
            <a:spLocks noGrp="1"/>
          </p:cNvSpPr>
          <p:nvPr>
            <p:ph type="title"/>
          </p:nvPr>
        </p:nvSpPr>
        <p:spPr>
          <a:xfrm>
            <a:off x="841248" y="548640"/>
            <a:ext cx="3600860" cy="5431536"/>
          </a:xfrm>
        </p:spPr>
        <p:txBody>
          <a:bodyPr>
            <a:normAutofit/>
          </a:bodyPr>
          <a:lstStyle/>
          <a:p>
            <a:r>
              <a:rPr lang="en-US" sz="5400" b="1" dirty="0"/>
              <a:t>The Structure: PICO (TT)</a:t>
            </a:r>
            <a:br>
              <a:rPr lang="en-US" sz="5400" b="1" dirty="0"/>
            </a:br>
            <a:endParaRPr lang="en-US" sz="54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D2FD87-2152-FA39-FA2C-1E0B7F37E8D5}"/>
              </a:ext>
            </a:extLst>
          </p:cNvPr>
          <p:cNvSpPr>
            <a:spLocks noGrp="1"/>
          </p:cNvSpPr>
          <p:nvPr>
            <p:ph idx="1"/>
          </p:nvPr>
        </p:nvSpPr>
        <p:spPr>
          <a:xfrm>
            <a:off x="5126418" y="552091"/>
            <a:ext cx="6224335" cy="5431536"/>
          </a:xfrm>
        </p:spPr>
        <p:txBody>
          <a:bodyPr anchor="ctr">
            <a:normAutofit/>
          </a:bodyPr>
          <a:lstStyle/>
          <a:p>
            <a:pPr fontAlgn="base"/>
            <a:r>
              <a:rPr lang="en-US" sz="1700" dirty="0"/>
              <a:t>The question that you ask should be relevant to a specific patient or the problem at hand. The PICO framework links your question to the search by helping you identify individual concepts that should appear in relevant articles and can be used to formulate a search strategy for those articles. </a:t>
            </a:r>
          </a:p>
          <a:p>
            <a:pPr marL="0" indent="0" fontAlgn="base">
              <a:buNone/>
            </a:pPr>
            <a:endParaRPr lang="en-US" sz="1700" dirty="0"/>
          </a:p>
          <a:p>
            <a:r>
              <a:rPr lang="en-US" sz="1700" dirty="0"/>
              <a:t>P - population, patient, problem - What are the most important characteristics of the patient or population?</a:t>
            </a:r>
            <a:endParaRPr lang="en-US" sz="1700" b="0" dirty="0">
              <a:effectLst/>
            </a:endParaRPr>
          </a:p>
          <a:p>
            <a:r>
              <a:rPr lang="en-US" sz="1700" dirty="0"/>
              <a:t>I - intervention, exposure - What is the main intervention or exposure of interest?</a:t>
            </a:r>
            <a:endParaRPr lang="en-US" sz="1700" b="0" dirty="0">
              <a:effectLst/>
            </a:endParaRPr>
          </a:p>
          <a:p>
            <a:r>
              <a:rPr lang="en-US" sz="1700" dirty="0"/>
              <a:t>C - comparison (if applicable) - Is there an alternative intervention or exposure being considered?</a:t>
            </a:r>
            <a:endParaRPr lang="en-US" sz="1700" b="0" dirty="0">
              <a:effectLst/>
            </a:endParaRPr>
          </a:p>
          <a:p>
            <a:r>
              <a:rPr lang="en-US" sz="1700" dirty="0"/>
              <a:t>O - outcome - What is being measured, improved, or affected?</a:t>
            </a:r>
          </a:p>
          <a:p>
            <a:pPr marL="0" indent="0">
              <a:buNone/>
            </a:pPr>
            <a:endParaRPr lang="en-US" sz="1700" b="0" dirty="0">
              <a:effectLst/>
            </a:endParaRPr>
          </a:p>
          <a:p>
            <a:r>
              <a:rPr lang="en-US" sz="1700" dirty="0"/>
              <a:t>T - type of question (</a:t>
            </a:r>
            <a:r>
              <a:rPr lang="en-US" sz="1700" dirty="0" err="1"/>
              <a:t>eg.</a:t>
            </a:r>
            <a:r>
              <a:rPr lang="en-US" sz="1700" dirty="0"/>
              <a:t>, therapy, harm, prognosis, diagnosis)</a:t>
            </a:r>
            <a:endParaRPr lang="en-US" sz="1700" b="0" dirty="0">
              <a:effectLst/>
            </a:endParaRPr>
          </a:p>
          <a:p>
            <a:r>
              <a:rPr lang="en-US" sz="1700" dirty="0"/>
              <a:t>T - type of study (</a:t>
            </a:r>
            <a:r>
              <a:rPr lang="en-US" sz="1700" dirty="0" err="1"/>
              <a:t>eg.</a:t>
            </a:r>
            <a:r>
              <a:rPr lang="en-US" sz="1700" dirty="0"/>
              <a:t>, RCT, cohort, case control)</a:t>
            </a:r>
            <a:endParaRPr lang="en-US" sz="1700" b="0" dirty="0">
              <a:effectLst/>
            </a:endParaRPr>
          </a:p>
          <a:p>
            <a:pPr marL="0" indent="0">
              <a:buNone/>
            </a:pPr>
            <a:br>
              <a:rPr lang="en-US" sz="1700" dirty="0"/>
            </a:br>
            <a:endParaRPr lang="en-US" sz="1700" dirty="0"/>
          </a:p>
        </p:txBody>
      </p:sp>
    </p:spTree>
    <p:extLst>
      <p:ext uri="{BB962C8B-B14F-4D97-AF65-F5344CB8AC3E}">
        <p14:creationId xmlns:p14="http://schemas.microsoft.com/office/powerpoint/2010/main" val="2523097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1FA782-1ACD-6290-FE14-424921C0BB36}"/>
              </a:ext>
            </a:extLst>
          </p:cNvPr>
          <p:cNvSpPr>
            <a:spLocks noGrp="1"/>
          </p:cNvSpPr>
          <p:nvPr>
            <p:ph type="title"/>
          </p:nvPr>
        </p:nvSpPr>
        <p:spPr>
          <a:xfrm>
            <a:off x="838200" y="365125"/>
            <a:ext cx="10515600" cy="1325563"/>
          </a:xfrm>
        </p:spPr>
        <p:txBody>
          <a:bodyPr>
            <a:normAutofit/>
          </a:bodyPr>
          <a:lstStyle/>
          <a:p>
            <a:r>
              <a:rPr lang="en-US" sz="4600" b="1" dirty="0"/>
              <a:t>Types of Foreground Clinical Questions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DBA145A-2DC3-5A89-2BE9-25283F409FE6}"/>
              </a:ext>
            </a:extLst>
          </p:cNvPr>
          <p:cNvSpPr>
            <a:spLocks noGrp="1"/>
          </p:cNvSpPr>
          <p:nvPr>
            <p:ph idx="1"/>
          </p:nvPr>
        </p:nvSpPr>
        <p:spPr>
          <a:xfrm>
            <a:off x="838200" y="1929384"/>
            <a:ext cx="10515600" cy="4251960"/>
          </a:xfrm>
        </p:spPr>
        <p:txBody>
          <a:bodyPr>
            <a:normAutofit/>
          </a:bodyPr>
          <a:lstStyle/>
          <a:p>
            <a:r>
              <a:rPr lang="en-US" sz="2200" b="1" i="1" dirty="0"/>
              <a:t>Therapy:</a:t>
            </a:r>
            <a:r>
              <a:rPr lang="en-US" sz="2200" b="1" dirty="0"/>
              <a:t> </a:t>
            </a:r>
            <a:r>
              <a:rPr lang="en-US" sz="2200" dirty="0"/>
              <a:t>determining the effect of interventions on </a:t>
            </a:r>
            <a:r>
              <a:rPr lang="en-US" sz="2200" i="1" dirty="0"/>
              <a:t>patient-important outcomes</a:t>
            </a:r>
            <a:r>
              <a:rPr lang="en-US" sz="2200" dirty="0"/>
              <a:t> (</a:t>
            </a:r>
            <a:r>
              <a:rPr lang="en-US" sz="2200" i="1" dirty="0"/>
              <a:t>symptoms</a:t>
            </a:r>
            <a:r>
              <a:rPr lang="en-US" sz="2200" dirty="0"/>
              <a:t>, function, morbidity, mortality, and costs)</a:t>
            </a:r>
          </a:p>
          <a:p>
            <a:r>
              <a:rPr lang="en-US" sz="2200" b="1" i="1" dirty="0"/>
              <a:t>Harm: </a:t>
            </a:r>
            <a:r>
              <a:rPr lang="en-US" sz="2200" dirty="0"/>
              <a:t>ascertaining the effects of potentially harmful agents (including therapies from the first type of question) on patient-important outcomes</a:t>
            </a:r>
          </a:p>
          <a:p>
            <a:r>
              <a:rPr lang="en-US" sz="2200" b="1" i="1" dirty="0"/>
              <a:t>Differential diagnosis</a:t>
            </a:r>
            <a:r>
              <a:rPr lang="en-US" sz="2200" b="1" dirty="0"/>
              <a:t>: </a:t>
            </a:r>
            <a:r>
              <a:rPr lang="en-US" sz="2200" dirty="0"/>
              <a:t>in patients with a particular clinical presentation, establishing the frequency of the underlying disorders</a:t>
            </a:r>
          </a:p>
          <a:p>
            <a:r>
              <a:rPr lang="en-US" sz="2200" b="1" i="1" dirty="0"/>
              <a:t>Diagnosis:</a:t>
            </a:r>
            <a:r>
              <a:rPr lang="en-US" sz="2200" b="1" dirty="0"/>
              <a:t> </a:t>
            </a:r>
            <a:r>
              <a:rPr lang="en-US" sz="2200" dirty="0"/>
              <a:t>establishing the power of a test to differentiate between those with and without a </a:t>
            </a:r>
            <a:r>
              <a:rPr lang="en-US" sz="2200" i="1" dirty="0"/>
              <a:t>target condition</a:t>
            </a:r>
            <a:r>
              <a:rPr lang="en-US" sz="2200" dirty="0"/>
              <a:t> or disease</a:t>
            </a:r>
          </a:p>
          <a:p>
            <a:r>
              <a:rPr lang="en-US" sz="2200" b="1" i="1" dirty="0"/>
              <a:t>Prognosis: </a:t>
            </a:r>
            <a:r>
              <a:rPr lang="en-US" sz="2200" dirty="0"/>
              <a:t>estimating a patient's future course</a:t>
            </a:r>
          </a:p>
          <a:p>
            <a:r>
              <a:rPr lang="en-US" sz="2200" b="1" i="1" dirty="0"/>
              <a:t>Prevention: </a:t>
            </a:r>
            <a:r>
              <a:rPr lang="en-US" sz="2200" dirty="0"/>
              <a:t>determining if an intervention prevents a specific outcome</a:t>
            </a:r>
            <a:endParaRPr lang="en-US" sz="2200" b="1" i="1" dirty="0"/>
          </a:p>
          <a:p>
            <a:endParaRPr lang="en-US" sz="2200" dirty="0"/>
          </a:p>
        </p:txBody>
      </p:sp>
    </p:spTree>
    <p:extLst>
      <p:ext uri="{BB962C8B-B14F-4D97-AF65-F5344CB8AC3E}">
        <p14:creationId xmlns:p14="http://schemas.microsoft.com/office/powerpoint/2010/main" val="175437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Therapy </a:t>
            </a:r>
          </a:p>
        </p:txBody>
      </p:sp>
      <p:pic>
        <p:nvPicPr>
          <p:cNvPr id="4" name="New picture">
            <a:extLst>
              <a:ext uri="{FF2B5EF4-FFF2-40B4-BE49-F238E27FC236}">
                <a16:creationId xmlns:a16="http://schemas.microsoft.com/office/drawing/2014/main" id="{CEC3F654-A5FD-9D62-07E5-75583446168D}"/>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21794"/>
            <a:ext cx="63754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BCD57855-ED1C-9CD2-1799-E689E163C1CA}"/>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244506E7-AD81-8B6E-BA69-8226FEB14E34}"/>
              </a:ext>
            </a:extLst>
          </p:cNvPr>
          <p:cNvSpPr txBox="1"/>
          <p:nvPr/>
        </p:nvSpPr>
        <p:spPr>
          <a:xfrm>
            <a:off x="7807884" y="1777107"/>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Randomized Clinical Trial</a:t>
            </a:r>
          </a:p>
        </p:txBody>
      </p:sp>
    </p:spTree>
    <p:extLst>
      <p:ext uri="{BB962C8B-B14F-4D97-AF65-F5344CB8AC3E}">
        <p14:creationId xmlns:p14="http://schemas.microsoft.com/office/powerpoint/2010/main" val="3715488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Harm </a:t>
            </a:r>
          </a:p>
        </p:txBody>
      </p:sp>
      <p:pic>
        <p:nvPicPr>
          <p:cNvPr id="4" name="New picture">
            <a:extLst>
              <a:ext uri="{FF2B5EF4-FFF2-40B4-BE49-F238E27FC236}">
                <a16:creationId xmlns:a16="http://schemas.microsoft.com/office/drawing/2014/main" id="{E01AAF37-2A0C-E4A9-568F-8403D8A67686}"/>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15444"/>
            <a:ext cx="63754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6E8635AA-2493-6572-A9D8-5FC478A33297}"/>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BD43CBAB-DED2-DA20-85F7-9AEA4EDAEF6B}"/>
              </a:ext>
            </a:extLst>
          </p:cNvPr>
          <p:cNvSpPr txBox="1"/>
          <p:nvPr/>
        </p:nvSpPr>
        <p:spPr>
          <a:xfrm>
            <a:off x="7203990" y="1773932"/>
            <a:ext cx="4409775"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Observational Cohort  </a:t>
            </a:r>
          </a:p>
        </p:txBody>
      </p:sp>
    </p:spTree>
    <p:extLst>
      <p:ext uri="{BB962C8B-B14F-4D97-AF65-F5344CB8AC3E}">
        <p14:creationId xmlns:p14="http://schemas.microsoft.com/office/powerpoint/2010/main" val="461127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Differential Diagnosis </a:t>
            </a:r>
          </a:p>
        </p:txBody>
      </p:sp>
      <p:pic>
        <p:nvPicPr>
          <p:cNvPr id="4" name="New picture">
            <a:extLst>
              <a:ext uri="{FF2B5EF4-FFF2-40B4-BE49-F238E27FC236}">
                <a16:creationId xmlns:a16="http://schemas.microsoft.com/office/drawing/2014/main" id="{CF971DFB-72BB-2A2D-2951-BBE69F43B9F4}"/>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3321844"/>
            <a:ext cx="63754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85DA516C-8836-9A36-5775-DA3E2D9A3A57}"/>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FAA72929-B1D2-9E8A-64B6-3A059F16A9D3}"/>
              </a:ext>
            </a:extLst>
          </p:cNvPr>
          <p:cNvSpPr txBox="1"/>
          <p:nvPr/>
        </p:nvSpPr>
        <p:spPr>
          <a:xfrm>
            <a:off x="6732846" y="2342902"/>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Prospective Cohort</a:t>
            </a:r>
          </a:p>
        </p:txBody>
      </p:sp>
    </p:spTree>
    <p:extLst>
      <p:ext uri="{BB962C8B-B14F-4D97-AF65-F5344CB8AC3E}">
        <p14:creationId xmlns:p14="http://schemas.microsoft.com/office/powerpoint/2010/main" val="732629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Diagnostic Test</a:t>
            </a:r>
          </a:p>
        </p:txBody>
      </p:sp>
      <p:pic>
        <p:nvPicPr>
          <p:cNvPr id="4" name="New picture">
            <a:extLst>
              <a:ext uri="{FF2B5EF4-FFF2-40B4-BE49-F238E27FC236}">
                <a16:creationId xmlns:a16="http://schemas.microsoft.com/office/drawing/2014/main" id="{BACB61A0-984E-FAA6-631C-41F9B76B7106}"/>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755900" y="2916881"/>
            <a:ext cx="63754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080C0A24-240B-B797-B5CC-52C3C17646C0}"/>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E6D28022-EFB9-8C30-084D-3639B5A8BA24}"/>
              </a:ext>
            </a:extLst>
          </p:cNvPr>
          <p:cNvSpPr txBox="1"/>
          <p:nvPr/>
        </p:nvSpPr>
        <p:spPr>
          <a:xfrm>
            <a:off x="7043352" y="1367821"/>
            <a:ext cx="3880022" cy="1200329"/>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Prospective blind comparison to gold standard</a:t>
            </a:r>
          </a:p>
        </p:txBody>
      </p:sp>
    </p:spTree>
    <p:extLst>
      <p:ext uri="{BB962C8B-B14F-4D97-AF65-F5344CB8AC3E}">
        <p14:creationId xmlns:p14="http://schemas.microsoft.com/office/powerpoint/2010/main" val="2406274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p:txBody>
          <a:bodyPr>
            <a:normAutofit fontScale="90000"/>
          </a:bodyPr>
          <a:lstStyle/>
          <a:p>
            <a:r>
              <a:rPr lang="en-US" b="1" dirty="0"/>
              <a:t>Finding a </a:t>
            </a:r>
            <a:r>
              <a:rPr lang="en-US" b="1" i="1" dirty="0"/>
              <a:t>Suitably</a:t>
            </a:r>
            <a:r>
              <a:rPr lang="en-US" b="1" dirty="0"/>
              <a:t> Designed Study for Your Question Type</a:t>
            </a:r>
            <a:br>
              <a:rPr lang="en-US" b="1" dirty="0"/>
            </a:br>
            <a:endParaRPr lang="en-US" dirty="0"/>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p:txBody>
          <a:bodyPr/>
          <a:lstStyle/>
          <a:p>
            <a:r>
              <a:rPr lang="en-US" dirty="0"/>
              <a:t>Prognosis</a:t>
            </a:r>
          </a:p>
        </p:txBody>
      </p:sp>
      <p:pic>
        <p:nvPicPr>
          <p:cNvPr id="4" name="New picture">
            <a:extLst>
              <a:ext uri="{FF2B5EF4-FFF2-40B4-BE49-F238E27FC236}">
                <a16:creationId xmlns:a16="http://schemas.microsoft.com/office/drawing/2014/main" id="{541301A8-8723-C8F7-42A9-489CA00949D4}"/>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908300" y="2966244"/>
            <a:ext cx="63754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5" name="TextBox 9">
            <a:extLst>
              <a:ext uri="{FF2B5EF4-FFF2-40B4-BE49-F238E27FC236}">
                <a16:creationId xmlns:a16="http://schemas.microsoft.com/office/drawing/2014/main" id="{C1EB3A7A-4E24-2BDA-4FB2-E6775DB33078}"/>
              </a:ext>
            </a:extLst>
          </p:cNvPr>
          <p:cNvSpPr/>
          <p:nvPr>
            <p:custDataLst>
              <p:tags r:id="rId2"/>
            </p:custDataLst>
          </p:nvPr>
        </p:nvSpPr>
        <p:spPr>
          <a:xfrm>
            <a:off x="1687513" y="6284913"/>
            <a:ext cx="7454900" cy="482600"/>
          </a:xfrm>
          <a:prstGeom prst="rect">
            <a:avLst/>
          </a:prstGeom>
          <a:noFill/>
          <a:ln w="9525" cap="flat" cmpd="sng" algn="ctr">
            <a:noFill/>
            <a:prstDash val="solid"/>
            <a:miter lim="800000"/>
            <a:headEnd type="none" w="med" len="med"/>
            <a:tailEnd type="none" w="med" len="me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800">
                <a:latin typeface="Helvetica" pitchFamily="2" charset="0"/>
              </a:rPr>
              <a:t>Citation: Chapter 4 What Is the Question?, Guyatt G, Rennie D, Meade MO, Cook DJ. </a:t>
            </a:r>
            <a:r>
              <a:rPr lang="en-US" altLang="en-US" sz="800" i="1">
                <a:latin typeface="Helvetica" pitchFamily="2" charset="0"/>
              </a:rPr>
              <a:t>Users' Guides to the Medical Literature: A Manual for Evidence-Based Clinical Practice, 3rd ed;</a:t>
            </a:r>
            <a:r>
              <a:rPr lang="en-US" altLang="en-US" sz="800">
                <a:latin typeface="Helvetica" pitchFamily="2" charset="0"/>
              </a:rPr>
              <a:t> 2015. Available at: https://jamaevidence.mhmedical.com/content.aspx?bookid=847&amp;sectionid=69031460 Accessed: July 06, 2022</a:t>
            </a:r>
          </a:p>
          <a:p>
            <a:pPr eaLnBrk="1" hangingPunct="1">
              <a:buFontTx/>
              <a:buNone/>
            </a:pPr>
            <a:r>
              <a:rPr lang="en-US" altLang="en-US" sz="800">
                <a:solidFill>
                  <a:srgbClr val="999999"/>
                </a:solidFill>
                <a:latin typeface="Helvetica" pitchFamily="2" charset="0"/>
              </a:rPr>
              <a:t>Copyright © 2022 American Medical Association. All rights reserved</a:t>
            </a:r>
          </a:p>
        </p:txBody>
      </p:sp>
      <p:sp>
        <p:nvSpPr>
          <p:cNvPr id="6" name="TextBox 5">
            <a:extLst>
              <a:ext uri="{FF2B5EF4-FFF2-40B4-BE49-F238E27FC236}">
                <a16:creationId xmlns:a16="http://schemas.microsoft.com/office/drawing/2014/main" id="{CA92DA4B-3576-9B76-E1CA-82075AAC7AB2}"/>
              </a:ext>
            </a:extLst>
          </p:cNvPr>
          <p:cNvSpPr txBox="1"/>
          <p:nvPr/>
        </p:nvSpPr>
        <p:spPr>
          <a:xfrm>
            <a:off x="6349786" y="2219772"/>
            <a:ext cx="3880022" cy="461665"/>
          </a:xfrm>
          <a:prstGeom prst="rect">
            <a:avLst/>
          </a:prstGeom>
          <a:noFill/>
        </p:spPr>
        <p:txBody>
          <a:bodyPr wrap="square" rtlCol="0">
            <a:spAutoFit/>
          </a:bodyPr>
          <a:lstStyle/>
          <a:p>
            <a:r>
              <a:rPr lang="en-US" sz="2400" dirty="0">
                <a:latin typeface="Aharoni" panose="02010803020104030203" pitchFamily="2" charset="-79"/>
                <a:cs typeface="Aharoni" panose="02010803020104030203" pitchFamily="2" charset="-79"/>
              </a:rPr>
              <a:t>Observational Cohort</a:t>
            </a:r>
          </a:p>
        </p:txBody>
      </p:sp>
    </p:spTree>
    <p:extLst>
      <p:ext uri="{BB962C8B-B14F-4D97-AF65-F5344CB8AC3E}">
        <p14:creationId xmlns:p14="http://schemas.microsoft.com/office/powerpoint/2010/main" val="2559922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00DDE4C-4505-3948-BD97-437596DEA245}"/>
              </a:ext>
            </a:extLst>
          </p:cNvPr>
          <p:cNvSpPr>
            <a:spLocks noGrp="1"/>
          </p:cNvSpPr>
          <p:nvPr>
            <p:ph type="title"/>
          </p:nvPr>
        </p:nvSpPr>
        <p:spPr>
          <a:xfrm>
            <a:off x="838200" y="365125"/>
            <a:ext cx="10515600" cy="1325563"/>
          </a:xfrm>
        </p:spPr>
        <p:txBody>
          <a:bodyPr>
            <a:normAutofit/>
          </a:bodyPr>
          <a:lstStyle/>
          <a:p>
            <a:r>
              <a:rPr lang="en-US"/>
              <a:t>Revisit our chest pain question?</a:t>
            </a:r>
            <a:endParaRPr lang="en-U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Content Placeholder 2">
            <a:extLst>
              <a:ext uri="{FF2B5EF4-FFF2-40B4-BE49-F238E27FC236}">
                <a16:creationId xmlns:a16="http://schemas.microsoft.com/office/drawing/2014/main" id="{4BAECA4E-FDB6-EFF9-63C8-0786A173C5F3}"/>
              </a:ext>
            </a:extLst>
          </p:cNvPr>
          <p:cNvSpPr>
            <a:spLocks noGrp="1"/>
          </p:cNvSpPr>
          <p:nvPr>
            <p:ph idx="1"/>
          </p:nvPr>
        </p:nvSpPr>
        <p:spPr>
          <a:xfrm>
            <a:off x="838200" y="1825625"/>
            <a:ext cx="10515600" cy="4351338"/>
          </a:xfrm>
        </p:spPr>
        <p:txBody>
          <a:bodyPr>
            <a:normAutofit/>
          </a:bodyPr>
          <a:lstStyle/>
          <a:p>
            <a:r>
              <a:rPr lang="en-US" dirty="0"/>
              <a:t>Break it down into components that can be answered</a:t>
            </a:r>
          </a:p>
          <a:p>
            <a:r>
              <a:rPr lang="en-US" dirty="0"/>
              <a:t>Diagnosis</a:t>
            </a:r>
          </a:p>
          <a:p>
            <a:r>
              <a:rPr lang="en-US" dirty="0"/>
              <a:t>Prognosis</a:t>
            </a:r>
          </a:p>
          <a:p>
            <a:r>
              <a:rPr lang="en-US" dirty="0"/>
              <a:t>Diagnostic test </a:t>
            </a:r>
          </a:p>
          <a:p>
            <a:r>
              <a:rPr lang="en-US" dirty="0"/>
              <a:t>Harm</a:t>
            </a:r>
          </a:p>
        </p:txBody>
      </p:sp>
    </p:spTree>
    <p:extLst>
      <p:ext uri="{BB962C8B-B14F-4D97-AF65-F5344CB8AC3E}">
        <p14:creationId xmlns:p14="http://schemas.microsoft.com/office/powerpoint/2010/main" val="3986257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Diagnosis</a:t>
            </a:r>
          </a:p>
        </p:txBody>
      </p:sp>
      <p:sp>
        <p:nvSpPr>
          <p:cNvPr id="15"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acute coronary syndrome, does obtaining a stress test help establish the diagnosis compared to serial troponin testing? </a:t>
            </a:r>
          </a:p>
          <a:p>
            <a:pPr marL="0" indent="0">
              <a:buNone/>
            </a:pPr>
            <a:endParaRPr lang="en-US" dirty="0"/>
          </a:p>
          <a:p>
            <a:pPr marL="0" indent="0">
              <a:buNone/>
            </a:pPr>
            <a:r>
              <a:rPr lang="en-US" dirty="0"/>
              <a:t>P: patients with risk factors for ACS</a:t>
            </a:r>
          </a:p>
          <a:p>
            <a:pPr marL="0" indent="0">
              <a:buNone/>
            </a:pPr>
            <a:r>
              <a:rPr lang="en-US" dirty="0"/>
              <a:t>I: stress test</a:t>
            </a:r>
          </a:p>
          <a:p>
            <a:pPr marL="0" indent="0">
              <a:buNone/>
            </a:pPr>
            <a:r>
              <a:rPr lang="en-US" dirty="0"/>
              <a:t>C: serial troponin testing</a:t>
            </a:r>
          </a:p>
          <a:p>
            <a:pPr marL="0" indent="0">
              <a:buNone/>
            </a:pPr>
            <a:r>
              <a:rPr lang="en-US" dirty="0"/>
              <a:t>O: correct diagnosis</a:t>
            </a:r>
          </a:p>
        </p:txBody>
      </p:sp>
    </p:spTree>
    <p:extLst>
      <p:ext uri="{BB962C8B-B14F-4D97-AF65-F5344CB8AC3E}">
        <p14:creationId xmlns:p14="http://schemas.microsoft.com/office/powerpoint/2010/main" val="372699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Diagnostic Test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a stress test have a higher sensitivity for making the diagnosis compared to a coronary CTA? </a:t>
            </a:r>
          </a:p>
          <a:p>
            <a:endParaRPr lang="en-US" dirty="0"/>
          </a:p>
          <a:p>
            <a:pPr marL="0" indent="0">
              <a:buNone/>
            </a:pPr>
            <a:r>
              <a:rPr lang="en-US" dirty="0"/>
              <a:t>P: patients with risk factors for CAD</a:t>
            </a:r>
          </a:p>
          <a:p>
            <a:pPr marL="0" indent="0">
              <a:buNone/>
            </a:pPr>
            <a:r>
              <a:rPr lang="en-US" dirty="0"/>
              <a:t>I: stress test</a:t>
            </a:r>
          </a:p>
          <a:p>
            <a:pPr marL="0" indent="0">
              <a:buNone/>
            </a:pPr>
            <a:r>
              <a:rPr lang="en-US" dirty="0"/>
              <a:t>C: coronary CTA</a:t>
            </a:r>
          </a:p>
          <a:p>
            <a:pPr marL="0" indent="0">
              <a:buNone/>
            </a:pPr>
            <a:r>
              <a:rPr lang="en-US" dirty="0"/>
              <a:t>O: sensitivity of the test compared to gold standard </a:t>
            </a:r>
          </a:p>
          <a:p>
            <a:endParaRPr lang="en-US" dirty="0"/>
          </a:p>
        </p:txBody>
      </p:sp>
    </p:spTree>
    <p:extLst>
      <p:ext uri="{BB962C8B-B14F-4D97-AF65-F5344CB8AC3E}">
        <p14:creationId xmlns:p14="http://schemas.microsoft.com/office/powerpoint/2010/main" val="46106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Prognosis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obtaining an inpatient stress test decrease the risk of 30 day mortality from cardiac causes compared to an outpatient stress test. </a:t>
            </a:r>
          </a:p>
          <a:p>
            <a:endParaRPr lang="en-US" dirty="0"/>
          </a:p>
          <a:p>
            <a:pPr marL="0" indent="0">
              <a:buNone/>
            </a:pPr>
            <a:r>
              <a:rPr lang="en-US" dirty="0"/>
              <a:t>P: patients with risk factors for ACS</a:t>
            </a:r>
          </a:p>
          <a:p>
            <a:pPr marL="0" indent="0">
              <a:buNone/>
            </a:pPr>
            <a:r>
              <a:rPr lang="en-US" dirty="0"/>
              <a:t>I: stress test in the hospital </a:t>
            </a:r>
          </a:p>
          <a:p>
            <a:pPr marL="0" indent="0">
              <a:buNone/>
            </a:pPr>
            <a:r>
              <a:rPr lang="en-US" dirty="0"/>
              <a:t>C: outpatient follow up stress test </a:t>
            </a:r>
          </a:p>
          <a:p>
            <a:pPr marL="0" indent="0">
              <a:buNone/>
            </a:pPr>
            <a:r>
              <a:rPr lang="en-US" dirty="0"/>
              <a:t>O: mortality </a:t>
            </a:r>
          </a:p>
          <a:p>
            <a:endParaRPr lang="en-US" dirty="0"/>
          </a:p>
        </p:txBody>
      </p:sp>
    </p:spTree>
    <p:extLst>
      <p:ext uri="{BB962C8B-B14F-4D97-AF65-F5344CB8AC3E}">
        <p14:creationId xmlns:p14="http://schemas.microsoft.com/office/powerpoint/2010/main" val="408621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0CA0E-3526-E6FA-E91C-EC3A420E579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Harm</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B7A60D-0B14-2EDD-548B-A577D27A2BF8}"/>
              </a:ext>
            </a:extLst>
          </p:cNvPr>
          <p:cNvSpPr>
            <a:spLocks noGrp="1"/>
          </p:cNvSpPr>
          <p:nvPr>
            <p:ph idx="1"/>
          </p:nvPr>
        </p:nvSpPr>
        <p:spPr>
          <a:xfrm>
            <a:off x="4447308" y="591344"/>
            <a:ext cx="6906491" cy="5585619"/>
          </a:xfrm>
        </p:spPr>
        <p:txBody>
          <a:bodyPr anchor="ctr">
            <a:normAutofit/>
          </a:bodyPr>
          <a:lstStyle/>
          <a:p>
            <a:r>
              <a:rPr lang="en-US" dirty="0"/>
              <a:t>In patients with significant risk factors for coronary artery disease, does obtaining an stress test increase unnecessary downstream testing causing patient harm</a:t>
            </a:r>
          </a:p>
          <a:p>
            <a:endParaRPr lang="en-US" dirty="0"/>
          </a:p>
          <a:p>
            <a:pPr marL="0" indent="0">
              <a:buNone/>
            </a:pPr>
            <a:r>
              <a:rPr lang="en-US" dirty="0"/>
              <a:t>P: patients with risk factors for ACS</a:t>
            </a:r>
          </a:p>
          <a:p>
            <a:pPr marL="0" indent="0">
              <a:buNone/>
            </a:pPr>
            <a:r>
              <a:rPr lang="en-US" dirty="0"/>
              <a:t>I: stress test </a:t>
            </a:r>
          </a:p>
          <a:p>
            <a:pPr marL="0" indent="0">
              <a:buNone/>
            </a:pPr>
            <a:r>
              <a:rPr lang="en-US" dirty="0"/>
              <a:t>C: no stress test</a:t>
            </a:r>
          </a:p>
          <a:p>
            <a:pPr marL="0" indent="0">
              <a:buNone/>
            </a:pPr>
            <a:r>
              <a:rPr lang="en-US" dirty="0"/>
              <a:t>O: complications from procedures</a:t>
            </a:r>
          </a:p>
          <a:p>
            <a:endParaRPr lang="en-US" dirty="0"/>
          </a:p>
        </p:txBody>
      </p:sp>
    </p:spTree>
    <p:extLst>
      <p:ext uri="{BB962C8B-B14F-4D97-AF65-F5344CB8AC3E}">
        <p14:creationId xmlns:p14="http://schemas.microsoft.com/office/powerpoint/2010/main" val="369254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Refining the question</a:t>
            </a:r>
            <a:endParaRPr lang="en-US" sz="4000">
              <a:solidFill>
                <a:srgbClr val="FFFFFF"/>
              </a:solidFill>
            </a:endParaRPr>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4810259" y="649480"/>
            <a:ext cx="6555347" cy="5546047"/>
          </a:xfrm>
        </p:spPr>
        <p:txBody>
          <a:bodyPr anchor="ctr">
            <a:normAutofit/>
          </a:bodyPr>
          <a:lstStyle/>
          <a:p>
            <a:r>
              <a:rPr lang="en-US" sz="2000" dirty="0"/>
              <a:t>Work in your table groups</a:t>
            </a:r>
          </a:p>
          <a:p>
            <a:r>
              <a:rPr lang="en-US" sz="2000" dirty="0"/>
              <a:t>Take the initial question, and refine it into a question that is answerable </a:t>
            </a:r>
          </a:p>
          <a:p>
            <a:r>
              <a:rPr lang="en-US" sz="2000" dirty="0"/>
              <a:t>Use the PICO format</a:t>
            </a:r>
          </a:p>
          <a:p>
            <a:r>
              <a:rPr lang="en-US" sz="2000" dirty="0"/>
              <a:t>Think about Therapy, Harm, DDx, Diagnostic Testing, Prognosis </a:t>
            </a:r>
          </a:p>
        </p:txBody>
      </p:sp>
    </p:spTree>
    <p:extLst>
      <p:ext uri="{BB962C8B-B14F-4D97-AF65-F5344CB8AC3E}">
        <p14:creationId xmlns:p14="http://schemas.microsoft.com/office/powerpoint/2010/main" val="4167450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C08BA-9989-E658-8BF2-8466389C0FD3}"/>
              </a:ext>
            </a:extLst>
          </p:cNvPr>
          <p:cNvSpPr>
            <a:spLocks noGrp="1"/>
          </p:cNvSpPr>
          <p:nvPr>
            <p:ph type="title"/>
          </p:nvPr>
        </p:nvSpPr>
        <p:spPr/>
        <p:txBody>
          <a:bodyPr/>
          <a:lstStyle/>
          <a:p>
            <a:r>
              <a:rPr lang="en-US" dirty="0" err="1"/>
              <a:t>www.vcuultrasound.com</a:t>
            </a:r>
            <a:r>
              <a:rPr lang="en-US" dirty="0"/>
              <a:t>/question</a:t>
            </a:r>
          </a:p>
        </p:txBody>
      </p:sp>
      <p:sp>
        <p:nvSpPr>
          <p:cNvPr id="3" name="Content Placeholder 2">
            <a:extLst>
              <a:ext uri="{FF2B5EF4-FFF2-40B4-BE49-F238E27FC236}">
                <a16:creationId xmlns:a16="http://schemas.microsoft.com/office/drawing/2014/main" id="{25CA7AA9-1E77-B908-7DB2-7503535AF3C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731458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635000" y="640823"/>
            <a:ext cx="3418659" cy="5583148"/>
          </a:xfrm>
        </p:spPr>
        <p:txBody>
          <a:bodyPr anchor="ctr">
            <a:normAutofit/>
          </a:bodyPr>
          <a:lstStyle/>
          <a:p>
            <a:r>
              <a:rPr lang="en-US" sz="5400" b="1"/>
              <a:t>Refining the question</a:t>
            </a:r>
            <a:endParaRPr lang="en-US" sz="5400"/>
          </a:p>
        </p:txBody>
      </p:sp>
      <p:sp>
        <p:nvSpPr>
          <p:cNvPr id="18"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8237BBFB-A1E5-3652-4FF8-25BBD8A11385}"/>
              </a:ext>
            </a:extLst>
          </p:cNvPr>
          <p:cNvGraphicFramePr>
            <a:graphicFrameLocks noGrp="1"/>
          </p:cNvGraphicFramePr>
          <p:nvPr>
            <p:ph idx="1"/>
            <p:extLst>
              <p:ext uri="{D42A27DB-BD31-4B8C-83A1-F6EECF244321}">
                <p14:modId xmlns:p14="http://schemas.microsoft.com/office/powerpoint/2010/main" val="76213705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7856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41248" y="548640"/>
            <a:ext cx="3600860" cy="5431536"/>
          </a:xfrm>
        </p:spPr>
        <p:txBody>
          <a:bodyPr>
            <a:normAutofit/>
          </a:bodyPr>
          <a:lstStyle/>
          <a:p>
            <a:r>
              <a:rPr lang="en-US" sz="5400" b="1" dirty="0"/>
              <a:t>Refining the question</a:t>
            </a:r>
            <a:endParaRPr lang="en-US" sz="54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5126418" y="552091"/>
            <a:ext cx="6224335" cy="5431536"/>
          </a:xfrm>
        </p:spPr>
        <p:txBody>
          <a:bodyPr anchor="ctr">
            <a:normAutofit/>
          </a:bodyPr>
          <a:lstStyle/>
          <a:p>
            <a:r>
              <a:rPr lang="en-US" sz="2000" dirty="0"/>
              <a:t>A previously well although heavy drinker, 55-year-old man presents to the emergency department with an episode of transient loss of consciousness. On the evening of presentation, he had his usual 5 beers and started to climb the stairs at bedtime. The next thing he remembers is being woken by his son, who found him lying near the bottom of the stairs. The patient took about a minute to regain consciousness and remained confused for another 2 minutes. His son did not witness any shaking, and there had not been any incontinence. Physical examination findings were unremarkable; the electrocardiogram revealed a sinus rhythm with a rate of 80/min and no abnormalities. Glucose, sodium, and other laboratory results were normal.</a:t>
            </a:r>
          </a:p>
          <a:p>
            <a:r>
              <a:rPr lang="en-US" sz="2000" b="1" dirty="0"/>
              <a:t>Initial Question:</a:t>
            </a:r>
            <a:r>
              <a:rPr lang="en-US" sz="2000" dirty="0"/>
              <a:t> How extensively should I investigate this patient?</a:t>
            </a:r>
          </a:p>
          <a:p>
            <a:pPr marL="0" indent="0">
              <a:buNone/>
            </a:pPr>
            <a:endParaRPr lang="en-US" sz="2000" dirty="0"/>
          </a:p>
        </p:txBody>
      </p:sp>
    </p:spTree>
    <p:extLst>
      <p:ext uri="{BB962C8B-B14F-4D97-AF65-F5344CB8AC3E}">
        <p14:creationId xmlns:p14="http://schemas.microsoft.com/office/powerpoint/2010/main" val="1883819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41248" y="548640"/>
            <a:ext cx="3600860" cy="5431536"/>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5126418" y="552091"/>
            <a:ext cx="6224335" cy="5431536"/>
          </a:xfrm>
        </p:spPr>
        <p:txBody>
          <a:bodyPr anchor="ctr">
            <a:normAutofit/>
          </a:bodyPr>
          <a:lstStyle/>
          <a:p>
            <a:r>
              <a:rPr lang="en-US" sz="2200"/>
              <a:t>A 60-year-old man with a 40-pack-year smoking history presents with hemoptysis. A chest radiograph shows a parenchymal mass with a normal mediastinum, and a fine-needle aspiration and biopsy of the mass reveals non–small cell carcinoma. Aside from hemoptysis, the patient is asymptomatic, and the physical examination results are normal.</a:t>
            </a:r>
          </a:p>
          <a:p>
            <a:pPr marL="0" indent="0">
              <a:buNone/>
            </a:pPr>
            <a:endParaRPr lang="en-US" sz="2200"/>
          </a:p>
          <a:p>
            <a:r>
              <a:rPr lang="en-US" sz="2200" b="1"/>
              <a:t>Initial Question:</a:t>
            </a:r>
            <a:r>
              <a:rPr lang="en-US" sz="2200"/>
              <a:t> What investigations should we undertake before deciding whether to offer this patient surgery?</a:t>
            </a:r>
          </a:p>
          <a:p>
            <a:pPr marL="0" indent="0">
              <a:buNone/>
            </a:pPr>
            <a:endParaRPr lang="en-US" sz="2200"/>
          </a:p>
        </p:txBody>
      </p:sp>
    </p:spTree>
    <p:extLst>
      <p:ext uri="{BB962C8B-B14F-4D97-AF65-F5344CB8AC3E}">
        <p14:creationId xmlns:p14="http://schemas.microsoft.com/office/powerpoint/2010/main" val="1587321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C08BA-9989-E658-8BF2-8466389C0FD3}"/>
              </a:ext>
            </a:extLst>
          </p:cNvPr>
          <p:cNvSpPr>
            <a:spLocks noGrp="1"/>
          </p:cNvSpPr>
          <p:nvPr>
            <p:ph type="title"/>
          </p:nvPr>
        </p:nvSpPr>
        <p:spPr/>
        <p:txBody>
          <a:bodyPr/>
          <a:lstStyle/>
          <a:p>
            <a:r>
              <a:rPr lang="en-US" dirty="0" err="1"/>
              <a:t>www.vcuultrasound.com</a:t>
            </a:r>
            <a:r>
              <a:rPr lang="en-US" dirty="0"/>
              <a:t>/question</a:t>
            </a:r>
          </a:p>
        </p:txBody>
      </p:sp>
      <p:sp>
        <p:nvSpPr>
          <p:cNvPr id="3" name="Content Placeholder 2">
            <a:extLst>
              <a:ext uri="{FF2B5EF4-FFF2-40B4-BE49-F238E27FC236}">
                <a16:creationId xmlns:a16="http://schemas.microsoft.com/office/drawing/2014/main" id="{25CA7AA9-1E77-B908-7DB2-7503535AF3C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953220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1900" dirty="0"/>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near 155/88 mm Hg.</a:t>
            </a:r>
          </a:p>
          <a:p>
            <a:r>
              <a:rPr lang="en-US" sz="1900" b="1" dirty="0"/>
              <a:t>Initial Question:</a:t>
            </a:r>
            <a:r>
              <a:rPr lang="en-US" sz="1900" dirty="0"/>
              <a:t> When treating hypertension, at what target blood pressure should we aim?</a:t>
            </a:r>
          </a:p>
          <a:p>
            <a:pPr marL="0" indent="0">
              <a:buNone/>
            </a:pPr>
            <a:endParaRPr lang="en-US" sz="1900" dirty="0"/>
          </a:p>
          <a:p>
            <a:r>
              <a:rPr lang="en-US" sz="1900" b="1" dirty="0"/>
              <a:t>Improved (Searchable) Question: Therapy</a:t>
            </a:r>
            <a:endParaRPr lang="en-US" sz="1900" dirty="0"/>
          </a:p>
          <a:p>
            <a:r>
              <a:rPr lang="en-US" sz="1900" i="1" dirty="0"/>
              <a:t>P</a:t>
            </a:r>
          </a:p>
          <a:p>
            <a:r>
              <a:rPr lang="en-US" sz="1900" i="1" dirty="0"/>
              <a:t>I</a:t>
            </a:r>
          </a:p>
          <a:p>
            <a:r>
              <a:rPr lang="en-US" sz="1900" i="1" dirty="0"/>
              <a:t>C</a:t>
            </a:r>
          </a:p>
          <a:p>
            <a:r>
              <a:rPr lang="en-US" sz="1900" i="1" dirty="0"/>
              <a:t>O</a:t>
            </a:r>
          </a:p>
          <a:p>
            <a:r>
              <a:rPr lang="en-US" sz="1900" i="1" dirty="0"/>
              <a:t>T</a:t>
            </a:r>
            <a:endParaRPr lang="en-US" sz="1900" dirty="0"/>
          </a:p>
          <a:p>
            <a:endParaRPr lang="en-US" sz="1900" dirty="0"/>
          </a:p>
        </p:txBody>
      </p:sp>
    </p:spTree>
    <p:extLst>
      <p:ext uri="{BB962C8B-B14F-4D97-AF65-F5344CB8AC3E}">
        <p14:creationId xmlns:p14="http://schemas.microsoft.com/office/powerpoint/2010/main" val="11055051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1900" dirty="0"/>
              <a:t>A 55-year-old white woman presents with type 2 diabetes mellitus and hypertension. Her glycemic control is excellent with metformin, and she has no history of complications. To manage her hypertension, she takes a small daily dose of a thiazide diuretic. During a 6-month period, her blood pressure is near 155/88 mm Hg.</a:t>
            </a:r>
          </a:p>
          <a:p>
            <a:r>
              <a:rPr lang="en-US" sz="1900" b="1" dirty="0"/>
              <a:t>Initial Question:</a:t>
            </a:r>
            <a:r>
              <a:rPr lang="en-US" sz="1900" dirty="0"/>
              <a:t> When treating hypertension, at what target blood pressure should we aim?</a:t>
            </a:r>
          </a:p>
          <a:p>
            <a:pPr marL="0" indent="0">
              <a:buNone/>
            </a:pPr>
            <a:endParaRPr lang="en-US" sz="1900" dirty="0"/>
          </a:p>
          <a:p>
            <a:r>
              <a:rPr lang="en-US" sz="1900" b="1" dirty="0"/>
              <a:t>Improved (Searchable) Question: Therapy</a:t>
            </a:r>
            <a:endParaRPr lang="en-US" sz="1900" dirty="0"/>
          </a:p>
          <a:p>
            <a:r>
              <a:rPr lang="en-US" sz="1900" i="1" dirty="0"/>
              <a:t>Patients:</a:t>
            </a:r>
            <a:r>
              <a:rPr lang="en-US" sz="1900" dirty="0"/>
              <a:t> Patients with hypertension and type 2 diabetes without diabetic complications.</a:t>
            </a:r>
          </a:p>
          <a:p>
            <a:r>
              <a:rPr lang="en-US" sz="1900" i="1" dirty="0"/>
              <a:t>Intervention/Exposure: </a:t>
            </a:r>
            <a:r>
              <a:rPr lang="en-US" sz="1900" dirty="0"/>
              <a:t>Any antihypertensive agent that aims at a target diastolic blood pressure of 90 mm Hg.</a:t>
            </a:r>
          </a:p>
          <a:p>
            <a:r>
              <a:rPr lang="en-US" sz="1900" i="1" dirty="0"/>
              <a:t>Comparator:</a:t>
            </a:r>
            <a:r>
              <a:rPr lang="en-US" sz="1900" dirty="0"/>
              <a:t> Target diastolic blood pressure of 80 mm Hg.</a:t>
            </a:r>
          </a:p>
          <a:p>
            <a:r>
              <a:rPr lang="en-US" sz="1900" i="1" dirty="0"/>
              <a:t>Outcomes:</a:t>
            </a:r>
            <a:r>
              <a:rPr lang="en-US" sz="1900" dirty="0"/>
              <a:t> stroke, myocardial infarction, cardiovascular death, and total mortality.</a:t>
            </a:r>
          </a:p>
          <a:p>
            <a:pPr marL="0" indent="0">
              <a:buNone/>
            </a:pPr>
            <a:endParaRPr lang="en-US" sz="1900" dirty="0"/>
          </a:p>
          <a:p>
            <a:endParaRPr lang="en-US" sz="1900" dirty="0"/>
          </a:p>
        </p:txBody>
      </p:sp>
    </p:spTree>
    <p:extLst>
      <p:ext uri="{BB962C8B-B14F-4D97-AF65-F5344CB8AC3E}">
        <p14:creationId xmlns:p14="http://schemas.microsoft.com/office/powerpoint/2010/main" val="38411911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fontScale="92500" lnSpcReduction="20000"/>
          </a:bodyPr>
          <a:lstStyle/>
          <a:p>
            <a:r>
              <a:rPr lang="en-US" sz="2200" dirty="0"/>
              <a:t>A previously well, although a heavy drinker, 55-year-old man presents to the emergency department with an episode of transient loss of consciousness. On the evening of presentation, he had his usual 5 beers and started to climb the stairs at bedtime. The next thing he remembers is being woken by his son, who found him lying near the bottom of the stairs. The patient took about a minute to regain consciousness and remained confused for another 2 minutes. His son did not witness any shaking, and there had not been any incontinence. Physical examination findings were unremarkable; the electrocardiogram revealed a sinus rhythm with a rate of 80/min and no abnormalities. Glucose, sodium, and other laboratory results were normal, and a blood alcohol test result was negative.</a:t>
            </a:r>
          </a:p>
          <a:p>
            <a:r>
              <a:rPr lang="en-US" sz="2200" b="1" dirty="0"/>
              <a:t>Initial Question:</a:t>
            </a:r>
            <a:r>
              <a:rPr lang="en-US" sz="2200" dirty="0"/>
              <a:t> How extensively should I investigate this patient?</a:t>
            </a:r>
          </a:p>
          <a:p>
            <a:r>
              <a:rPr lang="en-US" sz="2200" b="1" dirty="0"/>
              <a:t>Differential Diagnosis Improved Question</a:t>
            </a:r>
            <a:endParaRPr lang="en-US" sz="2200" dirty="0"/>
          </a:p>
          <a:p>
            <a:r>
              <a:rPr lang="en-US" sz="2200" i="1" dirty="0"/>
              <a:t>P</a:t>
            </a:r>
          </a:p>
          <a:p>
            <a:r>
              <a:rPr lang="en-US" sz="2200" i="1" dirty="0"/>
              <a:t>I</a:t>
            </a:r>
          </a:p>
          <a:p>
            <a:r>
              <a:rPr lang="en-US" sz="2200" i="1" dirty="0"/>
              <a:t>C</a:t>
            </a:r>
          </a:p>
          <a:p>
            <a:r>
              <a:rPr lang="en-US" sz="2200" i="1" dirty="0"/>
              <a:t>O</a:t>
            </a:r>
          </a:p>
          <a:p>
            <a:endParaRPr lang="en-US" sz="2200" dirty="0"/>
          </a:p>
          <a:p>
            <a:endParaRPr lang="en-US" sz="2200" dirty="0"/>
          </a:p>
        </p:txBody>
      </p:sp>
    </p:spTree>
    <p:extLst>
      <p:ext uri="{BB962C8B-B14F-4D97-AF65-F5344CB8AC3E}">
        <p14:creationId xmlns:p14="http://schemas.microsoft.com/office/powerpoint/2010/main" val="18669665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dirty="0"/>
              <a:t>Differential Diagnosis Improved Question</a:t>
            </a:r>
            <a:endParaRPr lang="en-US" sz="2200" dirty="0"/>
          </a:p>
          <a:p>
            <a:r>
              <a:rPr lang="en-US" sz="2200" i="1" dirty="0"/>
              <a:t>Patients:</a:t>
            </a:r>
            <a:r>
              <a:rPr lang="en-US" sz="2200" dirty="0"/>
              <a:t> Middle-aged patients presenting with transient loss of consciousness.</a:t>
            </a:r>
          </a:p>
          <a:p>
            <a:r>
              <a:rPr lang="en-US" sz="2200" i="1" dirty="0"/>
              <a:t>Intervention: </a:t>
            </a:r>
            <a:r>
              <a:rPr lang="en-US" sz="2200" dirty="0"/>
              <a:t>Thorough investigation and follow up for common and less common diagnoses.</a:t>
            </a:r>
          </a:p>
          <a:p>
            <a:r>
              <a:rPr lang="en-US" sz="2200" i="1" dirty="0"/>
              <a:t>Comparator:</a:t>
            </a:r>
            <a:r>
              <a:rPr lang="en-US" sz="2200" dirty="0"/>
              <a:t> Minimal investigation and close follow up </a:t>
            </a:r>
          </a:p>
          <a:p>
            <a:r>
              <a:rPr lang="en-US" sz="2200" i="1" dirty="0"/>
              <a:t>Outcomes:</a:t>
            </a:r>
            <a:r>
              <a:rPr lang="en-US" sz="2200" dirty="0"/>
              <a:t> Frequency of underlying disorders, such as vasovagal syncope, seizure, and transient ischemic attack.</a:t>
            </a:r>
          </a:p>
          <a:p>
            <a:pPr marL="0" indent="0">
              <a:buNone/>
            </a:pPr>
            <a:endParaRPr lang="en-US" sz="2200" dirty="0"/>
          </a:p>
          <a:p>
            <a:endParaRPr lang="en-US" sz="2200" dirty="0"/>
          </a:p>
        </p:txBody>
      </p:sp>
    </p:spTree>
    <p:extLst>
      <p:ext uri="{BB962C8B-B14F-4D97-AF65-F5344CB8AC3E}">
        <p14:creationId xmlns:p14="http://schemas.microsoft.com/office/powerpoint/2010/main" val="611345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i="1" dirty="0"/>
              <a:t>Prognosis: Improved question</a:t>
            </a:r>
          </a:p>
          <a:p>
            <a:r>
              <a:rPr lang="en-US" sz="2200" i="1" dirty="0"/>
              <a:t>P</a:t>
            </a:r>
          </a:p>
          <a:p>
            <a:r>
              <a:rPr lang="en-US" sz="2200" i="1" dirty="0"/>
              <a:t>I</a:t>
            </a:r>
          </a:p>
          <a:p>
            <a:r>
              <a:rPr lang="en-US" sz="2200" i="1" dirty="0"/>
              <a:t>C</a:t>
            </a:r>
          </a:p>
          <a:p>
            <a:r>
              <a:rPr lang="en-US" sz="2200" i="1" dirty="0"/>
              <a:t>O</a:t>
            </a:r>
            <a:endParaRPr lang="en-US" sz="2200" dirty="0"/>
          </a:p>
          <a:p>
            <a:endParaRPr lang="en-US" sz="2200" dirty="0"/>
          </a:p>
          <a:p>
            <a:endParaRPr lang="en-US" sz="2200" dirty="0"/>
          </a:p>
        </p:txBody>
      </p:sp>
    </p:spTree>
    <p:extLst>
      <p:ext uri="{BB962C8B-B14F-4D97-AF65-F5344CB8AC3E}">
        <p14:creationId xmlns:p14="http://schemas.microsoft.com/office/powerpoint/2010/main" val="19908293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i="1" dirty="0"/>
              <a:t>Prognosis: Improved question</a:t>
            </a:r>
          </a:p>
          <a:p>
            <a:r>
              <a:rPr lang="en-US" sz="2200" i="1" dirty="0"/>
              <a:t>Patients:</a:t>
            </a:r>
            <a:r>
              <a:rPr lang="en-US" sz="2200" dirty="0"/>
              <a:t> Middle-aged patients presenting with transient loss of consciousness.</a:t>
            </a:r>
          </a:p>
          <a:p>
            <a:r>
              <a:rPr lang="en-US" sz="2200" i="1" dirty="0"/>
              <a:t>Exposure/Comparison: </a:t>
            </a:r>
            <a:r>
              <a:rPr lang="en-US" sz="2200" dirty="0"/>
              <a:t>Time.</a:t>
            </a:r>
          </a:p>
          <a:p>
            <a:r>
              <a:rPr lang="en-US" sz="2200" i="1" dirty="0"/>
              <a:t>Outcomes:</a:t>
            </a:r>
            <a:r>
              <a:rPr lang="en-US" sz="2200" dirty="0"/>
              <a:t> Morbidity (complicated arrhythmias or seizures, strokes, or serious accidents) and mortality in the year after presentation.</a:t>
            </a:r>
          </a:p>
          <a:p>
            <a:endParaRPr lang="en-US" sz="2200" dirty="0"/>
          </a:p>
          <a:p>
            <a:endParaRPr lang="en-US" sz="2200" dirty="0"/>
          </a:p>
        </p:txBody>
      </p:sp>
    </p:spTree>
    <p:extLst>
      <p:ext uri="{BB962C8B-B14F-4D97-AF65-F5344CB8AC3E}">
        <p14:creationId xmlns:p14="http://schemas.microsoft.com/office/powerpoint/2010/main" val="20509512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dirty="0"/>
              <a:t>Diagnostic test: Improved question</a:t>
            </a:r>
            <a:endParaRPr lang="en-US" sz="2200" dirty="0"/>
          </a:p>
          <a:p>
            <a:r>
              <a:rPr lang="en-US" sz="2200" i="1" dirty="0"/>
              <a:t>P</a:t>
            </a:r>
          </a:p>
          <a:p>
            <a:r>
              <a:rPr lang="en-US" sz="2200" i="1" dirty="0"/>
              <a:t>I</a:t>
            </a:r>
          </a:p>
          <a:p>
            <a:r>
              <a:rPr lang="en-US" sz="2200" i="1" dirty="0"/>
              <a:t>C</a:t>
            </a:r>
          </a:p>
          <a:p>
            <a:r>
              <a:rPr lang="en-US" sz="2200" i="1" dirty="0"/>
              <a:t>O</a:t>
            </a:r>
            <a:endParaRPr lang="en-US" sz="2200" dirty="0"/>
          </a:p>
          <a:p>
            <a:endParaRPr lang="en-US" sz="2200" dirty="0"/>
          </a:p>
        </p:txBody>
      </p:sp>
    </p:spTree>
    <p:extLst>
      <p:ext uri="{BB962C8B-B14F-4D97-AF65-F5344CB8AC3E}">
        <p14:creationId xmlns:p14="http://schemas.microsoft.com/office/powerpoint/2010/main" val="1882059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7ACA6-B33B-37E3-1642-A23609E1E117}"/>
              </a:ext>
            </a:extLst>
          </p:cNvPr>
          <p:cNvSpPr>
            <a:spLocks noGrp="1"/>
          </p:cNvSpPr>
          <p:nvPr>
            <p:ph type="title"/>
          </p:nvPr>
        </p:nvSpPr>
        <p:spPr>
          <a:xfrm>
            <a:off x="838200" y="365125"/>
            <a:ext cx="10515600" cy="1325563"/>
          </a:xfrm>
        </p:spPr>
        <p:txBody>
          <a:bodyPr>
            <a:normAutofit/>
          </a:bodyPr>
          <a:lstStyle/>
          <a:p>
            <a:r>
              <a:rPr lang="en-US" sz="5400"/>
              <a:t>Refining the question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013A53-0015-0B68-F1D3-E8FFAAA4DCF1}"/>
              </a:ext>
            </a:extLst>
          </p:cNvPr>
          <p:cNvSpPr>
            <a:spLocks noGrp="1"/>
          </p:cNvSpPr>
          <p:nvPr>
            <p:ph idx="1"/>
          </p:nvPr>
        </p:nvSpPr>
        <p:spPr>
          <a:xfrm>
            <a:off x="838200" y="1929384"/>
            <a:ext cx="10515600" cy="4251960"/>
          </a:xfrm>
        </p:spPr>
        <p:txBody>
          <a:bodyPr>
            <a:normAutofit/>
          </a:bodyPr>
          <a:lstStyle/>
          <a:p>
            <a:r>
              <a:rPr lang="en-US" sz="2200" b="1" dirty="0"/>
              <a:t>Initial Question:</a:t>
            </a:r>
            <a:r>
              <a:rPr lang="en-US" sz="2200" dirty="0"/>
              <a:t> How extensively should I investigate this patient?</a:t>
            </a:r>
          </a:p>
          <a:p>
            <a:r>
              <a:rPr lang="en-US" sz="2200" b="1" dirty="0"/>
              <a:t>Diagnostic test: Improved question</a:t>
            </a:r>
            <a:endParaRPr lang="en-US" sz="2200" dirty="0"/>
          </a:p>
          <a:p>
            <a:r>
              <a:rPr lang="en-US" sz="2200" i="1" dirty="0"/>
              <a:t>Patients:</a:t>
            </a:r>
            <a:r>
              <a:rPr lang="en-US" sz="2200" dirty="0"/>
              <a:t> Middle-aged patients presenting with loss of consciousness with concern for underlying arrhythmia</a:t>
            </a:r>
          </a:p>
          <a:p>
            <a:r>
              <a:rPr lang="en-US" sz="2200" i="1" dirty="0"/>
              <a:t>Intervention: </a:t>
            </a:r>
            <a:r>
              <a:rPr lang="en-US" sz="2200" dirty="0"/>
              <a:t>admission for telemetry </a:t>
            </a:r>
          </a:p>
          <a:p>
            <a:r>
              <a:rPr lang="en-US" sz="2200" i="1" dirty="0"/>
              <a:t>Comparator:</a:t>
            </a:r>
            <a:r>
              <a:rPr lang="en-US" sz="2200" dirty="0"/>
              <a:t> outpatient event monitor</a:t>
            </a:r>
          </a:p>
          <a:p>
            <a:r>
              <a:rPr lang="en-US" sz="2200" i="1" dirty="0"/>
              <a:t>Outcomes:</a:t>
            </a:r>
            <a:r>
              <a:rPr lang="en-US" sz="2200" dirty="0"/>
              <a:t> Cardiac event 90 days after presentation </a:t>
            </a:r>
          </a:p>
          <a:p>
            <a:endParaRPr lang="en-US" sz="2200" dirty="0"/>
          </a:p>
        </p:txBody>
      </p:sp>
    </p:spTree>
    <p:extLst>
      <p:ext uri="{BB962C8B-B14F-4D97-AF65-F5344CB8AC3E}">
        <p14:creationId xmlns:p14="http://schemas.microsoft.com/office/powerpoint/2010/main" val="25561443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fontScale="92500" lnSpcReduction="10000"/>
          </a:bodyPr>
          <a:lstStyle/>
          <a:p>
            <a:r>
              <a:rPr lang="en-US" sz="2200" dirty="0"/>
              <a:t>A 60-year-old man with a 40-pack-year smoking history presents with hemoptysis. A chest radiograph shows a parenchymal mass with a normal mediastinum, and a fine-needle aspiration and biopsy of the mass reveals non–small cell carcinoma. Aside from hemoptysis, the patient is asymptomatic, and the physical examination results are normal.</a:t>
            </a:r>
          </a:p>
          <a:p>
            <a:pPr marL="0" indent="0">
              <a:buNone/>
            </a:pPr>
            <a:endParaRPr lang="en-US" sz="2200" dirty="0"/>
          </a:p>
          <a:p>
            <a:r>
              <a:rPr lang="en-US" sz="2200" b="1" dirty="0"/>
              <a:t>Initial Question:</a:t>
            </a:r>
            <a:r>
              <a:rPr lang="en-US" sz="2200" dirty="0"/>
              <a:t> What investigations should we undertake before deciding whether to offer this patient surgery?</a:t>
            </a:r>
          </a:p>
          <a:p>
            <a:r>
              <a:rPr lang="en-US" sz="2200" b="1" dirty="0"/>
              <a:t>Therapy:</a:t>
            </a:r>
            <a:endParaRPr lang="en-US" sz="2200" dirty="0"/>
          </a:p>
          <a:p>
            <a:r>
              <a:rPr lang="en-US" sz="2200" i="1" dirty="0"/>
              <a:t>P</a:t>
            </a:r>
          </a:p>
          <a:p>
            <a:r>
              <a:rPr lang="en-US" sz="2200" i="1" dirty="0"/>
              <a:t>I</a:t>
            </a:r>
          </a:p>
          <a:p>
            <a:r>
              <a:rPr lang="en-US" sz="2200" i="1" dirty="0"/>
              <a:t>C</a:t>
            </a:r>
          </a:p>
          <a:p>
            <a:r>
              <a:rPr lang="en-US" sz="2200" i="1" dirty="0"/>
              <a:t>O</a:t>
            </a:r>
            <a:endParaRPr lang="en-US" sz="2200" dirty="0"/>
          </a:p>
          <a:p>
            <a:endParaRPr lang="en-US" sz="2200" dirty="0"/>
          </a:p>
          <a:p>
            <a:pPr marL="0" indent="0">
              <a:buNone/>
            </a:pPr>
            <a:endParaRPr lang="en-US" sz="2200" dirty="0"/>
          </a:p>
        </p:txBody>
      </p:sp>
    </p:spTree>
    <p:extLst>
      <p:ext uri="{BB962C8B-B14F-4D97-AF65-F5344CB8AC3E}">
        <p14:creationId xmlns:p14="http://schemas.microsoft.com/office/powerpoint/2010/main" val="28285163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a:bodyPr>
          <a:lstStyle/>
          <a:p>
            <a:r>
              <a:rPr lang="en-US" sz="2200" b="1"/>
              <a:t>Therapy:</a:t>
            </a:r>
            <a:endParaRPr lang="en-US" sz="2200"/>
          </a:p>
          <a:p>
            <a:r>
              <a:rPr lang="en-US" sz="2200" i="1"/>
              <a:t>Patients:</a:t>
            </a:r>
            <a:r>
              <a:rPr lang="en-US" sz="2200"/>
              <a:t> Newly diagnosed non–small cell lung cancer with no evidence of extrapulmonary metastases</a:t>
            </a:r>
          </a:p>
          <a:p>
            <a:r>
              <a:rPr lang="en-US" sz="2200" i="1"/>
              <a:t>Intervention:</a:t>
            </a:r>
            <a:r>
              <a:rPr lang="en-US" sz="2200"/>
              <a:t> surgery for excision </a:t>
            </a:r>
          </a:p>
          <a:p>
            <a:r>
              <a:rPr lang="en-US" sz="2200" i="1"/>
              <a:t>Comparator:</a:t>
            </a:r>
            <a:r>
              <a:rPr lang="en-US" sz="2200"/>
              <a:t> chemo and radiation</a:t>
            </a:r>
          </a:p>
          <a:p>
            <a:r>
              <a:rPr lang="en-US" sz="2200" i="1"/>
              <a:t>Outcome:</a:t>
            </a:r>
            <a:r>
              <a:rPr lang="en-US" sz="2200"/>
              <a:t> 5-year survival, quality of life, complications</a:t>
            </a:r>
          </a:p>
        </p:txBody>
      </p:sp>
    </p:spTree>
    <p:extLst>
      <p:ext uri="{BB962C8B-B14F-4D97-AF65-F5344CB8AC3E}">
        <p14:creationId xmlns:p14="http://schemas.microsoft.com/office/powerpoint/2010/main" val="6320836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9364A7-4F32-1D10-ECAC-0F61062517F4}"/>
              </a:ext>
            </a:extLst>
          </p:cNvPr>
          <p:cNvSpPr>
            <a:spLocks noGrp="1"/>
          </p:cNvSpPr>
          <p:nvPr>
            <p:ph type="title"/>
          </p:nvPr>
        </p:nvSpPr>
        <p:spPr>
          <a:xfrm>
            <a:off x="838200" y="365125"/>
            <a:ext cx="10515600" cy="1325563"/>
          </a:xfrm>
        </p:spPr>
        <p:txBody>
          <a:bodyPr>
            <a:normAutofit/>
          </a:bodyPr>
          <a:lstStyle/>
          <a:p>
            <a:r>
              <a:rPr lang="en-US" sz="5400" b="1"/>
              <a:t>Refining the question</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AE1EA-5384-34A1-C3DF-048F41DE1791}"/>
              </a:ext>
            </a:extLst>
          </p:cNvPr>
          <p:cNvSpPr>
            <a:spLocks noGrp="1"/>
          </p:cNvSpPr>
          <p:nvPr>
            <p:ph idx="1"/>
          </p:nvPr>
        </p:nvSpPr>
        <p:spPr>
          <a:xfrm>
            <a:off x="838200" y="1929384"/>
            <a:ext cx="10515600" cy="4251960"/>
          </a:xfrm>
        </p:spPr>
        <p:txBody>
          <a:bodyPr>
            <a:normAutofit/>
          </a:bodyPr>
          <a:lstStyle/>
          <a:p>
            <a:r>
              <a:rPr lang="en-US" sz="2200" b="1"/>
              <a:t>Diagnosis:</a:t>
            </a:r>
            <a:endParaRPr lang="en-US" sz="2200"/>
          </a:p>
          <a:p>
            <a:r>
              <a:rPr lang="en-US" sz="2200" i="1"/>
              <a:t>Patients:</a:t>
            </a:r>
            <a:r>
              <a:rPr lang="en-US" sz="2200"/>
              <a:t> Newly diagnosed non–small cell lung cancer with no evidence of extrapulmonary metastases</a:t>
            </a:r>
          </a:p>
          <a:p>
            <a:r>
              <a:rPr lang="en-US" sz="2200" i="1"/>
              <a:t>Intervention:</a:t>
            </a:r>
            <a:r>
              <a:rPr lang="en-US" sz="2200"/>
              <a:t> PET-CT</a:t>
            </a:r>
          </a:p>
          <a:p>
            <a:r>
              <a:rPr lang="en-US" sz="2200" i="1"/>
              <a:t>Comparator:</a:t>
            </a:r>
            <a:r>
              <a:rPr lang="en-US" sz="2200"/>
              <a:t> Alternative diagnostic strategies </a:t>
            </a:r>
          </a:p>
          <a:p>
            <a:r>
              <a:rPr lang="en-US" sz="2200" i="1"/>
              <a:t>Outcome:</a:t>
            </a:r>
            <a:r>
              <a:rPr lang="en-US" sz="2200"/>
              <a:t> Unnecessary thoracotomy</a:t>
            </a:r>
          </a:p>
          <a:p>
            <a:pPr marL="0" indent="0">
              <a:buNone/>
            </a:pPr>
            <a:endParaRPr lang="en-US" sz="2200"/>
          </a:p>
        </p:txBody>
      </p:sp>
    </p:spTree>
    <p:extLst>
      <p:ext uri="{BB962C8B-B14F-4D97-AF65-F5344CB8AC3E}">
        <p14:creationId xmlns:p14="http://schemas.microsoft.com/office/powerpoint/2010/main" val="32969321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EBF06A5-4173-45DE-87B1-0791E098A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art, funnel chart&#10;&#10;Description automatically generated">
            <a:extLst>
              <a:ext uri="{FF2B5EF4-FFF2-40B4-BE49-F238E27FC236}">
                <a16:creationId xmlns:a16="http://schemas.microsoft.com/office/drawing/2014/main" id="{FAA49222-68BA-FC4F-FB5C-BC1A0630455D}"/>
              </a:ext>
            </a:extLst>
          </p:cNvPr>
          <p:cNvPicPr>
            <a:picLocks noChangeAspect="1"/>
          </p:cNvPicPr>
          <p:nvPr/>
        </p:nvPicPr>
        <p:blipFill rotWithShape="1">
          <a:blip r:embed="rId3"/>
          <a:srcRect b="1994"/>
          <a:stretch/>
        </p:blipFill>
        <p:spPr>
          <a:xfrm>
            <a:off x="5511589" y="523804"/>
            <a:ext cx="6680411" cy="5696039"/>
          </a:xfrm>
          <a:custGeom>
            <a:avLst/>
            <a:gdLst/>
            <a:ahLst/>
            <a:cxnLst/>
            <a:rect l="l" t="t" r="r" b="b"/>
            <a:pathLst>
              <a:path w="6680411" h="5696039">
                <a:moveTo>
                  <a:pt x="3592766" y="0"/>
                </a:moveTo>
                <a:lnTo>
                  <a:pt x="4718262" y="0"/>
                </a:lnTo>
                <a:lnTo>
                  <a:pt x="4718262" y="2"/>
                </a:lnTo>
                <a:lnTo>
                  <a:pt x="6680411" y="2"/>
                </a:lnTo>
                <a:lnTo>
                  <a:pt x="6680411" y="5696022"/>
                </a:lnTo>
                <a:lnTo>
                  <a:pt x="3888773" y="5696022"/>
                </a:lnTo>
                <a:lnTo>
                  <a:pt x="3888773" y="5696039"/>
                </a:lnTo>
                <a:lnTo>
                  <a:pt x="0" y="5696039"/>
                </a:lnTo>
                <a:lnTo>
                  <a:pt x="2763278" y="19"/>
                </a:lnTo>
                <a:lnTo>
                  <a:pt x="3447183" y="19"/>
                </a:lnTo>
                <a:lnTo>
                  <a:pt x="3447183" y="2"/>
                </a:lnTo>
                <a:lnTo>
                  <a:pt x="3592765" y="2"/>
                </a:lnTo>
                <a:close/>
              </a:path>
            </a:pathLst>
          </a:custGeom>
        </p:spPr>
      </p:pic>
      <p:sp>
        <p:nvSpPr>
          <p:cNvPr id="12" name="Freeform: Shape 11">
            <a:extLst>
              <a:ext uri="{FF2B5EF4-FFF2-40B4-BE49-F238E27FC236}">
                <a16:creationId xmlns:a16="http://schemas.microsoft.com/office/drawing/2014/main" id="{206E9F47-DC46-4A02-B5DB-26B56C39C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23805"/>
            <a:ext cx="7800441" cy="5696020"/>
          </a:xfrm>
          <a:custGeom>
            <a:avLst/>
            <a:gdLst>
              <a:gd name="connsiteX0" fmla="*/ 0 w 7800441"/>
              <a:gd name="connsiteY0" fmla="*/ 0 h 5696020"/>
              <a:gd name="connsiteX1" fmla="*/ 7800441 w 7800441"/>
              <a:gd name="connsiteY1" fmla="*/ 0 h 5696020"/>
              <a:gd name="connsiteX2" fmla="*/ 5037161 w 7800441"/>
              <a:gd name="connsiteY2" fmla="*/ 5696020 h 5696020"/>
              <a:gd name="connsiteX3" fmla="*/ 0 w 7800441"/>
              <a:gd name="connsiteY3" fmla="*/ 5696020 h 5696020"/>
            </a:gdLst>
            <a:ahLst/>
            <a:cxnLst>
              <a:cxn ang="0">
                <a:pos x="connsiteX0" y="connsiteY0"/>
              </a:cxn>
              <a:cxn ang="0">
                <a:pos x="connsiteX1" y="connsiteY1"/>
              </a:cxn>
              <a:cxn ang="0">
                <a:pos x="connsiteX2" y="connsiteY2"/>
              </a:cxn>
              <a:cxn ang="0">
                <a:pos x="connsiteX3" y="connsiteY3"/>
              </a:cxn>
            </a:cxnLst>
            <a:rect l="l" t="t" r="r" b="b"/>
            <a:pathLst>
              <a:path w="7800441" h="5696020">
                <a:moveTo>
                  <a:pt x="0" y="0"/>
                </a:moveTo>
                <a:lnTo>
                  <a:pt x="7800441" y="0"/>
                </a:lnTo>
                <a:lnTo>
                  <a:pt x="5037161" y="5696020"/>
                </a:lnTo>
                <a:lnTo>
                  <a:pt x="0" y="569602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9779B47D-D526-0C83-A295-693D1B7E0EBF}"/>
              </a:ext>
            </a:extLst>
          </p:cNvPr>
          <p:cNvSpPr>
            <a:spLocks noGrp="1"/>
          </p:cNvSpPr>
          <p:nvPr>
            <p:ph type="title"/>
          </p:nvPr>
        </p:nvSpPr>
        <p:spPr>
          <a:xfrm>
            <a:off x="841247" y="914400"/>
            <a:ext cx="5111877" cy="1095375"/>
          </a:xfrm>
        </p:spPr>
        <p:txBody>
          <a:bodyPr anchor="ctr">
            <a:normAutofit/>
          </a:bodyPr>
          <a:lstStyle/>
          <a:p>
            <a:r>
              <a:rPr lang="en-US" sz="3400">
                <a:solidFill>
                  <a:srgbClr val="FFFFFF"/>
                </a:solidFill>
              </a:rPr>
              <a:t>Where do I find the evidence? </a:t>
            </a:r>
          </a:p>
        </p:txBody>
      </p:sp>
      <p:sp>
        <p:nvSpPr>
          <p:cNvPr id="3" name="Content Placeholder 2">
            <a:extLst>
              <a:ext uri="{FF2B5EF4-FFF2-40B4-BE49-F238E27FC236}">
                <a16:creationId xmlns:a16="http://schemas.microsoft.com/office/drawing/2014/main" id="{669B941C-75E8-DEB4-44A4-61A572332BB7}"/>
              </a:ext>
            </a:extLst>
          </p:cNvPr>
          <p:cNvSpPr>
            <a:spLocks noGrp="1"/>
          </p:cNvSpPr>
          <p:nvPr>
            <p:ph idx="1"/>
          </p:nvPr>
        </p:nvSpPr>
        <p:spPr>
          <a:xfrm>
            <a:off x="841248" y="2333625"/>
            <a:ext cx="4378452" cy="3543300"/>
          </a:xfrm>
        </p:spPr>
        <p:txBody>
          <a:bodyPr anchor="t">
            <a:normAutofit/>
          </a:bodyPr>
          <a:lstStyle/>
          <a:p>
            <a:pPr marL="0" indent="0">
              <a:buNone/>
            </a:pPr>
            <a:r>
              <a:rPr lang="en-US" sz="2000">
                <a:solidFill>
                  <a:srgbClr val="FFFFFF"/>
                </a:solidFill>
              </a:rPr>
              <a:t>After you have clarified your question, where should you search for the answer?</a:t>
            </a:r>
            <a:br>
              <a:rPr lang="en-US" sz="2000">
                <a:solidFill>
                  <a:srgbClr val="FFFFFF"/>
                </a:solidFill>
              </a:rPr>
            </a:br>
            <a:endParaRPr lang="en-US" sz="2000">
              <a:solidFill>
                <a:srgbClr val="FFFFFF"/>
              </a:solidFill>
            </a:endParaRPr>
          </a:p>
          <a:p>
            <a:pPr marL="0" indent="0">
              <a:buNone/>
            </a:pPr>
            <a:r>
              <a:rPr lang="en-US" sz="2000">
                <a:solidFill>
                  <a:srgbClr val="FFFFFF"/>
                </a:solidFill>
              </a:rPr>
              <a:t>Start with the evidence pyramid </a:t>
            </a:r>
          </a:p>
          <a:p>
            <a:pPr marL="0" indent="0">
              <a:buNone/>
            </a:pPr>
            <a:endParaRPr lang="en-US" sz="2000">
              <a:solidFill>
                <a:srgbClr val="FFFFFF"/>
              </a:solidFill>
            </a:endParaRPr>
          </a:p>
        </p:txBody>
      </p:sp>
      <p:sp>
        <p:nvSpPr>
          <p:cNvPr id="9" name="TextBox 8">
            <a:extLst>
              <a:ext uri="{FF2B5EF4-FFF2-40B4-BE49-F238E27FC236}">
                <a16:creationId xmlns:a16="http://schemas.microsoft.com/office/drawing/2014/main" id="{B735B5C0-503A-5666-23BB-FD63E08815F2}"/>
              </a:ext>
            </a:extLst>
          </p:cNvPr>
          <p:cNvSpPr txBox="1"/>
          <p:nvPr/>
        </p:nvSpPr>
        <p:spPr>
          <a:xfrm>
            <a:off x="5032420" y="6334195"/>
            <a:ext cx="7159580" cy="646331"/>
          </a:xfrm>
          <a:prstGeom prst="rect">
            <a:avLst/>
          </a:prstGeom>
          <a:noFill/>
        </p:spPr>
        <p:txBody>
          <a:bodyPr wrap="square">
            <a:spAutoFit/>
          </a:bodyPr>
          <a:lstStyle/>
          <a:p>
            <a:r>
              <a:rPr lang="en-US" sz="1200" b="0" i="0" dirty="0">
                <a:solidFill>
                  <a:srgbClr val="333333"/>
                </a:solidFill>
                <a:effectLst/>
                <a:latin typeface="Arial" panose="020B0604020202020204" pitchFamily="34" charset="0"/>
              </a:rPr>
              <a:t>[Adapted from </a:t>
            </a:r>
            <a:r>
              <a:rPr lang="en-US" sz="1200" b="0" i="0" dirty="0" err="1">
                <a:solidFill>
                  <a:srgbClr val="333333"/>
                </a:solidFill>
                <a:effectLst/>
                <a:latin typeface="Arial" panose="020B0604020202020204" pitchFamily="34" charset="0"/>
              </a:rPr>
              <a:t>DiCenso</a:t>
            </a:r>
            <a:r>
              <a:rPr lang="en-US" sz="1200" b="0" i="0" dirty="0">
                <a:solidFill>
                  <a:srgbClr val="333333"/>
                </a:solidFill>
                <a:effectLst/>
                <a:latin typeface="Arial" panose="020B0604020202020204" pitchFamily="34" charset="0"/>
              </a:rPr>
              <a:t>, Bayley and Haynes (2009). ACP Journal Club. Editorial: </a:t>
            </a:r>
            <a:r>
              <a:rPr lang="en-US" sz="1200" b="0" i="0" u="none" strike="noStrike" dirty="0">
                <a:solidFill>
                  <a:srgbClr val="7A003C"/>
                </a:solidFill>
                <a:effectLst/>
                <a:latin typeface="Arial" panose="020B0604020202020204" pitchFamily="34" charset="0"/>
                <a:hlinkClick r:id="rId4" tooltip="Accessing pre-appraised evidence: Fine-tuning the 5S model into a 6S model"/>
              </a:rPr>
              <a:t>Accessing pre-appraised evidence: Fine-tuning the 5S model into a 6S model.</a:t>
            </a:r>
            <a:r>
              <a:rPr lang="en-US" sz="1200" b="0" i="0" dirty="0">
                <a:solidFill>
                  <a:srgbClr val="333333"/>
                </a:solidFill>
                <a:effectLst/>
                <a:latin typeface="Arial" panose="020B0604020202020204" pitchFamily="34" charset="0"/>
              </a:rPr>
              <a:t> Annals of Internal Medicine, 151(6):JC3-2, JC3-3.]</a:t>
            </a:r>
            <a:endParaRPr lang="en-US" sz="1200" dirty="0"/>
          </a:p>
        </p:txBody>
      </p:sp>
    </p:spTree>
    <p:extLst>
      <p:ext uri="{BB962C8B-B14F-4D97-AF65-F5344CB8AC3E}">
        <p14:creationId xmlns:p14="http://schemas.microsoft.com/office/powerpoint/2010/main" val="2820436450"/>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2379F-BBE5-FC5A-2BAD-0B32EE5F8CB4}"/>
              </a:ext>
            </a:extLst>
          </p:cNvPr>
          <p:cNvSpPr>
            <a:spLocks noGrp="1"/>
          </p:cNvSpPr>
          <p:nvPr>
            <p:ph type="title"/>
          </p:nvPr>
        </p:nvSpPr>
        <p:spPr/>
        <p:txBody>
          <a:bodyPr/>
          <a:lstStyle/>
          <a:p>
            <a:r>
              <a:rPr lang="en-US" dirty="0"/>
              <a:t>Use pre-appraised evidence first</a:t>
            </a:r>
          </a:p>
        </p:txBody>
      </p:sp>
      <p:sp>
        <p:nvSpPr>
          <p:cNvPr id="3" name="Content Placeholder 2">
            <a:extLst>
              <a:ext uri="{FF2B5EF4-FFF2-40B4-BE49-F238E27FC236}">
                <a16:creationId xmlns:a16="http://schemas.microsoft.com/office/drawing/2014/main" id="{DD95B32A-BD43-4F2B-A6B7-2FE260ED4B8E}"/>
              </a:ext>
            </a:extLst>
          </p:cNvPr>
          <p:cNvSpPr>
            <a:spLocks noGrp="1"/>
          </p:cNvSpPr>
          <p:nvPr>
            <p:ph idx="1"/>
          </p:nvPr>
        </p:nvSpPr>
        <p:spPr/>
        <p:txBody>
          <a:bodyPr>
            <a:normAutofit lnSpcReduction="10000"/>
          </a:bodyPr>
          <a:lstStyle/>
          <a:p>
            <a:r>
              <a:rPr lang="en-US" dirty="0"/>
              <a:t>The M3 clerkship guide can help you find resources: </a:t>
            </a:r>
          </a:p>
          <a:p>
            <a:r>
              <a:rPr lang="en-US" dirty="0">
                <a:hlinkClick r:id="rId2"/>
              </a:rPr>
              <a:t>https://guides.library.vcu.edu/clerkships</a:t>
            </a:r>
            <a:endParaRPr lang="en-US" dirty="0"/>
          </a:p>
          <a:p>
            <a:endParaRPr lang="en-US" dirty="0"/>
          </a:p>
          <a:p>
            <a:r>
              <a:rPr lang="en-US" dirty="0"/>
              <a:t>Resources like </a:t>
            </a:r>
            <a:r>
              <a:rPr lang="en-US" u="sng" dirty="0">
                <a:hlinkClick r:id="rId3"/>
              </a:rPr>
              <a:t>UpToDate</a:t>
            </a:r>
            <a:r>
              <a:rPr lang="en-US" dirty="0"/>
              <a:t> provide access to evidence-based summaries of clinical topics that can answer background and provide a starting place for foreground questions. </a:t>
            </a:r>
          </a:p>
          <a:p>
            <a:pPr marL="0" indent="0">
              <a:buNone/>
            </a:pPr>
            <a:endParaRPr lang="en-US" b="0" dirty="0">
              <a:effectLst/>
            </a:endParaRPr>
          </a:p>
          <a:p>
            <a:r>
              <a:rPr lang="en-US" dirty="0"/>
              <a:t>Meta-analyses, RCTs, cohort studies, case control studies, case reports, and reviews can all be found in databases like </a:t>
            </a:r>
            <a:r>
              <a:rPr lang="en-US" u="sng" dirty="0" err="1"/>
              <a:t>Pubmed</a:t>
            </a:r>
            <a:br>
              <a:rPr lang="en-US" dirty="0"/>
            </a:br>
            <a:endParaRPr lang="en-US" dirty="0"/>
          </a:p>
        </p:txBody>
      </p:sp>
    </p:spTree>
    <p:extLst>
      <p:ext uri="{BB962C8B-B14F-4D97-AF65-F5344CB8AC3E}">
        <p14:creationId xmlns:p14="http://schemas.microsoft.com/office/powerpoint/2010/main" val="37465336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B6D9C8-694C-4016-8904-983114D48093}"/>
              </a:ext>
            </a:extLst>
          </p:cNvPr>
          <p:cNvSpPr>
            <a:spLocks noGrp="1"/>
          </p:cNvSpPr>
          <p:nvPr>
            <p:ph type="title"/>
          </p:nvPr>
        </p:nvSpPr>
        <p:spPr>
          <a:xfrm>
            <a:off x="594360" y="637125"/>
            <a:ext cx="3802276" cy="5256371"/>
          </a:xfrm>
        </p:spPr>
        <p:txBody>
          <a:bodyPr>
            <a:normAutofit/>
          </a:bodyPr>
          <a:lstStyle/>
          <a:p>
            <a:r>
              <a:rPr lang="en-US" sz="4800" dirty="0">
                <a:solidFill>
                  <a:schemeClr val="bg1"/>
                </a:solidFill>
              </a:rPr>
              <a:t>Future sessions: </a:t>
            </a:r>
          </a:p>
        </p:txBody>
      </p:sp>
      <p:graphicFrame>
        <p:nvGraphicFramePr>
          <p:cNvPr id="5" name="Content Placeholder 2">
            <a:extLst>
              <a:ext uri="{FF2B5EF4-FFF2-40B4-BE49-F238E27FC236}">
                <a16:creationId xmlns:a16="http://schemas.microsoft.com/office/drawing/2014/main" id="{409AD822-4B55-2E19-2A4A-60A6D3B87D58}"/>
              </a:ext>
            </a:extLst>
          </p:cNvPr>
          <p:cNvGraphicFramePr>
            <a:graphicFrameLocks noGrp="1"/>
          </p:cNvGraphicFramePr>
          <p:nvPr>
            <p:ph idx="1"/>
            <p:extLst>
              <p:ext uri="{D42A27DB-BD31-4B8C-83A1-F6EECF244321}">
                <p14:modId xmlns:p14="http://schemas.microsoft.com/office/powerpoint/2010/main" val="2765011828"/>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10758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DC0EC46-2230-4728-856D-F35311121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643467"/>
            <a:ext cx="10905066" cy="5562249"/>
          </a:xfrm>
          <a:custGeom>
            <a:avLst/>
            <a:gdLst>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8506 w 11243827"/>
              <a:gd name="connsiteY105" fmla="*/ 5632788 h 5641173"/>
              <a:gd name="connsiteX106" fmla="*/ 7912803 w 11243827"/>
              <a:gd name="connsiteY106" fmla="*/ 5629702 h 5641173"/>
              <a:gd name="connsiteX107" fmla="*/ 7890915 w 11243827"/>
              <a:gd name="connsiteY107" fmla="*/ 5612272 h 5641173"/>
              <a:gd name="connsiteX108" fmla="*/ 7727691 w 11243827"/>
              <a:gd name="connsiteY108" fmla="*/ 5621064 h 5641173"/>
              <a:gd name="connsiteX109" fmla="*/ 7685998 w 11243827"/>
              <a:gd name="connsiteY109" fmla="*/ 5615564 h 5641173"/>
              <a:gd name="connsiteX110" fmla="*/ 7649302 w 11243827"/>
              <a:gd name="connsiteY110" fmla="*/ 5626541 h 5641173"/>
              <a:gd name="connsiteX111" fmla="*/ 7634083 w 11243827"/>
              <a:gd name="connsiteY111" fmla="*/ 5620862 h 5641173"/>
              <a:gd name="connsiteX112" fmla="*/ 7631455 w 11243827"/>
              <a:gd name="connsiteY112" fmla="*/ 5619708 h 5641173"/>
              <a:gd name="connsiteX113" fmla="*/ 7620952 w 11243827"/>
              <a:gd name="connsiteY113" fmla="*/ 5618872 h 5641173"/>
              <a:gd name="connsiteX114" fmla="*/ 7617992 w 11243827"/>
              <a:gd name="connsiteY114" fmla="*/ 5613914 h 5641173"/>
              <a:gd name="connsiteX115" fmla="*/ 7602182 w 11243827"/>
              <a:gd name="connsiteY115" fmla="*/ 5609271 h 5641173"/>
              <a:gd name="connsiteX116" fmla="*/ 7582847 w 11243827"/>
              <a:gd name="connsiteY116" fmla="*/ 5609047 h 5641173"/>
              <a:gd name="connsiteX117" fmla="*/ 7514158 w 11243827"/>
              <a:gd name="connsiteY117" fmla="*/ 5607737 h 5641173"/>
              <a:gd name="connsiteX118" fmla="*/ 7502955 w 11243827"/>
              <a:gd name="connsiteY118" fmla="*/ 5610415 h 5641173"/>
              <a:gd name="connsiteX119" fmla="*/ 7466391 w 11243827"/>
              <a:gd name="connsiteY119" fmla="*/ 5605949 h 5641173"/>
              <a:gd name="connsiteX120" fmla="*/ 7433806 w 11243827"/>
              <a:gd name="connsiteY120" fmla="*/ 5604945 h 5641173"/>
              <a:gd name="connsiteX121" fmla="*/ 7412693 w 11243827"/>
              <a:gd name="connsiteY121" fmla="*/ 5607075 h 5641173"/>
              <a:gd name="connsiteX122" fmla="*/ 7407159 w 11243827"/>
              <a:gd name="connsiteY122" fmla="*/ 5605310 h 5641173"/>
              <a:gd name="connsiteX123" fmla="*/ 7385900 w 11243827"/>
              <a:gd name="connsiteY123" fmla="*/ 5604171 h 5641173"/>
              <a:gd name="connsiteX124" fmla="*/ 7375071 w 11243827"/>
              <a:gd name="connsiteY124" fmla="*/ 5606788 h 5641173"/>
              <a:gd name="connsiteX125" fmla="*/ 7364382 w 11243827"/>
              <a:gd name="connsiteY125" fmla="*/ 5600762 h 5641173"/>
              <a:gd name="connsiteX126" fmla="*/ 7361770 w 11243827"/>
              <a:gd name="connsiteY126" fmla="*/ 5596347 h 5641173"/>
              <a:gd name="connsiteX127" fmla="*/ 7346641 w 11243827"/>
              <a:gd name="connsiteY127" fmla="*/ 5598329 h 5641173"/>
              <a:gd name="connsiteX128" fmla="*/ 7334238 w 11243827"/>
              <a:gd name="connsiteY128" fmla="*/ 5594014 h 5641173"/>
              <a:gd name="connsiteX129" fmla="*/ 7323426 w 11243827"/>
              <a:gd name="connsiteY129" fmla="*/ 5596835 h 5641173"/>
              <a:gd name="connsiteX130" fmla="*/ 7318938 w 11243827"/>
              <a:gd name="connsiteY130" fmla="*/ 5596200 h 5641173"/>
              <a:gd name="connsiteX131" fmla="*/ 7307784 w 11243827"/>
              <a:gd name="connsiteY131" fmla="*/ 5594065 h 5641173"/>
              <a:gd name="connsiteX132" fmla="*/ 7288540 w 11243827"/>
              <a:gd name="connsiteY132" fmla="*/ 5589320 h 5641173"/>
              <a:gd name="connsiteX133" fmla="*/ 7282537 w 11243827"/>
              <a:gd name="connsiteY133" fmla="*/ 5588660 h 5641173"/>
              <a:gd name="connsiteX134" fmla="*/ 7269466 w 11243827"/>
              <a:gd name="connsiteY134" fmla="*/ 5581404 h 5641173"/>
              <a:gd name="connsiteX135" fmla="*/ 7244165 w 11243827"/>
              <a:gd name="connsiteY135" fmla="*/ 5575200 h 5641173"/>
              <a:gd name="connsiteX136" fmla="*/ 7199619 w 11243827"/>
              <a:gd name="connsiteY136" fmla="*/ 5553550 h 5641173"/>
              <a:gd name="connsiteX137" fmla="*/ 7173434 w 11243827"/>
              <a:gd name="connsiteY137" fmla="*/ 5543219 h 5641173"/>
              <a:gd name="connsiteX138" fmla="*/ 7155718 w 11243827"/>
              <a:gd name="connsiteY138" fmla="*/ 5533697 h 5641173"/>
              <a:gd name="connsiteX139" fmla="*/ 7103430 w 11243827"/>
              <a:gd name="connsiteY139" fmla="*/ 5520249 h 5641173"/>
              <a:gd name="connsiteX140" fmla="*/ 7013746 w 11243827"/>
              <a:gd name="connsiteY140" fmla="*/ 5502470 h 5641173"/>
              <a:gd name="connsiteX141" fmla="*/ 6995379 w 11243827"/>
              <a:gd name="connsiteY141" fmla="*/ 5497693 h 5641173"/>
              <a:gd name="connsiteX142" fmla="*/ 6982475 w 11243827"/>
              <a:gd name="connsiteY142" fmla="*/ 5489641 h 5641173"/>
              <a:gd name="connsiteX143" fmla="*/ 6981994 w 11243827"/>
              <a:gd name="connsiteY143" fmla="*/ 5484335 h 5641173"/>
              <a:gd name="connsiteX144" fmla="*/ 6972355 w 11243827"/>
              <a:gd name="connsiteY144" fmla="*/ 5481074 h 5641173"/>
              <a:gd name="connsiteX145" fmla="*/ 6970394 w 11243827"/>
              <a:gd name="connsiteY145" fmla="*/ 5479383 h 5641173"/>
              <a:gd name="connsiteX146" fmla="*/ 6958543 w 11243827"/>
              <a:gd name="connsiteY146" fmla="*/ 5470507 h 5641173"/>
              <a:gd name="connsiteX147" fmla="*/ 6918276 w 11243827"/>
              <a:gd name="connsiteY147" fmla="*/ 5472034 h 5641173"/>
              <a:gd name="connsiteX148" fmla="*/ 6881046 w 11243827"/>
              <a:gd name="connsiteY148" fmla="*/ 5457070 h 5641173"/>
              <a:gd name="connsiteX149" fmla="*/ 6720917 w 11243827"/>
              <a:gd name="connsiteY149" fmla="*/ 5426664 h 5641173"/>
              <a:gd name="connsiteX150" fmla="*/ 6724964 w 11243827"/>
              <a:gd name="connsiteY150" fmla="*/ 5414071 h 5641173"/>
              <a:gd name="connsiteX151" fmla="*/ 6717823 w 11243827"/>
              <a:gd name="connsiteY151" fmla="*/ 5410317 h 5641173"/>
              <a:gd name="connsiteX152" fmla="*/ 6660723 w 11243827"/>
              <a:gd name="connsiteY152" fmla="*/ 5408304 h 5641173"/>
              <a:gd name="connsiteX153" fmla="*/ 6532914 w 11243827"/>
              <a:gd name="connsiteY153" fmla="*/ 5431205 h 5641173"/>
              <a:gd name="connsiteX154" fmla="*/ 6317327 w 11243827"/>
              <a:gd name="connsiteY154" fmla="*/ 5481889 h 5641173"/>
              <a:gd name="connsiteX155" fmla="*/ 6196243 w 11243827"/>
              <a:gd name="connsiteY155" fmla="*/ 5515042 h 5641173"/>
              <a:gd name="connsiteX156" fmla="*/ 6099124 w 11243827"/>
              <a:gd name="connsiteY156" fmla="*/ 5516848 h 5641173"/>
              <a:gd name="connsiteX157" fmla="*/ 6016077 w 11243827"/>
              <a:gd name="connsiteY157" fmla="*/ 5528642 h 5641173"/>
              <a:gd name="connsiteX158" fmla="*/ 6004389 w 11243827"/>
              <a:gd name="connsiteY158" fmla="*/ 5531206 h 5641173"/>
              <a:gd name="connsiteX159" fmla="*/ 5933945 w 11243827"/>
              <a:gd name="connsiteY159" fmla="*/ 5538840 h 5641173"/>
              <a:gd name="connsiteX160" fmla="*/ 5883936 w 11243827"/>
              <a:gd name="connsiteY160" fmla="*/ 5553807 h 5641173"/>
              <a:gd name="connsiteX161" fmla="*/ 5798331 w 11243827"/>
              <a:gd name="connsiteY161" fmla="*/ 5564248 h 5641173"/>
              <a:gd name="connsiteX162" fmla="*/ 5712738 w 11243827"/>
              <a:gd name="connsiteY162" fmla="*/ 5573120 h 5641173"/>
              <a:gd name="connsiteX163" fmla="*/ 5681342 w 11243827"/>
              <a:gd name="connsiteY163" fmla="*/ 5575621 h 5641173"/>
              <a:gd name="connsiteX164" fmla="*/ 5627167 w 11243827"/>
              <a:gd name="connsiteY164" fmla="*/ 5583215 h 5641173"/>
              <a:gd name="connsiteX165" fmla="*/ 5591414 w 11243827"/>
              <a:gd name="connsiteY165" fmla="*/ 5587695 h 5641173"/>
              <a:gd name="connsiteX166" fmla="*/ 5583028 w 11243827"/>
              <a:gd name="connsiteY166" fmla="*/ 5580877 h 5641173"/>
              <a:gd name="connsiteX167" fmla="*/ 5549426 w 11243827"/>
              <a:gd name="connsiteY167" fmla="*/ 5582858 h 5641173"/>
              <a:gd name="connsiteX168" fmla="*/ 5519999 w 11243827"/>
              <a:gd name="connsiteY168" fmla="*/ 5592246 h 5641173"/>
              <a:gd name="connsiteX169" fmla="*/ 5480028 w 11243827"/>
              <a:gd name="connsiteY169" fmla="*/ 5597282 h 5641173"/>
              <a:gd name="connsiteX170" fmla="*/ 5456175 w 11243827"/>
              <a:gd name="connsiteY170" fmla="*/ 5600371 h 5641173"/>
              <a:gd name="connsiteX171" fmla="*/ 5388463 w 11243827"/>
              <a:gd name="connsiteY171" fmla="*/ 5602638 h 5641173"/>
              <a:gd name="connsiteX172" fmla="*/ 5265898 w 11243827"/>
              <a:gd name="connsiteY172" fmla="*/ 5591830 h 5641173"/>
              <a:gd name="connsiteX173" fmla="*/ 5231231 w 11243827"/>
              <a:gd name="connsiteY173" fmla="*/ 5592790 h 5641173"/>
              <a:gd name="connsiteX174" fmla="*/ 5226996 w 11243827"/>
              <a:gd name="connsiteY174" fmla="*/ 5595040 h 5641173"/>
              <a:gd name="connsiteX175" fmla="*/ 5175988 w 11243827"/>
              <a:gd name="connsiteY175" fmla="*/ 5588131 h 5641173"/>
              <a:gd name="connsiteX176" fmla="*/ 5107470 w 11243827"/>
              <a:gd name="connsiteY176" fmla="*/ 5594771 h 5641173"/>
              <a:gd name="connsiteX177" fmla="*/ 5027868 w 11243827"/>
              <a:gd name="connsiteY177" fmla="*/ 5605624 h 5641173"/>
              <a:gd name="connsiteX178" fmla="*/ 5007324 w 11243827"/>
              <a:gd name="connsiteY178" fmla="*/ 5609209 h 5641173"/>
              <a:gd name="connsiteX179" fmla="*/ 4952559 w 11243827"/>
              <a:gd name="connsiteY179" fmla="*/ 5611402 h 5641173"/>
              <a:gd name="connsiteX180" fmla="*/ 4826081 w 11243827"/>
              <a:gd name="connsiteY180" fmla="*/ 5616191 h 5641173"/>
              <a:gd name="connsiteX181" fmla="*/ 4823501 w 11243827"/>
              <a:gd name="connsiteY181" fmla="*/ 5619174 h 5641173"/>
              <a:gd name="connsiteX182" fmla="*/ 4813093 w 11243827"/>
              <a:gd name="connsiteY182" fmla="*/ 5620026 h 5641173"/>
              <a:gd name="connsiteX183" fmla="*/ 4810563 w 11243827"/>
              <a:gd name="connsiteY183" fmla="*/ 5620787 h 5641173"/>
              <a:gd name="connsiteX184" fmla="*/ 4795818 w 11243827"/>
              <a:gd name="connsiteY184" fmla="*/ 5624618 h 5641173"/>
              <a:gd name="connsiteX185" fmla="*/ 4758404 w 11243827"/>
              <a:gd name="connsiteY185" fmla="*/ 5619510 h 5641173"/>
              <a:gd name="connsiteX186" fmla="*/ 4717254 w 11243827"/>
              <a:gd name="connsiteY186" fmla="*/ 5624155 h 5641173"/>
              <a:gd name="connsiteX187" fmla="*/ 4591958 w 11243827"/>
              <a:gd name="connsiteY187" fmla="*/ 5624710 h 5641173"/>
              <a:gd name="connsiteX188" fmla="*/ 4476215 w 11243827"/>
              <a:gd name="connsiteY188" fmla="*/ 5628210 h 5641173"/>
              <a:gd name="connsiteX189" fmla="*/ 4425193 w 11243827"/>
              <a:gd name="connsiteY189" fmla="*/ 5627414 h 5641173"/>
              <a:gd name="connsiteX190" fmla="*/ 4383866 w 11243827"/>
              <a:gd name="connsiteY190" fmla="*/ 5626546 h 5641173"/>
              <a:gd name="connsiteX191" fmla="*/ 4385596 w 11243827"/>
              <a:gd name="connsiteY191" fmla="*/ 5634646 h 5641173"/>
              <a:gd name="connsiteX192" fmla="*/ 4360864 w 11243827"/>
              <a:gd name="connsiteY192" fmla="*/ 5641173 h 5641173"/>
              <a:gd name="connsiteX193" fmla="*/ 4328321 w 11243827"/>
              <a:gd name="connsiteY193" fmla="*/ 5626332 h 5641173"/>
              <a:gd name="connsiteX194" fmla="*/ 4309842 w 11243827"/>
              <a:gd name="connsiteY194" fmla="*/ 5626471 h 5641173"/>
              <a:gd name="connsiteX195" fmla="*/ 4277424 w 11243827"/>
              <a:gd name="connsiteY195" fmla="*/ 5631598 h 5641173"/>
              <a:gd name="connsiteX196" fmla="*/ 4266627 w 11243827"/>
              <a:gd name="connsiteY196" fmla="*/ 5633969 h 5641173"/>
              <a:gd name="connsiteX197" fmla="*/ 4185525 w 11243827"/>
              <a:gd name="connsiteY197" fmla="*/ 5617508 h 5641173"/>
              <a:gd name="connsiteX198" fmla="*/ 4177617 w 11243827"/>
              <a:gd name="connsiteY198" fmla="*/ 5610903 h 5641173"/>
              <a:gd name="connsiteX199" fmla="*/ 4136948 w 11243827"/>
              <a:gd name="connsiteY199" fmla="*/ 5608031 h 5641173"/>
              <a:gd name="connsiteX200" fmla="*/ 4132323 w 11243827"/>
              <a:gd name="connsiteY200" fmla="*/ 5609784 h 5641173"/>
              <a:gd name="connsiteX201" fmla="*/ 4098620 w 11243827"/>
              <a:gd name="connsiteY201" fmla="*/ 5599672 h 5641173"/>
              <a:gd name="connsiteX202" fmla="*/ 3963475 w 11243827"/>
              <a:gd name="connsiteY202" fmla="*/ 5581841 h 5641173"/>
              <a:gd name="connsiteX203" fmla="*/ 3703613 w 11243827"/>
              <a:gd name="connsiteY203" fmla="*/ 5572482 h 5641173"/>
              <a:gd name="connsiteX204" fmla="*/ 3432987 w 11243827"/>
              <a:gd name="connsiteY204" fmla="*/ 5545768 h 5641173"/>
              <a:gd name="connsiteX205" fmla="*/ 3176381 w 11243827"/>
              <a:gd name="connsiteY205" fmla="*/ 5556110 h 5641173"/>
              <a:gd name="connsiteX206" fmla="*/ 2710156 w 11243827"/>
              <a:gd name="connsiteY206" fmla="*/ 5527517 h 5641173"/>
              <a:gd name="connsiteX207" fmla="*/ 2550206 w 11243827"/>
              <a:gd name="connsiteY207" fmla="*/ 5524958 h 5641173"/>
              <a:gd name="connsiteX208" fmla="*/ 2443041 w 11243827"/>
              <a:gd name="connsiteY208" fmla="*/ 5523990 h 5641173"/>
              <a:gd name="connsiteX209" fmla="*/ 2435613 w 11243827"/>
              <a:gd name="connsiteY209" fmla="*/ 5526704 h 5641173"/>
              <a:gd name="connsiteX210" fmla="*/ 2405682 w 11243827"/>
              <a:gd name="connsiteY210" fmla="*/ 5528307 h 5641173"/>
              <a:gd name="connsiteX211" fmla="*/ 2397487 w 11243827"/>
              <a:gd name="connsiteY211" fmla="*/ 5540337 h 5641173"/>
              <a:gd name="connsiteX212" fmla="*/ 2297454 w 11243827"/>
              <a:gd name="connsiteY212" fmla="*/ 5550765 h 5641173"/>
              <a:gd name="connsiteX213" fmla="*/ 2056700 w 11243827"/>
              <a:gd name="connsiteY213" fmla="*/ 5555489 h 5641173"/>
              <a:gd name="connsiteX214" fmla="*/ 1878530 w 11243827"/>
              <a:gd name="connsiteY214" fmla="*/ 5535330 h 5641173"/>
              <a:gd name="connsiteX215" fmla="*/ 1859292 w 11243827"/>
              <a:gd name="connsiteY215" fmla="*/ 5535461 h 5641173"/>
              <a:gd name="connsiteX216" fmla="*/ 1835626 w 11243827"/>
              <a:gd name="connsiteY216" fmla="*/ 5533793 h 5641173"/>
              <a:gd name="connsiteX217" fmla="*/ 1798939 w 11243827"/>
              <a:gd name="connsiteY217" fmla="*/ 5540285 h 5641173"/>
              <a:gd name="connsiteX218" fmla="*/ 1779046 w 11243827"/>
              <a:gd name="connsiteY218" fmla="*/ 5549949 h 5641173"/>
              <a:gd name="connsiteX219" fmla="*/ 1772421 w 11243827"/>
              <a:gd name="connsiteY219" fmla="*/ 5549018 h 5641173"/>
              <a:gd name="connsiteX220" fmla="*/ 1772052 w 11243827"/>
              <a:gd name="connsiteY220" fmla="*/ 5545689 h 5641173"/>
              <a:gd name="connsiteX221" fmla="*/ 1711543 w 11243827"/>
              <a:gd name="connsiteY221" fmla="*/ 5534558 h 5641173"/>
              <a:gd name="connsiteX222" fmla="*/ 1698891 w 11243827"/>
              <a:gd name="connsiteY222" fmla="*/ 5513187 h 5641173"/>
              <a:gd name="connsiteX223" fmla="*/ 1538763 w 11243827"/>
              <a:gd name="connsiteY223" fmla="*/ 5482781 h 5641173"/>
              <a:gd name="connsiteX224" fmla="*/ 1501533 w 11243827"/>
              <a:gd name="connsiteY224" fmla="*/ 5467817 h 5641173"/>
              <a:gd name="connsiteX225" fmla="*/ 1461266 w 11243827"/>
              <a:gd name="connsiteY225" fmla="*/ 5469343 h 5641173"/>
              <a:gd name="connsiteX226" fmla="*/ 1449415 w 11243827"/>
              <a:gd name="connsiteY226" fmla="*/ 5460467 h 5641173"/>
              <a:gd name="connsiteX227" fmla="*/ 1447454 w 11243827"/>
              <a:gd name="connsiteY227" fmla="*/ 5458776 h 5641173"/>
              <a:gd name="connsiteX228" fmla="*/ 1437814 w 11243827"/>
              <a:gd name="connsiteY228" fmla="*/ 5455515 h 5641173"/>
              <a:gd name="connsiteX229" fmla="*/ 1437334 w 11243827"/>
              <a:gd name="connsiteY229" fmla="*/ 5450209 h 5641173"/>
              <a:gd name="connsiteX230" fmla="*/ 1424429 w 11243827"/>
              <a:gd name="connsiteY230" fmla="*/ 5442157 h 5641173"/>
              <a:gd name="connsiteX231" fmla="*/ 1406063 w 11243827"/>
              <a:gd name="connsiteY231" fmla="*/ 5437380 h 5641173"/>
              <a:gd name="connsiteX232" fmla="*/ 1316379 w 11243827"/>
              <a:gd name="connsiteY232" fmla="*/ 5419601 h 5641173"/>
              <a:gd name="connsiteX233" fmla="*/ 1264090 w 11243827"/>
              <a:gd name="connsiteY233" fmla="*/ 5406153 h 5641173"/>
              <a:gd name="connsiteX234" fmla="*/ 1246374 w 11243827"/>
              <a:gd name="connsiteY234" fmla="*/ 5396631 h 5641173"/>
              <a:gd name="connsiteX235" fmla="*/ 1220190 w 11243827"/>
              <a:gd name="connsiteY235" fmla="*/ 5386301 h 5641173"/>
              <a:gd name="connsiteX236" fmla="*/ 1175643 w 11243827"/>
              <a:gd name="connsiteY236" fmla="*/ 5364651 h 5641173"/>
              <a:gd name="connsiteX237" fmla="*/ 1150342 w 11243827"/>
              <a:gd name="connsiteY237" fmla="*/ 5358447 h 5641173"/>
              <a:gd name="connsiteX238" fmla="*/ 1137272 w 11243827"/>
              <a:gd name="connsiteY238" fmla="*/ 5351191 h 5641173"/>
              <a:gd name="connsiteX239" fmla="*/ 1131268 w 11243827"/>
              <a:gd name="connsiteY239" fmla="*/ 5350530 h 5641173"/>
              <a:gd name="connsiteX240" fmla="*/ 1112024 w 11243827"/>
              <a:gd name="connsiteY240" fmla="*/ 5345786 h 5641173"/>
              <a:gd name="connsiteX241" fmla="*/ 1100870 w 11243827"/>
              <a:gd name="connsiteY241" fmla="*/ 5343651 h 5641173"/>
              <a:gd name="connsiteX242" fmla="*/ 1096383 w 11243827"/>
              <a:gd name="connsiteY242" fmla="*/ 5343015 h 5641173"/>
              <a:gd name="connsiteX243" fmla="*/ 1085571 w 11243827"/>
              <a:gd name="connsiteY243" fmla="*/ 5345836 h 5641173"/>
              <a:gd name="connsiteX244" fmla="*/ 1073168 w 11243827"/>
              <a:gd name="connsiteY244" fmla="*/ 5341521 h 5641173"/>
              <a:gd name="connsiteX245" fmla="*/ 1058039 w 11243827"/>
              <a:gd name="connsiteY245" fmla="*/ 5343504 h 5641173"/>
              <a:gd name="connsiteX246" fmla="*/ 1055426 w 11243827"/>
              <a:gd name="connsiteY246" fmla="*/ 5339088 h 5641173"/>
              <a:gd name="connsiteX247" fmla="*/ 1044738 w 11243827"/>
              <a:gd name="connsiteY247" fmla="*/ 5333063 h 5641173"/>
              <a:gd name="connsiteX248" fmla="*/ 1033909 w 11243827"/>
              <a:gd name="connsiteY248" fmla="*/ 5335680 h 5641173"/>
              <a:gd name="connsiteX249" fmla="*/ 1012649 w 11243827"/>
              <a:gd name="connsiteY249" fmla="*/ 5334541 h 5641173"/>
              <a:gd name="connsiteX250" fmla="*/ 1007115 w 11243827"/>
              <a:gd name="connsiteY250" fmla="*/ 5332775 h 5641173"/>
              <a:gd name="connsiteX251" fmla="*/ 986002 w 11243827"/>
              <a:gd name="connsiteY251" fmla="*/ 5334906 h 5641173"/>
              <a:gd name="connsiteX252" fmla="*/ 953418 w 11243827"/>
              <a:gd name="connsiteY252" fmla="*/ 5333901 h 5641173"/>
              <a:gd name="connsiteX253" fmla="*/ 916854 w 11243827"/>
              <a:gd name="connsiteY253" fmla="*/ 5329435 h 5641173"/>
              <a:gd name="connsiteX254" fmla="*/ 905651 w 11243827"/>
              <a:gd name="connsiteY254" fmla="*/ 5332114 h 5641173"/>
              <a:gd name="connsiteX255" fmla="*/ 836961 w 11243827"/>
              <a:gd name="connsiteY255" fmla="*/ 5330803 h 5641173"/>
              <a:gd name="connsiteX256" fmla="*/ 817627 w 11243827"/>
              <a:gd name="connsiteY256" fmla="*/ 5330580 h 5641173"/>
              <a:gd name="connsiteX257" fmla="*/ 801817 w 11243827"/>
              <a:gd name="connsiteY257" fmla="*/ 5325937 h 5641173"/>
              <a:gd name="connsiteX258" fmla="*/ 798857 w 11243827"/>
              <a:gd name="connsiteY258" fmla="*/ 5320979 h 5641173"/>
              <a:gd name="connsiteX259" fmla="*/ 788354 w 11243827"/>
              <a:gd name="connsiteY259" fmla="*/ 5320143 h 5641173"/>
              <a:gd name="connsiteX260" fmla="*/ 785726 w 11243827"/>
              <a:gd name="connsiteY260" fmla="*/ 5318989 h 5641173"/>
              <a:gd name="connsiteX261" fmla="*/ 770507 w 11243827"/>
              <a:gd name="connsiteY261" fmla="*/ 5313309 h 5641173"/>
              <a:gd name="connsiteX262" fmla="*/ 733810 w 11243827"/>
              <a:gd name="connsiteY262" fmla="*/ 5324286 h 5641173"/>
              <a:gd name="connsiteX263" fmla="*/ 692117 w 11243827"/>
              <a:gd name="connsiteY263" fmla="*/ 5318786 h 5641173"/>
              <a:gd name="connsiteX264" fmla="*/ 528894 w 11243827"/>
              <a:gd name="connsiteY264" fmla="*/ 5327578 h 5641173"/>
              <a:gd name="connsiteX265" fmla="*/ 507005 w 11243827"/>
              <a:gd name="connsiteY265" fmla="*/ 5310149 h 5641173"/>
              <a:gd name="connsiteX266" fmla="*/ 441302 w 11243827"/>
              <a:gd name="connsiteY266" fmla="*/ 5307062 h 5641173"/>
              <a:gd name="connsiteX267" fmla="*/ 336819 w 11243827"/>
              <a:gd name="connsiteY267" fmla="*/ 5336690 h 5641173"/>
              <a:gd name="connsiteX268" fmla="*/ 215763 w 11243827"/>
              <a:gd name="connsiteY268" fmla="*/ 5332575 h 5641173"/>
              <a:gd name="connsiteX269" fmla="*/ 205927 w 11243827"/>
              <a:gd name="connsiteY269" fmla="*/ 5339672 h 5641173"/>
              <a:gd name="connsiteX270" fmla="*/ 194189 w 11243827"/>
              <a:gd name="connsiteY270" fmla="*/ 5343588 h 5641173"/>
              <a:gd name="connsiteX271" fmla="*/ 192552 w 11243827"/>
              <a:gd name="connsiteY271" fmla="*/ 5342845 h 5641173"/>
              <a:gd name="connsiteX272" fmla="*/ 178320 w 11243827"/>
              <a:gd name="connsiteY272" fmla="*/ 5343766 h 5641173"/>
              <a:gd name="connsiteX273" fmla="*/ 175596 w 11243827"/>
              <a:gd name="connsiteY273" fmla="*/ 5346411 h 5641173"/>
              <a:gd name="connsiteX274" fmla="*/ 165951 w 11243827"/>
              <a:gd name="connsiteY274" fmla="*/ 5347808 h 5641173"/>
              <a:gd name="connsiteX275" fmla="*/ 147287 w 11243827"/>
              <a:gd name="connsiteY275" fmla="*/ 5352625 h 5641173"/>
              <a:gd name="connsiteX276" fmla="*/ 143484 w 11243827"/>
              <a:gd name="connsiteY276" fmla="*/ 5351591 h 5641173"/>
              <a:gd name="connsiteX277" fmla="*/ 114847 w 11243827"/>
              <a:gd name="connsiteY277" fmla="*/ 5355844 h 5641173"/>
              <a:gd name="connsiteX278" fmla="*/ 114306 w 11243827"/>
              <a:gd name="connsiteY278" fmla="*/ 5354983 h 5641173"/>
              <a:gd name="connsiteX279" fmla="*/ 105588 w 11243827"/>
              <a:gd name="connsiteY279" fmla="*/ 5352169 h 5641173"/>
              <a:gd name="connsiteX280" fmla="*/ 89264 w 11243827"/>
              <a:gd name="connsiteY280" fmla="*/ 5348886 h 5641173"/>
              <a:gd name="connsiteX281" fmla="*/ 49794 w 11243827"/>
              <a:gd name="connsiteY281" fmla="*/ 5329950 h 5641173"/>
              <a:gd name="connsiteX282" fmla="*/ 19924 w 11243827"/>
              <a:gd name="connsiteY282" fmla="*/ 5334282 h 5641173"/>
              <a:gd name="connsiteX283" fmla="*/ 13819 w 11243827"/>
              <a:gd name="connsiteY283" fmla="*/ 5334653 h 5641173"/>
              <a:gd name="connsiteX284" fmla="*/ 13657 w 11243827"/>
              <a:gd name="connsiteY284" fmla="*/ 5334455 h 5641173"/>
              <a:gd name="connsiteX285" fmla="*/ 7139 w 11243827"/>
              <a:gd name="connsiteY285" fmla="*/ 5334438 h 5641173"/>
              <a:gd name="connsiteX286" fmla="*/ 2684 w 11243827"/>
              <a:gd name="connsiteY286" fmla="*/ 5335333 h 5641173"/>
              <a:gd name="connsiteX287" fmla="*/ 0 w 11243827"/>
              <a:gd name="connsiteY287" fmla="*/ 5335496 h 5641173"/>
              <a:gd name="connsiteX288" fmla="*/ 0 w 11243827"/>
              <a:gd name="connsiteY288" fmla="*/ 10592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717823 w 11243827"/>
              <a:gd name="connsiteY150" fmla="*/ 5410317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63717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87273"/>
              <a:gd name="connsiteX1" fmla="*/ 11243827 w 11243827"/>
              <a:gd name="connsiteY1" fmla="*/ 1470035 h 5687273"/>
              <a:gd name="connsiteX2" fmla="*/ 11243827 w 11243827"/>
              <a:gd name="connsiteY2" fmla="*/ 5001571 h 5687273"/>
              <a:gd name="connsiteX3" fmla="*/ 11243827 w 11243827"/>
              <a:gd name="connsiteY3" fmla="*/ 5209610 h 5687273"/>
              <a:gd name="connsiteX4" fmla="*/ 11240675 w 11243827"/>
              <a:gd name="connsiteY4" fmla="*/ 5210442 h 5687273"/>
              <a:gd name="connsiteX5" fmla="*/ 11179959 w 11243827"/>
              <a:gd name="connsiteY5" fmla="*/ 5221199 h 5687273"/>
              <a:gd name="connsiteX6" fmla="*/ 11105493 w 11243827"/>
              <a:gd name="connsiteY6" fmla="*/ 5259905 h 5687273"/>
              <a:gd name="connsiteX7" fmla="*/ 11078640 w 11243827"/>
              <a:gd name="connsiteY7" fmla="*/ 5263531 h 5687273"/>
              <a:gd name="connsiteX8" fmla="*/ 11079616 w 11243827"/>
              <a:gd name="connsiteY8" fmla="*/ 5270380 h 5687273"/>
              <a:gd name="connsiteX9" fmla="*/ 11069641 w 11243827"/>
              <a:gd name="connsiteY9" fmla="*/ 5270884 h 5687273"/>
              <a:gd name="connsiteX10" fmla="*/ 11047377 w 11243827"/>
              <a:gd name="connsiteY10" fmla="*/ 5271051 h 5687273"/>
              <a:gd name="connsiteX11" fmla="*/ 10980705 w 11243827"/>
              <a:gd name="connsiteY11" fmla="*/ 5272951 h 5687273"/>
              <a:gd name="connsiteX12" fmla="*/ 10962514 w 11243827"/>
              <a:gd name="connsiteY12" fmla="*/ 5286084 h 5687273"/>
              <a:gd name="connsiteX13" fmla="*/ 10945307 w 11243827"/>
              <a:gd name="connsiteY13" fmla="*/ 5286290 h 5687273"/>
              <a:gd name="connsiteX14" fmla="*/ 10845516 w 11243827"/>
              <a:gd name="connsiteY14" fmla="*/ 5303894 h 5687273"/>
              <a:gd name="connsiteX15" fmla="*/ 10831795 w 11243827"/>
              <a:gd name="connsiteY15" fmla="*/ 5305210 h 5687273"/>
              <a:gd name="connsiteX16" fmla="*/ 10824365 w 11243827"/>
              <a:gd name="connsiteY16" fmla="*/ 5311111 h 5687273"/>
              <a:gd name="connsiteX17" fmla="*/ 10797756 w 11243827"/>
              <a:gd name="connsiteY17" fmla="*/ 5312285 h 5687273"/>
              <a:gd name="connsiteX18" fmla="*/ 10796525 w 11243827"/>
              <a:gd name="connsiteY18" fmla="*/ 5315645 h 5687273"/>
              <a:gd name="connsiteX19" fmla="*/ 10709063 w 11243827"/>
              <a:gd name="connsiteY19" fmla="*/ 5344492 h 5687273"/>
              <a:gd name="connsiteX20" fmla="*/ 10694078 w 11243827"/>
              <a:gd name="connsiteY20" fmla="*/ 5349258 h 5687273"/>
              <a:gd name="connsiteX21" fmla="*/ 10681131 w 11243827"/>
              <a:gd name="connsiteY21" fmla="*/ 5347812 h 5687273"/>
              <a:gd name="connsiteX22" fmla="*/ 10609448 w 11243827"/>
              <a:gd name="connsiteY22" fmla="*/ 5351931 h 5687273"/>
              <a:gd name="connsiteX23" fmla="*/ 10592397 w 11243827"/>
              <a:gd name="connsiteY23" fmla="*/ 5349402 h 5687273"/>
              <a:gd name="connsiteX24" fmla="*/ 10585227 w 11243827"/>
              <a:gd name="connsiteY24" fmla="*/ 5344063 h 5687273"/>
              <a:gd name="connsiteX25" fmla="*/ 10557472 w 11243827"/>
              <a:gd name="connsiteY25" fmla="*/ 5354151 h 5687273"/>
              <a:gd name="connsiteX26" fmla="*/ 10514646 w 11243827"/>
              <a:gd name="connsiteY26" fmla="*/ 5361064 h 5687273"/>
              <a:gd name="connsiteX27" fmla="*/ 10494292 w 11243827"/>
              <a:gd name="connsiteY27" fmla="*/ 5366054 h 5687273"/>
              <a:gd name="connsiteX28" fmla="*/ 10477869 w 11243827"/>
              <a:gd name="connsiteY28" fmla="*/ 5363025 h 5687273"/>
              <a:gd name="connsiteX29" fmla="*/ 10384411 w 11243827"/>
              <a:gd name="connsiteY29" fmla="*/ 5362257 h 5687273"/>
              <a:gd name="connsiteX30" fmla="*/ 10362921 w 11243827"/>
              <a:gd name="connsiteY30" fmla="*/ 5357444 h 5687273"/>
              <a:gd name="connsiteX31" fmla="*/ 10352736 w 11243827"/>
              <a:gd name="connsiteY31" fmla="*/ 5347851 h 5687273"/>
              <a:gd name="connsiteX32" fmla="*/ 10344754 w 11243827"/>
              <a:gd name="connsiteY32" fmla="*/ 5351272 h 5687273"/>
              <a:gd name="connsiteX33" fmla="*/ 10288226 w 11243827"/>
              <a:gd name="connsiteY33" fmla="*/ 5351613 h 5687273"/>
              <a:gd name="connsiteX34" fmla="*/ 10251350 w 11243827"/>
              <a:gd name="connsiteY34" fmla="*/ 5352711 h 5687273"/>
              <a:gd name="connsiteX35" fmla="*/ 10249108 w 11243827"/>
              <a:gd name="connsiteY35" fmla="*/ 5365881 h 5687273"/>
              <a:gd name="connsiteX36" fmla="*/ 10216272 w 11243827"/>
              <a:gd name="connsiteY36" fmla="*/ 5370573 h 5687273"/>
              <a:gd name="connsiteX37" fmla="*/ 10181278 w 11243827"/>
              <a:gd name="connsiteY37" fmla="*/ 5362119 h 5687273"/>
              <a:gd name="connsiteX38" fmla="*/ 10140033 w 11243827"/>
              <a:gd name="connsiteY38" fmla="*/ 5363304 h 5687273"/>
              <a:gd name="connsiteX39" fmla="*/ 10115353 w 11243827"/>
              <a:gd name="connsiteY39" fmla="*/ 5363869 h 5687273"/>
              <a:gd name="connsiteX40" fmla="*/ 10050578 w 11243827"/>
              <a:gd name="connsiteY40" fmla="*/ 5376153 h 5687273"/>
              <a:gd name="connsiteX41" fmla="*/ 9945478 w 11243827"/>
              <a:gd name="connsiteY41" fmla="*/ 5422859 h 5687273"/>
              <a:gd name="connsiteX42" fmla="*/ 9912481 w 11243827"/>
              <a:gd name="connsiteY42" fmla="*/ 5429477 h 5687273"/>
              <a:gd name="connsiteX43" fmla="*/ 9906713 w 11243827"/>
              <a:gd name="connsiteY43" fmla="*/ 5426784 h 5687273"/>
              <a:gd name="connsiteX44" fmla="*/ 9742436 w 11243827"/>
              <a:gd name="connsiteY44" fmla="*/ 5454834 h 5687273"/>
              <a:gd name="connsiteX45" fmla="*/ 9713044 w 11243827"/>
              <a:gd name="connsiteY45" fmla="*/ 5456476 h 5687273"/>
              <a:gd name="connsiteX46" fmla="*/ 9691033 w 11243827"/>
              <a:gd name="connsiteY46" fmla="*/ 5455451 h 5687273"/>
              <a:gd name="connsiteX47" fmla="*/ 9638355 w 11243827"/>
              <a:gd name="connsiteY47" fmla="*/ 5464794 h 5687273"/>
              <a:gd name="connsiteX48" fmla="*/ 9552434 w 11243827"/>
              <a:gd name="connsiteY48" fmla="*/ 5485280 h 5687273"/>
              <a:gd name="connsiteX49" fmla="*/ 9533883 w 11243827"/>
              <a:gd name="connsiteY49" fmla="*/ 5488516 h 5687273"/>
              <a:gd name="connsiteX50" fmla="*/ 9516916 w 11243827"/>
              <a:gd name="connsiteY50" fmla="*/ 5486828 h 5687273"/>
              <a:gd name="connsiteX51" fmla="*/ 9512093 w 11243827"/>
              <a:gd name="connsiteY51" fmla="*/ 5482541 h 5687273"/>
              <a:gd name="connsiteX52" fmla="*/ 9501725 w 11243827"/>
              <a:gd name="connsiteY52" fmla="*/ 5483603 h 5687273"/>
              <a:gd name="connsiteX53" fmla="*/ 9498754 w 11243827"/>
              <a:gd name="connsiteY53" fmla="*/ 5482951 h 5687273"/>
              <a:gd name="connsiteX54" fmla="*/ 9481932 w 11243827"/>
              <a:gd name="connsiteY54" fmla="*/ 5480151 h 5687273"/>
              <a:gd name="connsiteX55" fmla="*/ 9451321 w 11243827"/>
              <a:gd name="connsiteY55" fmla="*/ 5497375 h 5687273"/>
              <a:gd name="connsiteX56" fmla="*/ 9409298 w 11243827"/>
              <a:gd name="connsiteY56" fmla="*/ 5499478 h 5687273"/>
              <a:gd name="connsiteX57" fmla="*/ 9257007 w 11243827"/>
              <a:gd name="connsiteY57" fmla="*/ 5537183 h 5687273"/>
              <a:gd name="connsiteX58" fmla="*/ 9229078 w 11243827"/>
              <a:gd name="connsiteY58" fmla="*/ 5524154 h 5687273"/>
              <a:gd name="connsiteX59" fmla="*/ 9165105 w 11243827"/>
              <a:gd name="connsiteY59" fmla="*/ 5532892 h 5687273"/>
              <a:gd name="connsiteX60" fmla="*/ 9077301 w 11243827"/>
              <a:gd name="connsiteY60" fmla="*/ 5580356 h 5687273"/>
              <a:gd name="connsiteX61" fmla="*/ 8960065 w 11243827"/>
              <a:gd name="connsiteY61" fmla="*/ 5597982 h 5687273"/>
              <a:gd name="connsiteX62" fmla="*/ 8953536 w 11243827"/>
              <a:gd name="connsiteY62" fmla="*/ 5606638 h 5687273"/>
              <a:gd name="connsiteX63" fmla="*/ 8943907 w 11243827"/>
              <a:gd name="connsiteY63" fmla="*/ 5612541 h 5687273"/>
              <a:gd name="connsiteX64" fmla="*/ 8942046 w 11243827"/>
              <a:gd name="connsiteY64" fmla="*/ 5612112 h 5687273"/>
              <a:gd name="connsiteX65" fmla="*/ 8928824 w 11243827"/>
              <a:gd name="connsiteY65" fmla="*/ 5615549 h 5687273"/>
              <a:gd name="connsiteX66" fmla="*/ 8927294 w 11243827"/>
              <a:gd name="connsiteY66" fmla="*/ 5618607 h 5687273"/>
              <a:gd name="connsiteX67" fmla="*/ 8918651 w 11243827"/>
              <a:gd name="connsiteY67" fmla="*/ 5621688 h 5687273"/>
              <a:gd name="connsiteX68" fmla="*/ 8902772 w 11243827"/>
              <a:gd name="connsiteY68" fmla="*/ 5629703 h 5687273"/>
              <a:gd name="connsiteX69" fmla="*/ 8898724 w 11243827"/>
              <a:gd name="connsiteY69" fmla="*/ 5629379 h 5687273"/>
              <a:gd name="connsiteX70" fmla="*/ 8873099 w 11243827"/>
              <a:gd name="connsiteY70" fmla="*/ 5638628 h 5687273"/>
              <a:gd name="connsiteX71" fmla="*/ 8872234 w 11243827"/>
              <a:gd name="connsiteY71" fmla="*/ 5637889 h 5687273"/>
              <a:gd name="connsiteX72" fmla="*/ 8862777 w 11243827"/>
              <a:gd name="connsiteY72" fmla="*/ 5636711 h 5687273"/>
              <a:gd name="connsiteX73" fmla="*/ 8845869 w 11243827"/>
              <a:gd name="connsiteY73" fmla="*/ 5636436 h 5687273"/>
              <a:gd name="connsiteX74" fmla="*/ 8800548 w 11243827"/>
              <a:gd name="connsiteY74" fmla="*/ 5625084 h 5687273"/>
              <a:gd name="connsiteX75" fmla="*/ 8773774 w 11243827"/>
              <a:gd name="connsiteY75" fmla="*/ 5634630 h 5687273"/>
              <a:gd name="connsiteX76" fmla="*/ 8698255 w 11243827"/>
              <a:gd name="connsiteY76" fmla="*/ 5636083 h 5687273"/>
              <a:gd name="connsiteX77" fmla="*/ 8619167 w 11243827"/>
              <a:gd name="connsiteY77" fmla="*/ 5619130 h 5687273"/>
              <a:gd name="connsiteX78" fmla="*/ 8539822 w 11243827"/>
              <a:gd name="connsiteY78" fmla="*/ 5616905 h 5687273"/>
              <a:gd name="connsiteX79" fmla="*/ 8511094 w 11243827"/>
              <a:gd name="connsiteY79" fmla="*/ 5617360 h 5687273"/>
              <a:gd name="connsiteX80" fmla="*/ 8459886 w 11243827"/>
              <a:gd name="connsiteY80" fmla="*/ 5612612 h 5687273"/>
              <a:gd name="connsiteX81" fmla="*/ 8436432 w 11243827"/>
              <a:gd name="connsiteY81" fmla="*/ 5606990 h 5687273"/>
              <a:gd name="connsiteX82" fmla="*/ 8435403 w 11243827"/>
              <a:gd name="connsiteY82" fmla="*/ 5607336 h 5687273"/>
              <a:gd name="connsiteX83" fmla="*/ 8433307 w 11243827"/>
              <a:gd name="connsiteY83" fmla="*/ 5604917 h 5687273"/>
              <a:gd name="connsiteX84" fmla="*/ 8428968 w 11243827"/>
              <a:gd name="connsiteY84" fmla="*/ 5603796 h 5687273"/>
              <a:gd name="connsiteX85" fmla="*/ 8417124 w 11243827"/>
              <a:gd name="connsiteY85" fmla="*/ 5604518 h 5687273"/>
              <a:gd name="connsiteX86" fmla="*/ 8412669 w 11243827"/>
              <a:gd name="connsiteY86" fmla="*/ 5605413 h 5687273"/>
              <a:gd name="connsiteX87" fmla="*/ 8406152 w 11243827"/>
              <a:gd name="connsiteY87" fmla="*/ 5605396 h 5687273"/>
              <a:gd name="connsiteX88" fmla="*/ 8405989 w 11243827"/>
              <a:gd name="connsiteY88" fmla="*/ 5605197 h 5687273"/>
              <a:gd name="connsiteX89" fmla="*/ 8399884 w 11243827"/>
              <a:gd name="connsiteY89" fmla="*/ 5605568 h 5687273"/>
              <a:gd name="connsiteX90" fmla="*/ 8370014 w 11243827"/>
              <a:gd name="connsiteY90" fmla="*/ 5609900 h 5687273"/>
              <a:gd name="connsiteX91" fmla="*/ 8330544 w 11243827"/>
              <a:gd name="connsiteY91" fmla="*/ 5590964 h 5687273"/>
              <a:gd name="connsiteX92" fmla="*/ 8314221 w 11243827"/>
              <a:gd name="connsiteY92" fmla="*/ 5587682 h 5687273"/>
              <a:gd name="connsiteX93" fmla="*/ 8305502 w 11243827"/>
              <a:gd name="connsiteY93" fmla="*/ 5584868 h 5687273"/>
              <a:gd name="connsiteX94" fmla="*/ 8304962 w 11243827"/>
              <a:gd name="connsiteY94" fmla="*/ 5584007 h 5687273"/>
              <a:gd name="connsiteX95" fmla="*/ 8276324 w 11243827"/>
              <a:gd name="connsiteY95" fmla="*/ 5588260 h 5687273"/>
              <a:gd name="connsiteX96" fmla="*/ 8272522 w 11243827"/>
              <a:gd name="connsiteY96" fmla="*/ 5587226 h 5687273"/>
              <a:gd name="connsiteX97" fmla="*/ 8253857 w 11243827"/>
              <a:gd name="connsiteY97" fmla="*/ 5592043 h 5687273"/>
              <a:gd name="connsiteX98" fmla="*/ 8244212 w 11243827"/>
              <a:gd name="connsiteY98" fmla="*/ 5593439 h 5687273"/>
              <a:gd name="connsiteX99" fmla="*/ 8241488 w 11243827"/>
              <a:gd name="connsiteY99" fmla="*/ 5596085 h 5687273"/>
              <a:gd name="connsiteX100" fmla="*/ 8227256 w 11243827"/>
              <a:gd name="connsiteY100" fmla="*/ 5597005 h 5687273"/>
              <a:gd name="connsiteX101" fmla="*/ 8225619 w 11243827"/>
              <a:gd name="connsiteY101" fmla="*/ 5596262 h 5687273"/>
              <a:gd name="connsiteX102" fmla="*/ 8213882 w 11243827"/>
              <a:gd name="connsiteY102" fmla="*/ 5600179 h 5687273"/>
              <a:gd name="connsiteX103" fmla="*/ 8204045 w 11243827"/>
              <a:gd name="connsiteY103" fmla="*/ 5607275 h 5687273"/>
              <a:gd name="connsiteX104" fmla="*/ 8082989 w 11243827"/>
              <a:gd name="connsiteY104" fmla="*/ 5603160 h 5687273"/>
              <a:gd name="connsiteX105" fmla="*/ 7976942 w 11243827"/>
              <a:gd name="connsiteY105" fmla="*/ 5598455 h 5687273"/>
              <a:gd name="connsiteX106" fmla="*/ 7915584 w 11243827"/>
              <a:gd name="connsiteY106" fmla="*/ 5684635 h 5687273"/>
              <a:gd name="connsiteX107" fmla="*/ 7727691 w 11243827"/>
              <a:gd name="connsiteY107" fmla="*/ 5621064 h 5687273"/>
              <a:gd name="connsiteX108" fmla="*/ 7685998 w 11243827"/>
              <a:gd name="connsiteY108" fmla="*/ 5615564 h 5687273"/>
              <a:gd name="connsiteX109" fmla="*/ 7649302 w 11243827"/>
              <a:gd name="connsiteY109" fmla="*/ 5626541 h 5687273"/>
              <a:gd name="connsiteX110" fmla="*/ 7634083 w 11243827"/>
              <a:gd name="connsiteY110" fmla="*/ 5620862 h 5687273"/>
              <a:gd name="connsiteX111" fmla="*/ 7631455 w 11243827"/>
              <a:gd name="connsiteY111" fmla="*/ 5619708 h 5687273"/>
              <a:gd name="connsiteX112" fmla="*/ 7620952 w 11243827"/>
              <a:gd name="connsiteY112" fmla="*/ 5618872 h 5687273"/>
              <a:gd name="connsiteX113" fmla="*/ 7617992 w 11243827"/>
              <a:gd name="connsiteY113" fmla="*/ 5613914 h 5687273"/>
              <a:gd name="connsiteX114" fmla="*/ 7602182 w 11243827"/>
              <a:gd name="connsiteY114" fmla="*/ 5609271 h 5687273"/>
              <a:gd name="connsiteX115" fmla="*/ 7582847 w 11243827"/>
              <a:gd name="connsiteY115" fmla="*/ 5609047 h 5687273"/>
              <a:gd name="connsiteX116" fmla="*/ 7514158 w 11243827"/>
              <a:gd name="connsiteY116" fmla="*/ 5607737 h 5687273"/>
              <a:gd name="connsiteX117" fmla="*/ 7502955 w 11243827"/>
              <a:gd name="connsiteY117" fmla="*/ 5610415 h 5687273"/>
              <a:gd name="connsiteX118" fmla="*/ 7466391 w 11243827"/>
              <a:gd name="connsiteY118" fmla="*/ 5605949 h 5687273"/>
              <a:gd name="connsiteX119" fmla="*/ 7433806 w 11243827"/>
              <a:gd name="connsiteY119" fmla="*/ 5604945 h 5687273"/>
              <a:gd name="connsiteX120" fmla="*/ 7412693 w 11243827"/>
              <a:gd name="connsiteY120" fmla="*/ 5607075 h 5687273"/>
              <a:gd name="connsiteX121" fmla="*/ 7407159 w 11243827"/>
              <a:gd name="connsiteY121" fmla="*/ 5605310 h 5687273"/>
              <a:gd name="connsiteX122" fmla="*/ 7385900 w 11243827"/>
              <a:gd name="connsiteY122" fmla="*/ 5604171 h 5687273"/>
              <a:gd name="connsiteX123" fmla="*/ 7375071 w 11243827"/>
              <a:gd name="connsiteY123" fmla="*/ 5606788 h 5687273"/>
              <a:gd name="connsiteX124" fmla="*/ 7364382 w 11243827"/>
              <a:gd name="connsiteY124" fmla="*/ 5600762 h 5687273"/>
              <a:gd name="connsiteX125" fmla="*/ 7361770 w 11243827"/>
              <a:gd name="connsiteY125" fmla="*/ 5596347 h 5687273"/>
              <a:gd name="connsiteX126" fmla="*/ 7346641 w 11243827"/>
              <a:gd name="connsiteY126" fmla="*/ 5598329 h 5687273"/>
              <a:gd name="connsiteX127" fmla="*/ 7334238 w 11243827"/>
              <a:gd name="connsiteY127" fmla="*/ 5594014 h 5687273"/>
              <a:gd name="connsiteX128" fmla="*/ 7323426 w 11243827"/>
              <a:gd name="connsiteY128" fmla="*/ 5596835 h 5687273"/>
              <a:gd name="connsiteX129" fmla="*/ 7318938 w 11243827"/>
              <a:gd name="connsiteY129" fmla="*/ 5596200 h 5687273"/>
              <a:gd name="connsiteX130" fmla="*/ 7307784 w 11243827"/>
              <a:gd name="connsiteY130" fmla="*/ 5594065 h 5687273"/>
              <a:gd name="connsiteX131" fmla="*/ 7288540 w 11243827"/>
              <a:gd name="connsiteY131" fmla="*/ 5589320 h 5687273"/>
              <a:gd name="connsiteX132" fmla="*/ 7282537 w 11243827"/>
              <a:gd name="connsiteY132" fmla="*/ 5588660 h 5687273"/>
              <a:gd name="connsiteX133" fmla="*/ 7269466 w 11243827"/>
              <a:gd name="connsiteY133" fmla="*/ 5581404 h 5687273"/>
              <a:gd name="connsiteX134" fmla="*/ 7244165 w 11243827"/>
              <a:gd name="connsiteY134" fmla="*/ 5575200 h 5687273"/>
              <a:gd name="connsiteX135" fmla="*/ 7199619 w 11243827"/>
              <a:gd name="connsiteY135" fmla="*/ 5553550 h 5687273"/>
              <a:gd name="connsiteX136" fmla="*/ 7173434 w 11243827"/>
              <a:gd name="connsiteY136" fmla="*/ 5543219 h 5687273"/>
              <a:gd name="connsiteX137" fmla="*/ 7155718 w 11243827"/>
              <a:gd name="connsiteY137" fmla="*/ 5533697 h 5687273"/>
              <a:gd name="connsiteX138" fmla="*/ 7103430 w 11243827"/>
              <a:gd name="connsiteY138" fmla="*/ 5520249 h 5687273"/>
              <a:gd name="connsiteX139" fmla="*/ 7013746 w 11243827"/>
              <a:gd name="connsiteY139" fmla="*/ 5502470 h 5687273"/>
              <a:gd name="connsiteX140" fmla="*/ 6995379 w 11243827"/>
              <a:gd name="connsiteY140" fmla="*/ 5497693 h 5687273"/>
              <a:gd name="connsiteX141" fmla="*/ 6982475 w 11243827"/>
              <a:gd name="connsiteY141" fmla="*/ 5489641 h 5687273"/>
              <a:gd name="connsiteX142" fmla="*/ 6981994 w 11243827"/>
              <a:gd name="connsiteY142" fmla="*/ 5484335 h 5687273"/>
              <a:gd name="connsiteX143" fmla="*/ 6972355 w 11243827"/>
              <a:gd name="connsiteY143" fmla="*/ 5481074 h 5687273"/>
              <a:gd name="connsiteX144" fmla="*/ 6970394 w 11243827"/>
              <a:gd name="connsiteY144" fmla="*/ 5479383 h 5687273"/>
              <a:gd name="connsiteX145" fmla="*/ 6958543 w 11243827"/>
              <a:gd name="connsiteY145" fmla="*/ 5470507 h 5687273"/>
              <a:gd name="connsiteX146" fmla="*/ 6918276 w 11243827"/>
              <a:gd name="connsiteY146" fmla="*/ 5472034 h 5687273"/>
              <a:gd name="connsiteX147" fmla="*/ 6881046 w 11243827"/>
              <a:gd name="connsiteY147" fmla="*/ 5457070 h 5687273"/>
              <a:gd name="connsiteX148" fmla="*/ 6752164 w 11243827"/>
              <a:gd name="connsiteY148" fmla="*/ 5425021 h 5687273"/>
              <a:gd name="connsiteX149" fmla="*/ 6724964 w 11243827"/>
              <a:gd name="connsiteY149" fmla="*/ 5414071 h 5687273"/>
              <a:gd name="connsiteX150" fmla="*/ 6683286 w 11243827"/>
              <a:gd name="connsiteY150" fmla="*/ 5405383 h 5687273"/>
              <a:gd name="connsiteX151" fmla="*/ 6644277 w 11243827"/>
              <a:gd name="connsiteY151" fmla="*/ 5429684 h 5687273"/>
              <a:gd name="connsiteX152" fmla="*/ 6532914 w 11243827"/>
              <a:gd name="connsiteY152" fmla="*/ 5431205 h 5687273"/>
              <a:gd name="connsiteX153" fmla="*/ 6307459 w 11243827"/>
              <a:gd name="connsiteY153" fmla="*/ 5467087 h 5687273"/>
              <a:gd name="connsiteX154" fmla="*/ 6196243 w 11243827"/>
              <a:gd name="connsiteY154" fmla="*/ 5515042 h 5687273"/>
              <a:gd name="connsiteX155" fmla="*/ 6099124 w 11243827"/>
              <a:gd name="connsiteY155" fmla="*/ 5516848 h 5687273"/>
              <a:gd name="connsiteX156" fmla="*/ 6016077 w 11243827"/>
              <a:gd name="connsiteY156" fmla="*/ 5528642 h 5687273"/>
              <a:gd name="connsiteX157" fmla="*/ 6004389 w 11243827"/>
              <a:gd name="connsiteY157" fmla="*/ 5531206 h 5687273"/>
              <a:gd name="connsiteX158" fmla="*/ 5933945 w 11243827"/>
              <a:gd name="connsiteY158" fmla="*/ 5538840 h 5687273"/>
              <a:gd name="connsiteX159" fmla="*/ 5883936 w 11243827"/>
              <a:gd name="connsiteY159" fmla="*/ 5553807 h 5687273"/>
              <a:gd name="connsiteX160" fmla="*/ 5798331 w 11243827"/>
              <a:gd name="connsiteY160" fmla="*/ 5564248 h 5687273"/>
              <a:gd name="connsiteX161" fmla="*/ 5712738 w 11243827"/>
              <a:gd name="connsiteY161" fmla="*/ 5573120 h 5687273"/>
              <a:gd name="connsiteX162" fmla="*/ 5681342 w 11243827"/>
              <a:gd name="connsiteY162" fmla="*/ 5575621 h 5687273"/>
              <a:gd name="connsiteX163" fmla="*/ 5627167 w 11243827"/>
              <a:gd name="connsiteY163" fmla="*/ 5583215 h 5687273"/>
              <a:gd name="connsiteX164" fmla="*/ 5591414 w 11243827"/>
              <a:gd name="connsiteY164" fmla="*/ 5587695 h 5687273"/>
              <a:gd name="connsiteX165" fmla="*/ 5583028 w 11243827"/>
              <a:gd name="connsiteY165" fmla="*/ 5580877 h 5687273"/>
              <a:gd name="connsiteX166" fmla="*/ 5549426 w 11243827"/>
              <a:gd name="connsiteY166" fmla="*/ 5582858 h 5687273"/>
              <a:gd name="connsiteX167" fmla="*/ 5519999 w 11243827"/>
              <a:gd name="connsiteY167" fmla="*/ 5592246 h 5687273"/>
              <a:gd name="connsiteX168" fmla="*/ 5480028 w 11243827"/>
              <a:gd name="connsiteY168" fmla="*/ 5597282 h 5687273"/>
              <a:gd name="connsiteX169" fmla="*/ 5456175 w 11243827"/>
              <a:gd name="connsiteY169" fmla="*/ 5600371 h 5687273"/>
              <a:gd name="connsiteX170" fmla="*/ 5388463 w 11243827"/>
              <a:gd name="connsiteY170" fmla="*/ 5602638 h 5687273"/>
              <a:gd name="connsiteX171" fmla="*/ 5265898 w 11243827"/>
              <a:gd name="connsiteY171" fmla="*/ 5591830 h 5687273"/>
              <a:gd name="connsiteX172" fmla="*/ 5231231 w 11243827"/>
              <a:gd name="connsiteY172" fmla="*/ 5592790 h 5687273"/>
              <a:gd name="connsiteX173" fmla="*/ 5226996 w 11243827"/>
              <a:gd name="connsiteY173" fmla="*/ 5595040 h 5687273"/>
              <a:gd name="connsiteX174" fmla="*/ 5175988 w 11243827"/>
              <a:gd name="connsiteY174" fmla="*/ 5588131 h 5687273"/>
              <a:gd name="connsiteX175" fmla="*/ 5107470 w 11243827"/>
              <a:gd name="connsiteY175" fmla="*/ 5594771 h 5687273"/>
              <a:gd name="connsiteX176" fmla="*/ 5027868 w 11243827"/>
              <a:gd name="connsiteY176" fmla="*/ 5605624 h 5687273"/>
              <a:gd name="connsiteX177" fmla="*/ 5007324 w 11243827"/>
              <a:gd name="connsiteY177" fmla="*/ 5609209 h 5687273"/>
              <a:gd name="connsiteX178" fmla="*/ 4952559 w 11243827"/>
              <a:gd name="connsiteY178" fmla="*/ 5611402 h 5687273"/>
              <a:gd name="connsiteX179" fmla="*/ 4826081 w 11243827"/>
              <a:gd name="connsiteY179" fmla="*/ 5616191 h 5687273"/>
              <a:gd name="connsiteX180" fmla="*/ 4823501 w 11243827"/>
              <a:gd name="connsiteY180" fmla="*/ 5619174 h 5687273"/>
              <a:gd name="connsiteX181" fmla="*/ 4813093 w 11243827"/>
              <a:gd name="connsiteY181" fmla="*/ 5620026 h 5687273"/>
              <a:gd name="connsiteX182" fmla="*/ 4810563 w 11243827"/>
              <a:gd name="connsiteY182" fmla="*/ 5620787 h 5687273"/>
              <a:gd name="connsiteX183" fmla="*/ 4795818 w 11243827"/>
              <a:gd name="connsiteY183" fmla="*/ 5624618 h 5687273"/>
              <a:gd name="connsiteX184" fmla="*/ 4758404 w 11243827"/>
              <a:gd name="connsiteY184" fmla="*/ 5619510 h 5687273"/>
              <a:gd name="connsiteX185" fmla="*/ 4717254 w 11243827"/>
              <a:gd name="connsiteY185" fmla="*/ 5624155 h 5687273"/>
              <a:gd name="connsiteX186" fmla="*/ 4591958 w 11243827"/>
              <a:gd name="connsiteY186" fmla="*/ 5624710 h 5687273"/>
              <a:gd name="connsiteX187" fmla="*/ 4476215 w 11243827"/>
              <a:gd name="connsiteY187" fmla="*/ 5628210 h 5687273"/>
              <a:gd name="connsiteX188" fmla="*/ 4425193 w 11243827"/>
              <a:gd name="connsiteY188" fmla="*/ 5627414 h 5687273"/>
              <a:gd name="connsiteX189" fmla="*/ 4383866 w 11243827"/>
              <a:gd name="connsiteY189" fmla="*/ 5626546 h 5687273"/>
              <a:gd name="connsiteX190" fmla="*/ 4385596 w 11243827"/>
              <a:gd name="connsiteY190" fmla="*/ 5634646 h 5687273"/>
              <a:gd name="connsiteX191" fmla="*/ 4360864 w 11243827"/>
              <a:gd name="connsiteY191" fmla="*/ 5641173 h 5687273"/>
              <a:gd name="connsiteX192" fmla="*/ 4328321 w 11243827"/>
              <a:gd name="connsiteY192" fmla="*/ 5626332 h 5687273"/>
              <a:gd name="connsiteX193" fmla="*/ 4309842 w 11243827"/>
              <a:gd name="connsiteY193" fmla="*/ 5626471 h 5687273"/>
              <a:gd name="connsiteX194" fmla="*/ 4277424 w 11243827"/>
              <a:gd name="connsiteY194" fmla="*/ 5631598 h 5687273"/>
              <a:gd name="connsiteX195" fmla="*/ 4266627 w 11243827"/>
              <a:gd name="connsiteY195" fmla="*/ 5633969 h 5687273"/>
              <a:gd name="connsiteX196" fmla="*/ 4185525 w 11243827"/>
              <a:gd name="connsiteY196" fmla="*/ 5617508 h 5687273"/>
              <a:gd name="connsiteX197" fmla="*/ 4177617 w 11243827"/>
              <a:gd name="connsiteY197" fmla="*/ 5610903 h 5687273"/>
              <a:gd name="connsiteX198" fmla="*/ 4136948 w 11243827"/>
              <a:gd name="connsiteY198" fmla="*/ 5608031 h 5687273"/>
              <a:gd name="connsiteX199" fmla="*/ 4132323 w 11243827"/>
              <a:gd name="connsiteY199" fmla="*/ 5609784 h 5687273"/>
              <a:gd name="connsiteX200" fmla="*/ 4098620 w 11243827"/>
              <a:gd name="connsiteY200" fmla="*/ 5599672 h 5687273"/>
              <a:gd name="connsiteX201" fmla="*/ 3963475 w 11243827"/>
              <a:gd name="connsiteY201" fmla="*/ 5581841 h 5687273"/>
              <a:gd name="connsiteX202" fmla="*/ 3703613 w 11243827"/>
              <a:gd name="connsiteY202" fmla="*/ 5572482 h 5687273"/>
              <a:gd name="connsiteX203" fmla="*/ 3432987 w 11243827"/>
              <a:gd name="connsiteY203" fmla="*/ 5545768 h 5687273"/>
              <a:gd name="connsiteX204" fmla="*/ 3176381 w 11243827"/>
              <a:gd name="connsiteY204" fmla="*/ 5556110 h 5687273"/>
              <a:gd name="connsiteX205" fmla="*/ 2710156 w 11243827"/>
              <a:gd name="connsiteY205" fmla="*/ 5527517 h 5687273"/>
              <a:gd name="connsiteX206" fmla="*/ 2550206 w 11243827"/>
              <a:gd name="connsiteY206" fmla="*/ 5524958 h 5687273"/>
              <a:gd name="connsiteX207" fmla="*/ 2443041 w 11243827"/>
              <a:gd name="connsiteY207" fmla="*/ 5523990 h 5687273"/>
              <a:gd name="connsiteX208" fmla="*/ 2435613 w 11243827"/>
              <a:gd name="connsiteY208" fmla="*/ 5526704 h 5687273"/>
              <a:gd name="connsiteX209" fmla="*/ 2405682 w 11243827"/>
              <a:gd name="connsiteY209" fmla="*/ 5528307 h 5687273"/>
              <a:gd name="connsiteX210" fmla="*/ 2397487 w 11243827"/>
              <a:gd name="connsiteY210" fmla="*/ 5540337 h 5687273"/>
              <a:gd name="connsiteX211" fmla="*/ 2297454 w 11243827"/>
              <a:gd name="connsiteY211" fmla="*/ 5550765 h 5687273"/>
              <a:gd name="connsiteX212" fmla="*/ 2056700 w 11243827"/>
              <a:gd name="connsiteY212" fmla="*/ 5555489 h 5687273"/>
              <a:gd name="connsiteX213" fmla="*/ 1878530 w 11243827"/>
              <a:gd name="connsiteY213" fmla="*/ 5535330 h 5687273"/>
              <a:gd name="connsiteX214" fmla="*/ 1859292 w 11243827"/>
              <a:gd name="connsiteY214" fmla="*/ 5535461 h 5687273"/>
              <a:gd name="connsiteX215" fmla="*/ 1835626 w 11243827"/>
              <a:gd name="connsiteY215" fmla="*/ 5533793 h 5687273"/>
              <a:gd name="connsiteX216" fmla="*/ 1798939 w 11243827"/>
              <a:gd name="connsiteY216" fmla="*/ 5540285 h 5687273"/>
              <a:gd name="connsiteX217" fmla="*/ 1779046 w 11243827"/>
              <a:gd name="connsiteY217" fmla="*/ 5549949 h 5687273"/>
              <a:gd name="connsiteX218" fmla="*/ 1772421 w 11243827"/>
              <a:gd name="connsiteY218" fmla="*/ 5549018 h 5687273"/>
              <a:gd name="connsiteX219" fmla="*/ 1772052 w 11243827"/>
              <a:gd name="connsiteY219" fmla="*/ 5545689 h 5687273"/>
              <a:gd name="connsiteX220" fmla="*/ 1711543 w 11243827"/>
              <a:gd name="connsiteY220" fmla="*/ 5534558 h 5687273"/>
              <a:gd name="connsiteX221" fmla="*/ 1698891 w 11243827"/>
              <a:gd name="connsiteY221" fmla="*/ 5513187 h 5687273"/>
              <a:gd name="connsiteX222" fmla="*/ 1538763 w 11243827"/>
              <a:gd name="connsiteY222" fmla="*/ 5482781 h 5687273"/>
              <a:gd name="connsiteX223" fmla="*/ 1501533 w 11243827"/>
              <a:gd name="connsiteY223" fmla="*/ 5467817 h 5687273"/>
              <a:gd name="connsiteX224" fmla="*/ 1461266 w 11243827"/>
              <a:gd name="connsiteY224" fmla="*/ 5469343 h 5687273"/>
              <a:gd name="connsiteX225" fmla="*/ 1449415 w 11243827"/>
              <a:gd name="connsiteY225" fmla="*/ 5460467 h 5687273"/>
              <a:gd name="connsiteX226" fmla="*/ 1447454 w 11243827"/>
              <a:gd name="connsiteY226" fmla="*/ 5458776 h 5687273"/>
              <a:gd name="connsiteX227" fmla="*/ 1437814 w 11243827"/>
              <a:gd name="connsiteY227" fmla="*/ 5455515 h 5687273"/>
              <a:gd name="connsiteX228" fmla="*/ 1437334 w 11243827"/>
              <a:gd name="connsiteY228" fmla="*/ 5450209 h 5687273"/>
              <a:gd name="connsiteX229" fmla="*/ 1424429 w 11243827"/>
              <a:gd name="connsiteY229" fmla="*/ 5442157 h 5687273"/>
              <a:gd name="connsiteX230" fmla="*/ 1406063 w 11243827"/>
              <a:gd name="connsiteY230" fmla="*/ 5437380 h 5687273"/>
              <a:gd name="connsiteX231" fmla="*/ 1316379 w 11243827"/>
              <a:gd name="connsiteY231" fmla="*/ 5419601 h 5687273"/>
              <a:gd name="connsiteX232" fmla="*/ 1264090 w 11243827"/>
              <a:gd name="connsiteY232" fmla="*/ 5406153 h 5687273"/>
              <a:gd name="connsiteX233" fmla="*/ 1246374 w 11243827"/>
              <a:gd name="connsiteY233" fmla="*/ 5396631 h 5687273"/>
              <a:gd name="connsiteX234" fmla="*/ 1220190 w 11243827"/>
              <a:gd name="connsiteY234" fmla="*/ 5386301 h 5687273"/>
              <a:gd name="connsiteX235" fmla="*/ 1175643 w 11243827"/>
              <a:gd name="connsiteY235" fmla="*/ 5364651 h 5687273"/>
              <a:gd name="connsiteX236" fmla="*/ 1150342 w 11243827"/>
              <a:gd name="connsiteY236" fmla="*/ 5358447 h 5687273"/>
              <a:gd name="connsiteX237" fmla="*/ 1137272 w 11243827"/>
              <a:gd name="connsiteY237" fmla="*/ 5351191 h 5687273"/>
              <a:gd name="connsiteX238" fmla="*/ 1131268 w 11243827"/>
              <a:gd name="connsiteY238" fmla="*/ 5350530 h 5687273"/>
              <a:gd name="connsiteX239" fmla="*/ 1112024 w 11243827"/>
              <a:gd name="connsiteY239" fmla="*/ 5345786 h 5687273"/>
              <a:gd name="connsiteX240" fmla="*/ 1100870 w 11243827"/>
              <a:gd name="connsiteY240" fmla="*/ 5343651 h 5687273"/>
              <a:gd name="connsiteX241" fmla="*/ 1096383 w 11243827"/>
              <a:gd name="connsiteY241" fmla="*/ 5343015 h 5687273"/>
              <a:gd name="connsiteX242" fmla="*/ 1085571 w 11243827"/>
              <a:gd name="connsiteY242" fmla="*/ 5345836 h 5687273"/>
              <a:gd name="connsiteX243" fmla="*/ 1073168 w 11243827"/>
              <a:gd name="connsiteY243" fmla="*/ 5341521 h 5687273"/>
              <a:gd name="connsiteX244" fmla="*/ 1058039 w 11243827"/>
              <a:gd name="connsiteY244" fmla="*/ 5343504 h 5687273"/>
              <a:gd name="connsiteX245" fmla="*/ 1055426 w 11243827"/>
              <a:gd name="connsiteY245" fmla="*/ 5339088 h 5687273"/>
              <a:gd name="connsiteX246" fmla="*/ 1044738 w 11243827"/>
              <a:gd name="connsiteY246" fmla="*/ 5333063 h 5687273"/>
              <a:gd name="connsiteX247" fmla="*/ 1033909 w 11243827"/>
              <a:gd name="connsiteY247" fmla="*/ 5335680 h 5687273"/>
              <a:gd name="connsiteX248" fmla="*/ 1012649 w 11243827"/>
              <a:gd name="connsiteY248" fmla="*/ 5334541 h 5687273"/>
              <a:gd name="connsiteX249" fmla="*/ 1007115 w 11243827"/>
              <a:gd name="connsiteY249" fmla="*/ 5332775 h 5687273"/>
              <a:gd name="connsiteX250" fmla="*/ 986002 w 11243827"/>
              <a:gd name="connsiteY250" fmla="*/ 5334906 h 5687273"/>
              <a:gd name="connsiteX251" fmla="*/ 953418 w 11243827"/>
              <a:gd name="connsiteY251" fmla="*/ 5333901 h 5687273"/>
              <a:gd name="connsiteX252" fmla="*/ 916854 w 11243827"/>
              <a:gd name="connsiteY252" fmla="*/ 5329435 h 5687273"/>
              <a:gd name="connsiteX253" fmla="*/ 905651 w 11243827"/>
              <a:gd name="connsiteY253" fmla="*/ 5332114 h 5687273"/>
              <a:gd name="connsiteX254" fmla="*/ 836961 w 11243827"/>
              <a:gd name="connsiteY254" fmla="*/ 5330803 h 5687273"/>
              <a:gd name="connsiteX255" fmla="*/ 817627 w 11243827"/>
              <a:gd name="connsiteY255" fmla="*/ 5330580 h 5687273"/>
              <a:gd name="connsiteX256" fmla="*/ 801817 w 11243827"/>
              <a:gd name="connsiteY256" fmla="*/ 5325937 h 5687273"/>
              <a:gd name="connsiteX257" fmla="*/ 798857 w 11243827"/>
              <a:gd name="connsiteY257" fmla="*/ 5320979 h 5687273"/>
              <a:gd name="connsiteX258" fmla="*/ 788354 w 11243827"/>
              <a:gd name="connsiteY258" fmla="*/ 5320143 h 5687273"/>
              <a:gd name="connsiteX259" fmla="*/ 785726 w 11243827"/>
              <a:gd name="connsiteY259" fmla="*/ 5318989 h 5687273"/>
              <a:gd name="connsiteX260" fmla="*/ 770507 w 11243827"/>
              <a:gd name="connsiteY260" fmla="*/ 5313309 h 5687273"/>
              <a:gd name="connsiteX261" fmla="*/ 733810 w 11243827"/>
              <a:gd name="connsiteY261" fmla="*/ 5324286 h 5687273"/>
              <a:gd name="connsiteX262" fmla="*/ 692117 w 11243827"/>
              <a:gd name="connsiteY262" fmla="*/ 5318786 h 5687273"/>
              <a:gd name="connsiteX263" fmla="*/ 528894 w 11243827"/>
              <a:gd name="connsiteY263" fmla="*/ 5327578 h 5687273"/>
              <a:gd name="connsiteX264" fmla="*/ 507005 w 11243827"/>
              <a:gd name="connsiteY264" fmla="*/ 5310149 h 5687273"/>
              <a:gd name="connsiteX265" fmla="*/ 441302 w 11243827"/>
              <a:gd name="connsiteY265" fmla="*/ 5307062 h 5687273"/>
              <a:gd name="connsiteX266" fmla="*/ 336819 w 11243827"/>
              <a:gd name="connsiteY266" fmla="*/ 5336690 h 5687273"/>
              <a:gd name="connsiteX267" fmla="*/ 215763 w 11243827"/>
              <a:gd name="connsiteY267" fmla="*/ 5332575 h 5687273"/>
              <a:gd name="connsiteX268" fmla="*/ 205927 w 11243827"/>
              <a:gd name="connsiteY268" fmla="*/ 5339672 h 5687273"/>
              <a:gd name="connsiteX269" fmla="*/ 194189 w 11243827"/>
              <a:gd name="connsiteY269" fmla="*/ 5343588 h 5687273"/>
              <a:gd name="connsiteX270" fmla="*/ 192552 w 11243827"/>
              <a:gd name="connsiteY270" fmla="*/ 5342845 h 5687273"/>
              <a:gd name="connsiteX271" fmla="*/ 178320 w 11243827"/>
              <a:gd name="connsiteY271" fmla="*/ 5343766 h 5687273"/>
              <a:gd name="connsiteX272" fmla="*/ 175596 w 11243827"/>
              <a:gd name="connsiteY272" fmla="*/ 5346411 h 5687273"/>
              <a:gd name="connsiteX273" fmla="*/ 165951 w 11243827"/>
              <a:gd name="connsiteY273" fmla="*/ 5347808 h 5687273"/>
              <a:gd name="connsiteX274" fmla="*/ 147287 w 11243827"/>
              <a:gd name="connsiteY274" fmla="*/ 5352625 h 5687273"/>
              <a:gd name="connsiteX275" fmla="*/ 143484 w 11243827"/>
              <a:gd name="connsiteY275" fmla="*/ 5351591 h 5687273"/>
              <a:gd name="connsiteX276" fmla="*/ 114847 w 11243827"/>
              <a:gd name="connsiteY276" fmla="*/ 5355844 h 5687273"/>
              <a:gd name="connsiteX277" fmla="*/ 114306 w 11243827"/>
              <a:gd name="connsiteY277" fmla="*/ 5354983 h 5687273"/>
              <a:gd name="connsiteX278" fmla="*/ 105588 w 11243827"/>
              <a:gd name="connsiteY278" fmla="*/ 5352169 h 5687273"/>
              <a:gd name="connsiteX279" fmla="*/ 89264 w 11243827"/>
              <a:gd name="connsiteY279" fmla="*/ 5348886 h 5687273"/>
              <a:gd name="connsiteX280" fmla="*/ 49794 w 11243827"/>
              <a:gd name="connsiteY280" fmla="*/ 5329950 h 5687273"/>
              <a:gd name="connsiteX281" fmla="*/ 19924 w 11243827"/>
              <a:gd name="connsiteY281" fmla="*/ 5334282 h 5687273"/>
              <a:gd name="connsiteX282" fmla="*/ 13819 w 11243827"/>
              <a:gd name="connsiteY282" fmla="*/ 5334653 h 5687273"/>
              <a:gd name="connsiteX283" fmla="*/ 13657 w 11243827"/>
              <a:gd name="connsiteY283" fmla="*/ 5334455 h 5687273"/>
              <a:gd name="connsiteX284" fmla="*/ 7139 w 11243827"/>
              <a:gd name="connsiteY284" fmla="*/ 5334438 h 5687273"/>
              <a:gd name="connsiteX285" fmla="*/ 2684 w 11243827"/>
              <a:gd name="connsiteY285" fmla="*/ 5335333 h 5687273"/>
              <a:gd name="connsiteX286" fmla="*/ 0 w 11243827"/>
              <a:gd name="connsiteY286" fmla="*/ 5335496 h 5687273"/>
              <a:gd name="connsiteX287" fmla="*/ 0 w 11243827"/>
              <a:gd name="connsiteY287" fmla="*/ 10592 h 5687273"/>
              <a:gd name="connsiteX288" fmla="*/ 11243827 w 11243827"/>
              <a:gd name="connsiteY288" fmla="*/ 0 h 56872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05927 w 11243827"/>
              <a:gd name="connsiteY267" fmla="*/ 5339672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70932 w 11243827"/>
              <a:gd name="connsiteY267" fmla="*/ 5345451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105588 w 11243827"/>
              <a:gd name="connsiteY276" fmla="*/ 5352169 h 5641173"/>
              <a:gd name="connsiteX277" fmla="*/ 89264 w 11243827"/>
              <a:gd name="connsiteY277" fmla="*/ 5348886 h 5641173"/>
              <a:gd name="connsiteX278" fmla="*/ 49794 w 11243827"/>
              <a:gd name="connsiteY278" fmla="*/ 5329950 h 5641173"/>
              <a:gd name="connsiteX279" fmla="*/ 19924 w 11243827"/>
              <a:gd name="connsiteY279" fmla="*/ 5334282 h 5641173"/>
              <a:gd name="connsiteX280" fmla="*/ 13819 w 11243827"/>
              <a:gd name="connsiteY280" fmla="*/ 5334653 h 5641173"/>
              <a:gd name="connsiteX281" fmla="*/ 13657 w 11243827"/>
              <a:gd name="connsiteY281" fmla="*/ 5334455 h 5641173"/>
              <a:gd name="connsiteX282" fmla="*/ 7139 w 11243827"/>
              <a:gd name="connsiteY282" fmla="*/ 5334438 h 5641173"/>
              <a:gd name="connsiteX283" fmla="*/ 2684 w 11243827"/>
              <a:gd name="connsiteY283" fmla="*/ 5335333 h 5641173"/>
              <a:gd name="connsiteX284" fmla="*/ 0 w 11243827"/>
              <a:gd name="connsiteY284" fmla="*/ 5335496 h 5641173"/>
              <a:gd name="connsiteX285" fmla="*/ 0 w 11243827"/>
              <a:gd name="connsiteY285" fmla="*/ 10592 h 5641173"/>
              <a:gd name="connsiteX286" fmla="*/ 11243827 w 11243827"/>
              <a:gd name="connsiteY286"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89264 w 11243827"/>
              <a:gd name="connsiteY276" fmla="*/ 5348886 h 5641173"/>
              <a:gd name="connsiteX277" fmla="*/ 49794 w 11243827"/>
              <a:gd name="connsiteY277" fmla="*/ 5329950 h 5641173"/>
              <a:gd name="connsiteX278" fmla="*/ 19924 w 11243827"/>
              <a:gd name="connsiteY278" fmla="*/ 5334282 h 5641173"/>
              <a:gd name="connsiteX279" fmla="*/ 13819 w 11243827"/>
              <a:gd name="connsiteY279" fmla="*/ 5334653 h 5641173"/>
              <a:gd name="connsiteX280" fmla="*/ 13657 w 11243827"/>
              <a:gd name="connsiteY280" fmla="*/ 5334455 h 5641173"/>
              <a:gd name="connsiteX281" fmla="*/ 7139 w 11243827"/>
              <a:gd name="connsiteY281" fmla="*/ 5334438 h 5641173"/>
              <a:gd name="connsiteX282" fmla="*/ 2684 w 11243827"/>
              <a:gd name="connsiteY282" fmla="*/ 5335333 h 5641173"/>
              <a:gd name="connsiteX283" fmla="*/ 0 w 11243827"/>
              <a:gd name="connsiteY283" fmla="*/ 5335496 h 5641173"/>
              <a:gd name="connsiteX284" fmla="*/ 0 w 11243827"/>
              <a:gd name="connsiteY284" fmla="*/ 10592 h 5641173"/>
              <a:gd name="connsiteX285" fmla="*/ 11243827 w 11243827"/>
              <a:gd name="connsiteY285"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14847 w 11243827"/>
              <a:gd name="connsiteY273" fmla="*/ 5355844 h 5641173"/>
              <a:gd name="connsiteX274" fmla="*/ 114306 w 11243827"/>
              <a:gd name="connsiteY274" fmla="*/ 5354983 h 5641173"/>
              <a:gd name="connsiteX275" fmla="*/ 89264 w 11243827"/>
              <a:gd name="connsiteY275" fmla="*/ 5348886 h 5641173"/>
              <a:gd name="connsiteX276" fmla="*/ 49794 w 11243827"/>
              <a:gd name="connsiteY276" fmla="*/ 5329950 h 5641173"/>
              <a:gd name="connsiteX277" fmla="*/ 19924 w 11243827"/>
              <a:gd name="connsiteY277" fmla="*/ 5334282 h 5641173"/>
              <a:gd name="connsiteX278" fmla="*/ 13819 w 11243827"/>
              <a:gd name="connsiteY278" fmla="*/ 5334653 h 5641173"/>
              <a:gd name="connsiteX279" fmla="*/ 13657 w 11243827"/>
              <a:gd name="connsiteY279" fmla="*/ 5334455 h 5641173"/>
              <a:gd name="connsiteX280" fmla="*/ 7139 w 11243827"/>
              <a:gd name="connsiteY280" fmla="*/ 5334438 h 5641173"/>
              <a:gd name="connsiteX281" fmla="*/ 2684 w 11243827"/>
              <a:gd name="connsiteY281" fmla="*/ 5335333 h 5641173"/>
              <a:gd name="connsiteX282" fmla="*/ 0 w 11243827"/>
              <a:gd name="connsiteY282" fmla="*/ 5335496 h 5641173"/>
              <a:gd name="connsiteX283" fmla="*/ 0 w 11243827"/>
              <a:gd name="connsiteY283" fmla="*/ 10592 h 5641173"/>
              <a:gd name="connsiteX284" fmla="*/ 11243827 w 11243827"/>
              <a:gd name="connsiteY284"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47287 w 11243827"/>
              <a:gd name="connsiteY271" fmla="*/ 5352625 h 5641173"/>
              <a:gd name="connsiteX272" fmla="*/ 114847 w 11243827"/>
              <a:gd name="connsiteY272" fmla="*/ 5355844 h 5641173"/>
              <a:gd name="connsiteX273" fmla="*/ 114306 w 11243827"/>
              <a:gd name="connsiteY273" fmla="*/ 5354983 h 5641173"/>
              <a:gd name="connsiteX274" fmla="*/ 89264 w 11243827"/>
              <a:gd name="connsiteY274" fmla="*/ 5348886 h 5641173"/>
              <a:gd name="connsiteX275" fmla="*/ 49794 w 11243827"/>
              <a:gd name="connsiteY275" fmla="*/ 5329950 h 5641173"/>
              <a:gd name="connsiteX276" fmla="*/ 19924 w 11243827"/>
              <a:gd name="connsiteY276" fmla="*/ 5334282 h 5641173"/>
              <a:gd name="connsiteX277" fmla="*/ 13819 w 11243827"/>
              <a:gd name="connsiteY277" fmla="*/ 5334653 h 5641173"/>
              <a:gd name="connsiteX278" fmla="*/ 13657 w 11243827"/>
              <a:gd name="connsiteY278" fmla="*/ 5334455 h 5641173"/>
              <a:gd name="connsiteX279" fmla="*/ 7139 w 11243827"/>
              <a:gd name="connsiteY279" fmla="*/ 5334438 h 5641173"/>
              <a:gd name="connsiteX280" fmla="*/ 2684 w 11243827"/>
              <a:gd name="connsiteY280" fmla="*/ 5335333 h 5641173"/>
              <a:gd name="connsiteX281" fmla="*/ 0 w 11243827"/>
              <a:gd name="connsiteY281" fmla="*/ 5335496 h 5641173"/>
              <a:gd name="connsiteX282" fmla="*/ 0 w 11243827"/>
              <a:gd name="connsiteY282" fmla="*/ 10592 h 5641173"/>
              <a:gd name="connsiteX283" fmla="*/ 11243827 w 11243827"/>
              <a:gd name="connsiteY283"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12024 w 11243827"/>
              <a:gd name="connsiteY238" fmla="*/ 5345786 h 5641173"/>
              <a:gd name="connsiteX239" fmla="*/ 1100870 w 11243827"/>
              <a:gd name="connsiteY239" fmla="*/ 5343651 h 5641173"/>
              <a:gd name="connsiteX240" fmla="*/ 1096383 w 11243827"/>
              <a:gd name="connsiteY240" fmla="*/ 5343015 h 5641173"/>
              <a:gd name="connsiteX241" fmla="*/ 1085571 w 11243827"/>
              <a:gd name="connsiteY241" fmla="*/ 5345836 h 5641173"/>
              <a:gd name="connsiteX242" fmla="*/ 1073168 w 11243827"/>
              <a:gd name="connsiteY242" fmla="*/ 5341521 h 5641173"/>
              <a:gd name="connsiteX243" fmla="*/ 1058039 w 11243827"/>
              <a:gd name="connsiteY243" fmla="*/ 5343504 h 5641173"/>
              <a:gd name="connsiteX244" fmla="*/ 1055426 w 11243827"/>
              <a:gd name="connsiteY244" fmla="*/ 5339088 h 5641173"/>
              <a:gd name="connsiteX245" fmla="*/ 1044738 w 11243827"/>
              <a:gd name="connsiteY245" fmla="*/ 5333063 h 5641173"/>
              <a:gd name="connsiteX246" fmla="*/ 1033909 w 11243827"/>
              <a:gd name="connsiteY246" fmla="*/ 5335680 h 5641173"/>
              <a:gd name="connsiteX247" fmla="*/ 1012649 w 11243827"/>
              <a:gd name="connsiteY247" fmla="*/ 5334541 h 5641173"/>
              <a:gd name="connsiteX248" fmla="*/ 1007115 w 11243827"/>
              <a:gd name="connsiteY248" fmla="*/ 5332775 h 5641173"/>
              <a:gd name="connsiteX249" fmla="*/ 986002 w 11243827"/>
              <a:gd name="connsiteY249" fmla="*/ 5334906 h 5641173"/>
              <a:gd name="connsiteX250" fmla="*/ 953418 w 11243827"/>
              <a:gd name="connsiteY250" fmla="*/ 5333901 h 5641173"/>
              <a:gd name="connsiteX251" fmla="*/ 916854 w 11243827"/>
              <a:gd name="connsiteY251" fmla="*/ 5329435 h 5641173"/>
              <a:gd name="connsiteX252" fmla="*/ 905651 w 11243827"/>
              <a:gd name="connsiteY252" fmla="*/ 5332114 h 5641173"/>
              <a:gd name="connsiteX253" fmla="*/ 836961 w 11243827"/>
              <a:gd name="connsiteY253" fmla="*/ 5330803 h 5641173"/>
              <a:gd name="connsiteX254" fmla="*/ 817627 w 11243827"/>
              <a:gd name="connsiteY254" fmla="*/ 5330580 h 5641173"/>
              <a:gd name="connsiteX255" fmla="*/ 801817 w 11243827"/>
              <a:gd name="connsiteY255" fmla="*/ 5325937 h 5641173"/>
              <a:gd name="connsiteX256" fmla="*/ 798857 w 11243827"/>
              <a:gd name="connsiteY256" fmla="*/ 5320979 h 5641173"/>
              <a:gd name="connsiteX257" fmla="*/ 788354 w 11243827"/>
              <a:gd name="connsiteY257" fmla="*/ 5320143 h 5641173"/>
              <a:gd name="connsiteX258" fmla="*/ 785726 w 11243827"/>
              <a:gd name="connsiteY258" fmla="*/ 5318989 h 5641173"/>
              <a:gd name="connsiteX259" fmla="*/ 770507 w 11243827"/>
              <a:gd name="connsiteY259" fmla="*/ 5313309 h 5641173"/>
              <a:gd name="connsiteX260" fmla="*/ 733810 w 11243827"/>
              <a:gd name="connsiteY260" fmla="*/ 5324286 h 5641173"/>
              <a:gd name="connsiteX261" fmla="*/ 692117 w 11243827"/>
              <a:gd name="connsiteY261" fmla="*/ 5318786 h 5641173"/>
              <a:gd name="connsiteX262" fmla="*/ 574943 w 11243827"/>
              <a:gd name="connsiteY262" fmla="*/ 5327578 h 5641173"/>
              <a:gd name="connsiteX263" fmla="*/ 441302 w 11243827"/>
              <a:gd name="connsiteY263" fmla="*/ 5307062 h 5641173"/>
              <a:gd name="connsiteX264" fmla="*/ 336819 w 11243827"/>
              <a:gd name="connsiteY264" fmla="*/ 5336690 h 5641173"/>
              <a:gd name="connsiteX265" fmla="*/ 270932 w 11243827"/>
              <a:gd name="connsiteY265" fmla="*/ 5345451 h 5641173"/>
              <a:gd name="connsiteX266" fmla="*/ 194189 w 11243827"/>
              <a:gd name="connsiteY266" fmla="*/ 5343588 h 5641173"/>
              <a:gd name="connsiteX267" fmla="*/ 192552 w 11243827"/>
              <a:gd name="connsiteY267" fmla="*/ 5342845 h 5641173"/>
              <a:gd name="connsiteX268" fmla="*/ 178320 w 11243827"/>
              <a:gd name="connsiteY268" fmla="*/ 5343766 h 5641173"/>
              <a:gd name="connsiteX269" fmla="*/ 175596 w 11243827"/>
              <a:gd name="connsiteY269" fmla="*/ 5346411 h 5641173"/>
              <a:gd name="connsiteX270" fmla="*/ 147287 w 11243827"/>
              <a:gd name="connsiteY270" fmla="*/ 5352625 h 5641173"/>
              <a:gd name="connsiteX271" fmla="*/ 114847 w 11243827"/>
              <a:gd name="connsiteY271" fmla="*/ 5355844 h 5641173"/>
              <a:gd name="connsiteX272" fmla="*/ 114306 w 11243827"/>
              <a:gd name="connsiteY272" fmla="*/ 5354983 h 5641173"/>
              <a:gd name="connsiteX273" fmla="*/ 89264 w 11243827"/>
              <a:gd name="connsiteY273" fmla="*/ 5348886 h 5641173"/>
              <a:gd name="connsiteX274" fmla="*/ 49794 w 11243827"/>
              <a:gd name="connsiteY274" fmla="*/ 5329950 h 5641173"/>
              <a:gd name="connsiteX275" fmla="*/ 19924 w 11243827"/>
              <a:gd name="connsiteY275" fmla="*/ 5334282 h 5641173"/>
              <a:gd name="connsiteX276" fmla="*/ 13819 w 11243827"/>
              <a:gd name="connsiteY276" fmla="*/ 5334653 h 5641173"/>
              <a:gd name="connsiteX277" fmla="*/ 13657 w 11243827"/>
              <a:gd name="connsiteY277" fmla="*/ 5334455 h 5641173"/>
              <a:gd name="connsiteX278" fmla="*/ 7139 w 11243827"/>
              <a:gd name="connsiteY278" fmla="*/ 5334438 h 5641173"/>
              <a:gd name="connsiteX279" fmla="*/ 2684 w 11243827"/>
              <a:gd name="connsiteY279" fmla="*/ 5335333 h 5641173"/>
              <a:gd name="connsiteX280" fmla="*/ 0 w 11243827"/>
              <a:gd name="connsiteY280" fmla="*/ 5335496 h 5641173"/>
              <a:gd name="connsiteX281" fmla="*/ 0 w 11243827"/>
              <a:gd name="connsiteY281" fmla="*/ 10592 h 5641173"/>
              <a:gd name="connsiteX282" fmla="*/ 11243827 w 11243827"/>
              <a:gd name="connsiteY282"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73168 w 11243827"/>
              <a:gd name="connsiteY241" fmla="*/ 5341521 h 5641173"/>
              <a:gd name="connsiteX242" fmla="*/ 1058039 w 11243827"/>
              <a:gd name="connsiteY242" fmla="*/ 5343504 h 5641173"/>
              <a:gd name="connsiteX243" fmla="*/ 1055426 w 11243827"/>
              <a:gd name="connsiteY243" fmla="*/ 5339088 h 5641173"/>
              <a:gd name="connsiteX244" fmla="*/ 1044738 w 11243827"/>
              <a:gd name="connsiteY244" fmla="*/ 5333063 h 5641173"/>
              <a:gd name="connsiteX245" fmla="*/ 1033909 w 11243827"/>
              <a:gd name="connsiteY245" fmla="*/ 5335680 h 5641173"/>
              <a:gd name="connsiteX246" fmla="*/ 1012649 w 11243827"/>
              <a:gd name="connsiteY246" fmla="*/ 5334541 h 5641173"/>
              <a:gd name="connsiteX247" fmla="*/ 1007115 w 11243827"/>
              <a:gd name="connsiteY247" fmla="*/ 5332775 h 5641173"/>
              <a:gd name="connsiteX248" fmla="*/ 986002 w 11243827"/>
              <a:gd name="connsiteY248" fmla="*/ 5334906 h 5641173"/>
              <a:gd name="connsiteX249" fmla="*/ 953418 w 11243827"/>
              <a:gd name="connsiteY249" fmla="*/ 5333901 h 5641173"/>
              <a:gd name="connsiteX250" fmla="*/ 916854 w 11243827"/>
              <a:gd name="connsiteY250" fmla="*/ 5329435 h 5641173"/>
              <a:gd name="connsiteX251" fmla="*/ 905651 w 11243827"/>
              <a:gd name="connsiteY251" fmla="*/ 5332114 h 5641173"/>
              <a:gd name="connsiteX252" fmla="*/ 836961 w 11243827"/>
              <a:gd name="connsiteY252" fmla="*/ 5330803 h 5641173"/>
              <a:gd name="connsiteX253" fmla="*/ 817627 w 11243827"/>
              <a:gd name="connsiteY253" fmla="*/ 5330580 h 5641173"/>
              <a:gd name="connsiteX254" fmla="*/ 801817 w 11243827"/>
              <a:gd name="connsiteY254" fmla="*/ 5325937 h 5641173"/>
              <a:gd name="connsiteX255" fmla="*/ 798857 w 11243827"/>
              <a:gd name="connsiteY255" fmla="*/ 5320979 h 5641173"/>
              <a:gd name="connsiteX256" fmla="*/ 788354 w 11243827"/>
              <a:gd name="connsiteY256" fmla="*/ 5320143 h 5641173"/>
              <a:gd name="connsiteX257" fmla="*/ 785726 w 11243827"/>
              <a:gd name="connsiteY257" fmla="*/ 5318989 h 5641173"/>
              <a:gd name="connsiteX258" fmla="*/ 770507 w 11243827"/>
              <a:gd name="connsiteY258" fmla="*/ 5313309 h 5641173"/>
              <a:gd name="connsiteX259" fmla="*/ 733810 w 11243827"/>
              <a:gd name="connsiteY259" fmla="*/ 5324286 h 5641173"/>
              <a:gd name="connsiteX260" fmla="*/ 692117 w 11243827"/>
              <a:gd name="connsiteY260" fmla="*/ 5318786 h 5641173"/>
              <a:gd name="connsiteX261" fmla="*/ 574943 w 11243827"/>
              <a:gd name="connsiteY261" fmla="*/ 5327578 h 5641173"/>
              <a:gd name="connsiteX262" fmla="*/ 441302 w 11243827"/>
              <a:gd name="connsiteY262" fmla="*/ 5307062 h 5641173"/>
              <a:gd name="connsiteX263" fmla="*/ 336819 w 11243827"/>
              <a:gd name="connsiteY263" fmla="*/ 5336690 h 5641173"/>
              <a:gd name="connsiteX264" fmla="*/ 270932 w 11243827"/>
              <a:gd name="connsiteY264" fmla="*/ 5345451 h 5641173"/>
              <a:gd name="connsiteX265" fmla="*/ 194189 w 11243827"/>
              <a:gd name="connsiteY265" fmla="*/ 5343588 h 5641173"/>
              <a:gd name="connsiteX266" fmla="*/ 192552 w 11243827"/>
              <a:gd name="connsiteY266" fmla="*/ 5342845 h 5641173"/>
              <a:gd name="connsiteX267" fmla="*/ 178320 w 11243827"/>
              <a:gd name="connsiteY267" fmla="*/ 5343766 h 5641173"/>
              <a:gd name="connsiteX268" fmla="*/ 175596 w 11243827"/>
              <a:gd name="connsiteY268" fmla="*/ 5346411 h 5641173"/>
              <a:gd name="connsiteX269" fmla="*/ 147287 w 11243827"/>
              <a:gd name="connsiteY269" fmla="*/ 5352625 h 5641173"/>
              <a:gd name="connsiteX270" fmla="*/ 114847 w 11243827"/>
              <a:gd name="connsiteY270" fmla="*/ 5355844 h 5641173"/>
              <a:gd name="connsiteX271" fmla="*/ 114306 w 11243827"/>
              <a:gd name="connsiteY271" fmla="*/ 5354983 h 5641173"/>
              <a:gd name="connsiteX272" fmla="*/ 89264 w 11243827"/>
              <a:gd name="connsiteY272" fmla="*/ 5348886 h 5641173"/>
              <a:gd name="connsiteX273" fmla="*/ 49794 w 11243827"/>
              <a:gd name="connsiteY273" fmla="*/ 5329950 h 5641173"/>
              <a:gd name="connsiteX274" fmla="*/ 19924 w 11243827"/>
              <a:gd name="connsiteY274" fmla="*/ 5334282 h 5641173"/>
              <a:gd name="connsiteX275" fmla="*/ 13819 w 11243827"/>
              <a:gd name="connsiteY275" fmla="*/ 5334653 h 5641173"/>
              <a:gd name="connsiteX276" fmla="*/ 13657 w 11243827"/>
              <a:gd name="connsiteY276" fmla="*/ 5334455 h 5641173"/>
              <a:gd name="connsiteX277" fmla="*/ 7139 w 11243827"/>
              <a:gd name="connsiteY277" fmla="*/ 5334438 h 5641173"/>
              <a:gd name="connsiteX278" fmla="*/ 2684 w 11243827"/>
              <a:gd name="connsiteY278" fmla="*/ 5335333 h 5641173"/>
              <a:gd name="connsiteX279" fmla="*/ 0 w 11243827"/>
              <a:gd name="connsiteY279" fmla="*/ 5335496 h 5641173"/>
              <a:gd name="connsiteX280" fmla="*/ 0 w 11243827"/>
              <a:gd name="connsiteY280" fmla="*/ 10592 h 5641173"/>
              <a:gd name="connsiteX281" fmla="*/ 11243827 w 11243827"/>
              <a:gd name="connsiteY281"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8405 w 11243827"/>
              <a:gd name="connsiteY251" fmla="*/ 5339470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209610 h 5641173"/>
              <a:gd name="connsiteX3" fmla="*/ 11240675 w 11243827"/>
              <a:gd name="connsiteY3" fmla="*/ 5210442 h 5641173"/>
              <a:gd name="connsiteX4" fmla="*/ 11179959 w 11243827"/>
              <a:gd name="connsiteY4" fmla="*/ 5221199 h 5641173"/>
              <a:gd name="connsiteX5" fmla="*/ 11105493 w 11243827"/>
              <a:gd name="connsiteY5" fmla="*/ 5259905 h 5641173"/>
              <a:gd name="connsiteX6" fmla="*/ 11078640 w 11243827"/>
              <a:gd name="connsiteY6" fmla="*/ 5263531 h 5641173"/>
              <a:gd name="connsiteX7" fmla="*/ 11079616 w 11243827"/>
              <a:gd name="connsiteY7" fmla="*/ 5270380 h 5641173"/>
              <a:gd name="connsiteX8" fmla="*/ 11069641 w 11243827"/>
              <a:gd name="connsiteY8" fmla="*/ 5270884 h 5641173"/>
              <a:gd name="connsiteX9" fmla="*/ 11047377 w 11243827"/>
              <a:gd name="connsiteY9" fmla="*/ 5271051 h 5641173"/>
              <a:gd name="connsiteX10" fmla="*/ 10980705 w 11243827"/>
              <a:gd name="connsiteY10" fmla="*/ 5272951 h 5641173"/>
              <a:gd name="connsiteX11" fmla="*/ 10962514 w 11243827"/>
              <a:gd name="connsiteY11" fmla="*/ 5286084 h 5641173"/>
              <a:gd name="connsiteX12" fmla="*/ 10945307 w 11243827"/>
              <a:gd name="connsiteY12" fmla="*/ 5286290 h 5641173"/>
              <a:gd name="connsiteX13" fmla="*/ 10845516 w 11243827"/>
              <a:gd name="connsiteY13" fmla="*/ 5303894 h 5641173"/>
              <a:gd name="connsiteX14" fmla="*/ 10831795 w 11243827"/>
              <a:gd name="connsiteY14" fmla="*/ 5305210 h 5641173"/>
              <a:gd name="connsiteX15" fmla="*/ 10824365 w 11243827"/>
              <a:gd name="connsiteY15" fmla="*/ 5311111 h 5641173"/>
              <a:gd name="connsiteX16" fmla="*/ 10797756 w 11243827"/>
              <a:gd name="connsiteY16" fmla="*/ 5312285 h 5641173"/>
              <a:gd name="connsiteX17" fmla="*/ 10796525 w 11243827"/>
              <a:gd name="connsiteY17" fmla="*/ 5315645 h 5641173"/>
              <a:gd name="connsiteX18" fmla="*/ 10709063 w 11243827"/>
              <a:gd name="connsiteY18" fmla="*/ 5344492 h 5641173"/>
              <a:gd name="connsiteX19" fmla="*/ 10694078 w 11243827"/>
              <a:gd name="connsiteY19" fmla="*/ 5349258 h 5641173"/>
              <a:gd name="connsiteX20" fmla="*/ 10681131 w 11243827"/>
              <a:gd name="connsiteY20" fmla="*/ 5347812 h 5641173"/>
              <a:gd name="connsiteX21" fmla="*/ 10609448 w 11243827"/>
              <a:gd name="connsiteY21" fmla="*/ 5351931 h 5641173"/>
              <a:gd name="connsiteX22" fmla="*/ 10592397 w 11243827"/>
              <a:gd name="connsiteY22" fmla="*/ 5349402 h 5641173"/>
              <a:gd name="connsiteX23" fmla="*/ 10585227 w 11243827"/>
              <a:gd name="connsiteY23" fmla="*/ 5344063 h 5641173"/>
              <a:gd name="connsiteX24" fmla="*/ 10557472 w 11243827"/>
              <a:gd name="connsiteY24" fmla="*/ 5354151 h 5641173"/>
              <a:gd name="connsiteX25" fmla="*/ 10514646 w 11243827"/>
              <a:gd name="connsiteY25" fmla="*/ 5361064 h 5641173"/>
              <a:gd name="connsiteX26" fmla="*/ 10494292 w 11243827"/>
              <a:gd name="connsiteY26" fmla="*/ 5366054 h 5641173"/>
              <a:gd name="connsiteX27" fmla="*/ 10477869 w 11243827"/>
              <a:gd name="connsiteY27" fmla="*/ 5363025 h 5641173"/>
              <a:gd name="connsiteX28" fmla="*/ 10384411 w 11243827"/>
              <a:gd name="connsiteY28" fmla="*/ 5362257 h 5641173"/>
              <a:gd name="connsiteX29" fmla="*/ 10362921 w 11243827"/>
              <a:gd name="connsiteY29" fmla="*/ 5357444 h 5641173"/>
              <a:gd name="connsiteX30" fmla="*/ 10352736 w 11243827"/>
              <a:gd name="connsiteY30" fmla="*/ 5347851 h 5641173"/>
              <a:gd name="connsiteX31" fmla="*/ 10344754 w 11243827"/>
              <a:gd name="connsiteY31" fmla="*/ 5351272 h 5641173"/>
              <a:gd name="connsiteX32" fmla="*/ 10288226 w 11243827"/>
              <a:gd name="connsiteY32" fmla="*/ 5351613 h 5641173"/>
              <a:gd name="connsiteX33" fmla="*/ 10251350 w 11243827"/>
              <a:gd name="connsiteY33" fmla="*/ 5352711 h 5641173"/>
              <a:gd name="connsiteX34" fmla="*/ 10249108 w 11243827"/>
              <a:gd name="connsiteY34" fmla="*/ 5365881 h 5641173"/>
              <a:gd name="connsiteX35" fmla="*/ 10216272 w 11243827"/>
              <a:gd name="connsiteY35" fmla="*/ 5370573 h 5641173"/>
              <a:gd name="connsiteX36" fmla="*/ 10181278 w 11243827"/>
              <a:gd name="connsiteY36" fmla="*/ 5362119 h 5641173"/>
              <a:gd name="connsiteX37" fmla="*/ 10140033 w 11243827"/>
              <a:gd name="connsiteY37" fmla="*/ 5363304 h 5641173"/>
              <a:gd name="connsiteX38" fmla="*/ 10115353 w 11243827"/>
              <a:gd name="connsiteY38" fmla="*/ 5363869 h 5641173"/>
              <a:gd name="connsiteX39" fmla="*/ 10050578 w 11243827"/>
              <a:gd name="connsiteY39" fmla="*/ 5376153 h 5641173"/>
              <a:gd name="connsiteX40" fmla="*/ 9945478 w 11243827"/>
              <a:gd name="connsiteY40" fmla="*/ 5422859 h 5641173"/>
              <a:gd name="connsiteX41" fmla="*/ 9912481 w 11243827"/>
              <a:gd name="connsiteY41" fmla="*/ 5429477 h 5641173"/>
              <a:gd name="connsiteX42" fmla="*/ 9906713 w 11243827"/>
              <a:gd name="connsiteY42" fmla="*/ 5426784 h 5641173"/>
              <a:gd name="connsiteX43" fmla="*/ 9742436 w 11243827"/>
              <a:gd name="connsiteY43" fmla="*/ 5454834 h 5641173"/>
              <a:gd name="connsiteX44" fmla="*/ 9713044 w 11243827"/>
              <a:gd name="connsiteY44" fmla="*/ 5456476 h 5641173"/>
              <a:gd name="connsiteX45" fmla="*/ 9691033 w 11243827"/>
              <a:gd name="connsiteY45" fmla="*/ 5455451 h 5641173"/>
              <a:gd name="connsiteX46" fmla="*/ 9638355 w 11243827"/>
              <a:gd name="connsiteY46" fmla="*/ 5464794 h 5641173"/>
              <a:gd name="connsiteX47" fmla="*/ 9552434 w 11243827"/>
              <a:gd name="connsiteY47" fmla="*/ 5485280 h 5641173"/>
              <a:gd name="connsiteX48" fmla="*/ 9533883 w 11243827"/>
              <a:gd name="connsiteY48" fmla="*/ 5488516 h 5641173"/>
              <a:gd name="connsiteX49" fmla="*/ 9516916 w 11243827"/>
              <a:gd name="connsiteY49" fmla="*/ 5486828 h 5641173"/>
              <a:gd name="connsiteX50" fmla="*/ 9512093 w 11243827"/>
              <a:gd name="connsiteY50" fmla="*/ 5482541 h 5641173"/>
              <a:gd name="connsiteX51" fmla="*/ 9501725 w 11243827"/>
              <a:gd name="connsiteY51" fmla="*/ 5483603 h 5641173"/>
              <a:gd name="connsiteX52" fmla="*/ 9498754 w 11243827"/>
              <a:gd name="connsiteY52" fmla="*/ 5482951 h 5641173"/>
              <a:gd name="connsiteX53" fmla="*/ 9481932 w 11243827"/>
              <a:gd name="connsiteY53" fmla="*/ 5480151 h 5641173"/>
              <a:gd name="connsiteX54" fmla="*/ 9451321 w 11243827"/>
              <a:gd name="connsiteY54" fmla="*/ 5497375 h 5641173"/>
              <a:gd name="connsiteX55" fmla="*/ 9409298 w 11243827"/>
              <a:gd name="connsiteY55" fmla="*/ 5499478 h 5641173"/>
              <a:gd name="connsiteX56" fmla="*/ 9303056 w 11243827"/>
              <a:gd name="connsiteY56" fmla="*/ 5519093 h 5641173"/>
              <a:gd name="connsiteX57" fmla="*/ 9229078 w 11243827"/>
              <a:gd name="connsiteY57" fmla="*/ 5524154 h 5641173"/>
              <a:gd name="connsiteX58" fmla="*/ 9165105 w 11243827"/>
              <a:gd name="connsiteY58" fmla="*/ 5532892 h 5641173"/>
              <a:gd name="connsiteX59" fmla="*/ 9077301 w 11243827"/>
              <a:gd name="connsiteY59" fmla="*/ 5580356 h 5641173"/>
              <a:gd name="connsiteX60" fmla="*/ 8960065 w 11243827"/>
              <a:gd name="connsiteY60" fmla="*/ 5597982 h 5641173"/>
              <a:gd name="connsiteX61" fmla="*/ 8953536 w 11243827"/>
              <a:gd name="connsiteY61" fmla="*/ 5606638 h 5641173"/>
              <a:gd name="connsiteX62" fmla="*/ 8943907 w 11243827"/>
              <a:gd name="connsiteY62" fmla="*/ 5612541 h 5641173"/>
              <a:gd name="connsiteX63" fmla="*/ 8942046 w 11243827"/>
              <a:gd name="connsiteY63" fmla="*/ 5612112 h 5641173"/>
              <a:gd name="connsiteX64" fmla="*/ 8928824 w 11243827"/>
              <a:gd name="connsiteY64" fmla="*/ 5615549 h 5641173"/>
              <a:gd name="connsiteX65" fmla="*/ 8927294 w 11243827"/>
              <a:gd name="connsiteY65" fmla="*/ 5618607 h 5641173"/>
              <a:gd name="connsiteX66" fmla="*/ 8918651 w 11243827"/>
              <a:gd name="connsiteY66" fmla="*/ 5621688 h 5641173"/>
              <a:gd name="connsiteX67" fmla="*/ 8902772 w 11243827"/>
              <a:gd name="connsiteY67" fmla="*/ 5629703 h 5641173"/>
              <a:gd name="connsiteX68" fmla="*/ 8898724 w 11243827"/>
              <a:gd name="connsiteY68" fmla="*/ 5629379 h 5641173"/>
              <a:gd name="connsiteX69" fmla="*/ 8873099 w 11243827"/>
              <a:gd name="connsiteY69" fmla="*/ 5638628 h 5641173"/>
              <a:gd name="connsiteX70" fmla="*/ 8872234 w 11243827"/>
              <a:gd name="connsiteY70" fmla="*/ 5637889 h 5641173"/>
              <a:gd name="connsiteX71" fmla="*/ 8862777 w 11243827"/>
              <a:gd name="connsiteY71" fmla="*/ 5636711 h 5641173"/>
              <a:gd name="connsiteX72" fmla="*/ 8845869 w 11243827"/>
              <a:gd name="connsiteY72" fmla="*/ 5636436 h 5641173"/>
              <a:gd name="connsiteX73" fmla="*/ 8800548 w 11243827"/>
              <a:gd name="connsiteY73" fmla="*/ 5625084 h 5641173"/>
              <a:gd name="connsiteX74" fmla="*/ 8773774 w 11243827"/>
              <a:gd name="connsiteY74" fmla="*/ 5634630 h 5641173"/>
              <a:gd name="connsiteX75" fmla="*/ 8698255 w 11243827"/>
              <a:gd name="connsiteY75" fmla="*/ 5636083 h 5641173"/>
              <a:gd name="connsiteX76" fmla="*/ 8619167 w 11243827"/>
              <a:gd name="connsiteY76" fmla="*/ 5619130 h 5641173"/>
              <a:gd name="connsiteX77" fmla="*/ 8539822 w 11243827"/>
              <a:gd name="connsiteY77" fmla="*/ 5616905 h 5641173"/>
              <a:gd name="connsiteX78" fmla="*/ 8511094 w 11243827"/>
              <a:gd name="connsiteY78" fmla="*/ 5617360 h 5641173"/>
              <a:gd name="connsiteX79" fmla="*/ 8459886 w 11243827"/>
              <a:gd name="connsiteY79" fmla="*/ 5612612 h 5641173"/>
              <a:gd name="connsiteX80" fmla="*/ 8436432 w 11243827"/>
              <a:gd name="connsiteY80" fmla="*/ 5606990 h 5641173"/>
              <a:gd name="connsiteX81" fmla="*/ 8435403 w 11243827"/>
              <a:gd name="connsiteY81" fmla="*/ 5607336 h 5641173"/>
              <a:gd name="connsiteX82" fmla="*/ 8433307 w 11243827"/>
              <a:gd name="connsiteY82" fmla="*/ 5604917 h 5641173"/>
              <a:gd name="connsiteX83" fmla="*/ 8428968 w 11243827"/>
              <a:gd name="connsiteY83" fmla="*/ 5603796 h 5641173"/>
              <a:gd name="connsiteX84" fmla="*/ 8417124 w 11243827"/>
              <a:gd name="connsiteY84" fmla="*/ 5604518 h 5641173"/>
              <a:gd name="connsiteX85" fmla="*/ 8412669 w 11243827"/>
              <a:gd name="connsiteY85" fmla="*/ 5605413 h 5641173"/>
              <a:gd name="connsiteX86" fmla="*/ 8406152 w 11243827"/>
              <a:gd name="connsiteY86" fmla="*/ 5605396 h 5641173"/>
              <a:gd name="connsiteX87" fmla="*/ 8405989 w 11243827"/>
              <a:gd name="connsiteY87" fmla="*/ 5605197 h 5641173"/>
              <a:gd name="connsiteX88" fmla="*/ 8399884 w 11243827"/>
              <a:gd name="connsiteY88" fmla="*/ 5605568 h 5641173"/>
              <a:gd name="connsiteX89" fmla="*/ 8370014 w 11243827"/>
              <a:gd name="connsiteY89" fmla="*/ 5609900 h 5641173"/>
              <a:gd name="connsiteX90" fmla="*/ 8330544 w 11243827"/>
              <a:gd name="connsiteY90" fmla="*/ 5590964 h 5641173"/>
              <a:gd name="connsiteX91" fmla="*/ 8314221 w 11243827"/>
              <a:gd name="connsiteY91" fmla="*/ 5587682 h 5641173"/>
              <a:gd name="connsiteX92" fmla="*/ 8305502 w 11243827"/>
              <a:gd name="connsiteY92" fmla="*/ 5584868 h 5641173"/>
              <a:gd name="connsiteX93" fmla="*/ 8304962 w 11243827"/>
              <a:gd name="connsiteY93" fmla="*/ 5584007 h 5641173"/>
              <a:gd name="connsiteX94" fmla="*/ 8276324 w 11243827"/>
              <a:gd name="connsiteY94" fmla="*/ 5588260 h 5641173"/>
              <a:gd name="connsiteX95" fmla="*/ 8272522 w 11243827"/>
              <a:gd name="connsiteY95" fmla="*/ 5587226 h 5641173"/>
              <a:gd name="connsiteX96" fmla="*/ 8253857 w 11243827"/>
              <a:gd name="connsiteY96" fmla="*/ 5592043 h 5641173"/>
              <a:gd name="connsiteX97" fmla="*/ 8244212 w 11243827"/>
              <a:gd name="connsiteY97" fmla="*/ 5593439 h 5641173"/>
              <a:gd name="connsiteX98" fmla="*/ 8241488 w 11243827"/>
              <a:gd name="connsiteY98" fmla="*/ 5596085 h 5641173"/>
              <a:gd name="connsiteX99" fmla="*/ 8227256 w 11243827"/>
              <a:gd name="connsiteY99" fmla="*/ 5597005 h 5641173"/>
              <a:gd name="connsiteX100" fmla="*/ 8225619 w 11243827"/>
              <a:gd name="connsiteY100" fmla="*/ 5596262 h 5641173"/>
              <a:gd name="connsiteX101" fmla="*/ 8213882 w 11243827"/>
              <a:gd name="connsiteY101" fmla="*/ 5600179 h 5641173"/>
              <a:gd name="connsiteX102" fmla="*/ 8204045 w 11243827"/>
              <a:gd name="connsiteY102" fmla="*/ 5607275 h 5641173"/>
              <a:gd name="connsiteX103" fmla="*/ 8082989 w 11243827"/>
              <a:gd name="connsiteY103" fmla="*/ 5603160 h 5641173"/>
              <a:gd name="connsiteX104" fmla="*/ 7976942 w 11243827"/>
              <a:gd name="connsiteY104" fmla="*/ 5598455 h 5641173"/>
              <a:gd name="connsiteX105" fmla="*/ 7950121 w 11243827"/>
              <a:gd name="connsiteY105" fmla="*/ 5590893 h 5641173"/>
              <a:gd name="connsiteX106" fmla="*/ 7727691 w 11243827"/>
              <a:gd name="connsiteY106" fmla="*/ 5621064 h 5641173"/>
              <a:gd name="connsiteX107" fmla="*/ 7685998 w 11243827"/>
              <a:gd name="connsiteY107" fmla="*/ 5615564 h 5641173"/>
              <a:gd name="connsiteX108" fmla="*/ 7649302 w 11243827"/>
              <a:gd name="connsiteY108" fmla="*/ 5626541 h 5641173"/>
              <a:gd name="connsiteX109" fmla="*/ 7634083 w 11243827"/>
              <a:gd name="connsiteY109" fmla="*/ 5620862 h 5641173"/>
              <a:gd name="connsiteX110" fmla="*/ 7631455 w 11243827"/>
              <a:gd name="connsiteY110" fmla="*/ 5619708 h 5641173"/>
              <a:gd name="connsiteX111" fmla="*/ 7620952 w 11243827"/>
              <a:gd name="connsiteY111" fmla="*/ 5618872 h 5641173"/>
              <a:gd name="connsiteX112" fmla="*/ 7617992 w 11243827"/>
              <a:gd name="connsiteY112" fmla="*/ 5613914 h 5641173"/>
              <a:gd name="connsiteX113" fmla="*/ 7602182 w 11243827"/>
              <a:gd name="connsiteY113" fmla="*/ 5609271 h 5641173"/>
              <a:gd name="connsiteX114" fmla="*/ 7582847 w 11243827"/>
              <a:gd name="connsiteY114" fmla="*/ 5609047 h 5641173"/>
              <a:gd name="connsiteX115" fmla="*/ 7514158 w 11243827"/>
              <a:gd name="connsiteY115" fmla="*/ 5607737 h 5641173"/>
              <a:gd name="connsiteX116" fmla="*/ 7502955 w 11243827"/>
              <a:gd name="connsiteY116" fmla="*/ 5610415 h 5641173"/>
              <a:gd name="connsiteX117" fmla="*/ 7466391 w 11243827"/>
              <a:gd name="connsiteY117" fmla="*/ 5605949 h 5641173"/>
              <a:gd name="connsiteX118" fmla="*/ 7433806 w 11243827"/>
              <a:gd name="connsiteY118" fmla="*/ 5604945 h 5641173"/>
              <a:gd name="connsiteX119" fmla="*/ 7412693 w 11243827"/>
              <a:gd name="connsiteY119" fmla="*/ 5607075 h 5641173"/>
              <a:gd name="connsiteX120" fmla="*/ 7407159 w 11243827"/>
              <a:gd name="connsiteY120" fmla="*/ 5605310 h 5641173"/>
              <a:gd name="connsiteX121" fmla="*/ 7385900 w 11243827"/>
              <a:gd name="connsiteY121" fmla="*/ 5604171 h 5641173"/>
              <a:gd name="connsiteX122" fmla="*/ 7375071 w 11243827"/>
              <a:gd name="connsiteY122" fmla="*/ 5606788 h 5641173"/>
              <a:gd name="connsiteX123" fmla="*/ 7364382 w 11243827"/>
              <a:gd name="connsiteY123" fmla="*/ 5600762 h 5641173"/>
              <a:gd name="connsiteX124" fmla="*/ 7361770 w 11243827"/>
              <a:gd name="connsiteY124" fmla="*/ 5596347 h 5641173"/>
              <a:gd name="connsiteX125" fmla="*/ 7346641 w 11243827"/>
              <a:gd name="connsiteY125" fmla="*/ 5598329 h 5641173"/>
              <a:gd name="connsiteX126" fmla="*/ 7334238 w 11243827"/>
              <a:gd name="connsiteY126" fmla="*/ 5594014 h 5641173"/>
              <a:gd name="connsiteX127" fmla="*/ 7323426 w 11243827"/>
              <a:gd name="connsiteY127" fmla="*/ 5596835 h 5641173"/>
              <a:gd name="connsiteX128" fmla="*/ 7318938 w 11243827"/>
              <a:gd name="connsiteY128" fmla="*/ 5596200 h 5641173"/>
              <a:gd name="connsiteX129" fmla="*/ 7307784 w 11243827"/>
              <a:gd name="connsiteY129" fmla="*/ 5594065 h 5641173"/>
              <a:gd name="connsiteX130" fmla="*/ 7288540 w 11243827"/>
              <a:gd name="connsiteY130" fmla="*/ 5589320 h 5641173"/>
              <a:gd name="connsiteX131" fmla="*/ 7282537 w 11243827"/>
              <a:gd name="connsiteY131" fmla="*/ 5588660 h 5641173"/>
              <a:gd name="connsiteX132" fmla="*/ 7269466 w 11243827"/>
              <a:gd name="connsiteY132" fmla="*/ 5581404 h 5641173"/>
              <a:gd name="connsiteX133" fmla="*/ 7244165 w 11243827"/>
              <a:gd name="connsiteY133" fmla="*/ 5575200 h 5641173"/>
              <a:gd name="connsiteX134" fmla="*/ 7199619 w 11243827"/>
              <a:gd name="connsiteY134" fmla="*/ 5553550 h 5641173"/>
              <a:gd name="connsiteX135" fmla="*/ 7173434 w 11243827"/>
              <a:gd name="connsiteY135" fmla="*/ 5543219 h 5641173"/>
              <a:gd name="connsiteX136" fmla="*/ 7155718 w 11243827"/>
              <a:gd name="connsiteY136" fmla="*/ 5533697 h 5641173"/>
              <a:gd name="connsiteX137" fmla="*/ 7103430 w 11243827"/>
              <a:gd name="connsiteY137" fmla="*/ 5520249 h 5641173"/>
              <a:gd name="connsiteX138" fmla="*/ 7013746 w 11243827"/>
              <a:gd name="connsiteY138" fmla="*/ 5502470 h 5641173"/>
              <a:gd name="connsiteX139" fmla="*/ 6995379 w 11243827"/>
              <a:gd name="connsiteY139" fmla="*/ 5497693 h 5641173"/>
              <a:gd name="connsiteX140" fmla="*/ 6982475 w 11243827"/>
              <a:gd name="connsiteY140" fmla="*/ 5489641 h 5641173"/>
              <a:gd name="connsiteX141" fmla="*/ 6981994 w 11243827"/>
              <a:gd name="connsiteY141" fmla="*/ 5484335 h 5641173"/>
              <a:gd name="connsiteX142" fmla="*/ 6972355 w 11243827"/>
              <a:gd name="connsiteY142" fmla="*/ 5481074 h 5641173"/>
              <a:gd name="connsiteX143" fmla="*/ 6970394 w 11243827"/>
              <a:gd name="connsiteY143" fmla="*/ 5479383 h 5641173"/>
              <a:gd name="connsiteX144" fmla="*/ 6958543 w 11243827"/>
              <a:gd name="connsiteY144" fmla="*/ 5470507 h 5641173"/>
              <a:gd name="connsiteX145" fmla="*/ 6918276 w 11243827"/>
              <a:gd name="connsiteY145" fmla="*/ 5472034 h 5641173"/>
              <a:gd name="connsiteX146" fmla="*/ 6881046 w 11243827"/>
              <a:gd name="connsiteY146" fmla="*/ 5457070 h 5641173"/>
              <a:gd name="connsiteX147" fmla="*/ 6752164 w 11243827"/>
              <a:gd name="connsiteY147" fmla="*/ 5425021 h 5641173"/>
              <a:gd name="connsiteX148" fmla="*/ 6724964 w 11243827"/>
              <a:gd name="connsiteY148" fmla="*/ 5414071 h 5641173"/>
              <a:gd name="connsiteX149" fmla="*/ 6683286 w 11243827"/>
              <a:gd name="connsiteY149" fmla="*/ 5432830 h 5641173"/>
              <a:gd name="connsiteX150" fmla="*/ 6644277 w 11243827"/>
              <a:gd name="connsiteY150" fmla="*/ 5429684 h 5641173"/>
              <a:gd name="connsiteX151" fmla="*/ 6532914 w 11243827"/>
              <a:gd name="connsiteY151" fmla="*/ 5431205 h 5641173"/>
              <a:gd name="connsiteX152" fmla="*/ 6307459 w 11243827"/>
              <a:gd name="connsiteY152" fmla="*/ 5467087 h 5641173"/>
              <a:gd name="connsiteX153" fmla="*/ 6196243 w 11243827"/>
              <a:gd name="connsiteY153" fmla="*/ 5515042 h 5641173"/>
              <a:gd name="connsiteX154" fmla="*/ 6099124 w 11243827"/>
              <a:gd name="connsiteY154" fmla="*/ 5516848 h 5641173"/>
              <a:gd name="connsiteX155" fmla="*/ 6016077 w 11243827"/>
              <a:gd name="connsiteY155" fmla="*/ 5528642 h 5641173"/>
              <a:gd name="connsiteX156" fmla="*/ 6004389 w 11243827"/>
              <a:gd name="connsiteY156" fmla="*/ 5531206 h 5641173"/>
              <a:gd name="connsiteX157" fmla="*/ 5933945 w 11243827"/>
              <a:gd name="connsiteY157" fmla="*/ 5538840 h 5641173"/>
              <a:gd name="connsiteX158" fmla="*/ 5883936 w 11243827"/>
              <a:gd name="connsiteY158" fmla="*/ 5553807 h 5641173"/>
              <a:gd name="connsiteX159" fmla="*/ 5798331 w 11243827"/>
              <a:gd name="connsiteY159" fmla="*/ 5564248 h 5641173"/>
              <a:gd name="connsiteX160" fmla="*/ 5712738 w 11243827"/>
              <a:gd name="connsiteY160" fmla="*/ 5573120 h 5641173"/>
              <a:gd name="connsiteX161" fmla="*/ 5681342 w 11243827"/>
              <a:gd name="connsiteY161" fmla="*/ 5575621 h 5641173"/>
              <a:gd name="connsiteX162" fmla="*/ 5627167 w 11243827"/>
              <a:gd name="connsiteY162" fmla="*/ 5583215 h 5641173"/>
              <a:gd name="connsiteX163" fmla="*/ 5591414 w 11243827"/>
              <a:gd name="connsiteY163" fmla="*/ 5587695 h 5641173"/>
              <a:gd name="connsiteX164" fmla="*/ 5583028 w 11243827"/>
              <a:gd name="connsiteY164" fmla="*/ 5580877 h 5641173"/>
              <a:gd name="connsiteX165" fmla="*/ 5549426 w 11243827"/>
              <a:gd name="connsiteY165" fmla="*/ 5582858 h 5641173"/>
              <a:gd name="connsiteX166" fmla="*/ 5519999 w 11243827"/>
              <a:gd name="connsiteY166" fmla="*/ 5592246 h 5641173"/>
              <a:gd name="connsiteX167" fmla="*/ 5480028 w 11243827"/>
              <a:gd name="connsiteY167" fmla="*/ 5597282 h 5641173"/>
              <a:gd name="connsiteX168" fmla="*/ 5456175 w 11243827"/>
              <a:gd name="connsiteY168" fmla="*/ 5600371 h 5641173"/>
              <a:gd name="connsiteX169" fmla="*/ 5388463 w 11243827"/>
              <a:gd name="connsiteY169" fmla="*/ 5602638 h 5641173"/>
              <a:gd name="connsiteX170" fmla="*/ 5265898 w 11243827"/>
              <a:gd name="connsiteY170" fmla="*/ 5591830 h 5641173"/>
              <a:gd name="connsiteX171" fmla="*/ 5231231 w 11243827"/>
              <a:gd name="connsiteY171" fmla="*/ 5592790 h 5641173"/>
              <a:gd name="connsiteX172" fmla="*/ 5226996 w 11243827"/>
              <a:gd name="connsiteY172" fmla="*/ 5595040 h 5641173"/>
              <a:gd name="connsiteX173" fmla="*/ 5175988 w 11243827"/>
              <a:gd name="connsiteY173" fmla="*/ 5588131 h 5641173"/>
              <a:gd name="connsiteX174" fmla="*/ 5107470 w 11243827"/>
              <a:gd name="connsiteY174" fmla="*/ 5594771 h 5641173"/>
              <a:gd name="connsiteX175" fmla="*/ 5027868 w 11243827"/>
              <a:gd name="connsiteY175" fmla="*/ 5605624 h 5641173"/>
              <a:gd name="connsiteX176" fmla="*/ 5007324 w 11243827"/>
              <a:gd name="connsiteY176" fmla="*/ 5609209 h 5641173"/>
              <a:gd name="connsiteX177" fmla="*/ 4952559 w 11243827"/>
              <a:gd name="connsiteY177" fmla="*/ 5611402 h 5641173"/>
              <a:gd name="connsiteX178" fmla="*/ 4826081 w 11243827"/>
              <a:gd name="connsiteY178" fmla="*/ 5616191 h 5641173"/>
              <a:gd name="connsiteX179" fmla="*/ 4823501 w 11243827"/>
              <a:gd name="connsiteY179" fmla="*/ 5619174 h 5641173"/>
              <a:gd name="connsiteX180" fmla="*/ 4813093 w 11243827"/>
              <a:gd name="connsiteY180" fmla="*/ 5620026 h 5641173"/>
              <a:gd name="connsiteX181" fmla="*/ 4810563 w 11243827"/>
              <a:gd name="connsiteY181" fmla="*/ 5620787 h 5641173"/>
              <a:gd name="connsiteX182" fmla="*/ 4795818 w 11243827"/>
              <a:gd name="connsiteY182" fmla="*/ 5624618 h 5641173"/>
              <a:gd name="connsiteX183" fmla="*/ 4758404 w 11243827"/>
              <a:gd name="connsiteY183" fmla="*/ 5619510 h 5641173"/>
              <a:gd name="connsiteX184" fmla="*/ 4717254 w 11243827"/>
              <a:gd name="connsiteY184" fmla="*/ 5624155 h 5641173"/>
              <a:gd name="connsiteX185" fmla="*/ 4591958 w 11243827"/>
              <a:gd name="connsiteY185" fmla="*/ 5624710 h 5641173"/>
              <a:gd name="connsiteX186" fmla="*/ 4476215 w 11243827"/>
              <a:gd name="connsiteY186" fmla="*/ 5628210 h 5641173"/>
              <a:gd name="connsiteX187" fmla="*/ 4425193 w 11243827"/>
              <a:gd name="connsiteY187" fmla="*/ 5627414 h 5641173"/>
              <a:gd name="connsiteX188" fmla="*/ 4383866 w 11243827"/>
              <a:gd name="connsiteY188" fmla="*/ 5626546 h 5641173"/>
              <a:gd name="connsiteX189" fmla="*/ 4385596 w 11243827"/>
              <a:gd name="connsiteY189" fmla="*/ 5634646 h 5641173"/>
              <a:gd name="connsiteX190" fmla="*/ 4360864 w 11243827"/>
              <a:gd name="connsiteY190" fmla="*/ 5641173 h 5641173"/>
              <a:gd name="connsiteX191" fmla="*/ 4328321 w 11243827"/>
              <a:gd name="connsiteY191" fmla="*/ 5626332 h 5641173"/>
              <a:gd name="connsiteX192" fmla="*/ 4309842 w 11243827"/>
              <a:gd name="connsiteY192" fmla="*/ 5626471 h 5641173"/>
              <a:gd name="connsiteX193" fmla="*/ 4277424 w 11243827"/>
              <a:gd name="connsiteY193" fmla="*/ 5631598 h 5641173"/>
              <a:gd name="connsiteX194" fmla="*/ 4266627 w 11243827"/>
              <a:gd name="connsiteY194" fmla="*/ 5633969 h 5641173"/>
              <a:gd name="connsiteX195" fmla="*/ 4185525 w 11243827"/>
              <a:gd name="connsiteY195" fmla="*/ 5617508 h 5641173"/>
              <a:gd name="connsiteX196" fmla="*/ 4177617 w 11243827"/>
              <a:gd name="connsiteY196" fmla="*/ 5610903 h 5641173"/>
              <a:gd name="connsiteX197" fmla="*/ 4136948 w 11243827"/>
              <a:gd name="connsiteY197" fmla="*/ 5608031 h 5641173"/>
              <a:gd name="connsiteX198" fmla="*/ 4132323 w 11243827"/>
              <a:gd name="connsiteY198" fmla="*/ 5609784 h 5641173"/>
              <a:gd name="connsiteX199" fmla="*/ 4098620 w 11243827"/>
              <a:gd name="connsiteY199" fmla="*/ 5599672 h 5641173"/>
              <a:gd name="connsiteX200" fmla="*/ 3963475 w 11243827"/>
              <a:gd name="connsiteY200" fmla="*/ 5581841 h 5641173"/>
              <a:gd name="connsiteX201" fmla="*/ 3703613 w 11243827"/>
              <a:gd name="connsiteY201" fmla="*/ 5572482 h 5641173"/>
              <a:gd name="connsiteX202" fmla="*/ 3432987 w 11243827"/>
              <a:gd name="connsiteY202" fmla="*/ 5545768 h 5641173"/>
              <a:gd name="connsiteX203" fmla="*/ 3176381 w 11243827"/>
              <a:gd name="connsiteY203" fmla="*/ 5556110 h 5641173"/>
              <a:gd name="connsiteX204" fmla="*/ 2710156 w 11243827"/>
              <a:gd name="connsiteY204" fmla="*/ 5527517 h 5641173"/>
              <a:gd name="connsiteX205" fmla="*/ 2550206 w 11243827"/>
              <a:gd name="connsiteY205" fmla="*/ 5524958 h 5641173"/>
              <a:gd name="connsiteX206" fmla="*/ 2443041 w 11243827"/>
              <a:gd name="connsiteY206" fmla="*/ 5523990 h 5641173"/>
              <a:gd name="connsiteX207" fmla="*/ 2435613 w 11243827"/>
              <a:gd name="connsiteY207" fmla="*/ 5526704 h 5641173"/>
              <a:gd name="connsiteX208" fmla="*/ 2405682 w 11243827"/>
              <a:gd name="connsiteY208" fmla="*/ 5528307 h 5641173"/>
              <a:gd name="connsiteX209" fmla="*/ 2397487 w 11243827"/>
              <a:gd name="connsiteY209" fmla="*/ 5540337 h 5641173"/>
              <a:gd name="connsiteX210" fmla="*/ 2297454 w 11243827"/>
              <a:gd name="connsiteY210" fmla="*/ 5550765 h 5641173"/>
              <a:gd name="connsiteX211" fmla="*/ 2056700 w 11243827"/>
              <a:gd name="connsiteY211" fmla="*/ 5555489 h 5641173"/>
              <a:gd name="connsiteX212" fmla="*/ 1878530 w 11243827"/>
              <a:gd name="connsiteY212" fmla="*/ 5535330 h 5641173"/>
              <a:gd name="connsiteX213" fmla="*/ 1859292 w 11243827"/>
              <a:gd name="connsiteY213" fmla="*/ 5535461 h 5641173"/>
              <a:gd name="connsiteX214" fmla="*/ 1835626 w 11243827"/>
              <a:gd name="connsiteY214" fmla="*/ 5533793 h 5641173"/>
              <a:gd name="connsiteX215" fmla="*/ 1798939 w 11243827"/>
              <a:gd name="connsiteY215" fmla="*/ 5540285 h 5641173"/>
              <a:gd name="connsiteX216" fmla="*/ 1779046 w 11243827"/>
              <a:gd name="connsiteY216" fmla="*/ 5549949 h 5641173"/>
              <a:gd name="connsiteX217" fmla="*/ 1772421 w 11243827"/>
              <a:gd name="connsiteY217" fmla="*/ 5549018 h 5641173"/>
              <a:gd name="connsiteX218" fmla="*/ 1772052 w 11243827"/>
              <a:gd name="connsiteY218" fmla="*/ 5545689 h 5641173"/>
              <a:gd name="connsiteX219" fmla="*/ 1711543 w 11243827"/>
              <a:gd name="connsiteY219" fmla="*/ 5534558 h 5641173"/>
              <a:gd name="connsiteX220" fmla="*/ 1631462 w 11243827"/>
              <a:gd name="connsiteY220" fmla="*/ 5491807 h 5641173"/>
              <a:gd name="connsiteX221" fmla="*/ 1538763 w 11243827"/>
              <a:gd name="connsiteY221" fmla="*/ 5482781 h 5641173"/>
              <a:gd name="connsiteX222" fmla="*/ 1501533 w 11243827"/>
              <a:gd name="connsiteY222" fmla="*/ 5467817 h 5641173"/>
              <a:gd name="connsiteX223" fmla="*/ 1461266 w 11243827"/>
              <a:gd name="connsiteY223" fmla="*/ 5469343 h 5641173"/>
              <a:gd name="connsiteX224" fmla="*/ 1449415 w 11243827"/>
              <a:gd name="connsiteY224" fmla="*/ 5460467 h 5641173"/>
              <a:gd name="connsiteX225" fmla="*/ 1447454 w 11243827"/>
              <a:gd name="connsiteY225" fmla="*/ 5458776 h 5641173"/>
              <a:gd name="connsiteX226" fmla="*/ 1437814 w 11243827"/>
              <a:gd name="connsiteY226" fmla="*/ 5455515 h 5641173"/>
              <a:gd name="connsiteX227" fmla="*/ 1437334 w 11243827"/>
              <a:gd name="connsiteY227" fmla="*/ 5450209 h 5641173"/>
              <a:gd name="connsiteX228" fmla="*/ 1424429 w 11243827"/>
              <a:gd name="connsiteY228" fmla="*/ 5442157 h 5641173"/>
              <a:gd name="connsiteX229" fmla="*/ 1406063 w 11243827"/>
              <a:gd name="connsiteY229" fmla="*/ 5437380 h 5641173"/>
              <a:gd name="connsiteX230" fmla="*/ 1316379 w 11243827"/>
              <a:gd name="connsiteY230" fmla="*/ 5419601 h 5641173"/>
              <a:gd name="connsiteX231" fmla="*/ 1264090 w 11243827"/>
              <a:gd name="connsiteY231" fmla="*/ 5406153 h 5641173"/>
              <a:gd name="connsiteX232" fmla="*/ 1246374 w 11243827"/>
              <a:gd name="connsiteY232" fmla="*/ 5396631 h 5641173"/>
              <a:gd name="connsiteX233" fmla="*/ 1220190 w 11243827"/>
              <a:gd name="connsiteY233" fmla="*/ 5386301 h 5641173"/>
              <a:gd name="connsiteX234" fmla="*/ 1175643 w 11243827"/>
              <a:gd name="connsiteY234" fmla="*/ 5364651 h 5641173"/>
              <a:gd name="connsiteX235" fmla="*/ 1150342 w 11243827"/>
              <a:gd name="connsiteY235" fmla="*/ 5358447 h 5641173"/>
              <a:gd name="connsiteX236" fmla="*/ 1112024 w 11243827"/>
              <a:gd name="connsiteY236" fmla="*/ 5345786 h 5641173"/>
              <a:gd name="connsiteX237" fmla="*/ 1100870 w 11243827"/>
              <a:gd name="connsiteY237" fmla="*/ 5343651 h 5641173"/>
              <a:gd name="connsiteX238" fmla="*/ 1096383 w 11243827"/>
              <a:gd name="connsiteY238" fmla="*/ 5343015 h 5641173"/>
              <a:gd name="connsiteX239" fmla="*/ 1058039 w 11243827"/>
              <a:gd name="connsiteY239" fmla="*/ 5343504 h 5641173"/>
              <a:gd name="connsiteX240" fmla="*/ 1055426 w 11243827"/>
              <a:gd name="connsiteY240" fmla="*/ 5339088 h 5641173"/>
              <a:gd name="connsiteX241" fmla="*/ 1044738 w 11243827"/>
              <a:gd name="connsiteY241" fmla="*/ 5333063 h 5641173"/>
              <a:gd name="connsiteX242" fmla="*/ 1033909 w 11243827"/>
              <a:gd name="connsiteY242" fmla="*/ 5335680 h 5641173"/>
              <a:gd name="connsiteX243" fmla="*/ 1012649 w 11243827"/>
              <a:gd name="connsiteY243" fmla="*/ 5334541 h 5641173"/>
              <a:gd name="connsiteX244" fmla="*/ 1007115 w 11243827"/>
              <a:gd name="connsiteY244" fmla="*/ 5332775 h 5641173"/>
              <a:gd name="connsiteX245" fmla="*/ 987447 w 11243827"/>
              <a:gd name="connsiteY245" fmla="*/ 5346462 h 5641173"/>
              <a:gd name="connsiteX246" fmla="*/ 953418 w 11243827"/>
              <a:gd name="connsiteY246" fmla="*/ 5333901 h 5641173"/>
              <a:gd name="connsiteX247" fmla="*/ 916854 w 11243827"/>
              <a:gd name="connsiteY247" fmla="*/ 5329435 h 5641173"/>
              <a:gd name="connsiteX248" fmla="*/ 905651 w 11243827"/>
              <a:gd name="connsiteY248" fmla="*/ 5332114 h 5641173"/>
              <a:gd name="connsiteX249" fmla="*/ 838405 w 11243827"/>
              <a:gd name="connsiteY249" fmla="*/ 5339470 h 5641173"/>
              <a:gd name="connsiteX250" fmla="*/ 817627 w 11243827"/>
              <a:gd name="connsiteY250" fmla="*/ 5330580 h 5641173"/>
              <a:gd name="connsiteX251" fmla="*/ 801817 w 11243827"/>
              <a:gd name="connsiteY251" fmla="*/ 5325937 h 5641173"/>
              <a:gd name="connsiteX252" fmla="*/ 798857 w 11243827"/>
              <a:gd name="connsiteY252" fmla="*/ 5320979 h 5641173"/>
              <a:gd name="connsiteX253" fmla="*/ 788354 w 11243827"/>
              <a:gd name="connsiteY253" fmla="*/ 5320143 h 5641173"/>
              <a:gd name="connsiteX254" fmla="*/ 785726 w 11243827"/>
              <a:gd name="connsiteY254" fmla="*/ 5318989 h 5641173"/>
              <a:gd name="connsiteX255" fmla="*/ 770507 w 11243827"/>
              <a:gd name="connsiteY255" fmla="*/ 5313309 h 5641173"/>
              <a:gd name="connsiteX256" fmla="*/ 733810 w 11243827"/>
              <a:gd name="connsiteY256" fmla="*/ 5324286 h 5641173"/>
              <a:gd name="connsiteX257" fmla="*/ 692117 w 11243827"/>
              <a:gd name="connsiteY257" fmla="*/ 5318786 h 5641173"/>
              <a:gd name="connsiteX258" fmla="*/ 574943 w 11243827"/>
              <a:gd name="connsiteY258" fmla="*/ 5327578 h 5641173"/>
              <a:gd name="connsiteX259" fmla="*/ 441302 w 11243827"/>
              <a:gd name="connsiteY259" fmla="*/ 5307062 h 5641173"/>
              <a:gd name="connsiteX260" fmla="*/ 336819 w 11243827"/>
              <a:gd name="connsiteY260" fmla="*/ 5336690 h 5641173"/>
              <a:gd name="connsiteX261" fmla="*/ 270932 w 11243827"/>
              <a:gd name="connsiteY261" fmla="*/ 5345451 h 5641173"/>
              <a:gd name="connsiteX262" fmla="*/ 194189 w 11243827"/>
              <a:gd name="connsiteY262" fmla="*/ 5343588 h 5641173"/>
              <a:gd name="connsiteX263" fmla="*/ 192552 w 11243827"/>
              <a:gd name="connsiteY263" fmla="*/ 5342845 h 5641173"/>
              <a:gd name="connsiteX264" fmla="*/ 178320 w 11243827"/>
              <a:gd name="connsiteY264" fmla="*/ 5343766 h 5641173"/>
              <a:gd name="connsiteX265" fmla="*/ 175596 w 11243827"/>
              <a:gd name="connsiteY265" fmla="*/ 5346411 h 5641173"/>
              <a:gd name="connsiteX266" fmla="*/ 147287 w 11243827"/>
              <a:gd name="connsiteY266" fmla="*/ 5352625 h 5641173"/>
              <a:gd name="connsiteX267" fmla="*/ 114847 w 11243827"/>
              <a:gd name="connsiteY267" fmla="*/ 5355844 h 5641173"/>
              <a:gd name="connsiteX268" fmla="*/ 114306 w 11243827"/>
              <a:gd name="connsiteY268" fmla="*/ 5354983 h 5641173"/>
              <a:gd name="connsiteX269" fmla="*/ 89264 w 11243827"/>
              <a:gd name="connsiteY269" fmla="*/ 5348886 h 5641173"/>
              <a:gd name="connsiteX270" fmla="*/ 49794 w 11243827"/>
              <a:gd name="connsiteY270" fmla="*/ 5329950 h 5641173"/>
              <a:gd name="connsiteX271" fmla="*/ 19924 w 11243827"/>
              <a:gd name="connsiteY271" fmla="*/ 5334282 h 5641173"/>
              <a:gd name="connsiteX272" fmla="*/ 13819 w 11243827"/>
              <a:gd name="connsiteY272" fmla="*/ 5334653 h 5641173"/>
              <a:gd name="connsiteX273" fmla="*/ 13657 w 11243827"/>
              <a:gd name="connsiteY273" fmla="*/ 5334455 h 5641173"/>
              <a:gd name="connsiteX274" fmla="*/ 7139 w 11243827"/>
              <a:gd name="connsiteY274" fmla="*/ 5334438 h 5641173"/>
              <a:gd name="connsiteX275" fmla="*/ 2684 w 11243827"/>
              <a:gd name="connsiteY275" fmla="*/ 5335333 h 5641173"/>
              <a:gd name="connsiteX276" fmla="*/ 0 w 11243827"/>
              <a:gd name="connsiteY276" fmla="*/ 5335496 h 5641173"/>
              <a:gd name="connsiteX277" fmla="*/ 0 w 11243827"/>
              <a:gd name="connsiteY277" fmla="*/ 10592 h 5641173"/>
              <a:gd name="connsiteX278" fmla="*/ 11243827 w 11243827"/>
              <a:gd name="connsiteY278" fmla="*/ 0 h 5641173"/>
              <a:gd name="connsiteX0" fmla="*/ 11243827 w 11243827"/>
              <a:gd name="connsiteY0" fmla="*/ 0 h 5641173"/>
              <a:gd name="connsiteX1" fmla="*/ 11243827 w 11243827"/>
              <a:gd name="connsiteY1" fmla="*/ 5209610 h 5641173"/>
              <a:gd name="connsiteX2" fmla="*/ 11240675 w 11243827"/>
              <a:gd name="connsiteY2" fmla="*/ 5210442 h 5641173"/>
              <a:gd name="connsiteX3" fmla="*/ 11179959 w 11243827"/>
              <a:gd name="connsiteY3" fmla="*/ 5221199 h 5641173"/>
              <a:gd name="connsiteX4" fmla="*/ 11105493 w 11243827"/>
              <a:gd name="connsiteY4" fmla="*/ 5259905 h 5641173"/>
              <a:gd name="connsiteX5" fmla="*/ 11078640 w 11243827"/>
              <a:gd name="connsiteY5" fmla="*/ 5263531 h 5641173"/>
              <a:gd name="connsiteX6" fmla="*/ 11079616 w 11243827"/>
              <a:gd name="connsiteY6" fmla="*/ 5270380 h 5641173"/>
              <a:gd name="connsiteX7" fmla="*/ 11069641 w 11243827"/>
              <a:gd name="connsiteY7" fmla="*/ 5270884 h 5641173"/>
              <a:gd name="connsiteX8" fmla="*/ 11047377 w 11243827"/>
              <a:gd name="connsiteY8" fmla="*/ 5271051 h 5641173"/>
              <a:gd name="connsiteX9" fmla="*/ 10980705 w 11243827"/>
              <a:gd name="connsiteY9" fmla="*/ 5272951 h 5641173"/>
              <a:gd name="connsiteX10" fmla="*/ 10962514 w 11243827"/>
              <a:gd name="connsiteY10" fmla="*/ 5286084 h 5641173"/>
              <a:gd name="connsiteX11" fmla="*/ 10945307 w 11243827"/>
              <a:gd name="connsiteY11" fmla="*/ 5286290 h 5641173"/>
              <a:gd name="connsiteX12" fmla="*/ 10845516 w 11243827"/>
              <a:gd name="connsiteY12" fmla="*/ 5303894 h 5641173"/>
              <a:gd name="connsiteX13" fmla="*/ 10831795 w 11243827"/>
              <a:gd name="connsiteY13" fmla="*/ 5305210 h 5641173"/>
              <a:gd name="connsiteX14" fmla="*/ 10824365 w 11243827"/>
              <a:gd name="connsiteY14" fmla="*/ 5311111 h 5641173"/>
              <a:gd name="connsiteX15" fmla="*/ 10797756 w 11243827"/>
              <a:gd name="connsiteY15" fmla="*/ 5312285 h 5641173"/>
              <a:gd name="connsiteX16" fmla="*/ 10796525 w 11243827"/>
              <a:gd name="connsiteY16" fmla="*/ 5315645 h 5641173"/>
              <a:gd name="connsiteX17" fmla="*/ 10709063 w 11243827"/>
              <a:gd name="connsiteY17" fmla="*/ 5344492 h 5641173"/>
              <a:gd name="connsiteX18" fmla="*/ 10694078 w 11243827"/>
              <a:gd name="connsiteY18" fmla="*/ 5349258 h 5641173"/>
              <a:gd name="connsiteX19" fmla="*/ 10681131 w 11243827"/>
              <a:gd name="connsiteY19" fmla="*/ 5347812 h 5641173"/>
              <a:gd name="connsiteX20" fmla="*/ 10609448 w 11243827"/>
              <a:gd name="connsiteY20" fmla="*/ 5351931 h 5641173"/>
              <a:gd name="connsiteX21" fmla="*/ 10592397 w 11243827"/>
              <a:gd name="connsiteY21" fmla="*/ 5349402 h 5641173"/>
              <a:gd name="connsiteX22" fmla="*/ 10585227 w 11243827"/>
              <a:gd name="connsiteY22" fmla="*/ 5344063 h 5641173"/>
              <a:gd name="connsiteX23" fmla="*/ 10557472 w 11243827"/>
              <a:gd name="connsiteY23" fmla="*/ 5354151 h 5641173"/>
              <a:gd name="connsiteX24" fmla="*/ 10514646 w 11243827"/>
              <a:gd name="connsiteY24" fmla="*/ 5361064 h 5641173"/>
              <a:gd name="connsiteX25" fmla="*/ 10494292 w 11243827"/>
              <a:gd name="connsiteY25" fmla="*/ 5366054 h 5641173"/>
              <a:gd name="connsiteX26" fmla="*/ 10477869 w 11243827"/>
              <a:gd name="connsiteY26" fmla="*/ 5363025 h 5641173"/>
              <a:gd name="connsiteX27" fmla="*/ 10384411 w 11243827"/>
              <a:gd name="connsiteY27" fmla="*/ 5362257 h 5641173"/>
              <a:gd name="connsiteX28" fmla="*/ 10362921 w 11243827"/>
              <a:gd name="connsiteY28" fmla="*/ 5357444 h 5641173"/>
              <a:gd name="connsiteX29" fmla="*/ 10352736 w 11243827"/>
              <a:gd name="connsiteY29" fmla="*/ 5347851 h 5641173"/>
              <a:gd name="connsiteX30" fmla="*/ 10344754 w 11243827"/>
              <a:gd name="connsiteY30" fmla="*/ 5351272 h 5641173"/>
              <a:gd name="connsiteX31" fmla="*/ 10288226 w 11243827"/>
              <a:gd name="connsiteY31" fmla="*/ 5351613 h 5641173"/>
              <a:gd name="connsiteX32" fmla="*/ 10251350 w 11243827"/>
              <a:gd name="connsiteY32" fmla="*/ 5352711 h 5641173"/>
              <a:gd name="connsiteX33" fmla="*/ 10249108 w 11243827"/>
              <a:gd name="connsiteY33" fmla="*/ 5365881 h 5641173"/>
              <a:gd name="connsiteX34" fmla="*/ 10216272 w 11243827"/>
              <a:gd name="connsiteY34" fmla="*/ 5370573 h 5641173"/>
              <a:gd name="connsiteX35" fmla="*/ 10181278 w 11243827"/>
              <a:gd name="connsiteY35" fmla="*/ 5362119 h 5641173"/>
              <a:gd name="connsiteX36" fmla="*/ 10140033 w 11243827"/>
              <a:gd name="connsiteY36" fmla="*/ 5363304 h 5641173"/>
              <a:gd name="connsiteX37" fmla="*/ 10115353 w 11243827"/>
              <a:gd name="connsiteY37" fmla="*/ 5363869 h 5641173"/>
              <a:gd name="connsiteX38" fmla="*/ 10050578 w 11243827"/>
              <a:gd name="connsiteY38" fmla="*/ 5376153 h 5641173"/>
              <a:gd name="connsiteX39" fmla="*/ 9945478 w 11243827"/>
              <a:gd name="connsiteY39" fmla="*/ 5422859 h 5641173"/>
              <a:gd name="connsiteX40" fmla="*/ 9912481 w 11243827"/>
              <a:gd name="connsiteY40" fmla="*/ 5429477 h 5641173"/>
              <a:gd name="connsiteX41" fmla="*/ 9906713 w 11243827"/>
              <a:gd name="connsiteY41" fmla="*/ 5426784 h 5641173"/>
              <a:gd name="connsiteX42" fmla="*/ 9742436 w 11243827"/>
              <a:gd name="connsiteY42" fmla="*/ 5454834 h 5641173"/>
              <a:gd name="connsiteX43" fmla="*/ 9713044 w 11243827"/>
              <a:gd name="connsiteY43" fmla="*/ 5456476 h 5641173"/>
              <a:gd name="connsiteX44" fmla="*/ 9691033 w 11243827"/>
              <a:gd name="connsiteY44" fmla="*/ 5455451 h 5641173"/>
              <a:gd name="connsiteX45" fmla="*/ 9638355 w 11243827"/>
              <a:gd name="connsiteY45" fmla="*/ 5464794 h 5641173"/>
              <a:gd name="connsiteX46" fmla="*/ 9552434 w 11243827"/>
              <a:gd name="connsiteY46" fmla="*/ 5485280 h 5641173"/>
              <a:gd name="connsiteX47" fmla="*/ 9533883 w 11243827"/>
              <a:gd name="connsiteY47" fmla="*/ 5488516 h 5641173"/>
              <a:gd name="connsiteX48" fmla="*/ 9516916 w 11243827"/>
              <a:gd name="connsiteY48" fmla="*/ 5486828 h 5641173"/>
              <a:gd name="connsiteX49" fmla="*/ 9512093 w 11243827"/>
              <a:gd name="connsiteY49" fmla="*/ 5482541 h 5641173"/>
              <a:gd name="connsiteX50" fmla="*/ 9501725 w 11243827"/>
              <a:gd name="connsiteY50" fmla="*/ 5483603 h 5641173"/>
              <a:gd name="connsiteX51" fmla="*/ 9498754 w 11243827"/>
              <a:gd name="connsiteY51" fmla="*/ 5482951 h 5641173"/>
              <a:gd name="connsiteX52" fmla="*/ 9481932 w 11243827"/>
              <a:gd name="connsiteY52" fmla="*/ 5480151 h 5641173"/>
              <a:gd name="connsiteX53" fmla="*/ 9451321 w 11243827"/>
              <a:gd name="connsiteY53" fmla="*/ 5497375 h 5641173"/>
              <a:gd name="connsiteX54" fmla="*/ 9409298 w 11243827"/>
              <a:gd name="connsiteY54" fmla="*/ 5499478 h 5641173"/>
              <a:gd name="connsiteX55" fmla="*/ 9303056 w 11243827"/>
              <a:gd name="connsiteY55" fmla="*/ 5519093 h 5641173"/>
              <a:gd name="connsiteX56" fmla="*/ 9229078 w 11243827"/>
              <a:gd name="connsiteY56" fmla="*/ 5524154 h 5641173"/>
              <a:gd name="connsiteX57" fmla="*/ 9165105 w 11243827"/>
              <a:gd name="connsiteY57" fmla="*/ 5532892 h 5641173"/>
              <a:gd name="connsiteX58" fmla="*/ 9077301 w 11243827"/>
              <a:gd name="connsiteY58" fmla="*/ 5580356 h 5641173"/>
              <a:gd name="connsiteX59" fmla="*/ 8960065 w 11243827"/>
              <a:gd name="connsiteY59" fmla="*/ 5597982 h 5641173"/>
              <a:gd name="connsiteX60" fmla="*/ 8953536 w 11243827"/>
              <a:gd name="connsiteY60" fmla="*/ 5606638 h 5641173"/>
              <a:gd name="connsiteX61" fmla="*/ 8943907 w 11243827"/>
              <a:gd name="connsiteY61" fmla="*/ 5612541 h 5641173"/>
              <a:gd name="connsiteX62" fmla="*/ 8942046 w 11243827"/>
              <a:gd name="connsiteY62" fmla="*/ 5612112 h 5641173"/>
              <a:gd name="connsiteX63" fmla="*/ 8928824 w 11243827"/>
              <a:gd name="connsiteY63" fmla="*/ 5615549 h 5641173"/>
              <a:gd name="connsiteX64" fmla="*/ 8927294 w 11243827"/>
              <a:gd name="connsiteY64" fmla="*/ 5618607 h 5641173"/>
              <a:gd name="connsiteX65" fmla="*/ 8918651 w 11243827"/>
              <a:gd name="connsiteY65" fmla="*/ 5621688 h 5641173"/>
              <a:gd name="connsiteX66" fmla="*/ 8902772 w 11243827"/>
              <a:gd name="connsiteY66" fmla="*/ 5629703 h 5641173"/>
              <a:gd name="connsiteX67" fmla="*/ 8898724 w 11243827"/>
              <a:gd name="connsiteY67" fmla="*/ 5629379 h 5641173"/>
              <a:gd name="connsiteX68" fmla="*/ 8873099 w 11243827"/>
              <a:gd name="connsiteY68" fmla="*/ 5638628 h 5641173"/>
              <a:gd name="connsiteX69" fmla="*/ 8872234 w 11243827"/>
              <a:gd name="connsiteY69" fmla="*/ 5637889 h 5641173"/>
              <a:gd name="connsiteX70" fmla="*/ 8862777 w 11243827"/>
              <a:gd name="connsiteY70" fmla="*/ 5636711 h 5641173"/>
              <a:gd name="connsiteX71" fmla="*/ 8845869 w 11243827"/>
              <a:gd name="connsiteY71" fmla="*/ 5636436 h 5641173"/>
              <a:gd name="connsiteX72" fmla="*/ 8800548 w 11243827"/>
              <a:gd name="connsiteY72" fmla="*/ 5625084 h 5641173"/>
              <a:gd name="connsiteX73" fmla="*/ 8773774 w 11243827"/>
              <a:gd name="connsiteY73" fmla="*/ 5634630 h 5641173"/>
              <a:gd name="connsiteX74" fmla="*/ 8698255 w 11243827"/>
              <a:gd name="connsiteY74" fmla="*/ 5636083 h 5641173"/>
              <a:gd name="connsiteX75" fmla="*/ 8619167 w 11243827"/>
              <a:gd name="connsiteY75" fmla="*/ 5619130 h 5641173"/>
              <a:gd name="connsiteX76" fmla="*/ 8539822 w 11243827"/>
              <a:gd name="connsiteY76" fmla="*/ 5616905 h 5641173"/>
              <a:gd name="connsiteX77" fmla="*/ 8511094 w 11243827"/>
              <a:gd name="connsiteY77" fmla="*/ 5617360 h 5641173"/>
              <a:gd name="connsiteX78" fmla="*/ 8459886 w 11243827"/>
              <a:gd name="connsiteY78" fmla="*/ 5612612 h 5641173"/>
              <a:gd name="connsiteX79" fmla="*/ 8436432 w 11243827"/>
              <a:gd name="connsiteY79" fmla="*/ 5606990 h 5641173"/>
              <a:gd name="connsiteX80" fmla="*/ 8435403 w 11243827"/>
              <a:gd name="connsiteY80" fmla="*/ 5607336 h 5641173"/>
              <a:gd name="connsiteX81" fmla="*/ 8433307 w 11243827"/>
              <a:gd name="connsiteY81" fmla="*/ 5604917 h 5641173"/>
              <a:gd name="connsiteX82" fmla="*/ 8428968 w 11243827"/>
              <a:gd name="connsiteY82" fmla="*/ 5603796 h 5641173"/>
              <a:gd name="connsiteX83" fmla="*/ 8417124 w 11243827"/>
              <a:gd name="connsiteY83" fmla="*/ 5604518 h 5641173"/>
              <a:gd name="connsiteX84" fmla="*/ 8412669 w 11243827"/>
              <a:gd name="connsiteY84" fmla="*/ 5605413 h 5641173"/>
              <a:gd name="connsiteX85" fmla="*/ 8406152 w 11243827"/>
              <a:gd name="connsiteY85" fmla="*/ 5605396 h 5641173"/>
              <a:gd name="connsiteX86" fmla="*/ 8405989 w 11243827"/>
              <a:gd name="connsiteY86" fmla="*/ 5605197 h 5641173"/>
              <a:gd name="connsiteX87" fmla="*/ 8399884 w 11243827"/>
              <a:gd name="connsiteY87" fmla="*/ 5605568 h 5641173"/>
              <a:gd name="connsiteX88" fmla="*/ 8370014 w 11243827"/>
              <a:gd name="connsiteY88" fmla="*/ 5609900 h 5641173"/>
              <a:gd name="connsiteX89" fmla="*/ 8330544 w 11243827"/>
              <a:gd name="connsiteY89" fmla="*/ 5590964 h 5641173"/>
              <a:gd name="connsiteX90" fmla="*/ 8314221 w 11243827"/>
              <a:gd name="connsiteY90" fmla="*/ 5587682 h 5641173"/>
              <a:gd name="connsiteX91" fmla="*/ 8305502 w 11243827"/>
              <a:gd name="connsiteY91" fmla="*/ 5584868 h 5641173"/>
              <a:gd name="connsiteX92" fmla="*/ 8304962 w 11243827"/>
              <a:gd name="connsiteY92" fmla="*/ 5584007 h 5641173"/>
              <a:gd name="connsiteX93" fmla="*/ 8276324 w 11243827"/>
              <a:gd name="connsiteY93" fmla="*/ 5588260 h 5641173"/>
              <a:gd name="connsiteX94" fmla="*/ 8272522 w 11243827"/>
              <a:gd name="connsiteY94" fmla="*/ 5587226 h 5641173"/>
              <a:gd name="connsiteX95" fmla="*/ 8253857 w 11243827"/>
              <a:gd name="connsiteY95" fmla="*/ 5592043 h 5641173"/>
              <a:gd name="connsiteX96" fmla="*/ 8244212 w 11243827"/>
              <a:gd name="connsiteY96" fmla="*/ 5593439 h 5641173"/>
              <a:gd name="connsiteX97" fmla="*/ 8241488 w 11243827"/>
              <a:gd name="connsiteY97" fmla="*/ 5596085 h 5641173"/>
              <a:gd name="connsiteX98" fmla="*/ 8227256 w 11243827"/>
              <a:gd name="connsiteY98" fmla="*/ 5597005 h 5641173"/>
              <a:gd name="connsiteX99" fmla="*/ 8225619 w 11243827"/>
              <a:gd name="connsiteY99" fmla="*/ 5596262 h 5641173"/>
              <a:gd name="connsiteX100" fmla="*/ 8213882 w 11243827"/>
              <a:gd name="connsiteY100" fmla="*/ 5600179 h 5641173"/>
              <a:gd name="connsiteX101" fmla="*/ 8204045 w 11243827"/>
              <a:gd name="connsiteY101" fmla="*/ 5607275 h 5641173"/>
              <a:gd name="connsiteX102" fmla="*/ 8082989 w 11243827"/>
              <a:gd name="connsiteY102" fmla="*/ 5603160 h 5641173"/>
              <a:gd name="connsiteX103" fmla="*/ 7976942 w 11243827"/>
              <a:gd name="connsiteY103" fmla="*/ 5598455 h 5641173"/>
              <a:gd name="connsiteX104" fmla="*/ 7950121 w 11243827"/>
              <a:gd name="connsiteY104" fmla="*/ 5590893 h 5641173"/>
              <a:gd name="connsiteX105" fmla="*/ 7727691 w 11243827"/>
              <a:gd name="connsiteY105" fmla="*/ 5621064 h 5641173"/>
              <a:gd name="connsiteX106" fmla="*/ 7685998 w 11243827"/>
              <a:gd name="connsiteY106" fmla="*/ 5615564 h 5641173"/>
              <a:gd name="connsiteX107" fmla="*/ 7649302 w 11243827"/>
              <a:gd name="connsiteY107" fmla="*/ 5626541 h 5641173"/>
              <a:gd name="connsiteX108" fmla="*/ 7634083 w 11243827"/>
              <a:gd name="connsiteY108" fmla="*/ 5620862 h 5641173"/>
              <a:gd name="connsiteX109" fmla="*/ 7631455 w 11243827"/>
              <a:gd name="connsiteY109" fmla="*/ 5619708 h 5641173"/>
              <a:gd name="connsiteX110" fmla="*/ 7620952 w 11243827"/>
              <a:gd name="connsiteY110" fmla="*/ 5618872 h 5641173"/>
              <a:gd name="connsiteX111" fmla="*/ 7617992 w 11243827"/>
              <a:gd name="connsiteY111" fmla="*/ 5613914 h 5641173"/>
              <a:gd name="connsiteX112" fmla="*/ 7602182 w 11243827"/>
              <a:gd name="connsiteY112" fmla="*/ 5609271 h 5641173"/>
              <a:gd name="connsiteX113" fmla="*/ 7582847 w 11243827"/>
              <a:gd name="connsiteY113" fmla="*/ 5609047 h 5641173"/>
              <a:gd name="connsiteX114" fmla="*/ 7514158 w 11243827"/>
              <a:gd name="connsiteY114" fmla="*/ 5607737 h 5641173"/>
              <a:gd name="connsiteX115" fmla="*/ 7502955 w 11243827"/>
              <a:gd name="connsiteY115" fmla="*/ 5610415 h 5641173"/>
              <a:gd name="connsiteX116" fmla="*/ 7466391 w 11243827"/>
              <a:gd name="connsiteY116" fmla="*/ 5605949 h 5641173"/>
              <a:gd name="connsiteX117" fmla="*/ 7433806 w 11243827"/>
              <a:gd name="connsiteY117" fmla="*/ 5604945 h 5641173"/>
              <a:gd name="connsiteX118" fmla="*/ 7412693 w 11243827"/>
              <a:gd name="connsiteY118" fmla="*/ 5607075 h 5641173"/>
              <a:gd name="connsiteX119" fmla="*/ 7407159 w 11243827"/>
              <a:gd name="connsiteY119" fmla="*/ 5605310 h 5641173"/>
              <a:gd name="connsiteX120" fmla="*/ 7385900 w 11243827"/>
              <a:gd name="connsiteY120" fmla="*/ 5604171 h 5641173"/>
              <a:gd name="connsiteX121" fmla="*/ 7375071 w 11243827"/>
              <a:gd name="connsiteY121" fmla="*/ 5606788 h 5641173"/>
              <a:gd name="connsiteX122" fmla="*/ 7364382 w 11243827"/>
              <a:gd name="connsiteY122" fmla="*/ 5600762 h 5641173"/>
              <a:gd name="connsiteX123" fmla="*/ 7361770 w 11243827"/>
              <a:gd name="connsiteY123" fmla="*/ 5596347 h 5641173"/>
              <a:gd name="connsiteX124" fmla="*/ 7346641 w 11243827"/>
              <a:gd name="connsiteY124" fmla="*/ 5598329 h 5641173"/>
              <a:gd name="connsiteX125" fmla="*/ 7334238 w 11243827"/>
              <a:gd name="connsiteY125" fmla="*/ 5594014 h 5641173"/>
              <a:gd name="connsiteX126" fmla="*/ 7323426 w 11243827"/>
              <a:gd name="connsiteY126" fmla="*/ 5596835 h 5641173"/>
              <a:gd name="connsiteX127" fmla="*/ 7318938 w 11243827"/>
              <a:gd name="connsiteY127" fmla="*/ 5596200 h 5641173"/>
              <a:gd name="connsiteX128" fmla="*/ 7307784 w 11243827"/>
              <a:gd name="connsiteY128" fmla="*/ 5594065 h 5641173"/>
              <a:gd name="connsiteX129" fmla="*/ 7288540 w 11243827"/>
              <a:gd name="connsiteY129" fmla="*/ 5589320 h 5641173"/>
              <a:gd name="connsiteX130" fmla="*/ 7282537 w 11243827"/>
              <a:gd name="connsiteY130" fmla="*/ 5588660 h 5641173"/>
              <a:gd name="connsiteX131" fmla="*/ 7269466 w 11243827"/>
              <a:gd name="connsiteY131" fmla="*/ 5581404 h 5641173"/>
              <a:gd name="connsiteX132" fmla="*/ 7244165 w 11243827"/>
              <a:gd name="connsiteY132" fmla="*/ 5575200 h 5641173"/>
              <a:gd name="connsiteX133" fmla="*/ 7199619 w 11243827"/>
              <a:gd name="connsiteY133" fmla="*/ 5553550 h 5641173"/>
              <a:gd name="connsiteX134" fmla="*/ 7173434 w 11243827"/>
              <a:gd name="connsiteY134" fmla="*/ 5543219 h 5641173"/>
              <a:gd name="connsiteX135" fmla="*/ 7155718 w 11243827"/>
              <a:gd name="connsiteY135" fmla="*/ 5533697 h 5641173"/>
              <a:gd name="connsiteX136" fmla="*/ 7103430 w 11243827"/>
              <a:gd name="connsiteY136" fmla="*/ 5520249 h 5641173"/>
              <a:gd name="connsiteX137" fmla="*/ 7013746 w 11243827"/>
              <a:gd name="connsiteY137" fmla="*/ 5502470 h 5641173"/>
              <a:gd name="connsiteX138" fmla="*/ 6995379 w 11243827"/>
              <a:gd name="connsiteY138" fmla="*/ 5497693 h 5641173"/>
              <a:gd name="connsiteX139" fmla="*/ 6982475 w 11243827"/>
              <a:gd name="connsiteY139" fmla="*/ 5489641 h 5641173"/>
              <a:gd name="connsiteX140" fmla="*/ 6981994 w 11243827"/>
              <a:gd name="connsiteY140" fmla="*/ 5484335 h 5641173"/>
              <a:gd name="connsiteX141" fmla="*/ 6972355 w 11243827"/>
              <a:gd name="connsiteY141" fmla="*/ 5481074 h 5641173"/>
              <a:gd name="connsiteX142" fmla="*/ 6970394 w 11243827"/>
              <a:gd name="connsiteY142" fmla="*/ 5479383 h 5641173"/>
              <a:gd name="connsiteX143" fmla="*/ 6958543 w 11243827"/>
              <a:gd name="connsiteY143" fmla="*/ 5470507 h 5641173"/>
              <a:gd name="connsiteX144" fmla="*/ 6918276 w 11243827"/>
              <a:gd name="connsiteY144" fmla="*/ 5472034 h 5641173"/>
              <a:gd name="connsiteX145" fmla="*/ 6881046 w 11243827"/>
              <a:gd name="connsiteY145" fmla="*/ 5457070 h 5641173"/>
              <a:gd name="connsiteX146" fmla="*/ 6752164 w 11243827"/>
              <a:gd name="connsiteY146" fmla="*/ 5425021 h 5641173"/>
              <a:gd name="connsiteX147" fmla="*/ 6724964 w 11243827"/>
              <a:gd name="connsiteY147" fmla="*/ 5414071 h 5641173"/>
              <a:gd name="connsiteX148" fmla="*/ 6683286 w 11243827"/>
              <a:gd name="connsiteY148" fmla="*/ 5432830 h 5641173"/>
              <a:gd name="connsiteX149" fmla="*/ 6644277 w 11243827"/>
              <a:gd name="connsiteY149" fmla="*/ 5429684 h 5641173"/>
              <a:gd name="connsiteX150" fmla="*/ 6532914 w 11243827"/>
              <a:gd name="connsiteY150" fmla="*/ 5431205 h 5641173"/>
              <a:gd name="connsiteX151" fmla="*/ 6307459 w 11243827"/>
              <a:gd name="connsiteY151" fmla="*/ 5467087 h 5641173"/>
              <a:gd name="connsiteX152" fmla="*/ 6196243 w 11243827"/>
              <a:gd name="connsiteY152" fmla="*/ 5515042 h 5641173"/>
              <a:gd name="connsiteX153" fmla="*/ 6099124 w 11243827"/>
              <a:gd name="connsiteY153" fmla="*/ 5516848 h 5641173"/>
              <a:gd name="connsiteX154" fmla="*/ 6016077 w 11243827"/>
              <a:gd name="connsiteY154" fmla="*/ 5528642 h 5641173"/>
              <a:gd name="connsiteX155" fmla="*/ 6004389 w 11243827"/>
              <a:gd name="connsiteY155" fmla="*/ 5531206 h 5641173"/>
              <a:gd name="connsiteX156" fmla="*/ 5933945 w 11243827"/>
              <a:gd name="connsiteY156" fmla="*/ 5538840 h 5641173"/>
              <a:gd name="connsiteX157" fmla="*/ 5883936 w 11243827"/>
              <a:gd name="connsiteY157" fmla="*/ 5553807 h 5641173"/>
              <a:gd name="connsiteX158" fmla="*/ 5798331 w 11243827"/>
              <a:gd name="connsiteY158" fmla="*/ 5564248 h 5641173"/>
              <a:gd name="connsiteX159" fmla="*/ 5712738 w 11243827"/>
              <a:gd name="connsiteY159" fmla="*/ 5573120 h 5641173"/>
              <a:gd name="connsiteX160" fmla="*/ 5681342 w 11243827"/>
              <a:gd name="connsiteY160" fmla="*/ 5575621 h 5641173"/>
              <a:gd name="connsiteX161" fmla="*/ 5627167 w 11243827"/>
              <a:gd name="connsiteY161" fmla="*/ 5583215 h 5641173"/>
              <a:gd name="connsiteX162" fmla="*/ 5591414 w 11243827"/>
              <a:gd name="connsiteY162" fmla="*/ 5587695 h 5641173"/>
              <a:gd name="connsiteX163" fmla="*/ 5583028 w 11243827"/>
              <a:gd name="connsiteY163" fmla="*/ 5580877 h 5641173"/>
              <a:gd name="connsiteX164" fmla="*/ 5549426 w 11243827"/>
              <a:gd name="connsiteY164" fmla="*/ 5582858 h 5641173"/>
              <a:gd name="connsiteX165" fmla="*/ 5519999 w 11243827"/>
              <a:gd name="connsiteY165" fmla="*/ 5592246 h 5641173"/>
              <a:gd name="connsiteX166" fmla="*/ 5480028 w 11243827"/>
              <a:gd name="connsiteY166" fmla="*/ 5597282 h 5641173"/>
              <a:gd name="connsiteX167" fmla="*/ 5456175 w 11243827"/>
              <a:gd name="connsiteY167" fmla="*/ 5600371 h 5641173"/>
              <a:gd name="connsiteX168" fmla="*/ 5388463 w 11243827"/>
              <a:gd name="connsiteY168" fmla="*/ 5602638 h 5641173"/>
              <a:gd name="connsiteX169" fmla="*/ 5265898 w 11243827"/>
              <a:gd name="connsiteY169" fmla="*/ 5591830 h 5641173"/>
              <a:gd name="connsiteX170" fmla="*/ 5231231 w 11243827"/>
              <a:gd name="connsiteY170" fmla="*/ 5592790 h 5641173"/>
              <a:gd name="connsiteX171" fmla="*/ 5226996 w 11243827"/>
              <a:gd name="connsiteY171" fmla="*/ 5595040 h 5641173"/>
              <a:gd name="connsiteX172" fmla="*/ 5175988 w 11243827"/>
              <a:gd name="connsiteY172" fmla="*/ 5588131 h 5641173"/>
              <a:gd name="connsiteX173" fmla="*/ 5107470 w 11243827"/>
              <a:gd name="connsiteY173" fmla="*/ 5594771 h 5641173"/>
              <a:gd name="connsiteX174" fmla="*/ 5027868 w 11243827"/>
              <a:gd name="connsiteY174" fmla="*/ 5605624 h 5641173"/>
              <a:gd name="connsiteX175" fmla="*/ 5007324 w 11243827"/>
              <a:gd name="connsiteY175" fmla="*/ 5609209 h 5641173"/>
              <a:gd name="connsiteX176" fmla="*/ 4952559 w 11243827"/>
              <a:gd name="connsiteY176" fmla="*/ 5611402 h 5641173"/>
              <a:gd name="connsiteX177" fmla="*/ 4826081 w 11243827"/>
              <a:gd name="connsiteY177" fmla="*/ 5616191 h 5641173"/>
              <a:gd name="connsiteX178" fmla="*/ 4823501 w 11243827"/>
              <a:gd name="connsiteY178" fmla="*/ 5619174 h 5641173"/>
              <a:gd name="connsiteX179" fmla="*/ 4813093 w 11243827"/>
              <a:gd name="connsiteY179" fmla="*/ 5620026 h 5641173"/>
              <a:gd name="connsiteX180" fmla="*/ 4810563 w 11243827"/>
              <a:gd name="connsiteY180" fmla="*/ 5620787 h 5641173"/>
              <a:gd name="connsiteX181" fmla="*/ 4795818 w 11243827"/>
              <a:gd name="connsiteY181" fmla="*/ 5624618 h 5641173"/>
              <a:gd name="connsiteX182" fmla="*/ 4758404 w 11243827"/>
              <a:gd name="connsiteY182" fmla="*/ 5619510 h 5641173"/>
              <a:gd name="connsiteX183" fmla="*/ 4717254 w 11243827"/>
              <a:gd name="connsiteY183" fmla="*/ 5624155 h 5641173"/>
              <a:gd name="connsiteX184" fmla="*/ 4591958 w 11243827"/>
              <a:gd name="connsiteY184" fmla="*/ 5624710 h 5641173"/>
              <a:gd name="connsiteX185" fmla="*/ 4476215 w 11243827"/>
              <a:gd name="connsiteY185" fmla="*/ 5628210 h 5641173"/>
              <a:gd name="connsiteX186" fmla="*/ 4425193 w 11243827"/>
              <a:gd name="connsiteY186" fmla="*/ 5627414 h 5641173"/>
              <a:gd name="connsiteX187" fmla="*/ 4383866 w 11243827"/>
              <a:gd name="connsiteY187" fmla="*/ 5626546 h 5641173"/>
              <a:gd name="connsiteX188" fmla="*/ 4385596 w 11243827"/>
              <a:gd name="connsiteY188" fmla="*/ 5634646 h 5641173"/>
              <a:gd name="connsiteX189" fmla="*/ 4360864 w 11243827"/>
              <a:gd name="connsiteY189" fmla="*/ 5641173 h 5641173"/>
              <a:gd name="connsiteX190" fmla="*/ 4328321 w 11243827"/>
              <a:gd name="connsiteY190" fmla="*/ 5626332 h 5641173"/>
              <a:gd name="connsiteX191" fmla="*/ 4309842 w 11243827"/>
              <a:gd name="connsiteY191" fmla="*/ 5626471 h 5641173"/>
              <a:gd name="connsiteX192" fmla="*/ 4277424 w 11243827"/>
              <a:gd name="connsiteY192" fmla="*/ 5631598 h 5641173"/>
              <a:gd name="connsiteX193" fmla="*/ 4266627 w 11243827"/>
              <a:gd name="connsiteY193" fmla="*/ 5633969 h 5641173"/>
              <a:gd name="connsiteX194" fmla="*/ 4185525 w 11243827"/>
              <a:gd name="connsiteY194" fmla="*/ 5617508 h 5641173"/>
              <a:gd name="connsiteX195" fmla="*/ 4177617 w 11243827"/>
              <a:gd name="connsiteY195" fmla="*/ 5610903 h 5641173"/>
              <a:gd name="connsiteX196" fmla="*/ 4136948 w 11243827"/>
              <a:gd name="connsiteY196" fmla="*/ 5608031 h 5641173"/>
              <a:gd name="connsiteX197" fmla="*/ 4132323 w 11243827"/>
              <a:gd name="connsiteY197" fmla="*/ 5609784 h 5641173"/>
              <a:gd name="connsiteX198" fmla="*/ 4098620 w 11243827"/>
              <a:gd name="connsiteY198" fmla="*/ 5599672 h 5641173"/>
              <a:gd name="connsiteX199" fmla="*/ 3963475 w 11243827"/>
              <a:gd name="connsiteY199" fmla="*/ 5581841 h 5641173"/>
              <a:gd name="connsiteX200" fmla="*/ 3703613 w 11243827"/>
              <a:gd name="connsiteY200" fmla="*/ 5572482 h 5641173"/>
              <a:gd name="connsiteX201" fmla="*/ 3432987 w 11243827"/>
              <a:gd name="connsiteY201" fmla="*/ 5545768 h 5641173"/>
              <a:gd name="connsiteX202" fmla="*/ 3176381 w 11243827"/>
              <a:gd name="connsiteY202" fmla="*/ 5556110 h 5641173"/>
              <a:gd name="connsiteX203" fmla="*/ 2710156 w 11243827"/>
              <a:gd name="connsiteY203" fmla="*/ 5527517 h 5641173"/>
              <a:gd name="connsiteX204" fmla="*/ 2550206 w 11243827"/>
              <a:gd name="connsiteY204" fmla="*/ 5524958 h 5641173"/>
              <a:gd name="connsiteX205" fmla="*/ 2443041 w 11243827"/>
              <a:gd name="connsiteY205" fmla="*/ 5523990 h 5641173"/>
              <a:gd name="connsiteX206" fmla="*/ 2435613 w 11243827"/>
              <a:gd name="connsiteY206" fmla="*/ 5526704 h 5641173"/>
              <a:gd name="connsiteX207" fmla="*/ 2405682 w 11243827"/>
              <a:gd name="connsiteY207" fmla="*/ 5528307 h 5641173"/>
              <a:gd name="connsiteX208" fmla="*/ 2397487 w 11243827"/>
              <a:gd name="connsiteY208" fmla="*/ 5540337 h 5641173"/>
              <a:gd name="connsiteX209" fmla="*/ 2297454 w 11243827"/>
              <a:gd name="connsiteY209" fmla="*/ 5550765 h 5641173"/>
              <a:gd name="connsiteX210" fmla="*/ 2056700 w 11243827"/>
              <a:gd name="connsiteY210" fmla="*/ 5555489 h 5641173"/>
              <a:gd name="connsiteX211" fmla="*/ 1878530 w 11243827"/>
              <a:gd name="connsiteY211" fmla="*/ 5535330 h 5641173"/>
              <a:gd name="connsiteX212" fmla="*/ 1859292 w 11243827"/>
              <a:gd name="connsiteY212" fmla="*/ 5535461 h 5641173"/>
              <a:gd name="connsiteX213" fmla="*/ 1835626 w 11243827"/>
              <a:gd name="connsiteY213" fmla="*/ 5533793 h 5641173"/>
              <a:gd name="connsiteX214" fmla="*/ 1798939 w 11243827"/>
              <a:gd name="connsiteY214" fmla="*/ 5540285 h 5641173"/>
              <a:gd name="connsiteX215" fmla="*/ 1779046 w 11243827"/>
              <a:gd name="connsiteY215" fmla="*/ 5549949 h 5641173"/>
              <a:gd name="connsiteX216" fmla="*/ 1772421 w 11243827"/>
              <a:gd name="connsiteY216" fmla="*/ 5549018 h 5641173"/>
              <a:gd name="connsiteX217" fmla="*/ 1772052 w 11243827"/>
              <a:gd name="connsiteY217" fmla="*/ 5545689 h 5641173"/>
              <a:gd name="connsiteX218" fmla="*/ 1711543 w 11243827"/>
              <a:gd name="connsiteY218" fmla="*/ 5534558 h 5641173"/>
              <a:gd name="connsiteX219" fmla="*/ 1631462 w 11243827"/>
              <a:gd name="connsiteY219" fmla="*/ 5491807 h 5641173"/>
              <a:gd name="connsiteX220" fmla="*/ 1538763 w 11243827"/>
              <a:gd name="connsiteY220" fmla="*/ 5482781 h 5641173"/>
              <a:gd name="connsiteX221" fmla="*/ 1501533 w 11243827"/>
              <a:gd name="connsiteY221" fmla="*/ 5467817 h 5641173"/>
              <a:gd name="connsiteX222" fmla="*/ 1461266 w 11243827"/>
              <a:gd name="connsiteY222" fmla="*/ 5469343 h 5641173"/>
              <a:gd name="connsiteX223" fmla="*/ 1449415 w 11243827"/>
              <a:gd name="connsiteY223" fmla="*/ 5460467 h 5641173"/>
              <a:gd name="connsiteX224" fmla="*/ 1447454 w 11243827"/>
              <a:gd name="connsiteY224" fmla="*/ 5458776 h 5641173"/>
              <a:gd name="connsiteX225" fmla="*/ 1437814 w 11243827"/>
              <a:gd name="connsiteY225" fmla="*/ 5455515 h 5641173"/>
              <a:gd name="connsiteX226" fmla="*/ 1437334 w 11243827"/>
              <a:gd name="connsiteY226" fmla="*/ 5450209 h 5641173"/>
              <a:gd name="connsiteX227" fmla="*/ 1424429 w 11243827"/>
              <a:gd name="connsiteY227" fmla="*/ 5442157 h 5641173"/>
              <a:gd name="connsiteX228" fmla="*/ 1406063 w 11243827"/>
              <a:gd name="connsiteY228" fmla="*/ 5437380 h 5641173"/>
              <a:gd name="connsiteX229" fmla="*/ 1316379 w 11243827"/>
              <a:gd name="connsiteY229" fmla="*/ 5419601 h 5641173"/>
              <a:gd name="connsiteX230" fmla="*/ 1264090 w 11243827"/>
              <a:gd name="connsiteY230" fmla="*/ 5406153 h 5641173"/>
              <a:gd name="connsiteX231" fmla="*/ 1246374 w 11243827"/>
              <a:gd name="connsiteY231" fmla="*/ 5396631 h 5641173"/>
              <a:gd name="connsiteX232" fmla="*/ 1220190 w 11243827"/>
              <a:gd name="connsiteY232" fmla="*/ 5386301 h 5641173"/>
              <a:gd name="connsiteX233" fmla="*/ 1175643 w 11243827"/>
              <a:gd name="connsiteY233" fmla="*/ 5364651 h 5641173"/>
              <a:gd name="connsiteX234" fmla="*/ 1150342 w 11243827"/>
              <a:gd name="connsiteY234" fmla="*/ 5358447 h 5641173"/>
              <a:gd name="connsiteX235" fmla="*/ 1112024 w 11243827"/>
              <a:gd name="connsiteY235" fmla="*/ 5345786 h 5641173"/>
              <a:gd name="connsiteX236" fmla="*/ 1100870 w 11243827"/>
              <a:gd name="connsiteY236" fmla="*/ 5343651 h 5641173"/>
              <a:gd name="connsiteX237" fmla="*/ 1096383 w 11243827"/>
              <a:gd name="connsiteY237" fmla="*/ 5343015 h 5641173"/>
              <a:gd name="connsiteX238" fmla="*/ 1058039 w 11243827"/>
              <a:gd name="connsiteY238" fmla="*/ 5343504 h 5641173"/>
              <a:gd name="connsiteX239" fmla="*/ 1055426 w 11243827"/>
              <a:gd name="connsiteY239" fmla="*/ 5339088 h 5641173"/>
              <a:gd name="connsiteX240" fmla="*/ 1044738 w 11243827"/>
              <a:gd name="connsiteY240" fmla="*/ 5333063 h 5641173"/>
              <a:gd name="connsiteX241" fmla="*/ 1033909 w 11243827"/>
              <a:gd name="connsiteY241" fmla="*/ 5335680 h 5641173"/>
              <a:gd name="connsiteX242" fmla="*/ 1012649 w 11243827"/>
              <a:gd name="connsiteY242" fmla="*/ 5334541 h 5641173"/>
              <a:gd name="connsiteX243" fmla="*/ 1007115 w 11243827"/>
              <a:gd name="connsiteY243" fmla="*/ 5332775 h 5641173"/>
              <a:gd name="connsiteX244" fmla="*/ 987447 w 11243827"/>
              <a:gd name="connsiteY244" fmla="*/ 5346462 h 5641173"/>
              <a:gd name="connsiteX245" fmla="*/ 953418 w 11243827"/>
              <a:gd name="connsiteY245" fmla="*/ 5333901 h 5641173"/>
              <a:gd name="connsiteX246" fmla="*/ 916854 w 11243827"/>
              <a:gd name="connsiteY246" fmla="*/ 5329435 h 5641173"/>
              <a:gd name="connsiteX247" fmla="*/ 905651 w 11243827"/>
              <a:gd name="connsiteY247" fmla="*/ 5332114 h 5641173"/>
              <a:gd name="connsiteX248" fmla="*/ 838405 w 11243827"/>
              <a:gd name="connsiteY248" fmla="*/ 5339470 h 5641173"/>
              <a:gd name="connsiteX249" fmla="*/ 817627 w 11243827"/>
              <a:gd name="connsiteY249" fmla="*/ 5330580 h 5641173"/>
              <a:gd name="connsiteX250" fmla="*/ 801817 w 11243827"/>
              <a:gd name="connsiteY250" fmla="*/ 5325937 h 5641173"/>
              <a:gd name="connsiteX251" fmla="*/ 798857 w 11243827"/>
              <a:gd name="connsiteY251" fmla="*/ 5320979 h 5641173"/>
              <a:gd name="connsiteX252" fmla="*/ 788354 w 11243827"/>
              <a:gd name="connsiteY252" fmla="*/ 5320143 h 5641173"/>
              <a:gd name="connsiteX253" fmla="*/ 785726 w 11243827"/>
              <a:gd name="connsiteY253" fmla="*/ 5318989 h 5641173"/>
              <a:gd name="connsiteX254" fmla="*/ 770507 w 11243827"/>
              <a:gd name="connsiteY254" fmla="*/ 5313309 h 5641173"/>
              <a:gd name="connsiteX255" fmla="*/ 733810 w 11243827"/>
              <a:gd name="connsiteY255" fmla="*/ 5324286 h 5641173"/>
              <a:gd name="connsiteX256" fmla="*/ 692117 w 11243827"/>
              <a:gd name="connsiteY256" fmla="*/ 5318786 h 5641173"/>
              <a:gd name="connsiteX257" fmla="*/ 574943 w 11243827"/>
              <a:gd name="connsiteY257" fmla="*/ 5327578 h 5641173"/>
              <a:gd name="connsiteX258" fmla="*/ 441302 w 11243827"/>
              <a:gd name="connsiteY258" fmla="*/ 5307062 h 5641173"/>
              <a:gd name="connsiteX259" fmla="*/ 336819 w 11243827"/>
              <a:gd name="connsiteY259" fmla="*/ 5336690 h 5641173"/>
              <a:gd name="connsiteX260" fmla="*/ 270932 w 11243827"/>
              <a:gd name="connsiteY260" fmla="*/ 5345451 h 5641173"/>
              <a:gd name="connsiteX261" fmla="*/ 194189 w 11243827"/>
              <a:gd name="connsiteY261" fmla="*/ 5343588 h 5641173"/>
              <a:gd name="connsiteX262" fmla="*/ 192552 w 11243827"/>
              <a:gd name="connsiteY262" fmla="*/ 5342845 h 5641173"/>
              <a:gd name="connsiteX263" fmla="*/ 178320 w 11243827"/>
              <a:gd name="connsiteY263" fmla="*/ 5343766 h 5641173"/>
              <a:gd name="connsiteX264" fmla="*/ 175596 w 11243827"/>
              <a:gd name="connsiteY264" fmla="*/ 5346411 h 5641173"/>
              <a:gd name="connsiteX265" fmla="*/ 147287 w 11243827"/>
              <a:gd name="connsiteY265" fmla="*/ 5352625 h 5641173"/>
              <a:gd name="connsiteX266" fmla="*/ 114847 w 11243827"/>
              <a:gd name="connsiteY266" fmla="*/ 5355844 h 5641173"/>
              <a:gd name="connsiteX267" fmla="*/ 114306 w 11243827"/>
              <a:gd name="connsiteY267" fmla="*/ 5354983 h 5641173"/>
              <a:gd name="connsiteX268" fmla="*/ 89264 w 11243827"/>
              <a:gd name="connsiteY268" fmla="*/ 5348886 h 5641173"/>
              <a:gd name="connsiteX269" fmla="*/ 49794 w 11243827"/>
              <a:gd name="connsiteY269" fmla="*/ 5329950 h 5641173"/>
              <a:gd name="connsiteX270" fmla="*/ 19924 w 11243827"/>
              <a:gd name="connsiteY270" fmla="*/ 5334282 h 5641173"/>
              <a:gd name="connsiteX271" fmla="*/ 13819 w 11243827"/>
              <a:gd name="connsiteY271" fmla="*/ 5334653 h 5641173"/>
              <a:gd name="connsiteX272" fmla="*/ 13657 w 11243827"/>
              <a:gd name="connsiteY272" fmla="*/ 5334455 h 5641173"/>
              <a:gd name="connsiteX273" fmla="*/ 7139 w 11243827"/>
              <a:gd name="connsiteY273" fmla="*/ 5334438 h 5641173"/>
              <a:gd name="connsiteX274" fmla="*/ 2684 w 11243827"/>
              <a:gd name="connsiteY274" fmla="*/ 5335333 h 5641173"/>
              <a:gd name="connsiteX275" fmla="*/ 0 w 11243827"/>
              <a:gd name="connsiteY275" fmla="*/ 5335496 h 5641173"/>
              <a:gd name="connsiteX276" fmla="*/ 0 w 11243827"/>
              <a:gd name="connsiteY276" fmla="*/ 10592 h 5641173"/>
              <a:gd name="connsiteX277" fmla="*/ 11243827 w 11243827"/>
              <a:gd name="connsiteY277" fmla="*/ 0 h 564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1243827" h="5641173">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8E4B36E-9AF9-C624-CD51-DEDAC89C5094}"/>
              </a:ext>
            </a:extLst>
          </p:cNvPr>
          <p:cNvSpPr>
            <a:spLocks noGrp="1"/>
          </p:cNvSpPr>
          <p:nvPr>
            <p:ph type="title"/>
          </p:nvPr>
        </p:nvSpPr>
        <p:spPr>
          <a:xfrm>
            <a:off x="1629751" y="1059116"/>
            <a:ext cx="8924392" cy="933486"/>
          </a:xfrm>
        </p:spPr>
        <p:txBody>
          <a:bodyPr>
            <a:normAutofit/>
          </a:bodyPr>
          <a:lstStyle/>
          <a:p>
            <a:pPr algn="ctr"/>
            <a:r>
              <a:rPr lang="en-US" dirty="0"/>
              <a:t>Big take home points</a:t>
            </a:r>
            <a:endParaRPr lang="en-US"/>
          </a:p>
        </p:txBody>
      </p:sp>
      <p:sp>
        <p:nvSpPr>
          <p:cNvPr id="12" name="Rectangle 6">
            <a:extLst>
              <a:ext uri="{FF2B5EF4-FFF2-40B4-BE49-F238E27FC236}">
                <a16:creationId xmlns:a16="http://schemas.microsoft.com/office/drawing/2014/main" id="{16A12243-4887-4E89-8347-1146AE5D1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5418161" y="351736"/>
            <a:ext cx="1352113" cy="40780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6F8847E-D1E8-7960-D65F-22A27F489478}"/>
              </a:ext>
            </a:extLst>
          </p:cNvPr>
          <p:cNvSpPr>
            <a:spLocks noGrp="1"/>
          </p:cNvSpPr>
          <p:nvPr>
            <p:ph idx="1"/>
          </p:nvPr>
        </p:nvSpPr>
        <p:spPr>
          <a:xfrm>
            <a:off x="1957986" y="2292176"/>
            <a:ext cx="8273380" cy="3329395"/>
          </a:xfrm>
        </p:spPr>
        <p:txBody>
          <a:bodyPr>
            <a:normAutofit/>
          </a:bodyPr>
          <a:lstStyle/>
          <a:p>
            <a:r>
              <a:rPr lang="en-US" sz="2000"/>
              <a:t>It is </a:t>
            </a:r>
            <a:r>
              <a:rPr lang="en-US" sz="2000" b="1"/>
              <a:t>VERY </a:t>
            </a:r>
            <a:r>
              <a:rPr lang="en-US" sz="2000"/>
              <a:t>important that you understand what question to ask</a:t>
            </a:r>
          </a:p>
          <a:p>
            <a:r>
              <a:rPr lang="en-US" sz="2000"/>
              <a:t>This is an essential skill that separates you as a doctor from the rest of the care team and allows you to </a:t>
            </a:r>
            <a:r>
              <a:rPr lang="en-US" sz="2000" b="1"/>
              <a:t>make the decisions </a:t>
            </a:r>
            <a:r>
              <a:rPr lang="en-US" sz="2000"/>
              <a:t>and lead the care for your patients </a:t>
            </a:r>
          </a:p>
          <a:p>
            <a:r>
              <a:rPr lang="en-US" sz="2000"/>
              <a:t>Remember to think in terms of therapy, diagnosis, testing, prognosis, and harm.  </a:t>
            </a:r>
          </a:p>
          <a:p>
            <a:r>
              <a:rPr lang="en-US" sz="2000"/>
              <a:t>There is no one right answer for any patient scenario, always remember the importance of patient preference and patient centered outcomes, not just the outcomes of specific trials</a:t>
            </a:r>
          </a:p>
          <a:p>
            <a:endParaRPr lang="en-US" sz="2000"/>
          </a:p>
        </p:txBody>
      </p:sp>
    </p:spTree>
    <p:extLst>
      <p:ext uri="{BB962C8B-B14F-4D97-AF65-F5344CB8AC3E}">
        <p14:creationId xmlns:p14="http://schemas.microsoft.com/office/powerpoint/2010/main" val="2732911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C9774D-B16E-72B7-CC76-7A1519C22431}"/>
              </a:ext>
            </a:extLst>
          </p:cNvPr>
          <p:cNvSpPr>
            <a:spLocks noGrp="1"/>
          </p:cNvSpPr>
          <p:nvPr>
            <p:ph type="title"/>
          </p:nvPr>
        </p:nvSpPr>
        <p:spPr>
          <a:xfrm>
            <a:off x="640080" y="325369"/>
            <a:ext cx="4368602" cy="1956841"/>
          </a:xfrm>
        </p:spPr>
        <p:txBody>
          <a:bodyPr anchor="b">
            <a:normAutofit/>
          </a:bodyPr>
          <a:lstStyle/>
          <a:p>
            <a:r>
              <a:rPr lang="en-US" sz="5400"/>
              <a:t>Logistics	</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87E42C-FAA9-B180-29E6-96891912F0CA}"/>
              </a:ext>
            </a:extLst>
          </p:cNvPr>
          <p:cNvSpPr>
            <a:spLocks noGrp="1"/>
          </p:cNvSpPr>
          <p:nvPr>
            <p:ph idx="1"/>
          </p:nvPr>
        </p:nvSpPr>
        <p:spPr>
          <a:xfrm>
            <a:off x="640080" y="2872899"/>
            <a:ext cx="7808461" cy="3320668"/>
          </a:xfrm>
        </p:spPr>
        <p:txBody>
          <a:bodyPr>
            <a:normAutofit/>
          </a:bodyPr>
          <a:lstStyle/>
          <a:p>
            <a:r>
              <a:rPr lang="en-US" sz="2200" dirty="0"/>
              <a:t>Take the quiz by Sunday at midnight in </a:t>
            </a:r>
            <a:r>
              <a:rPr lang="en-US" sz="2200" dirty="0" err="1"/>
              <a:t>VidaNova</a:t>
            </a:r>
            <a:endParaRPr lang="en-US" sz="2200" dirty="0"/>
          </a:p>
          <a:p>
            <a:r>
              <a:rPr lang="en-US" sz="2200" dirty="0"/>
              <a:t>5 questions – could do it now! </a:t>
            </a:r>
          </a:p>
          <a:p>
            <a:r>
              <a:rPr lang="en-US" sz="2200" dirty="0"/>
              <a:t>Enjoy M3 year, ask lots of questions, remain skeptical </a:t>
            </a:r>
          </a:p>
          <a:p>
            <a:pPr marL="0" indent="0">
              <a:buNone/>
            </a:pPr>
            <a:endParaRPr lang="en-US" sz="2200" dirty="0"/>
          </a:p>
          <a:p>
            <a:endParaRPr lang="en-US" sz="2200" dirty="0"/>
          </a:p>
          <a:p>
            <a:pPr marL="0" indent="0">
              <a:buNone/>
            </a:pPr>
            <a:endParaRPr lang="en-US" sz="2200" dirty="0"/>
          </a:p>
        </p:txBody>
      </p:sp>
    </p:spTree>
    <p:extLst>
      <p:ext uri="{BB962C8B-B14F-4D97-AF65-F5344CB8AC3E}">
        <p14:creationId xmlns:p14="http://schemas.microsoft.com/office/powerpoint/2010/main" val="16737169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84"/>
</p:tagLst>
</file>

<file path=ppt/tags/tag2.xml><?xml version="1.0" encoding="utf-8"?>
<p:tagLst xmlns:a="http://schemas.openxmlformats.org/drawingml/2006/main" xmlns:r="http://schemas.openxmlformats.org/officeDocument/2006/relationships" xmlns:p="http://schemas.openxmlformats.org/presentationml/2006/main">
  <p:tag name="AS_UNIQUEID" val="81"/>
</p:tagLst>
</file>

<file path=ppt/tags/tag3.xml><?xml version="1.0" encoding="utf-8"?>
<p:tagLst xmlns:a="http://schemas.openxmlformats.org/drawingml/2006/main" xmlns:r="http://schemas.openxmlformats.org/officeDocument/2006/relationships" xmlns:p="http://schemas.openxmlformats.org/presentationml/2006/main">
  <p:tag name="AS_UNIQUEID" val="84"/>
</p:tagLst>
</file>

<file path=ppt/tags/tag4.xml><?xml version="1.0" encoding="utf-8"?>
<p:tagLst xmlns:a="http://schemas.openxmlformats.org/drawingml/2006/main" xmlns:r="http://schemas.openxmlformats.org/officeDocument/2006/relationships" xmlns:p="http://schemas.openxmlformats.org/presentationml/2006/main">
  <p:tag name="AS_UNIQUEID" val="81"/>
</p:tagLst>
</file>

<file path=ppt/tags/tag5.xml><?xml version="1.0" encoding="utf-8"?>
<p:tagLst xmlns:a="http://schemas.openxmlformats.org/drawingml/2006/main" xmlns:r="http://schemas.openxmlformats.org/officeDocument/2006/relationships" xmlns:p="http://schemas.openxmlformats.org/presentationml/2006/main">
  <p:tag name="AS_UNIQUEID" val="84"/>
</p:tagLst>
</file>

<file path=ppt/tags/tag6.xml><?xml version="1.0" encoding="utf-8"?>
<p:tagLst xmlns:a="http://schemas.openxmlformats.org/drawingml/2006/main" xmlns:r="http://schemas.openxmlformats.org/officeDocument/2006/relationships" xmlns:p="http://schemas.openxmlformats.org/presentationml/2006/main">
  <p:tag name="AS_UNIQUEID" val="81"/>
</p:tagLst>
</file>

<file path=ppt/tags/tag7.xml><?xml version="1.0" encoding="utf-8"?>
<p:tagLst xmlns:a="http://schemas.openxmlformats.org/drawingml/2006/main" xmlns:r="http://schemas.openxmlformats.org/officeDocument/2006/relationships" xmlns:p="http://schemas.openxmlformats.org/presentationml/2006/main">
  <p:tag name="AS_UNIQUEID" val="84"/>
</p:tagLst>
</file>

<file path=ppt/tags/tag8.xml><?xml version="1.0" encoding="utf-8"?>
<p:tagLst xmlns:a="http://schemas.openxmlformats.org/drawingml/2006/main" xmlns:r="http://schemas.openxmlformats.org/officeDocument/2006/relationships" xmlns:p="http://schemas.openxmlformats.org/presentationml/2006/main">
  <p:tag name="AS_UNIQUEID" val="81"/>
</p:tagLst>
</file>

<file path=ppt/tags/tag9.xml><?xml version="1.0" encoding="utf-8"?>
<p:tagLst xmlns:a="http://schemas.openxmlformats.org/drawingml/2006/main" xmlns:r="http://schemas.openxmlformats.org/officeDocument/2006/relationships" xmlns:p="http://schemas.openxmlformats.org/presentationml/2006/main">
  <p:tag name="AS_UNIQUEID" val="84"/>
</p:tagLst>
</file>

<file path=ppt/tags/tag10.xml><?xml version="1.0" encoding="utf-8"?>
<p:tagLst xmlns:a="http://schemas.openxmlformats.org/drawingml/2006/main" xmlns:r="http://schemas.openxmlformats.org/officeDocument/2006/relationships" xmlns:p="http://schemas.openxmlformats.org/presentationml/2006/main">
  <p:tag name="AS_UNIQUEID" val="81"/>
</p:tagLst>
</file>

<file path=ppt/tags/tag11.xml><?xml version="1.0" encoding="utf-8"?>
<p:tagLst xmlns:a="http://schemas.openxmlformats.org/drawingml/2006/main" xmlns:r="http://schemas.openxmlformats.org/officeDocument/2006/relationships" xmlns:p="http://schemas.openxmlformats.org/presentationml/2006/main">
  <p:tag name="AS_UNIQUEID" val="84"/>
</p:tagLst>
</file>

<file path=ppt/tags/tag12.xml><?xml version="1.0" encoding="utf-8"?>
<p:tagLst xmlns:a="http://schemas.openxmlformats.org/drawingml/2006/main" xmlns:r="http://schemas.openxmlformats.org/officeDocument/2006/relationships" xmlns:p="http://schemas.openxmlformats.org/presentationml/2006/main">
  <p:tag name="AS_UNIQUEID" val="8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23257</TotalTime>
  <Words>3348</Words>
  <Application>Microsoft Macintosh PowerPoint</Application>
  <PresentationFormat>Widescreen</PresentationFormat>
  <Paragraphs>300</Paragraphs>
  <Slides>52</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Aharoni</vt:lpstr>
      <vt:lpstr>Arial</vt:lpstr>
      <vt:lpstr>Calibri</vt:lpstr>
      <vt:lpstr>Calibri Light</vt:lpstr>
      <vt:lpstr>Helvetica</vt:lpstr>
      <vt:lpstr>Office Theme</vt:lpstr>
      <vt:lpstr>Population Health M3</vt:lpstr>
      <vt:lpstr>Goals and Objectives</vt:lpstr>
      <vt:lpstr>Today’s outline</vt:lpstr>
      <vt:lpstr>Reminder of EBM Principles </vt:lpstr>
      <vt:lpstr>What Is the Question? </vt:lpstr>
      <vt:lpstr>Clarifying the question</vt:lpstr>
      <vt:lpstr>What about AI?</vt:lpstr>
      <vt:lpstr>What about AI?</vt:lpstr>
      <vt:lpstr>AI</vt:lpstr>
      <vt:lpstr>Clarifying the question</vt:lpstr>
      <vt:lpstr>Google</vt:lpstr>
      <vt:lpstr>Uptodate</vt:lpstr>
      <vt:lpstr>Pubmed</vt:lpstr>
      <vt:lpstr>ChatGPT</vt:lpstr>
      <vt:lpstr>ChatGPT</vt:lpstr>
      <vt:lpstr>ChatGPT</vt:lpstr>
      <vt:lpstr>Open Evidence</vt:lpstr>
      <vt:lpstr>What is the question?</vt:lpstr>
      <vt:lpstr>The Structure: PICO (TT) </vt:lpstr>
      <vt:lpstr>Types of Foreground Clinical Questions</vt:lpstr>
      <vt:lpstr>Finding a Suitably Designed Study for Your Question Type </vt:lpstr>
      <vt:lpstr>Finding a Suitably Designed Study for Your Question Type </vt:lpstr>
      <vt:lpstr>Finding a Suitably Designed Study for Your Question Type </vt:lpstr>
      <vt:lpstr>Finding a Suitably Designed Study for Your Question Type </vt:lpstr>
      <vt:lpstr>Finding a Suitably Designed Study for Your Question Type </vt:lpstr>
      <vt:lpstr>Revisit our chest pain question?</vt:lpstr>
      <vt:lpstr>Diagnosis</vt:lpstr>
      <vt:lpstr>Diagnostic Test</vt:lpstr>
      <vt:lpstr>Prognosis</vt:lpstr>
      <vt:lpstr>Harm</vt:lpstr>
      <vt:lpstr>Refining the question</vt:lpstr>
      <vt:lpstr>www.vcuultrasound.com/question</vt:lpstr>
      <vt:lpstr>Refining the question</vt:lpstr>
      <vt:lpstr>Refining the question</vt:lpstr>
      <vt:lpstr>Refining the question</vt:lpstr>
      <vt:lpstr>www.vcuultrasound.com/question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Refining the question</vt:lpstr>
      <vt:lpstr>Where do I find the evidence? </vt:lpstr>
      <vt:lpstr>Use pre-appraised evidence first</vt:lpstr>
      <vt:lpstr>Future sessions: </vt:lpstr>
      <vt:lpstr>Big take home points</vt:lpstr>
      <vt:lpstr>Logistics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27</cp:revision>
  <dcterms:created xsi:type="dcterms:W3CDTF">2022-07-06T12:32:15Z</dcterms:created>
  <dcterms:modified xsi:type="dcterms:W3CDTF">2026-03-20T13:32:04Z</dcterms:modified>
</cp:coreProperties>
</file>