
<file path=[Content_Types].xml><?xml version="1.0" encoding="utf-8"?>
<Types xmlns="http://schemas.openxmlformats.org/package/2006/content-types">
  <Default Extension="jpeg" ContentType="image/jpeg"/>
  <Default Extension="jpg" ContentType="video/unknown"/>
  <Default Extension="mov" ContentType="video/quicktime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media/image30.jpg" ContentType="image/jpeg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2"/>
  </p:notesMasterIdLst>
  <p:sldIdLst>
    <p:sldId id="256" r:id="rId2"/>
    <p:sldId id="499" r:id="rId3"/>
    <p:sldId id="419" r:id="rId4"/>
    <p:sldId id="360" r:id="rId5"/>
    <p:sldId id="490" r:id="rId6"/>
    <p:sldId id="398" r:id="rId7"/>
    <p:sldId id="500" r:id="rId8"/>
    <p:sldId id="439" r:id="rId9"/>
    <p:sldId id="496" r:id="rId10"/>
    <p:sldId id="487" r:id="rId11"/>
    <p:sldId id="438" r:id="rId12"/>
    <p:sldId id="467" r:id="rId13"/>
    <p:sldId id="494" r:id="rId14"/>
    <p:sldId id="420" r:id="rId15"/>
    <p:sldId id="485" r:id="rId16"/>
    <p:sldId id="437" r:id="rId17"/>
    <p:sldId id="481" r:id="rId18"/>
    <p:sldId id="489" r:id="rId19"/>
    <p:sldId id="422" r:id="rId20"/>
    <p:sldId id="498" r:id="rId21"/>
    <p:sldId id="493" r:id="rId22"/>
    <p:sldId id="491" r:id="rId23"/>
    <p:sldId id="477" r:id="rId24"/>
    <p:sldId id="413" r:id="rId25"/>
    <p:sldId id="368" r:id="rId26"/>
    <p:sldId id="375" r:id="rId27"/>
    <p:sldId id="495" r:id="rId28"/>
    <p:sldId id="492" r:id="rId29"/>
    <p:sldId id="497" r:id="rId30"/>
    <p:sldId id="275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69"/>
    <p:restoredTop sz="75102"/>
  </p:normalViewPr>
  <p:slideViewPr>
    <p:cSldViewPr snapToGrid="0" snapToObjects="1">
      <p:cViewPr varScale="1">
        <p:scale>
          <a:sx n="94" d="100"/>
          <a:sy n="94" d="100"/>
        </p:scale>
        <p:origin x="187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058445-20E5-5546-B333-2794D310DBB8}" type="datetimeFigureOut">
              <a:rPr lang="en-US" smtClean="0"/>
              <a:t>2/18/26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B9D4A7-6F44-3142-AE5E-CAA76077A7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9213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crosswordlabs.com/embed/em-17779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rgbClr val="009ADB"/>
                </a:solidFill>
                <a:effectLst/>
                <a:hlinkClick r:id="rId3"/>
              </a:rPr>
              <a:t>https://crosswordlabs.com/embed/em-17779</a:t>
            </a:r>
            <a:endParaRPr lang="en-US" dirty="0">
              <a:solidFill>
                <a:srgbClr val="009ADB"/>
              </a:solidFill>
              <a:effectLst/>
            </a:endParaRPr>
          </a:p>
          <a:p>
            <a:endParaRPr lang="en-US" dirty="0">
              <a:solidFill>
                <a:srgbClr val="009ADB"/>
              </a:solidFill>
              <a:effectLst/>
            </a:endParaRPr>
          </a:p>
          <a:p>
            <a:r>
              <a:rPr lang="en-US" dirty="0"/>
              <a:t>https://</a:t>
            </a:r>
            <a:r>
              <a:rPr lang="en-US" dirty="0" err="1"/>
              <a:t>crosswordlabs.com</a:t>
            </a:r>
            <a:r>
              <a:rPr lang="en-US" dirty="0"/>
              <a:t>/view/em-17779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B9D4A7-6F44-3142-AE5E-CAA76077A7B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9708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I go home and finish my M&amp;M’s?  What is the management?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B9D4A7-6F44-3142-AE5E-CAA76077A7B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2502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Asnwer</a:t>
            </a:r>
            <a:r>
              <a:rPr lang="en-US" dirty="0"/>
              <a:t>:</a:t>
            </a:r>
            <a:r>
              <a:rPr lang="en-US" baseline="0" dirty="0"/>
              <a:t> Yersinia </a:t>
            </a:r>
            <a:r>
              <a:rPr lang="en-US" baseline="0" dirty="0" err="1"/>
              <a:t>enterocolitica</a:t>
            </a:r>
            <a:endParaRPr lang="en-US" baseline="0" dirty="0"/>
          </a:p>
          <a:p>
            <a:endParaRPr lang="en-US" baseline="0" dirty="0"/>
          </a:p>
          <a:p>
            <a:r>
              <a:rPr lang="en-US" baseline="0" dirty="0"/>
              <a:t>50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E3ED7-FA5B-4438-ADB5-D68200E1BB0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1642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  <a:p>
            <a:endParaRPr lang="en-US" baseline="0" dirty="0"/>
          </a:p>
          <a:p>
            <a:r>
              <a:rPr lang="en-US" baseline="0" dirty="0"/>
              <a:t>Echogenic band posteriorly </a:t>
            </a:r>
          </a:p>
          <a:p>
            <a:r>
              <a:rPr lang="en-US" baseline="0" dirty="0"/>
              <a:t>Usually associated with vitreous hemorrhage</a:t>
            </a:r>
          </a:p>
          <a:p>
            <a:r>
              <a:rPr lang="en-US" baseline="0" dirty="0"/>
              <a:t>Still visible with low gain </a:t>
            </a:r>
          </a:p>
          <a:p>
            <a:endParaRPr lang="en-US" baseline="0" dirty="0"/>
          </a:p>
          <a:p>
            <a:r>
              <a:rPr lang="en-US" baseline="0" dirty="0"/>
              <a:t>Can’t see on still image</a:t>
            </a:r>
          </a:p>
          <a:p>
            <a:r>
              <a:rPr lang="en-US" baseline="0" dirty="0"/>
              <a:t>Retina – whole membrane </a:t>
            </a:r>
            <a:r>
              <a:rPr lang="en-US" baseline="0" dirty="0">
                <a:sym typeface="Wingdings"/>
              </a:rPr>
              <a:t> peeling away from the choroid</a:t>
            </a:r>
          </a:p>
          <a:p>
            <a:r>
              <a:rPr lang="en-US" baseline="0" dirty="0" err="1">
                <a:sym typeface="Wingdings"/>
              </a:rPr>
              <a:t>Tetherated</a:t>
            </a:r>
            <a:r>
              <a:rPr lang="en-US" baseline="0" dirty="0">
                <a:sym typeface="Wingdings"/>
              </a:rPr>
              <a:t> at optic nerve and </a:t>
            </a:r>
            <a:r>
              <a:rPr lang="en-US" baseline="0" dirty="0" err="1">
                <a:sym typeface="Wingdings"/>
              </a:rPr>
              <a:t>ora</a:t>
            </a:r>
            <a:r>
              <a:rPr lang="en-US" baseline="0" dirty="0">
                <a:sym typeface="Wingdings"/>
              </a:rPr>
              <a:t> </a:t>
            </a:r>
            <a:r>
              <a:rPr lang="en-US" baseline="0" dirty="0" err="1">
                <a:sym typeface="Wingdings"/>
              </a:rPr>
              <a:t>serrata</a:t>
            </a:r>
            <a:endParaRPr lang="en-US" baseline="0" dirty="0">
              <a:sym typeface="Wingdings"/>
            </a:endParaRPr>
          </a:p>
          <a:p>
            <a:r>
              <a:rPr lang="en-US" baseline="0" dirty="0">
                <a:sym typeface="Wingdings"/>
              </a:rPr>
              <a:t>Must be able to see optic nerve sheath to diagnosis the difference between PVD and RD</a:t>
            </a:r>
            <a:endParaRPr lang="en-US" baseline="0" dirty="0"/>
          </a:p>
          <a:p>
            <a:endParaRPr lang="en-US" baseline="0" dirty="0"/>
          </a:p>
          <a:p>
            <a:r>
              <a:rPr lang="en-US" baseline="0" dirty="0"/>
              <a:t>Thick Echogenic band posteriorly </a:t>
            </a:r>
          </a:p>
          <a:p>
            <a:r>
              <a:rPr lang="en-US" baseline="0" dirty="0"/>
              <a:t>Usually associated with vitreous hemorrhage</a:t>
            </a:r>
          </a:p>
          <a:p>
            <a:r>
              <a:rPr lang="en-US" baseline="0" dirty="0"/>
              <a:t>Attaches to the optic disc and the </a:t>
            </a:r>
            <a:r>
              <a:rPr lang="en-US" baseline="0" dirty="0" err="1"/>
              <a:t>ora</a:t>
            </a:r>
            <a:r>
              <a:rPr lang="en-US" baseline="0" dirty="0"/>
              <a:t> </a:t>
            </a:r>
            <a:r>
              <a:rPr lang="en-US" baseline="0" dirty="0" err="1"/>
              <a:t>serrata</a:t>
            </a:r>
            <a:r>
              <a:rPr lang="en-US" baseline="0" dirty="0"/>
              <a:t> </a:t>
            </a:r>
          </a:p>
          <a:p>
            <a:r>
              <a:rPr lang="en-US" baseline="0" dirty="0"/>
              <a:t>Still visible with low gain </a:t>
            </a:r>
          </a:p>
          <a:p>
            <a:r>
              <a:rPr lang="en-US" baseline="0" dirty="0"/>
              <a:t>Dynamic Scan </a:t>
            </a:r>
            <a:r>
              <a:rPr lang="en-US" baseline="0" dirty="0">
                <a:sym typeface="Wingdings"/>
              </a:rPr>
              <a:t> retina has little movement and is fixed at either the optic nerve or </a:t>
            </a:r>
            <a:r>
              <a:rPr lang="en-US" baseline="0" dirty="0" err="1">
                <a:sym typeface="Wingdings"/>
              </a:rPr>
              <a:t>ora</a:t>
            </a:r>
            <a:r>
              <a:rPr lang="en-US" baseline="0" dirty="0">
                <a:sym typeface="Wingdings"/>
              </a:rPr>
              <a:t> </a:t>
            </a:r>
            <a:r>
              <a:rPr lang="en-US" baseline="0" dirty="0" err="1">
                <a:sym typeface="Wingdings"/>
              </a:rPr>
              <a:t>serrata</a:t>
            </a:r>
            <a:r>
              <a:rPr lang="en-US" baseline="0" dirty="0">
                <a:sym typeface="Wingdings"/>
              </a:rPr>
              <a:t> </a:t>
            </a:r>
            <a:endParaRPr lang="en-US" baseline="0" dirty="0"/>
          </a:p>
          <a:p>
            <a:endParaRPr lang="en-US" baseline="0" dirty="0"/>
          </a:p>
          <a:p>
            <a:endParaRPr lang="en-US" baseline="0" dirty="0"/>
          </a:p>
          <a:p>
            <a:r>
              <a:rPr lang="en-US" sz="1200" dirty="0">
                <a:solidFill>
                  <a:srgbClr val="FDE135"/>
                </a:solidFill>
              </a:rPr>
              <a:t>A 31yo male presents to the ED after being punched in the left eye during a bar fight. On exam, EOMI, cornea is normal.  You do an ocular ultrasound, what is the most likely diagnosis?</a:t>
            </a:r>
          </a:p>
          <a:p>
            <a:endParaRPr lang="en-US" sz="1200" baseline="0" dirty="0">
              <a:solidFill>
                <a:srgbClr val="FDE135"/>
              </a:solidFill>
            </a:endParaRPr>
          </a:p>
          <a:p>
            <a:r>
              <a:rPr lang="en-US" sz="1200" baseline="0" dirty="0">
                <a:solidFill>
                  <a:srgbClr val="FDE135"/>
                </a:solidFill>
              </a:rPr>
              <a:t>When there is ______ involvement it becomes a ophthalmology emergency?</a:t>
            </a: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F34C5-2591-3F4A-BAF9-B1D38C48C03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8103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C2 = 6mm</a:t>
            </a:r>
          </a:p>
          <a:p>
            <a:r>
              <a:rPr lang="en-US" dirty="0"/>
              <a:t>C6 = 22mm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B9D4A7-6F44-3142-AE5E-CAA76077A7B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4828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POLYPS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5791F6-96B0-2A46-BC6C-7DEB86A7FBD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9795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B9D4A7-6F44-3142-AE5E-CAA76077A7B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4608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PTX</a:t>
            </a:r>
          </a:p>
        </p:txBody>
      </p:sp>
    </p:spTree>
    <p:extLst>
      <p:ext uri="{BB962C8B-B14F-4D97-AF65-F5344CB8AC3E}">
        <p14:creationId xmlns:p14="http://schemas.microsoft.com/office/powerpoint/2010/main" val="29341429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Drooling, What bacteria used to be the most common cause?</a:t>
            </a:r>
          </a:p>
          <a:p>
            <a:endParaRPr lang="en-US" dirty="0"/>
          </a:p>
          <a:p>
            <a:r>
              <a:rPr lang="en-US" dirty="0"/>
              <a:t>Hib</a:t>
            </a:r>
          </a:p>
          <a:p>
            <a:endParaRPr lang="en-US" dirty="0"/>
          </a:p>
          <a:p>
            <a:r>
              <a:rPr lang="en-US" dirty="0" err="1"/>
              <a:t>Haemophilus</a:t>
            </a:r>
            <a:r>
              <a:rPr lang="en-US" dirty="0"/>
              <a:t> influenza type 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B9D4A7-6F44-3142-AE5E-CAA76077A7B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5831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Molar Pregnancy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5791F6-96B0-2A46-BC6C-7DEB86A7FBD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1117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PNA</a:t>
            </a:r>
          </a:p>
        </p:txBody>
      </p:sp>
    </p:spTree>
    <p:extLst>
      <p:ext uri="{BB962C8B-B14F-4D97-AF65-F5344CB8AC3E}">
        <p14:creationId xmlns:p14="http://schemas.microsoft.com/office/powerpoint/2010/main" val="7771035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Clr>
                <a:srgbClr val="FDE135"/>
              </a:buClr>
              <a:buAutoNum type="alphaUcPeriod"/>
            </a:pPr>
            <a:endParaRPr lang="en-US" sz="1200" dirty="0"/>
          </a:p>
          <a:p>
            <a:pPr marL="342900" indent="-342900">
              <a:buClr>
                <a:srgbClr val="FDE135"/>
              </a:buClr>
              <a:buAutoNum type="alphaUcPeriod"/>
            </a:pPr>
            <a:r>
              <a:rPr lang="en-US" sz="1200" dirty="0"/>
              <a:t> Splint 20° Plantar Flexion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08376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Thunderclap</a:t>
            </a:r>
          </a:p>
          <a:p>
            <a:endParaRPr lang="en-US" dirty="0"/>
          </a:p>
          <a:p>
            <a:r>
              <a:rPr lang="en-US" dirty="0"/>
              <a:t>CT within 6 hours + LP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B9D4A7-6F44-3142-AE5E-CAA76077A7B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9075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Pericadrial</a:t>
            </a:r>
            <a:r>
              <a:rPr lang="en-US" dirty="0"/>
              <a:t> tamponade – needs </a:t>
            </a:r>
            <a:r>
              <a:rPr lang="en-US" dirty="0" err="1"/>
              <a:t>pericardiocentesis</a:t>
            </a:r>
            <a:endParaRPr lang="en-US" dirty="0"/>
          </a:p>
          <a:p>
            <a:endParaRPr lang="en-US" dirty="0"/>
          </a:p>
          <a:p>
            <a:r>
              <a:rPr lang="en-US" dirty="0"/>
              <a:t>Most </a:t>
            </a:r>
            <a:r>
              <a:rPr lang="en-US" dirty="0" err="1"/>
              <a:t>sen</a:t>
            </a:r>
            <a:endParaRPr lang="en-US" dirty="0"/>
          </a:p>
          <a:p>
            <a:r>
              <a:rPr lang="en-US" dirty="0"/>
              <a:t>Most sensitive</a:t>
            </a:r>
            <a:r>
              <a:rPr lang="en-US" baseline="0" dirty="0"/>
              <a:t> for the detection of </a:t>
            </a:r>
            <a:r>
              <a:rPr lang="en-US" baseline="0" dirty="0" err="1"/>
              <a:t>tamponade:</a:t>
            </a:r>
            <a:r>
              <a:rPr lang="en-US" dirty="0" err="1"/>
              <a:t>RA</a:t>
            </a:r>
            <a:r>
              <a:rPr lang="en-US" dirty="0"/>
              <a:t> collapse during</a:t>
            </a:r>
            <a:r>
              <a:rPr lang="en-US" baseline="0" dirty="0"/>
              <a:t> systole </a:t>
            </a:r>
          </a:p>
          <a:p>
            <a:r>
              <a:rPr lang="en-US" baseline="0" dirty="0"/>
              <a:t>RV collapse during diastole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E3ED7-FA5B-4438-ADB5-D68200E1BB0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4185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Rubbing his thigh will not raise this roof…</a:t>
            </a:r>
          </a:p>
          <a:p>
            <a:endParaRPr lang="en-US" baseline="0" dirty="0"/>
          </a:p>
          <a:p>
            <a:r>
              <a:rPr lang="en-US" baseline="0" dirty="0"/>
              <a:t>What is the reflex called?  Cremasteric</a:t>
            </a:r>
          </a:p>
          <a:p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5791F6-96B0-2A46-BC6C-7DEB86A7FBD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0798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CHF</a:t>
            </a:r>
          </a:p>
        </p:txBody>
      </p:sp>
    </p:spTree>
    <p:extLst>
      <p:ext uri="{BB962C8B-B14F-4D97-AF65-F5344CB8AC3E}">
        <p14:creationId xmlns:p14="http://schemas.microsoft.com/office/powerpoint/2010/main" val="24405137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Mild </a:t>
            </a:r>
            <a:r>
              <a:rPr lang="en-US" dirty="0" err="1"/>
              <a:t>Hydronephrosis</a:t>
            </a:r>
            <a:endParaRPr lang="en-US" dirty="0"/>
          </a:p>
          <a:p>
            <a:r>
              <a:rPr lang="en-US" baseline="0" dirty="0"/>
              <a:t>A 46yo man presents with right flank pain and a history of confirmed nephrolithiasis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159F8-73B9-4AA7-B231-3C790BE5FA8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1398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/>
              <a:t>Donut or target sign</a:t>
            </a:r>
          </a:p>
          <a:p>
            <a:r>
              <a:rPr lang="en-US" sz="1200" dirty="0" err="1"/>
              <a:t>Invaginated</a:t>
            </a:r>
            <a:r>
              <a:rPr lang="en-US" sz="1200" dirty="0"/>
              <a:t> bowels</a:t>
            </a:r>
          </a:p>
          <a:p>
            <a:endParaRPr lang="en-US" baseline="0" dirty="0"/>
          </a:p>
          <a:p>
            <a:r>
              <a:rPr lang="en-US" baseline="0" dirty="0"/>
              <a:t>Contrast enema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94E2B0-272E-9C4C-8DB4-D5932E227DF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7547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Valsalva</a:t>
            </a:r>
            <a:r>
              <a:rPr lang="en-US" baseline="0" dirty="0"/>
              <a:t> </a:t>
            </a:r>
            <a:r>
              <a:rPr lang="en-US" baseline="0" dirty="0" err="1"/>
              <a:t>maneuever</a:t>
            </a:r>
            <a:r>
              <a:rPr lang="en-US" baseline="0" dirty="0"/>
              <a:t>.  </a:t>
            </a:r>
            <a:r>
              <a:rPr lang="en-US" dirty="0"/>
              <a:t>This ultrasounds demonstrate HOCM</a:t>
            </a:r>
            <a:r>
              <a:rPr lang="en-US" baseline="0" dirty="0"/>
              <a:t>. The image on the RIGHT demonstrates atrial septal hypertrophy (ASH) with systolic anterior motion (SAM) of the anterior mitral valve leaflet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E3ED7-FA5B-4438-ADB5-D68200E1BB0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3585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Take me to church: Croup</a:t>
            </a:r>
          </a:p>
          <a:p>
            <a:endParaRPr lang="en-US" dirty="0"/>
          </a:p>
          <a:p>
            <a:r>
              <a:rPr lang="en-US" dirty="0"/>
              <a:t>What is the virus?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B9D4A7-6F44-3142-AE5E-CAA76077A7B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0763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Old and twisted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B9D4A7-6F44-3142-AE5E-CAA76077A7B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1714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B9D4A7-6F44-3142-AE5E-CAA76077A7B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66731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Blood: compartment syndrome on the eye </a:t>
            </a:r>
          </a:p>
          <a:p>
            <a:r>
              <a:rPr lang="en-US" dirty="0"/>
              <a:t>Treatment?</a:t>
            </a:r>
            <a:r>
              <a:rPr lang="en-US" baseline="0" dirty="0"/>
              <a:t>  </a:t>
            </a:r>
          </a:p>
          <a:p>
            <a:endParaRPr lang="en-US" baseline="0" dirty="0"/>
          </a:p>
          <a:p>
            <a:r>
              <a:rPr lang="en-US" baseline="0" dirty="0"/>
              <a:t>Lateral </a:t>
            </a:r>
            <a:r>
              <a:rPr lang="en-US" baseline="0" dirty="0" err="1"/>
              <a:t>Canthotomy</a:t>
            </a:r>
            <a:r>
              <a:rPr lang="en-US" baseline="0" dirty="0"/>
              <a:t> and Inferior (+/- Superior) </a:t>
            </a:r>
            <a:r>
              <a:rPr lang="en-US" baseline="0" dirty="0" err="1"/>
              <a:t>Cantholysis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F34C5-2591-3F4A-BAF9-B1D38C48C03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96796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When performing this procedure what structure are you trying to avoid?</a:t>
            </a:r>
            <a:r>
              <a:rPr lang="en-US" dirty="0">
                <a:effectLst/>
              </a:rPr>
              <a:t> </a:t>
            </a:r>
          </a:p>
          <a:p>
            <a:endParaRPr lang="en-US" dirty="0">
              <a:effectLst/>
            </a:endParaRPr>
          </a:p>
          <a:p>
            <a:r>
              <a:rPr lang="en-US" dirty="0">
                <a:effectLst/>
              </a:rPr>
              <a:t>Carotid Artery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059991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 is the most common location of this pathology?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Short-acting IV beta-blockers such as labetalol or esmolol are ideal, with esmolol preferred if the subject is potentially intolerant of beta-blockers (chronic obstructive pulmonary disease, bradycardia, congestive heart failure). The goal heart rate is 60-80 bpm. No data for calcium-channel blockers exists, but IV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dihydropyridines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such as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nicardipine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may be used to reduce blood pressure. Vasodilators such as nitroprusside may be necessary to decrease systolic blood pressure to 100-120 mm Hg once heart rate is controlled.</a:t>
            </a:r>
            <a:r>
              <a:rPr lang="en-US" sz="1200" b="0" i="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5791F6-96B0-2A46-BC6C-7DEB86A7FBD6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49921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dirty="0">
                <a:solidFill>
                  <a:srgbClr val="FDE135"/>
                </a:solidFill>
                <a:latin typeface="+mn-lt"/>
              </a:rPr>
              <a:t>What artifact is  present on this image?  EDGE</a:t>
            </a:r>
          </a:p>
          <a:p>
            <a:endParaRPr lang="en-US" sz="1200" b="1" dirty="0">
              <a:solidFill>
                <a:srgbClr val="FDE135"/>
              </a:solidFill>
              <a:latin typeface="+mn-lt"/>
            </a:endParaRPr>
          </a:p>
          <a:p>
            <a:pPr marL="0" lvl="0" indent="0" algn="ctr">
              <a:buNone/>
              <a:defRPr sz="1800">
                <a:solidFill>
                  <a:srgbClr val="000000"/>
                </a:solidFill>
              </a:defRPr>
            </a:pPr>
            <a:r>
              <a:rPr lang="en-US" sz="1200" b="1" dirty="0">
                <a:solidFill>
                  <a:srgbClr val="FFFFFF"/>
                </a:solidFill>
              </a:rPr>
              <a:t>Refraction artifact</a:t>
            </a:r>
          </a:p>
          <a:p>
            <a:pPr marL="0" lvl="0" indent="0" algn="ctr">
              <a:buNone/>
              <a:defRPr sz="1800">
                <a:solidFill>
                  <a:srgbClr val="000000"/>
                </a:solidFill>
              </a:defRPr>
            </a:pPr>
            <a:r>
              <a:rPr lang="en-US" sz="1200" b="1" dirty="0">
                <a:solidFill>
                  <a:srgbClr val="FFFFFF"/>
                </a:solidFill>
              </a:rPr>
              <a:t>usually occurs at the interface of reflective medium to an anechoic medium</a:t>
            </a:r>
          </a:p>
          <a:p>
            <a:pPr marL="0" lvl="0" indent="0" algn="ctr">
              <a:buNone/>
              <a:defRPr sz="1800">
                <a:solidFill>
                  <a:srgbClr val="000000"/>
                </a:solidFill>
              </a:defRPr>
            </a:pPr>
            <a:r>
              <a:rPr lang="en-US" sz="1200" b="1" dirty="0">
                <a:solidFill>
                  <a:srgbClr val="FFFFFF"/>
                </a:solidFill>
              </a:rPr>
              <a:t>image the object in different planes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159F8-73B9-4AA7-B231-3C790BE5FA8F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39455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Definitive management in the ED? </a:t>
            </a:r>
          </a:p>
          <a:p>
            <a:endParaRPr lang="en-US" dirty="0"/>
          </a:p>
          <a:p>
            <a:r>
              <a:rPr lang="en-US" dirty="0"/>
              <a:t>Burr Hole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B9D4A7-6F44-3142-AE5E-CAA76077A7B8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59529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 the kind you smoke: PCP</a:t>
            </a:r>
          </a:p>
          <a:p>
            <a:endParaRPr lang="en-US" dirty="0"/>
          </a:p>
          <a:p>
            <a:r>
              <a:rPr lang="en-US" dirty="0"/>
              <a:t>What is the CD 4 count? &lt;200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B9D4A7-6F44-3142-AE5E-CAA76077A7B8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65870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Wrong Pipe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B9D4A7-6F44-3142-AE5E-CAA76077A7B8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35661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Adhesions &gt; Hernia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0801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B7023-C300-7541-A0BD-2FA17F11CC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7487E1-8A07-814C-A9F2-97A801EEAD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B523B6-C83B-2348-AA67-4F46FCCDE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9143F-0153-2E4F-8645-C591028AC070}" type="datetimeFigureOut">
              <a:rPr lang="en-US" smtClean="0"/>
              <a:t>2/18/26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EF3818-F37A-3944-9C9D-9CADD5C03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1F60D4-E67B-084B-8EE7-5755DF646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0B0D5-1CAB-7B42-8966-339B211921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155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457CE-8F09-D94C-A71B-600AF15D3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1941B8-5585-5A45-A632-8AA3273621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28B312-B41F-3E48-803B-DAF7384715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9143F-0153-2E4F-8645-C591028AC070}" type="datetimeFigureOut">
              <a:rPr lang="en-US" smtClean="0"/>
              <a:t>2/18/26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909684-6FD4-9A4B-8709-56E3249004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C16A71-01E4-C942-90AF-C242FA290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0B0D5-1CAB-7B42-8966-339B211921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277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E4F58-7623-2845-87C0-0AA8CB713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9AA3A9-577D-C14C-B9A5-AE1A5FA26F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B36EEB-3E1D-F14B-8108-23D40FEF63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9143F-0153-2E4F-8645-C591028AC070}" type="datetimeFigureOut">
              <a:rPr lang="en-US" smtClean="0"/>
              <a:t>2/18/26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2ED47E-0C58-C94B-AA9D-6713EF29AF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737A65-7ECB-4E40-8478-4DD5B30EB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0B0D5-1CAB-7B42-8966-339B211921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490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B55EA-7B7E-5145-A1A9-6A6F00191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72245D-A512-3547-B3BC-EB607FC642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B4161D-E2C0-0C47-B321-17B646F30D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FD459D-3400-B44D-8770-8D45FF800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9143F-0153-2E4F-8645-C591028AC070}" type="datetimeFigureOut">
              <a:rPr lang="en-US" smtClean="0"/>
              <a:t>2/18/26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DB4F3E-DDD6-124F-B876-8EEBD734B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F190EE-0CE6-EE45-93AE-A64B426626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0B0D5-1CAB-7B42-8966-339B211921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498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EFC4C4-D762-D049-9F0B-356AF9052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027473-59A5-3243-969F-54847AD871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2E2E11-D625-B64B-A1B7-77B1B65037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42FDD87-F458-6241-B52F-3905B24B07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0C3844-D566-8444-AA62-79767DA4BB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01AD14C-83A7-E54C-B961-F12C53882D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9143F-0153-2E4F-8645-C591028AC070}" type="datetimeFigureOut">
              <a:rPr lang="en-US" smtClean="0"/>
              <a:t>2/18/26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A1FB1E-4BE5-D946-BBB0-198375EAF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DD04852-AEF6-0B4D-9ACC-86EB6697E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0B0D5-1CAB-7B42-8966-339B211921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319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957E3-A484-2542-8DCC-910BAFBFC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0D29044-0F7A-E043-A47A-F46482027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9143F-0153-2E4F-8645-C591028AC070}" type="datetimeFigureOut">
              <a:rPr lang="en-US" smtClean="0"/>
              <a:t>2/18/26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DDE734-24C1-BF4A-9BFF-1A82B4B163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219BAC-26CE-084C-A639-5A76CECA9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0B0D5-1CAB-7B42-8966-339B211921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058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F637ABF-FF4D-2945-A4DA-AC6871E6F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9143F-0153-2E4F-8645-C591028AC070}" type="datetimeFigureOut">
              <a:rPr lang="en-US" smtClean="0"/>
              <a:t>2/18/26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4215AE-D895-2243-AF4A-AB207FD62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9D5691-2F26-6343-A637-772DE5D7B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0B0D5-1CAB-7B42-8966-339B211921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152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8501B-650E-104E-879A-B23B3FCBF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B40A2E-4176-E445-8649-B7D642936A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5822DA-7354-2F43-9816-0697C42E27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95B723-19C2-6D42-825F-478094F3B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9143F-0153-2E4F-8645-C591028AC070}" type="datetimeFigureOut">
              <a:rPr lang="en-US" smtClean="0"/>
              <a:t>2/18/26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B8FDE2-604F-754B-8FA2-4F2F9B1EF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1D0473-70A8-6248-88CC-1C38D6852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0B0D5-1CAB-7B42-8966-339B211921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144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3EF00-AB84-3040-A5FB-57479ECB5D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CD26989-5F92-DD42-BB09-B0B8908267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2DB28B-63AD-4A4D-B6D9-DD5341D882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4FB8A0-F063-9543-A08F-227EB45B2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9143F-0153-2E4F-8645-C591028AC070}" type="datetimeFigureOut">
              <a:rPr lang="en-US" smtClean="0"/>
              <a:t>2/18/26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C2E111-AB2B-6E46-A434-64A6C67DC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3BAF50-27A8-D047-8912-BAC816F6FB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0B0D5-1CAB-7B42-8966-339B211921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440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5B5E5-21FB-D243-B1CF-44D1D55B6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7FF9C8-1D9F-654D-AD03-047AD4F3CB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62F874-2CA3-DB47-9269-5C7DA0D18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9143F-0153-2E4F-8645-C591028AC070}" type="datetimeFigureOut">
              <a:rPr lang="en-US" smtClean="0"/>
              <a:t>2/18/26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274DF8-338E-8D4A-86DC-B2E894149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ADAD19-36B6-EB41-AACB-EDEEE3917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0B0D5-1CAB-7B42-8966-339B211921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6252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24091A3-DE96-B04D-95DE-83F5437F4C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F7AF85-A49C-5846-8D18-8C2028548A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DD9E2E-5533-E449-9E33-02CE738FB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9143F-0153-2E4F-8645-C591028AC070}" type="datetimeFigureOut">
              <a:rPr lang="en-US" smtClean="0"/>
              <a:t>2/18/26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2BB1CB-70A2-4F49-AE2C-FBD16B32B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432C71-55B7-D842-9159-6B338A4EB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0B0D5-1CAB-7B42-8966-339B211921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9122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10947401" y="6619875"/>
            <a:ext cx="945999" cy="350800"/>
          </a:xfrm>
          <a:prstGeom prst="rect">
            <a:avLst/>
          </a:prstGeom>
          <a:noFill/>
          <a:ln>
            <a:noFill/>
          </a:ln>
        </p:spPr>
        <p:txBody>
          <a:bodyPr lIns="45700" tIns="45700" rIns="45700" bIns="45700" anchor="t" anchorCtr="0">
            <a:noAutofit/>
          </a:bodyPr>
          <a:lstStyle>
            <a:lvl1pPr marL="0" marR="0" indent="0" algn="l" rtl="0">
              <a:spcBef>
                <a:spcPts val="0"/>
              </a:spcBef>
              <a:buNone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buSzPct val="25000"/>
            </a:pPr>
            <a:fld id="{00000000-1234-1234-1234-123412341234}" type="slidenum">
              <a:rPr lang="en" smtClean="0"/>
              <a:pPr>
                <a:buSzPct val="25000"/>
              </a:pPr>
              <a:t>‹#›</a:t>
            </a:fld>
            <a:endParaRPr lang="en"/>
          </a:p>
        </p:txBody>
      </p:sp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xfrm>
            <a:off x="751833" y="277912"/>
            <a:ext cx="10972800" cy="110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 sz="4000" b="1">
                <a:solidFill>
                  <a:srgbClr val="5F5F5F"/>
                </a:solidFill>
              </a:defRPr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indent="609585" rtl="0">
              <a:spcBef>
                <a:spcPts val="0"/>
              </a:spcBef>
              <a:defRPr/>
            </a:lvl6pPr>
            <a:lvl7pPr indent="1219170" rtl="0">
              <a:spcBef>
                <a:spcPts val="0"/>
              </a:spcBef>
              <a:defRPr/>
            </a:lvl7pPr>
            <a:lvl8pPr indent="1828754" rtl="0">
              <a:spcBef>
                <a:spcPts val="0"/>
              </a:spcBef>
              <a:defRPr/>
            </a:lvl8pPr>
            <a:lvl9pPr indent="2438339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body" idx="1"/>
          </p:nvPr>
        </p:nvSpPr>
        <p:spPr>
          <a:xfrm>
            <a:off x="609600" y="1643350"/>
            <a:ext cx="10972800" cy="5473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457189" indent="-292093" rtl="0">
              <a:spcBef>
                <a:spcPts val="0"/>
              </a:spcBef>
              <a:buSzPct val="65250"/>
              <a:defRPr sz="3480"/>
            </a:lvl1pPr>
            <a:lvl2pPr marL="959965" indent="-350381" rtl="0">
              <a:spcBef>
                <a:spcPts val="933"/>
              </a:spcBef>
              <a:defRPr/>
            </a:lvl2pPr>
            <a:lvl3pPr marL="1533196" indent="-487589" rtl="0">
              <a:spcBef>
                <a:spcPts val="933"/>
              </a:spcBef>
              <a:buClr>
                <a:srgbClr val="CC9900"/>
              </a:buClr>
              <a:buFont typeface="Noto Symbol"/>
              <a:buChar char="●"/>
              <a:defRPr/>
            </a:lvl3pPr>
            <a:lvl4pPr marL="1997025" indent="-464596" rtl="0">
              <a:spcBef>
                <a:spcPts val="933"/>
              </a:spcBef>
              <a:buClr>
                <a:srgbClr val="CC9900"/>
              </a:buClr>
              <a:buFont typeface="Noto Symbol"/>
              <a:buChar char="●"/>
              <a:defRPr/>
            </a:lvl4pPr>
            <a:lvl5pPr marL="2543463" indent="-575012" rtl="0">
              <a:spcBef>
                <a:spcPts val="933"/>
              </a:spcBef>
              <a:buClr>
                <a:srgbClr val="CC9900"/>
              </a:buClr>
              <a:buFont typeface="Noto Symbol"/>
              <a:buChar char="●"/>
              <a:defRPr/>
            </a:lvl5pPr>
            <a:lvl6pPr marL="3153048" indent="-575012" rtl="0">
              <a:spcBef>
                <a:spcPts val="933"/>
              </a:spcBef>
              <a:buClr>
                <a:srgbClr val="CC9900"/>
              </a:buClr>
              <a:buFont typeface="Noto Symbol"/>
              <a:buChar char="●"/>
              <a:defRPr/>
            </a:lvl6pPr>
            <a:lvl7pPr marL="3762633" indent="-575012" rtl="0">
              <a:spcBef>
                <a:spcPts val="933"/>
              </a:spcBef>
              <a:buClr>
                <a:srgbClr val="CC9900"/>
              </a:buClr>
              <a:buFont typeface="Noto Symbol"/>
              <a:buChar char="●"/>
              <a:defRPr/>
            </a:lvl7pPr>
            <a:lvl8pPr marL="4372217" indent="-575012" rtl="0">
              <a:spcBef>
                <a:spcPts val="933"/>
              </a:spcBef>
              <a:buClr>
                <a:srgbClr val="CC9900"/>
              </a:buClr>
              <a:buFont typeface="Noto Symbol"/>
              <a:buChar char="●"/>
              <a:defRPr/>
            </a:lvl8pPr>
            <a:lvl9pPr marL="4981802" indent="-575012" rtl="0">
              <a:spcBef>
                <a:spcPts val="933"/>
              </a:spcBef>
              <a:buClr>
                <a:srgbClr val="CC9900"/>
              </a:buClr>
              <a:buFont typeface="Noto Symbol"/>
              <a:buChar char="●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84864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>
            <a:spLocks noGrp="1"/>
          </p:cNvSpPr>
          <p:nvPr>
            <p:ph type="pic" idx="13"/>
          </p:nvPr>
        </p:nvSpPr>
        <p:spPr>
          <a:xfrm>
            <a:off x="738188" y="660797"/>
            <a:ext cx="10715625" cy="4018359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70" name="Shape 70"/>
          <p:cNvSpPr>
            <a:spLocks noGrp="1"/>
          </p:cNvSpPr>
          <p:nvPr>
            <p:ph type="title"/>
          </p:nvPr>
        </p:nvSpPr>
        <p:spPr>
          <a:xfrm>
            <a:off x="738188" y="4786313"/>
            <a:ext cx="10715625" cy="85725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71" name="Shape 71"/>
          <p:cNvSpPr>
            <a:spLocks noGrp="1"/>
          </p:cNvSpPr>
          <p:nvPr>
            <p:ph type="body" sz="quarter" idx="1"/>
          </p:nvPr>
        </p:nvSpPr>
        <p:spPr>
          <a:xfrm>
            <a:off x="738188" y="5634633"/>
            <a:ext cx="10715625" cy="1098352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SzTx/>
              <a:buNone/>
              <a:defRPr sz="2953">
                <a:solidFill>
                  <a:srgbClr val="73BFFF"/>
                </a:solidFill>
              </a:defRPr>
            </a:lvl1pPr>
            <a:lvl2pPr marL="0" indent="0">
              <a:spcBef>
                <a:spcPts val="0"/>
              </a:spcBef>
              <a:buSzTx/>
              <a:buNone/>
              <a:defRPr sz="2953">
                <a:solidFill>
                  <a:srgbClr val="73BFFF"/>
                </a:solidFill>
              </a:defRPr>
            </a:lvl2pPr>
            <a:lvl3pPr marL="0" indent="0">
              <a:spcBef>
                <a:spcPts val="0"/>
              </a:spcBef>
              <a:buSzTx/>
              <a:buNone/>
              <a:defRPr sz="2953">
                <a:solidFill>
                  <a:srgbClr val="73BFFF"/>
                </a:solidFill>
              </a:defRPr>
            </a:lvl3pPr>
            <a:lvl4pPr marL="0" indent="0">
              <a:spcBef>
                <a:spcPts val="0"/>
              </a:spcBef>
              <a:buSzTx/>
              <a:buNone/>
              <a:defRPr sz="2953">
                <a:solidFill>
                  <a:srgbClr val="73BFFF"/>
                </a:solidFill>
              </a:defRPr>
            </a:lvl4pPr>
            <a:lvl5pPr marL="0" indent="0">
              <a:spcBef>
                <a:spcPts val="0"/>
              </a:spcBef>
              <a:buSzTx/>
              <a:buNone/>
              <a:defRPr sz="2953">
                <a:solidFill>
                  <a:srgbClr val="73B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2" name="Shape 7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65716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FBEEED6-C007-8342-B424-DA1E43476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AC3C7A-DE42-C045-A0DA-6870572BB2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67D53B-9DB7-464E-B96A-FE62E9EB72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89143F-0153-2E4F-8645-C591028AC070}" type="datetimeFigureOut">
              <a:rPr lang="en-US" smtClean="0"/>
              <a:t>2/18/26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30DBA3-B687-9B45-9284-F678D036B4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334871-6747-9947-B23B-987C4E7183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70B0D5-1CAB-7B42-8966-339B211921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740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.xml"/><Relationship Id="rId3" Type="http://schemas.microsoft.com/office/2007/relationships/media" Target="../media/media3.mp4"/><Relationship Id="rId7" Type="http://schemas.openxmlformats.org/officeDocument/2006/relationships/slideLayout" Target="../slideLayouts/slideLayout1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video" Target="../media/media4.mp4"/><Relationship Id="rId11" Type="http://schemas.openxmlformats.org/officeDocument/2006/relationships/image" Target="../media/image10.png"/><Relationship Id="rId5" Type="http://schemas.microsoft.com/office/2007/relationships/media" Target="../media/media4.mp4"/><Relationship Id="rId10" Type="http://schemas.openxmlformats.org/officeDocument/2006/relationships/image" Target="../media/image9.png"/><Relationship Id="rId4" Type="http://schemas.openxmlformats.org/officeDocument/2006/relationships/video" Target="../media/media3.mp4"/><Relationship Id="rId9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1.xml"/><Relationship Id="rId3" Type="http://schemas.microsoft.com/office/2007/relationships/media" Target="../media/media4.mp4"/><Relationship Id="rId7" Type="http://schemas.openxmlformats.org/officeDocument/2006/relationships/slideLayout" Target="../slideLayouts/slideLayout1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video" Target="../media/media6.mov"/><Relationship Id="rId11" Type="http://schemas.openxmlformats.org/officeDocument/2006/relationships/image" Target="../media/image13.png"/><Relationship Id="rId5" Type="http://schemas.microsoft.com/office/2007/relationships/media" Target="../media/media6.mov"/><Relationship Id="rId10" Type="http://schemas.openxmlformats.org/officeDocument/2006/relationships/image" Target="../media/image10.png"/><Relationship Id="rId4" Type="http://schemas.openxmlformats.org/officeDocument/2006/relationships/video" Target="../media/media4.mp4"/><Relationship Id="rId9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6.xml"/><Relationship Id="rId3" Type="http://schemas.microsoft.com/office/2007/relationships/media" Target="../media/media10.mp4"/><Relationship Id="rId7" Type="http://schemas.openxmlformats.org/officeDocument/2006/relationships/slideLayout" Target="../slideLayouts/slideLayout12.xml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6" Type="http://schemas.openxmlformats.org/officeDocument/2006/relationships/video" Target="../media/media11.mp4"/><Relationship Id="rId11" Type="http://schemas.openxmlformats.org/officeDocument/2006/relationships/image" Target="../media/image20.png"/><Relationship Id="rId5" Type="http://schemas.microsoft.com/office/2007/relationships/media" Target="../media/media11.mp4"/><Relationship Id="rId10" Type="http://schemas.openxmlformats.org/officeDocument/2006/relationships/image" Target="../media/image19.png"/><Relationship Id="rId4" Type="http://schemas.openxmlformats.org/officeDocument/2006/relationships/video" Target="../media/media10.mp4"/><Relationship Id="rId9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microsoft.com/office/2007/relationships/media" Target="../media/media12.mp4"/><Relationship Id="rId1" Type="http://schemas.openxmlformats.org/officeDocument/2006/relationships/video" Target="NULL" TargetMode="External"/><Relationship Id="rId5" Type="http://schemas.openxmlformats.org/officeDocument/2006/relationships/image" Target="../media/image21.png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14.mp4"/><Relationship Id="rId7" Type="http://schemas.openxmlformats.org/officeDocument/2006/relationships/image" Target="../media/image23.png"/><Relationship Id="rId2" Type="http://schemas.openxmlformats.org/officeDocument/2006/relationships/video" Target="../media/media13.jpg"/><Relationship Id="rId1" Type="http://schemas.microsoft.com/office/2007/relationships/media" Target="../media/media13.jpg"/><Relationship Id="rId6" Type="http://schemas.openxmlformats.org/officeDocument/2006/relationships/notesSlide" Target="../notesSlides/notesSlide19.xml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14.mp4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if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if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15.mp4"/><Relationship Id="rId1" Type="http://schemas.microsoft.com/office/2007/relationships/media" Target="../media/media15.mp4"/><Relationship Id="rId5" Type="http://schemas.openxmlformats.org/officeDocument/2006/relationships/image" Target="../media/image29.png"/><Relationship Id="rId4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6.mp4"/><Relationship Id="rId1" Type="http://schemas.microsoft.com/office/2007/relationships/media" Target="../media/media16.mp4"/><Relationship Id="rId5" Type="http://schemas.openxmlformats.org/officeDocument/2006/relationships/image" Target="../media/image35.png"/><Relationship Id="rId4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1BDB00-0A7E-414E-9239-8A9B6CE68DC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Crossword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91EF16-5A03-A342-8FBD-176F32A03A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660401"/>
            <a:ext cx="9144000" cy="1655762"/>
          </a:xfrm>
        </p:spPr>
        <p:txBody>
          <a:bodyPr>
            <a:normAutofit/>
          </a:bodyPr>
          <a:lstStyle/>
          <a:p>
            <a:r>
              <a:rPr lang="en-US" sz="6000" dirty="0">
                <a:solidFill>
                  <a:srgbClr val="FFFF00"/>
                </a:solidFill>
              </a:rPr>
              <a:t>ITE Image Review Crossword</a:t>
            </a:r>
          </a:p>
        </p:txBody>
      </p:sp>
      <p:pic>
        <p:nvPicPr>
          <p:cNvPr id="5" name="Picture 4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91F7FCFB-84FB-0ED8-4A96-EA2704301A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9442" y="2311399"/>
            <a:ext cx="3822700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986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G_1268.JPG">
            <a:extLst>
              <a:ext uri="{FF2B5EF4-FFF2-40B4-BE49-F238E27FC236}">
                <a16:creationId xmlns:a16="http://schemas.microsoft.com/office/drawing/2014/main" id="{8AFD521C-3AE3-5D40-81EA-7256ECC6CF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13694" r="-13694"/>
          <a:stretch>
            <a:fillRect/>
          </a:stretch>
        </p:blipFill>
        <p:spPr>
          <a:xfrm>
            <a:off x="2794836" y="399358"/>
            <a:ext cx="10968677" cy="645864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ACE607B-32C2-EC4B-B555-E3DAD5641223}"/>
              </a:ext>
            </a:extLst>
          </p:cNvPr>
          <p:cNvSpPr/>
          <p:nvPr/>
        </p:nvSpPr>
        <p:spPr>
          <a:xfrm>
            <a:off x="0" y="4288536"/>
            <a:ext cx="46512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FFC000"/>
                </a:solidFill>
              </a:rPr>
              <a:t>How do you manage me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180686-D835-2A4D-8C0A-EB3B664025EB}"/>
              </a:ext>
            </a:extLst>
          </p:cNvPr>
          <p:cNvSpPr txBox="1"/>
          <p:nvPr/>
        </p:nvSpPr>
        <p:spPr>
          <a:xfrm>
            <a:off x="1035127" y="861303"/>
            <a:ext cx="18445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1 DOWN</a:t>
            </a:r>
          </a:p>
        </p:txBody>
      </p:sp>
    </p:spTree>
    <p:extLst>
      <p:ext uri="{BB962C8B-B14F-4D97-AF65-F5344CB8AC3E}">
        <p14:creationId xmlns:p14="http://schemas.microsoft.com/office/powerpoint/2010/main" val="7981678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7086" y="0"/>
            <a:ext cx="12104914" cy="126274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FDE135"/>
                </a:solidFill>
                <a:latin typeface="Cambria" charset="0"/>
                <a:ea typeface="Cambria" charset="0"/>
                <a:cs typeface="Cambria" charset="0"/>
              </a:rPr>
              <a:t>The condition seen here is classically mimicked by what infectious bacteria?</a:t>
            </a:r>
          </a:p>
        </p:txBody>
      </p:sp>
      <p:pic>
        <p:nvPicPr>
          <p:cNvPr id="6" name="appendiciti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817045" y="1262743"/>
            <a:ext cx="8159930" cy="553865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AC730CC-1AA4-5D4F-A945-6E73C13E0D7E}"/>
              </a:ext>
            </a:extLst>
          </p:cNvPr>
          <p:cNvSpPr txBox="1"/>
          <p:nvPr/>
        </p:nvSpPr>
        <p:spPr>
          <a:xfrm>
            <a:off x="363634" y="3154906"/>
            <a:ext cx="14534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2 </a:t>
            </a:r>
            <a:r>
              <a:rPr lang="en-US" sz="3200" b="1" dirty="0">
                <a:solidFill>
                  <a:schemeClr val="bg1"/>
                </a:solidFill>
              </a:rPr>
              <a:t>Down</a:t>
            </a:r>
            <a:endParaRPr lang="en-US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5629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9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5-07-10 at 8.43.03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9549" y="0"/>
            <a:ext cx="6437112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07818" y="277912"/>
            <a:ext cx="11859491" cy="1106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solidFill>
                  <a:schemeClr val="accent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br>
              <a:rPr lang="en-US" sz="2800" dirty="0">
                <a:solidFill>
                  <a:srgbClr val="FDE135"/>
                </a:solidFill>
              </a:rPr>
            </a:br>
            <a:endParaRPr lang="en-US" sz="2800" dirty="0">
              <a:solidFill>
                <a:srgbClr val="FDE135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5544715" y="3251212"/>
            <a:ext cx="6522594" cy="360678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DE135"/>
                </a:solidFill>
              </a:rPr>
              <a:t>When the ______ is spared. This is considered an ophthalmologic emergency.</a:t>
            </a:r>
            <a:endParaRPr lang="en-US" sz="3200" b="1" dirty="0"/>
          </a:p>
          <a:p>
            <a:pPr marL="0" indent="0" algn="ctr">
              <a:buNone/>
            </a:pPr>
            <a:r>
              <a:rPr lang="en-US" sz="3200" b="1" dirty="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1170F13-75EC-5149-9494-9798A96E0CA7}"/>
              </a:ext>
            </a:extLst>
          </p:cNvPr>
          <p:cNvSpPr txBox="1"/>
          <p:nvPr/>
        </p:nvSpPr>
        <p:spPr>
          <a:xfrm>
            <a:off x="7857521" y="1369836"/>
            <a:ext cx="14902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3 Down</a:t>
            </a:r>
          </a:p>
        </p:txBody>
      </p:sp>
    </p:spTree>
    <p:extLst>
      <p:ext uri="{BB962C8B-B14F-4D97-AF65-F5344CB8AC3E}">
        <p14:creationId xmlns:p14="http://schemas.microsoft.com/office/powerpoint/2010/main" val="34908477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B26AF93-D4B2-3141-8F7D-18D1434F0D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000750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4B60860-1766-AB4B-906D-803706723713}"/>
              </a:ext>
            </a:extLst>
          </p:cNvPr>
          <p:cNvSpPr/>
          <p:nvPr/>
        </p:nvSpPr>
        <p:spPr>
          <a:xfrm>
            <a:off x="6640694" y="3701534"/>
            <a:ext cx="47820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DE135"/>
                </a:solidFill>
              </a:rPr>
              <a:t>C2 &gt; 6mm and C6 &gt; 22mm</a:t>
            </a:r>
            <a:endParaRPr lang="en-US" sz="3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3B790CF-EDDF-5749-8D62-96F78A939DDC}"/>
              </a:ext>
            </a:extLst>
          </p:cNvPr>
          <p:cNvSpPr txBox="1"/>
          <p:nvPr/>
        </p:nvSpPr>
        <p:spPr>
          <a:xfrm>
            <a:off x="8413197" y="678363"/>
            <a:ext cx="1655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4 Down</a:t>
            </a:r>
          </a:p>
        </p:txBody>
      </p:sp>
    </p:spTree>
    <p:extLst>
      <p:ext uri="{BB962C8B-B14F-4D97-AF65-F5344CB8AC3E}">
        <p14:creationId xmlns:p14="http://schemas.microsoft.com/office/powerpoint/2010/main" val="19283188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3085" y="49085"/>
            <a:ext cx="6808915" cy="68089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168927" y="2418500"/>
            <a:ext cx="4588931" cy="576262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sz="3600" dirty="0">
                <a:solidFill>
                  <a:srgbClr val="FDE135"/>
                </a:solidFill>
              </a:rPr>
              <a:t>No rolling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0C88624-D7F0-2343-AB7B-99EDC7CE4B7E}"/>
              </a:ext>
            </a:extLst>
          </p:cNvPr>
          <p:cNvSpPr txBox="1"/>
          <p:nvPr/>
        </p:nvSpPr>
        <p:spPr>
          <a:xfrm>
            <a:off x="1654164" y="739323"/>
            <a:ext cx="16184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5 </a:t>
            </a:r>
            <a:r>
              <a:rPr lang="en-US" sz="3600" b="1" dirty="0">
                <a:solidFill>
                  <a:schemeClr val="bg1"/>
                </a:solidFill>
              </a:rPr>
              <a:t>Down</a:t>
            </a:r>
            <a:endParaRPr lang="en-US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56819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D50C3-09E3-C446-B50D-65E1A78E499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219200" y="277813"/>
            <a:ext cx="10972800" cy="1106487"/>
          </a:xfrm>
        </p:spPr>
        <p:txBody>
          <a:bodyPr/>
          <a:lstStyle/>
          <a:p>
            <a:r>
              <a:rPr lang="en-US" dirty="0"/>
              <a:t>What did this patient “fall” onto?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49E7122-8952-C444-82B5-2B6294D697B7}"/>
              </a:ext>
            </a:extLst>
          </p:cNvPr>
          <p:cNvSpPr txBox="1">
            <a:spLocks/>
          </p:cNvSpPr>
          <p:nvPr/>
        </p:nvSpPr>
        <p:spPr>
          <a:xfrm>
            <a:off x="0" y="3791022"/>
            <a:ext cx="5699760" cy="155385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solidFill>
                  <a:srgbClr val="FDE135"/>
                </a:solidFill>
                <a:latin typeface="Cambria" charset="0"/>
                <a:ea typeface="Cambria" charset="0"/>
                <a:cs typeface="Cambria" charset="0"/>
              </a:rPr>
              <a:t> WHAT DID THIS PATIENT “FALL” ONTO?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3F95543-C3E1-6D40-85FF-49A284C7ED24}"/>
              </a:ext>
            </a:extLst>
          </p:cNvPr>
          <p:cNvSpPr txBox="1"/>
          <p:nvPr/>
        </p:nvSpPr>
        <p:spPr>
          <a:xfrm>
            <a:off x="2448561" y="1091912"/>
            <a:ext cx="14902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6 Down</a:t>
            </a:r>
          </a:p>
        </p:txBody>
      </p:sp>
      <p:pic>
        <p:nvPicPr>
          <p:cNvPr id="4" name="Picture 3" descr="X-ray of a person's pelvis&#10;&#10;Description automatically generated">
            <a:extLst>
              <a:ext uri="{FF2B5EF4-FFF2-40B4-BE49-F238E27FC236}">
                <a16:creationId xmlns:a16="http://schemas.microsoft.com/office/drawing/2014/main" id="{F5DAAAE4-EB75-89AE-5666-DE06657373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3254" y="654050"/>
            <a:ext cx="6337300" cy="554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755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2810" y="-90051"/>
            <a:ext cx="6526671" cy="84641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DE135"/>
                </a:solidFill>
              </a:rPr>
              <a:t>		DYSPNEA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43351"/>
            <a:ext cx="10972800" cy="2137048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7" name="good PSL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587431" y="2491081"/>
            <a:ext cx="4545687" cy="3561937"/>
          </a:xfrm>
          <a:prstGeom prst="rect">
            <a:avLst/>
          </a:prstGeom>
        </p:spPr>
      </p:pic>
      <p:pic>
        <p:nvPicPr>
          <p:cNvPr id="8" name="lung_pt1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301677" y="699246"/>
            <a:ext cx="4854464" cy="3406588"/>
          </a:xfrm>
          <a:prstGeom prst="rect">
            <a:avLst/>
          </a:prstGeom>
        </p:spPr>
      </p:pic>
      <p:pic>
        <p:nvPicPr>
          <p:cNvPr id="9" name="nomral lung">
            <a:hlinkClick r:id="" action="ppaction://media"/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1354" y="699246"/>
            <a:ext cx="4536140" cy="340210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BE6AA72-BAB2-DC4C-9A95-B70B99FAE65A}"/>
              </a:ext>
            </a:extLst>
          </p:cNvPr>
          <p:cNvSpPr txBox="1"/>
          <p:nvPr/>
        </p:nvSpPr>
        <p:spPr>
          <a:xfrm>
            <a:off x="609600" y="5468243"/>
            <a:ext cx="17355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7 </a:t>
            </a:r>
            <a:r>
              <a:rPr lang="en-US" sz="3600" b="1" dirty="0">
                <a:solidFill>
                  <a:schemeClr val="bg1"/>
                </a:solidFill>
              </a:rPr>
              <a:t>Across</a:t>
            </a:r>
            <a:endParaRPr lang="en-US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217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9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998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99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996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99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8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video>
              <p:cMediaNode vol="80000">
                <p:cTn id="19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25" repeatCount="indefinite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0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film, animal, food&#10;&#10;Description automatically generated">
            <a:extLst>
              <a:ext uri="{FF2B5EF4-FFF2-40B4-BE49-F238E27FC236}">
                <a16:creationId xmlns:a16="http://schemas.microsoft.com/office/drawing/2014/main" id="{C1D8E02A-3A66-E34B-B30B-019F181D4F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1272" y="180423"/>
            <a:ext cx="7471727" cy="649715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E545D00-C634-8540-8D42-96394BBC36D5}"/>
              </a:ext>
            </a:extLst>
          </p:cNvPr>
          <p:cNvSpPr/>
          <p:nvPr/>
        </p:nvSpPr>
        <p:spPr>
          <a:xfrm>
            <a:off x="354887" y="5310878"/>
            <a:ext cx="758470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DE135"/>
                </a:solidFill>
              </a:rPr>
              <a:t>(USED) TO BE THE MOST COMMON CAUSE</a:t>
            </a:r>
            <a:endParaRPr lang="en-US" sz="3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DF047D2-DE25-9D43-9A4D-C776E39D61BA}"/>
              </a:ext>
            </a:extLst>
          </p:cNvPr>
          <p:cNvSpPr txBox="1"/>
          <p:nvPr/>
        </p:nvSpPr>
        <p:spPr>
          <a:xfrm>
            <a:off x="1292129" y="669959"/>
            <a:ext cx="17724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8 Across</a:t>
            </a:r>
          </a:p>
        </p:txBody>
      </p:sp>
    </p:spTree>
    <p:extLst>
      <p:ext uri="{BB962C8B-B14F-4D97-AF65-F5344CB8AC3E}">
        <p14:creationId xmlns:p14="http://schemas.microsoft.com/office/powerpoint/2010/main" val="22263155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molar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185395" y="103045"/>
            <a:ext cx="9006605" cy="675495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B313D30-2F1D-EE45-97B4-AAFE52778271}"/>
              </a:ext>
            </a:extLst>
          </p:cNvPr>
          <p:cNvSpPr txBox="1"/>
          <p:nvPr/>
        </p:nvSpPr>
        <p:spPr>
          <a:xfrm>
            <a:off x="560609" y="556443"/>
            <a:ext cx="14534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9 </a:t>
            </a:r>
            <a:r>
              <a:rPr lang="en-US" sz="3200" b="1" dirty="0">
                <a:solidFill>
                  <a:schemeClr val="bg1"/>
                </a:solidFill>
              </a:rPr>
              <a:t>Down</a:t>
            </a:r>
            <a:endParaRPr lang="en-US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9765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9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0668" y="-61061"/>
            <a:ext cx="7265064" cy="8272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DE135"/>
                </a:solidFill>
              </a:rPr>
              <a:t>Abbreviation for this disease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good PSL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823156" y="3296063"/>
            <a:ext cx="4545687" cy="3561937"/>
          </a:xfrm>
          <a:prstGeom prst="rect">
            <a:avLst/>
          </a:prstGeom>
        </p:spPr>
      </p:pic>
      <p:pic>
        <p:nvPicPr>
          <p:cNvPr id="5" name="nomral lung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568149" y="716316"/>
            <a:ext cx="4536140" cy="3402105"/>
          </a:xfrm>
          <a:prstGeom prst="rect">
            <a:avLst/>
          </a:prstGeom>
        </p:spPr>
      </p:pic>
      <p:pic>
        <p:nvPicPr>
          <p:cNvPr id="6" name="lung pna">
            <a:hlinkClick r:id="" action="ppaction://media"/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7711" y="716316"/>
            <a:ext cx="4536140" cy="340210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61043F1-3BCC-AD4E-B360-99EB5D8D1901}"/>
              </a:ext>
            </a:extLst>
          </p:cNvPr>
          <p:cNvSpPr txBox="1"/>
          <p:nvPr/>
        </p:nvSpPr>
        <p:spPr>
          <a:xfrm>
            <a:off x="268001" y="184587"/>
            <a:ext cx="169867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10 Down</a:t>
            </a:r>
          </a:p>
          <a:p>
            <a:endParaRPr lang="en-US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2043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9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399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20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21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2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33663" y="3149451"/>
            <a:ext cx="477787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DE135"/>
              </a:buClr>
            </a:pPr>
            <a:r>
              <a:rPr lang="en-US" sz="2800" dirty="0">
                <a:solidFill>
                  <a:srgbClr val="FDE135"/>
                </a:solidFill>
              </a:rPr>
              <a:t>PHYSICAL EXAM NAME</a:t>
            </a:r>
          </a:p>
          <a:p>
            <a:pPr>
              <a:buClr>
                <a:srgbClr val="FDE135"/>
              </a:buClr>
            </a:pPr>
            <a:endParaRPr lang="en-US" sz="2800" dirty="0"/>
          </a:p>
          <a:p>
            <a:pPr>
              <a:buClr>
                <a:srgbClr val="FDE135"/>
              </a:buClr>
            </a:pPr>
            <a:endParaRPr lang="en-US" sz="2800" dirty="0"/>
          </a:p>
          <a:p>
            <a:pPr marL="342900" indent="-342900">
              <a:buClr>
                <a:srgbClr val="FDE135"/>
              </a:buClr>
              <a:buAutoNum type="alphaUcPeriod"/>
            </a:pPr>
            <a:endParaRPr lang="en-US" sz="2800" dirty="0"/>
          </a:p>
        </p:txBody>
      </p:sp>
      <p:pic>
        <p:nvPicPr>
          <p:cNvPr id="2" name="Achilles Tendon Rupture 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329048" y="1953537"/>
            <a:ext cx="6594951" cy="494621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994DA66-E23E-884D-8048-5F3247FCE601}"/>
              </a:ext>
            </a:extLst>
          </p:cNvPr>
          <p:cNvSpPr txBox="1"/>
          <p:nvPr/>
        </p:nvSpPr>
        <p:spPr>
          <a:xfrm>
            <a:off x="268001" y="184587"/>
            <a:ext cx="16986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11 Down</a:t>
            </a:r>
          </a:p>
        </p:txBody>
      </p:sp>
    </p:spTree>
    <p:extLst>
      <p:ext uri="{BB962C8B-B14F-4D97-AF65-F5344CB8AC3E}">
        <p14:creationId xmlns:p14="http://schemas.microsoft.com/office/powerpoint/2010/main" val="2127367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9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sitting, photo, white, black&#10;&#10;Description automatically generated">
            <a:extLst>
              <a:ext uri="{FF2B5EF4-FFF2-40B4-BE49-F238E27FC236}">
                <a16:creationId xmlns:a16="http://schemas.microsoft.com/office/drawing/2014/main" id="{752D59F6-7BB7-DB48-8AD9-67C99AE4F5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0"/>
            <a:ext cx="6086009" cy="683240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39D254F-6B73-9E4F-A32E-5AB9B99DD24C}"/>
              </a:ext>
            </a:extLst>
          </p:cNvPr>
          <p:cNvSpPr txBox="1"/>
          <p:nvPr/>
        </p:nvSpPr>
        <p:spPr>
          <a:xfrm>
            <a:off x="268001" y="867339"/>
            <a:ext cx="18035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12 Across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0DF62F-09F9-B646-B847-5143C0F5BEC9}"/>
              </a:ext>
            </a:extLst>
          </p:cNvPr>
          <p:cNvSpPr txBox="1"/>
          <p:nvPr/>
        </p:nvSpPr>
        <p:spPr>
          <a:xfrm>
            <a:off x="268001" y="1600321"/>
            <a:ext cx="477787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DE135"/>
              </a:buClr>
            </a:pPr>
            <a:endParaRPr lang="en-US" sz="3200" b="1" dirty="0">
              <a:solidFill>
                <a:srgbClr val="FDE135"/>
              </a:solidFill>
            </a:endParaRPr>
          </a:p>
          <a:p>
            <a:pPr>
              <a:buClr>
                <a:srgbClr val="FDE135"/>
              </a:buClr>
            </a:pPr>
            <a:endParaRPr lang="en-US" sz="3200" b="1" dirty="0"/>
          </a:p>
          <a:p>
            <a:pPr>
              <a:buClr>
                <a:srgbClr val="FDE135"/>
              </a:buClr>
            </a:pPr>
            <a:endParaRPr lang="en-US" sz="3200" b="1" dirty="0"/>
          </a:p>
          <a:p>
            <a:pPr marL="342900" indent="-342900">
              <a:buClr>
                <a:srgbClr val="FDE135"/>
              </a:buClr>
              <a:buAutoNum type="alphaUcPeriod"/>
            </a:pP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1477807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amponade SubX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670280" y="0"/>
            <a:ext cx="8851440" cy="663857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842" y="457200"/>
            <a:ext cx="11464896" cy="1325563"/>
          </a:xfrm>
        </p:spPr>
        <p:txBody>
          <a:bodyPr/>
          <a:lstStyle/>
          <a:p>
            <a:r>
              <a:rPr lang="en-US" dirty="0">
                <a:solidFill>
                  <a:srgbClr val="FDE135"/>
                </a:solidFill>
                <a:latin typeface="Cambria" charset="0"/>
                <a:ea typeface="Cambria" charset="0"/>
                <a:cs typeface="Cambria" charset="0"/>
              </a:rPr>
              <a:t>Save me!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D71478-754A-B046-B6AA-0A6FD8E92EE4}"/>
              </a:ext>
            </a:extLst>
          </p:cNvPr>
          <p:cNvSpPr txBox="1"/>
          <p:nvPr/>
        </p:nvSpPr>
        <p:spPr>
          <a:xfrm>
            <a:off x="535842" y="2239963"/>
            <a:ext cx="16986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13 Down</a:t>
            </a:r>
          </a:p>
        </p:txBody>
      </p:sp>
    </p:spTree>
    <p:extLst>
      <p:ext uri="{BB962C8B-B14F-4D97-AF65-F5344CB8AC3E}">
        <p14:creationId xmlns:p14="http://schemas.microsoft.com/office/powerpoint/2010/main" val="1098888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9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b="8652"/>
          <a:stretch/>
        </p:blipFill>
        <p:spPr>
          <a:xfrm>
            <a:off x="2399480" y="1180121"/>
            <a:ext cx="7970205" cy="5677879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-384428" y="517339"/>
            <a:ext cx="1353802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solidFill>
                  <a:schemeClr val="accent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800" dirty="0">
                <a:solidFill>
                  <a:srgbClr val="FDE135"/>
                </a:solidFill>
                <a:latin typeface="Cambria" charset="0"/>
                <a:ea typeface="Cambria" charset="0"/>
                <a:cs typeface="Cambria" charset="0"/>
              </a:rPr>
              <a:t>Rubbing his thigh will not raise This ball! </a:t>
            </a:r>
          </a:p>
          <a:p>
            <a:pPr algn="ctr"/>
            <a:endParaRPr lang="en-US" sz="2800" dirty="0">
              <a:solidFill>
                <a:srgbClr val="FDE135"/>
              </a:solidFill>
              <a:latin typeface="Cambria" charset="0"/>
              <a:ea typeface="Cambria" charset="0"/>
              <a:cs typeface="Cambria" charset="0"/>
            </a:endParaRPr>
          </a:p>
          <a:p>
            <a:pPr algn="ctr"/>
            <a:endParaRPr lang="en-US" sz="2800" dirty="0">
              <a:solidFill>
                <a:srgbClr val="FDE135"/>
              </a:solidFill>
              <a:latin typeface="Cambria" charset="0"/>
              <a:ea typeface="Cambria" charset="0"/>
              <a:cs typeface="Cambria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978D84-55C3-BA42-864D-32C1DCF8DD7A}"/>
              </a:ext>
            </a:extLst>
          </p:cNvPr>
          <p:cNvSpPr txBox="1"/>
          <p:nvPr/>
        </p:nvSpPr>
        <p:spPr>
          <a:xfrm>
            <a:off x="312671" y="3167390"/>
            <a:ext cx="16986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14 Down</a:t>
            </a:r>
          </a:p>
        </p:txBody>
      </p:sp>
    </p:spTree>
    <p:extLst>
      <p:ext uri="{BB962C8B-B14F-4D97-AF65-F5344CB8AC3E}">
        <p14:creationId xmlns:p14="http://schemas.microsoft.com/office/powerpoint/2010/main" val="19646526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3627" y="72255"/>
            <a:ext cx="6458112" cy="722008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rgbClr val="FDE135"/>
                </a:solidFill>
              </a:rPr>
              <a:t>Abbreviation for this disease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severe HF PSL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972349" y="2292853"/>
            <a:ext cx="5300012" cy="3975009"/>
          </a:xfrm>
          <a:prstGeom prst="rect">
            <a:avLst/>
          </a:prstGeom>
        </p:spPr>
      </p:pic>
      <p:pic>
        <p:nvPicPr>
          <p:cNvPr id="5" name="B Lines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55606" y="849771"/>
            <a:ext cx="4501829" cy="3376372"/>
          </a:xfrm>
          <a:prstGeom prst="rect">
            <a:avLst/>
          </a:prstGeom>
        </p:spPr>
      </p:pic>
      <p:pic>
        <p:nvPicPr>
          <p:cNvPr id="6" name="B Lines 2">
            <a:hlinkClick r:id="" action="ppaction://media"/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701133" y="772416"/>
            <a:ext cx="4490867" cy="350794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65DD3A1-1C26-024D-B14A-7BB1475B70B6}"/>
              </a:ext>
            </a:extLst>
          </p:cNvPr>
          <p:cNvSpPr txBox="1"/>
          <p:nvPr/>
        </p:nvSpPr>
        <p:spPr>
          <a:xfrm>
            <a:off x="609600" y="160594"/>
            <a:ext cx="18268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15 </a:t>
            </a:r>
            <a:r>
              <a:rPr lang="en-US" sz="3600" b="1" dirty="0">
                <a:solidFill>
                  <a:schemeClr val="bg1"/>
                </a:solidFill>
              </a:rPr>
              <a:t>Down</a:t>
            </a:r>
            <a:endParaRPr lang="en-US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1736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9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99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399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21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2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ydronephrosis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1328.6666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039793" y="1331021"/>
            <a:ext cx="7187722" cy="539079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136187"/>
            <a:ext cx="11865429" cy="1905000"/>
          </a:xfrm>
        </p:spPr>
        <p:txBody>
          <a:bodyPr anchor="t">
            <a:normAutofit/>
          </a:bodyPr>
          <a:lstStyle/>
          <a:p>
            <a:pPr algn="ctr"/>
            <a:endParaRPr lang="en-US" dirty="0">
              <a:solidFill>
                <a:srgbClr val="FDE135"/>
              </a:solidFill>
              <a:latin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693D9B-B5BF-FB41-AC3B-0D6DA4550D5C}"/>
              </a:ext>
            </a:extLst>
          </p:cNvPr>
          <p:cNvSpPr txBox="1"/>
          <p:nvPr/>
        </p:nvSpPr>
        <p:spPr>
          <a:xfrm>
            <a:off x="566485" y="1748799"/>
            <a:ext cx="17409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16 </a:t>
            </a:r>
            <a:r>
              <a:rPr lang="en-US" sz="3200" b="1" dirty="0">
                <a:solidFill>
                  <a:schemeClr val="bg1"/>
                </a:solidFill>
              </a:rPr>
              <a:t>Across</a:t>
            </a:r>
            <a:endParaRPr lang="en-US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3470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40945" y="74501"/>
            <a:ext cx="9268033" cy="69669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6757639" y="1784195"/>
            <a:ext cx="5196468" cy="383602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200" dirty="0">
              <a:solidFill>
                <a:srgbClr val="FDE135"/>
              </a:solidFill>
            </a:endParaRPr>
          </a:p>
          <a:p>
            <a:pPr marL="0" indent="0" algn="ctr">
              <a:buNone/>
            </a:pPr>
            <a:r>
              <a:rPr lang="en-US" sz="3200" dirty="0">
                <a:solidFill>
                  <a:srgbClr val="FDE135"/>
                </a:solidFill>
              </a:rPr>
              <a:t>What procedure can alleviate this pathology?</a:t>
            </a:r>
          </a:p>
        </p:txBody>
      </p:sp>
      <p:sp>
        <p:nvSpPr>
          <p:cNvPr id="2" name="Rectangle 1"/>
          <p:cNvSpPr/>
          <p:nvPr/>
        </p:nvSpPr>
        <p:spPr>
          <a:xfrm>
            <a:off x="-1888682" y="2443031"/>
            <a:ext cx="2368446" cy="12591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6EE0E6-0B09-014E-89F9-82A865BE5C4F}"/>
              </a:ext>
            </a:extLst>
          </p:cNvPr>
          <p:cNvSpPr txBox="1"/>
          <p:nvPr/>
        </p:nvSpPr>
        <p:spPr>
          <a:xfrm>
            <a:off x="8259857" y="362993"/>
            <a:ext cx="18460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17 down</a:t>
            </a:r>
          </a:p>
          <a:p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76029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9872" y="240026"/>
            <a:ext cx="11129792" cy="648249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rgbClr val="FDE135"/>
                </a:solidFill>
                <a:latin typeface="Cambria" charset="0"/>
                <a:ea typeface="Cambria" charset="0"/>
                <a:cs typeface="Cambria" charset="0"/>
              </a:rPr>
              <a:t>A maneuver to accentuate the murmur </a:t>
            </a:r>
          </a:p>
        </p:txBody>
      </p:sp>
      <p:pic>
        <p:nvPicPr>
          <p:cNvPr id="4" name="SAM m mode (1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095999" y="888275"/>
            <a:ext cx="5988908" cy="5391047"/>
          </a:xfrm>
          <a:prstGeom prst="rect">
            <a:avLst/>
          </a:prstGeom>
        </p:spPr>
      </p:pic>
      <p:pic>
        <p:nvPicPr>
          <p:cNvPr id="7" name="hcom, ASH, SAM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7093" y="1212400"/>
            <a:ext cx="5956663" cy="539104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680F264-9833-4C4D-A43C-52C993AD8600}"/>
              </a:ext>
            </a:extLst>
          </p:cNvPr>
          <p:cNvSpPr txBox="1"/>
          <p:nvPr/>
        </p:nvSpPr>
        <p:spPr>
          <a:xfrm>
            <a:off x="264649" y="1536524"/>
            <a:ext cx="18893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18 Down</a:t>
            </a:r>
          </a:p>
        </p:txBody>
      </p:sp>
    </p:spTree>
    <p:extLst>
      <p:ext uri="{BB962C8B-B14F-4D97-AF65-F5344CB8AC3E}">
        <p14:creationId xmlns:p14="http://schemas.microsoft.com/office/powerpoint/2010/main" val="4149756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9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3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roup-steeple-sign.jpg">
            <a:extLst>
              <a:ext uri="{FF2B5EF4-FFF2-40B4-BE49-F238E27FC236}">
                <a16:creationId xmlns:a16="http://schemas.microsoft.com/office/drawing/2014/main" id="{602C9A19-8B41-2F4C-A10B-E8414B954ED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-12024" b="-12024"/>
          <a:stretch>
            <a:fillRect/>
          </a:stretch>
        </p:blipFill>
        <p:spPr>
          <a:xfrm>
            <a:off x="5486401" y="-730061"/>
            <a:ext cx="6705599" cy="8318122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194F047E-7AEB-C644-B514-CB275C49EED7}"/>
              </a:ext>
            </a:extLst>
          </p:cNvPr>
          <p:cNvSpPr txBox="1">
            <a:spLocks/>
          </p:cNvSpPr>
          <p:nvPr/>
        </p:nvSpPr>
        <p:spPr>
          <a:xfrm>
            <a:off x="-140208" y="4654926"/>
            <a:ext cx="5791201" cy="194704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solidFill>
                  <a:srgbClr val="FDE135"/>
                </a:solidFill>
                <a:latin typeface="Cambria" charset="0"/>
                <a:ea typeface="Cambria" charset="0"/>
                <a:cs typeface="Cambria" charset="0"/>
              </a:rPr>
              <a:t> _____ Sign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E5D921D-11E4-A747-ACE0-029ACE47DD82}"/>
              </a:ext>
            </a:extLst>
          </p:cNvPr>
          <p:cNvSpPr txBox="1"/>
          <p:nvPr/>
        </p:nvSpPr>
        <p:spPr>
          <a:xfrm>
            <a:off x="1853638" y="2203074"/>
            <a:ext cx="18893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19 Down</a:t>
            </a:r>
          </a:p>
        </p:txBody>
      </p:sp>
    </p:spTree>
    <p:extLst>
      <p:ext uri="{BB962C8B-B14F-4D97-AF65-F5344CB8AC3E}">
        <p14:creationId xmlns:p14="http://schemas.microsoft.com/office/powerpoint/2010/main" val="23136107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DF54189-FBAD-3043-99EF-B2BC3E446F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7580" y="0"/>
            <a:ext cx="5585952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309D2BE-16E8-D54E-8BAA-D2714B7C1DE2}"/>
              </a:ext>
            </a:extLst>
          </p:cNvPr>
          <p:cNvSpPr txBox="1"/>
          <p:nvPr/>
        </p:nvSpPr>
        <p:spPr>
          <a:xfrm>
            <a:off x="560609" y="556443"/>
            <a:ext cx="16361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20 </a:t>
            </a:r>
            <a:r>
              <a:rPr lang="en-US" sz="3200" b="1" dirty="0">
                <a:solidFill>
                  <a:schemeClr val="bg1"/>
                </a:solidFill>
              </a:rPr>
              <a:t>Down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C31F13-9350-4948-B547-61BE861BCBBC}"/>
              </a:ext>
            </a:extLst>
          </p:cNvPr>
          <p:cNvSpPr txBox="1"/>
          <p:nvPr/>
        </p:nvSpPr>
        <p:spPr>
          <a:xfrm>
            <a:off x="560609" y="1338939"/>
            <a:ext cx="477787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DE135"/>
              </a:buClr>
            </a:pPr>
            <a:endParaRPr lang="en-US" sz="2800" b="1" dirty="0">
              <a:solidFill>
                <a:srgbClr val="FDE135"/>
              </a:solidFill>
            </a:endParaRPr>
          </a:p>
          <a:p>
            <a:pPr>
              <a:buClr>
                <a:srgbClr val="FDE135"/>
              </a:buClr>
            </a:pPr>
            <a:endParaRPr lang="en-US" sz="2800" b="1" dirty="0"/>
          </a:p>
          <a:p>
            <a:pPr>
              <a:buClr>
                <a:srgbClr val="FDE135"/>
              </a:buClr>
            </a:pPr>
            <a:endParaRPr lang="en-US" sz="2800" b="1" dirty="0"/>
          </a:p>
          <a:p>
            <a:pPr marL="342900" indent="-342900">
              <a:buClr>
                <a:srgbClr val="FDE135"/>
              </a:buClr>
              <a:buAutoNum type="alphaUcPeriod"/>
            </a:pP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7773228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3" descr="Screen Shot 2015-10-05 at 5.03.34 PM.png">
            <a:extLst>
              <a:ext uri="{FF2B5EF4-FFF2-40B4-BE49-F238E27FC236}">
                <a16:creationId xmlns:a16="http://schemas.microsoft.com/office/drawing/2014/main" id="{6A363826-F087-FE4D-AD15-114CFADACE0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23771" r="-23771"/>
          <a:stretch>
            <a:fillRect/>
          </a:stretch>
        </p:blipFill>
        <p:spPr>
          <a:xfrm>
            <a:off x="2523745" y="367609"/>
            <a:ext cx="11503152" cy="677335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025DE2B-373E-F742-A8D1-50BE8E1D4553}"/>
              </a:ext>
            </a:extLst>
          </p:cNvPr>
          <p:cNvSpPr txBox="1"/>
          <p:nvPr/>
        </p:nvSpPr>
        <p:spPr>
          <a:xfrm>
            <a:off x="268001" y="867339"/>
            <a:ext cx="16021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21 Across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02D2076-A2CD-C943-91C7-2A5B9A7FFAAF}"/>
              </a:ext>
            </a:extLst>
          </p:cNvPr>
          <p:cNvSpPr/>
          <p:nvPr/>
        </p:nvSpPr>
        <p:spPr>
          <a:xfrm>
            <a:off x="268001" y="2518939"/>
            <a:ext cx="54094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DE135"/>
                </a:solidFill>
              </a:rPr>
              <a:t>I DRINK A 5</a:t>
            </a:r>
            <a:r>
              <a:rPr lang="en-US" sz="3200" b="1" baseline="30000" dirty="0">
                <a:solidFill>
                  <a:srgbClr val="FDE135"/>
                </a:solidFill>
              </a:rPr>
              <a:t>TH</a:t>
            </a:r>
            <a:r>
              <a:rPr lang="en-US" sz="3200" b="1" dirty="0">
                <a:solidFill>
                  <a:srgbClr val="FDE135"/>
                </a:solidFill>
              </a:rPr>
              <a:t> OF VODKA DAILY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3935985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90218" y="1140471"/>
            <a:ext cx="5748342" cy="5122153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FDE135"/>
                </a:solidFill>
              </a:rPr>
              <a:t>Definitive management?</a:t>
            </a:r>
          </a:p>
        </p:txBody>
      </p:sp>
      <p:pic>
        <p:nvPicPr>
          <p:cNvPr id="5" name="Picture 4" descr="PastedGraphic-1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81419" cy="689104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A522262-3DE5-6E47-9059-44D93380403F}"/>
              </a:ext>
            </a:extLst>
          </p:cNvPr>
          <p:cNvSpPr txBox="1"/>
          <p:nvPr/>
        </p:nvSpPr>
        <p:spPr>
          <a:xfrm>
            <a:off x="7766830" y="1446459"/>
            <a:ext cx="18035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22 Across</a:t>
            </a:r>
          </a:p>
        </p:txBody>
      </p:sp>
    </p:spTree>
    <p:extLst>
      <p:ext uri="{BB962C8B-B14F-4D97-AF65-F5344CB8AC3E}">
        <p14:creationId xmlns:p14="http://schemas.microsoft.com/office/powerpoint/2010/main" val="1799300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>
            <a:spLocks noGrp="1"/>
          </p:cNvSpPr>
          <p:nvPr>
            <p:ph type="title"/>
          </p:nvPr>
        </p:nvSpPr>
        <p:spPr>
          <a:xfrm>
            <a:off x="382772" y="353288"/>
            <a:ext cx="10909005" cy="857250"/>
          </a:xfrm>
          <a:prstGeom prst="rect">
            <a:avLst/>
          </a:prstGeom>
        </p:spPr>
        <p:txBody>
          <a:bodyPr anchor="t">
            <a:noAutofit/>
          </a:bodyPr>
          <a:lstStyle/>
          <a:p>
            <a:r>
              <a:rPr lang="en-US" sz="4000" dirty="0">
                <a:solidFill>
                  <a:srgbClr val="FDE135"/>
                </a:solidFill>
                <a:latin typeface="Cambria" charset="0"/>
                <a:ea typeface="Cambria" charset="0"/>
                <a:cs typeface="Cambria" charset="0"/>
              </a:rPr>
              <a:t>Avoid this</a:t>
            </a:r>
            <a:endParaRPr sz="4000" dirty="0">
              <a:solidFill>
                <a:srgbClr val="FDE135"/>
              </a:solidFill>
              <a:latin typeface="Cambria" charset="0"/>
              <a:ea typeface="Cambria" charset="0"/>
              <a:cs typeface="Cambria" charset="0"/>
            </a:endParaRPr>
          </a:p>
        </p:txBody>
      </p:sp>
      <p:pic>
        <p:nvPicPr>
          <p:cNvPr id="3" name="PTA with carotid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173348" y="1537570"/>
            <a:ext cx="6522607" cy="48919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35380F7-1538-9E4C-839C-72AACBE468E2}"/>
              </a:ext>
            </a:extLst>
          </p:cNvPr>
          <p:cNvSpPr txBox="1"/>
          <p:nvPr/>
        </p:nvSpPr>
        <p:spPr>
          <a:xfrm>
            <a:off x="8991377" y="428475"/>
            <a:ext cx="20064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23 Across</a:t>
            </a:r>
          </a:p>
        </p:txBody>
      </p:sp>
    </p:spTree>
    <p:extLst>
      <p:ext uri="{BB962C8B-B14F-4D97-AF65-F5344CB8AC3E}">
        <p14:creationId xmlns:p14="http://schemas.microsoft.com/office/powerpoint/2010/main" val="3180652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/>
    </mc:Choice>
    <mc:Fallback xmlns="">
      <p:transition spd="slow" advTm="10000"/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9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5136" y="36576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8902" y="3166044"/>
            <a:ext cx="445913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FF00"/>
                </a:solidFill>
              </a:rPr>
              <a:t>What is the most common location of this pathology?</a:t>
            </a:r>
          </a:p>
          <a:p>
            <a:r>
              <a:rPr lang="en-US" sz="3200" b="1" dirty="0">
                <a:solidFill>
                  <a:srgbClr val="FFFF00"/>
                </a:solidFill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49A69BE-9A5F-0745-8708-EEB3040F1BB6}"/>
              </a:ext>
            </a:extLst>
          </p:cNvPr>
          <p:cNvSpPr txBox="1"/>
          <p:nvPr/>
        </p:nvSpPr>
        <p:spPr>
          <a:xfrm>
            <a:off x="560609" y="556443"/>
            <a:ext cx="18268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24 </a:t>
            </a:r>
            <a:r>
              <a:rPr lang="en-US" sz="3600" b="1" dirty="0">
                <a:solidFill>
                  <a:schemeClr val="bg1"/>
                </a:solidFill>
              </a:rPr>
              <a:t>Down</a:t>
            </a:r>
            <a:endParaRPr lang="en-US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25647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2554" y="0"/>
            <a:ext cx="11590007" cy="1216848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rgbClr val="FDE135"/>
                </a:solidFill>
                <a:latin typeface="+mn-lt"/>
              </a:rPr>
              <a:t> What is this artifact called?</a:t>
            </a:r>
          </a:p>
        </p:txBody>
      </p:sp>
      <p:pic>
        <p:nvPicPr>
          <p:cNvPr id="3" name="Picture 2" descr="Edge Artifac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1038" y="1131816"/>
            <a:ext cx="6913041" cy="543806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CC676AE-D1B5-4D46-89CD-3AF4F4116CE9}"/>
              </a:ext>
            </a:extLst>
          </p:cNvPr>
          <p:cNvSpPr txBox="1"/>
          <p:nvPr/>
        </p:nvSpPr>
        <p:spPr>
          <a:xfrm>
            <a:off x="268001" y="867339"/>
            <a:ext cx="18035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25 Across</a:t>
            </a:r>
          </a:p>
        </p:txBody>
      </p:sp>
    </p:spTree>
    <p:extLst>
      <p:ext uri="{BB962C8B-B14F-4D97-AF65-F5344CB8AC3E}">
        <p14:creationId xmlns:p14="http://schemas.microsoft.com/office/powerpoint/2010/main" val="15216279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photo, sitting, white, black&#10;&#10;Description automatically generated">
            <a:extLst>
              <a:ext uri="{FF2B5EF4-FFF2-40B4-BE49-F238E27FC236}">
                <a16:creationId xmlns:a16="http://schemas.microsoft.com/office/drawing/2014/main" id="{5859C78E-1791-FA41-86DC-5348310624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599" y="337322"/>
            <a:ext cx="6760042" cy="618335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13D951D-E552-DB4A-9C07-2D2B6C984AD8}"/>
              </a:ext>
            </a:extLst>
          </p:cNvPr>
          <p:cNvSpPr/>
          <p:nvPr/>
        </p:nvSpPr>
        <p:spPr>
          <a:xfrm>
            <a:off x="7674233" y="482846"/>
            <a:ext cx="446731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FF00"/>
                </a:solidFill>
              </a:rPr>
              <a:t>Definitive management?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2EB66A-C230-5942-AE5B-2D0566FA87C7}"/>
              </a:ext>
            </a:extLst>
          </p:cNvPr>
          <p:cNvSpPr txBox="1"/>
          <p:nvPr/>
        </p:nvSpPr>
        <p:spPr>
          <a:xfrm>
            <a:off x="497667" y="2403531"/>
            <a:ext cx="18035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26 Across</a:t>
            </a:r>
          </a:p>
        </p:txBody>
      </p:sp>
    </p:spTree>
    <p:extLst>
      <p:ext uri="{BB962C8B-B14F-4D97-AF65-F5344CB8AC3E}">
        <p14:creationId xmlns:p14="http://schemas.microsoft.com/office/powerpoint/2010/main" val="10530705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film, looking, sitting, front&#10;&#10;Description automatically generated">
            <a:extLst>
              <a:ext uri="{FF2B5EF4-FFF2-40B4-BE49-F238E27FC236}">
                <a16:creationId xmlns:a16="http://schemas.microsoft.com/office/drawing/2014/main" id="{AFFE1D4B-20EE-7544-8396-A26E3D371C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8937" y="17721"/>
            <a:ext cx="5926667" cy="682255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28FA267-8E6F-2949-A681-5A2717AA3F01}"/>
              </a:ext>
            </a:extLst>
          </p:cNvPr>
          <p:cNvSpPr txBox="1"/>
          <p:nvPr/>
        </p:nvSpPr>
        <p:spPr>
          <a:xfrm>
            <a:off x="268001" y="867339"/>
            <a:ext cx="17409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27 </a:t>
            </a:r>
            <a:r>
              <a:rPr lang="en-US" sz="3200" b="1" dirty="0">
                <a:solidFill>
                  <a:schemeClr val="bg1"/>
                </a:solidFill>
              </a:rPr>
              <a:t>Across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8C1E78-EB78-6643-B062-E8EE3AD1BA96}"/>
              </a:ext>
            </a:extLst>
          </p:cNvPr>
          <p:cNvSpPr/>
          <p:nvPr/>
        </p:nvSpPr>
        <p:spPr>
          <a:xfrm>
            <a:off x="268001" y="1708142"/>
            <a:ext cx="456605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C000"/>
                </a:solidFill>
              </a:rPr>
              <a:t>Not the kind you smoke…</a:t>
            </a:r>
          </a:p>
        </p:txBody>
      </p:sp>
    </p:spTree>
    <p:extLst>
      <p:ext uri="{BB962C8B-B14F-4D97-AF65-F5344CB8AC3E}">
        <p14:creationId xmlns:p14="http://schemas.microsoft.com/office/powerpoint/2010/main" val="28739077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56FC9DC-DD81-AF4C-92E4-33B8B8FFEF6F}"/>
              </a:ext>
            </a:extLst>
          </p:cNvPr>
          <p:cNvSpPr/>
          <p:nvPr/>
        </p:nvSpPr>
        <p:spPr>
          <a:xfrm>
            <a:off x="5136409" y="263390"/>
            <a:ext cx="19230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DE135"/>
                </a:solidFill>
              </a:rPr>
              <a:t>LOCATION</a:t>
            </a:r>
            <a:endParaRPr lang="en-US" sz="3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D7F4929-F8DA-CF46-9F18-2C343FC9279D}"/>
              </a:ext>
            </a:extLst>
          </p:cNvPr>
          <p:cNvSpPr txBox="1"/>
          <p:nvPr/>
        </p:nvSpPr>
        <p:spPr>
          <a:xfrm>
            <a:off x="524033" y="299647"/>
            <a:ext cx="18268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28 </a:t>
            </a:r>
            <a:r>
              <a:rPr lang="en-US" sz="3600" b="1" dirty="0">
                <a:solidFill>
                  <a:schemeClr val="bg1"/>
                </a:solidFill>
              </a:rPr>
              <a:t>Down</a:t>
            </a:r>
            <a:endParaRPr lang="en-US" sz="3200" b="1" dirty="0">
              <a:solidFill>
                <a:schemeClr val="bg1"/>
              </a:solidFill>
            </a:endParaRPr>
          </a:p>
        </p:txBody>
      </p:sp>
      <p:pic>
        <p:nvPicPr>
          <p:cNvPr id="3" name="Picture 2" descr="X-ray of a child's chest&#10;&#10;Description automatically generated">
            <a:extLst>
              <a:ext uri="{FF2B5EF4-FFF2-40B4-BE49-F238E27FC236}">
                <a16:creationId xmlns:a16="http://schemas.microsoft.com/office/drawing/2014/main" id="{8C7A2C3A-6E3F-F3C2-174A-717BC90DFF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4958" y="1314327"/>
            <a:ext cx="5771496" cy="5399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8379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9502"/>
            <a:ext cx="10972800" cy="1106400"/>
          </a:xfrm>
        </p:spPr>
        <p:txBody>
          <a:bodyPr>
            <a:noAutofit/>
          </a:bodyPr>
          <a:lstStyle/>
          <a:p>
            <a:pPr algn="ctr"/>
            <a:r>
              <a:rPr lang="en-US" sz="2800" dirty="0">
                <a:solidFill>
                  <a:srgbClr val="FDE135"/>
                </a:solidFill>
                <a:latin typeface="Cambria" charset="0"/>
                <a:ea typeface="Cambria" charset="0"/>
                <a:cs typeface="Cambria" charset="0"/>
              </a:rPr>
              <a:t> WHAT IS THE MOST COMMON CAUSE OF THE CONDITION?</a:t>
            </a:r>
          </a:p>
        </p:txBody>
      </p:sp>
      <p:pic>
        <p:nvPicPr>
          <p:cNvPr id="4" name="SBO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38670" y="870816"/>
            <a:ext cx="7907938" cy="586768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A65DD1A-710E-DE4F-8872-EDDCC8229A11}"/>
              </a:ext>
            </a:extLst>
          </p:cNvPr>
          <p:cNvSpPr txBox="1"/>
          <p:nvPr/>
        </p:nvSpPr>
        <p:spPr>
          <a:xfrm>
            <a:off x="249713" y="1921947"/>
            <a:ext cx="18035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29 Across</a:t>
            </a:r>
          </a:p>
        </p:txBody>
      </p:sp>
    </p:spTree>
    <p:extLst>
      <p:ext uri="{BB962C8B-B14F-4D97-AF65-F5344CB8AC3E}">
        <p14:creationId xmlns:p14="http://schemas.microsoft.com/office/powerpoint/2010/main" val="3326884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9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4090</TotalTime>
  <Words>773</Words>
  <Application>Microsoft Macintosh PowerPoint</Application>
  <PresentationFormat>Widescreen</PresentationFormat>
  <Paragraphs>177</Paragraphs>
  <Slides>30</Slides>
  <Notes>30</Notes>
  <HiddenSlides>0</HiddenSlides>
  <MMClips>18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Arial</vt:lpstr>
      <vt:lpstr>Calibri</vt:lpstr>
      <vt:lpstr>Calibri Light</vt:lpstr>
      <vt:lpstr>Cambria</vt:lpstr>
      <vt:lpstr>Noto Symbol</vt:lpstr>
      <vt:lpstr>Office Theme</vt:lpstr>
      <vt:lpstr>Crossword </vt:lpstr>
      <vt:lpstr>PowerPoint Presentation</vt:lpstr>
      <vt:lpstr>The condition seen here is classically mimicked by what infectious bacteria?</vt:lpstr>
      <vt:lpstr>PowerPoint Presentation</vt:lpstr>
      <vt:lpstr>PowerPoint Presentation</vt:lpstr>
      <vt:lpstr>PowerPoint Presentation</vt:lpstr>
      <vt:lpstr>What did this patient “fall” onto?</vt:lpstr>
      <vt:lpstr>  DYSPNEA </vt:lpstr>
      <vt:lpstr>PowerPoint Presentation</vt:lpstr>
      <vt:lpstr>PowerPoint Presentation</vt:lpstr>
      <vt:lpstr>Abbreviation for this disease</vt:lpstr>
      <vt:lpstr>PowerPoint Presentation</vt:lpstr>
      <vt:lpstr>PowerPoint Presentation</vt:lpstr>
      <vt:lpstr>Save me!</vt:lpstr>
      <vt:lpstr>PowerPoint Presentation</vt:lpstr>
      <vt:lpstr>Abbreviation for this disease</vt:lpstr>
      <vt:lpstr>PowerPoint Presentation</vt:lpstr>
      <vt:lpstr>PowerPoint Presentation</vt:lpstr>
      <vt:lpstr>A maneuver to accentuate the murmur </vt:lpstr>
      <vt:lpstr>PowerPoint Presentation</vt:lpstr>
      <vt:lpstr>PowerPoint Presentation</vt:lpstr>
      <vt:lpstr>PowerPoint Presentation</vt:lpstr>
      <vt:lpstr>Definitive management?</vt:lpstr>
      <vt:lpstr>Avoid this</vt:lpstr>
      <vt:lpstr>PowerPoint Presentation</vt:lpstr>
      <vt:lpstr> What is this artifact called?</vt:lpstr>
      <vt:lpstr>PowerPoint Presentation</vt:lpstr>
      <vt:lpstr>PowerPoint Presentation</vt:lpstr>
      <vt:lpstr>PowerPoint Presentation</vt:lpstr>
      <vt:lpstr> WHAT IS THE MOST COMMON CAUSE OF THE CONDITION?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Lindsay Taylor</dc:creator>
  <cp:lastModifiedBy>Michael Joyce</cp:lastModifiedBy>
  <cp:revision>40</cp:revision>
  <dcterms:created xsi:type="dcterms:W3CDTF">2020-02-17T23:34:22Z</dcterms:created>
  <dcterms:modified xsi:type="dcterms:W3CDTF">2026-02-18T16:24:29Z</dcterms:modified>
</cp:coreProperties>
</file>