
<file path=[Content_Types].xml><?xml version="1.0" encoding="utf-8"?>
<Types xmlns="http://schemas.openxmlformats.org/package/2006/content-types">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 id="2147483732" r:id="rId5"/>
  </p:sldMasterIdLst>
  <p:notesMasterIdLst>
    <p:notesMasterId r:id="rId41"/>
  </p:notesMasterIdLst>
  <p:sldIdLst>
    <p:sldId id="295" r:id="rId6"/>
    <p:sldId id="296" r:id="rId7"/>
    <p:sldId id="297" r:id="rId8"/>
    <p:sldId id="298" r:id="rId9"/>
    <p:sldId id="299" r:id="rId10"/>
    <p:sldId id="300" r:id="rId11"/>
    <p:sldId id="301" r:id="rId12"/>
    <p:sldId id="302" r:id="rId13"/>
    <p:sldId id="303" r:id="rId14"/>
    <p:sldId id="304" r:id="rId15"/>
    <p:sldId id="319" r:id="rId16"/>
    <p:sldId id="310" r:id="rId17"/>
    <p:sldId id="309" r:id="rId18"/>
    <p:sldId id="311" r:id="rId19"/>
    <p:sldId id="316" r:id="rId20"/>
    <p:sldId id="314" r:id="rId21"/>
    <p:sldId id="315" r:id="rId22"/>
    <p:sldId id="313" r:id="rId23"/>
    <p:sldId id="306" r:id="rId24"/>
    <p:sldId id="312" r:id="rId25"/>
    <p:sldId id="308" r:id="rId26"/>
    <p:sldId id="283" r:id="rId27"/>
    <p:sldId id="284" r:id="rId28"/>
    <p:sldId id="285" r:id="rId29"/>
    <p:sldId id="286" r:id="rId30"/>
    <p:sldId id="287" r:id="rId31"/>
    <p:sldId id="288" r:id="rId32"/>
    <p:sldId id="289" r:id="rId33"/>
    <p:sldId id="290" r:id="rId34"/>
    <p:sldId id="291" r:id="rId35"/>
    <p:sldId id="292" r:id="rId36"/>
    <p:sldId id="317" r:id="rId37"/>
    <p:sldId id="294" r:id="rId38"/>
    <p:sldId id="293" r:id="rId39"/>
    <p:sldId id="318"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64" autoAdjust="0"/>
    <p:restoredTop sz="79388"/>
  </p:normalViewPr>
  <p:slideViewPr>
    <p:cSldViewPr snapToGrid="0">
      <p:cViewPr varScale="1">
        <p:scale>
          <a:sx n="100" d="100"/>
          <a:sy n="100" d="100"/>
        </p:scale>
        <p:origin x="248" y="1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B59EA7-DFBB-5E42-8BB8-B76F53D3370B}" type="datetimeFigureOut">
              <a:rPr lang="en-US" smtClean="0"/>
              <a:t>12/3/25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7EC0C3-7B71-3E45-A107-248D848BA63A}" type="slidenum">
              <a:rPr lang="en-US" smtClean="0"/>
              <a:t>‹#›</a:t>
            </a:fld>
            <a:endParaRPr lang="en-US"/>
          </a:p>
        </p:txBody>
      </p:sp>
    </p:spTree>
    <p:extLst>
      <p:ext uri="{BB962C8B-B14F-4D97-AF65-F5344CB8AC3E}">
        <p14:creationId xmlns:p14="http://schemas.microsoft.com/office/powerpoint/2010/main" val="308105028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310B39-7613-9048-BFFC-9522F596057B}" type="slidenum">
              <a:rPr lang="en-US" smtClean="0">
                <a:solidFill>
                  <a:prstClr val="black"/>
                </a:solidFill>
                <a:latin typeface="Calibri"/>
              </a:rPr>
              <a:pPr/>
              <a:t>2</a:t>
            </a:fld>
            <a:endParaRPr lang="en-US">
              <a:solidFill>
                <a:prstClr val="black"/>
              </a:solidFill>
              <a:latin typeface="Calibri"/>
            </a:endParaRPr>
          </a:p>
        </p:txBody>
      </p:sp>
    </p:spTree>
    <p:extLst>
      <p:ext uri="{BB962C8B-B14F-4D97-AF65-F5344CB8AC3E}">
        <p14:creationId xmlns:p14="http://schemas.microsoft.com/office/powerpoint/2010/main" val="635896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310B39-7613-9048-BFFC-9522F596057B}" type="slidenum">
              <a:rPr lang="en-US" smtClean="0">
                <a:solidFill>
                  <a:prstClr val="black"/>
                </a:solidFill>
                <a:latin typeface="Calibri"/>
              </a:rPr>
              <a:pPr/>
              <a:t>6</a:t>
            </a:fld>
            <a:endParaRPr lang="en-US">
              <a:solidFill>
                <a:prstClr val="black"/>
              </a:solidFill>
              <a:latin typeface="Calibri"/>
            </a:endParaRPr>
          </a:p>
        </p:txBody>
      </p:sp>
    </p:spTree>
    <p:extLst>
      <p:ext uri="{BB962C8B-B14F-4D97-AF65-F5344CB8AC3E}">
        <p14:creationId xmlns:p14="http://schemas.microsoft.com/office/powerpoint/2010/main" val="635896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310B39-7613-9048-BFFC-9522F596057B}" type="slidenum">
              <a:rPr lang="en-US" smtClean="0">
                <a:solidFill>
                  <a:prstClr val="black"/>
                </a:solidFill>
                <a:latin typeface="Calibri"/>
              </a:rPr>
              <a:pPr/>
              <a:t>7</a:t>
            </a:fld>
            <a:endParaRPr lang="en-US">
              <a:solidFill>
                <a:prstClr val="black"/>
              </a:solidFill>
              <a:latin typeface="Calibri"/>
            </a:endParaRPr>
          </a:p>
        </p:txBody>
      </p:sp>
    </p:spTree>
    <p:extLst>
      <p:ext uri="{BB962C8B-B14F-4D97-AF65-F5344CB8AC3E}">
        <p14:creationId xmlns:p14="http://schemas.microsoft.com/office/powerpoint/2010/main" val="635896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310B39-7613-9048-BFFC-9522F596057B}" type="slidenum">
              <a:rPr lang="en-US" smtClean="0">
                <a:solidFill>
                  <a:prstClr val="black"/>
                </a:solidFill>
                <a:latin typeface="Calibri"/>
              </a:rPr>
              <a:pPr/>
              <a:t>8</a:t>
            </a:fld>
            <a:endParaRPr lang="en-US">
              <a:solidFill>
                <a:prstClr val="black"/>
              </a:solidFill>
              <a:latin typeface="Calibri"/>
            </a:endParaRPr>
          </a:p>
        </p:txBody>
      </p:sp>
    </p:spTree>
    <p:extLst>
      <p:ext uri="{BB962C8B-B14F-4D97-AF65-F5344CB8AC3E}">
        <p14:creationId xmlns:p14="http://schemas.microsoft.com/office/powerpoint/2010/main" val="635896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7EC0C3-7B71-3E45-A107-248D848BA63A}" type="slidenum">
              <a:rPr lang="en-US" smtClean="0"/>
              <a:t>18</a:t>
            </a:fld>
            <a:endParaRPr lang="en-US"/>
          </a:p>
        </p:txBody>
      </p:sp>
    </p:spTree>
    <p:extLst>
      <p:ext uri="{BB962C8B-B14F-4D97-AF65-F5344CB8AC3E}">
        <p14:creationId xmlns:p14="http://schemas.microsoft.com/office/powerpoint/2010/main" val="3494425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stuff:</a:t>
            </a:r>
          </a:p>
          <a:p>
            <a:pPr marL="171450" indent="-171450">
              <a:buFontTx/>
              <a:buChar char="-"/>
            </a:pPr>
            <a:r>
              <a:rPr lang="en-US" dirty="0"/>
              <a:t>Hyperglycemia/hypoglycemia </a:t>
            </a:r>
          </a:p>
          <a:p>
            <a:pPr marL="171450" indent="-171450">
              <a:buFontTx/>
              <a:buChar char="-"/>
            </a:pPr>
            <a:r>
              <a:rPr lang="en-US" dirty="0"/>
              <a:t>UTI </a:t>
            </a:r>
          </a:p>
          <a:p>
            <a:pPr marL="171450" indent="-171450">
              <a:buFontTx/>
              <a:buChar char="-"/>
            </a:pPr>
            <a:r>
              <a:rPr lang="en-US" dirty="0"/>
              <a:t>Drugs or other tox </a:t>
            </a:r>
          </a:p>
          <a:p>
            <a:pPr marL="171450" indent="-171450">
              <a:buFontTx/>
              <a:buChar char="-"/>
            </a:pPr>
            <a:r>
              <a:rPr lang="en-US" dirty="0"/>
              <a:t>Psych </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497EC0C3-7B71-3E45-A107-248D848BA63A}" type="slidenum">
              <a:rPr lang="en-US" smtClean="0"/>
              <a:t>20</a:t>
            </a:fld>
            <a:endParaRPr lang="en-US"/>
          </a:p>
        </p:txBody>
      </p:sp>
    </p:spTree>
    <p:extLst>
      <p:ext uri="{BB962C8B-B14F-4D97-AF65-F5344CB8AC3E}">
        <p14:creationId xmlns:p14="http://schemas.microsoft.com/office/powerpoint/2010/main" val="2667208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Salicylic acid </a:t>
            </a:r>
            <a:r>
              <a:rPr lang="en-US" dirty="0">
                <a:sym typeface="Wingdings"/>
              </a:rPr>
              <a:t> </a:t>
            </a:r>
            <a:r>
              <a:rPr lang="en-US" dirty="0"/>
              <a:t>uncouple oxidative phosphorylation </a:t>
            </a:r>
            <a:r>
              <a:rPr lang="en-US" dirty="0">
                <a:sym typeface="Wingdings"/>
              </a:rPr>
              <a:t> increase in lactic acid/pyruvic acid  AG acidosis</a:t>
            </a:r>
          </a:p>
          <a:p>
            <a:pPr lvl="1" fontAlgn="base"/>
            <a:r>
              <a:rPr lang="en-US" dirty="0"/>
              <a:t>Salicylic acid </a:t>
            </a:r>
            <a:r>
              <a:rPr lang="en-US" dirty="0">
                <a:sym typeface="Wingdings"/>
              </a:rPr>
              <a:t></a:t>
            </a:r>
            <a:r>
              <a:rPr lang="en-US" dirty="0"/>
              <a:t>respiratory drive in the medulla </a:t>
            </a:r>
            <a:r>
              <a:rPr lang="en-US" dirty="0">
                <a:sym typeface="Wingdings"/>
              </a:rPr>
              <a:t></a:t>
            </a:r>
            <a:r>
              <a:rPr lang="en-US" dirty="0"/>
              <a:t> leading to a primary respiratory alkalosis</a:t>
            </a:r>
          </a:p>
          <a:p>
            <a:pPr lvl="1" fontAlgn="base"/>
            <a:r>
              <a:rPr lang="en-US" dirty="0"/>
              <a:t>Salicylic acid is a weak acid: exists mostly in charged/ionized state at physiologic </a:t>
            </a:r>
            <a:r>
              <a:rPr lang="en-US" dirty="0" err="1"/>
              <a:t>pH.</a:t>
            </a:r>
            <a:r>
              <a:rPr lang="en-US" dirty="0"/>
              <a:t> As pH decreases, shifts more towards uncharged/ non-</a:t>
            </a:r>
            <a:r>
              <a:rPr lang="en-US" dirty="0" err="1"/>
              <a:t>ionzed</a:t>
            </a:r>
            <a:r>
              <a:rPr lang="en-US" dirty="0"/>
              <a:t> state and can cross blood-brain barrier to worsen neurotoxicity</a:t>
            </a:r>
          </a:p>
          <a:p>
            <a:endParaRPr lang="en-US" dirty="0"/>
          </a:p>
        </p:txBody>
      </p:sp>
      <p:sp>
        <p:nvSpPr>
          <p:cNvPr id="4" name="Slide Number Placeholder 3"/>
          <p:cNvSpPr>
            <a:spLocks noGrp="1"/>
          </p:cNvSpPr>
          <p:nvPr>
            <p:ph type="sldNum" sz="quarter" idx="10"/>
          </p:nvPr>
        </p:nvSpPr>
        <p:spPr/>
        <p:txBody>
          <a:bodyPr/>
          <a:lstStyle/>
          <a:p>
            <a:fld id="{0C0709D9-8F29-A542-831C-565DCD589C87}" type="slidenum">
              <a:rPr lang="en-US" smtClean="0"/>
              <a:t>25</a:t>
            </a:fld>
            <a:endParaRPr lang="en-US"/>
          </a:p>
        </p:txBody>
      </p:sp>
    </p:spTree>
    <p:extLst>
      <p:ext uri="{BB962C8B-B14F-4D97-AF65-F5344CB8AC3E}">
        <p14:creationId xmlns:p14="http://schemas.microsoft.com/office/powerpoint/2010/main" val="1695061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16C5678-EE20-4FA5-88E2-6E0BD67A2E26}" type="datetime1">
              <a:rPr lang="en-US" smtClean="0">
                <a:solidFill>
                  <a:prstClr val="white">
                    <a:tint val="75000"/>
                  </a:prstClr>
                </a:solidFill>
                <a:latin typeface="Calibri"/>
              </a:rPr>
              <a:pPr/>
              <a:t>12/3/25</a:t>
            </a:fld>
            <a:endParaRPr lang="en-US" dirty="0">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r>
              <a:rPr lang="en-US">
                <a:solidFill>
                  <a:prstClr val="white">
                    <a:tint val="75000"/>
                  </a:prstClr>
                </a:solidFill>
                <a:latin typeface="Calibri"/>
              </a:rPr>
              <a:t>Footer Text</a:t>
            </a:r>
            <a:endParaRPr lang="en-US" dirty="0">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3259765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1D738E-8962-435F-8C43-147B8DD7E819}"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442823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415694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4CF3C7-6809-4F39-BD67-A75817BDDE0A}"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2474177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EAEB24-CE78-465C-A726-91D0868FA48F}"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8" name="Footer Placeholder 7"/>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950087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BAADF0-1749-4E8B-9691-B44A5F8C0895}"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4" name="Footer Placeholder 3"/>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5" name="Slide Number Placeholder 4"/>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768288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3" name="Footer Placeholder 2"/>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4" name="Slide Number Placeholder 3"/>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655763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790270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2000449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051B39-B140-43FE-96DB-472A2B59CE7C}"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651649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600BB2-27C5-458B-ABCE-839C88CF47CE}"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0256411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16C5678-EE20-4FA5-88E2-6E0BD67A2E26}" type="datetime1">
              <a:rPr lang="en-US" smtClean="0">
                <a:solidFill>
                  <a:prstClr val="white">
                    <a:tint val="75000"/>
                  </a:prstClr>
                </a:solidFill>
                <a:latin typeface="Calibri"/>
              </a:rPr>
              <a:pPr/>
              <a:t>12/3/25</a:t>
            </a:fld>
            <a:endParaRPr lang="en-US" dirty="0">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r>
              <a:rPr lang="en-US">
                <a:solidFill>
                  <a:prstClr val="white">
                    <a:tint val="75000"/>
                  </a:prstClr>
                </a:solidFill>
                <a:latin typeface="Calibri"/>
              </a:rPr>
              <a:t>Footer Text</a:t>
            </a:r>
            <a:endParaRPr lang="en-US" dirty="0">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dirty="0">
              <a:solidFill>
                <a:prstClr val="white">
                  <a:tint val="75000"/>
                </a:prstClr>
              </a:solidFill>
              <a:latin typeface="Calibri"/>
            </a:endParaRPr>
          </a:p>
        </p:txBody>
      </p:sp>
    </p:spTree>
    <p:extLst>
      <p:ext uri="{BB962C8B-B14F-4D97-AF65-F5344CB8AC3E}">
        <p14:creationId xmlns:p14="http://schemas.microsoft.com/office/powerpoint/2010/main" val="3315034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1D738E-8962-435F-8C43-147B8DD7E819}"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0476069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443452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4CF3C7-6809-4F39-BD67-A75817BDDE0A}"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293901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EAEB24-CE78-465C-A726-91D0868FA48F}"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8" name="Footer Placeholder 7"/>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21816923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BAADF0-1749-4E8B-9691-B44A5F8C0895}"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4" name="Footer Placeholder 3"/>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5" name="Slide Number Placeholder 4"/>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6949290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3" name="Footer Placeholder 2"/>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4" name="Slide Number Placeholder 3"/>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0910150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0705971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005203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051B39-B140-43FE-96DB-472A2B59CE7C}"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4805438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600BB2-27C5-458B-ABCE-839C88CF47CE}" type="datetime1">
              <a:rPr lang="en-US" smtClean="0">
                <a:solidFill>
                  <a:prstClr val="white">
                    <a:tint val="75000"/>
                  </a:prstClr>
                </a:solidFill>
                <a:latin typeface="Calibri"/>
              </a:rPr>
              <a:pPr/>
              <a:t>12/3/25</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r>
              <a:rPr lang="en-US">
                <a:solidFill>
                  <a:prstClr val="white">
                    <a:tint val="75000"/>
                  </a:prstClr>
                </a:solidFill>
                <a:latin typeface="Calibri"/>
              </a:rPr>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214469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B0C4986D-6BE9-4264-908F-02DB36FD8D6C}" type="datetime1">
              <a:rPr lang="en-US" smtClean="0">
                <a:solidFill>
                  <a:prstClr val="white">
                    <a:tint val="75000"/>
                  </a:prstClr>
                </a:solidFill>
                <a:latin typeface="Calibri"/>
              </a:rPr>
              <a:pPr defTabSz="914400"/>
              <a:t>12/3/25</a:t>
            </a:fld>
            <a:endParaRPr lang="en-US" dirty="0">
              <a:solidFill>
                <a:prstClr val="white">
                  <a:tint val="75000"/>
                </a:prstClr>
              </a:solidFill>
              <a:latin typeface="Calibri"/>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r>
              <a:rPr lang="en-US">
                <a:solidFill>
                  <a:prstClr val="white">
                    <a:tint val="75000"/>
                  </a:prstClr>
                </a:solidFill>
                <a:latin typeface="Calibri"/>
              </a:rPr>
              <a:t>Footer Text</a:t>
            </a:r>
            <a:endParaRPr lang="en-US" dirty="0">
              <a:solidFill>
                <a:prstClr val="white">
                  <a:tint val="75000"/>
                </a:prstClr>
              </a:solidFill>
              <a:latin typeface="Calibri"/>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BA9B540C-44DA-4F69-89C9-7C84606640D3}" type="slidenum">
              <a:rPr lang="en-US" smtClean="0">
                <a:solidFill>
                  <a:prstClr val="white">
                    <a:tint val="75000"/>
                  </a:prstClr>
                </a:solidFill>
                <a:latin typeface="Calibri"/>
              </a:rPr>
              <a:pPr defTabSz="914400"/>
              <a:t>‹#›</a:t>
            </a:fld>
            <a:endParaRPr lang="en-US" dirty="0">
              <a:solidFill>
                <a:prstClr val="white">
                  <a:tint val="75000"/>
                </a:prstClr>
              </a:solidFill>
              <a:latin typeface="Calibri"/>
            </a:endParaRPr>
          </a:p>
        </p:txBody>
      </p:sp>
      <p:pic>
        <p:nvPicPr>
          <p:cNvPr id="7" name="Picture 6" descr="logo small.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654636" y="5103424"/>
            <a:ext cx="2339435" cy="1754576"/>
          </a:xfrm>
          <a:prstGeom prst="rect">
            <a:avLst/>
          </a:prstGeom>
        </p:spPr>
      </p:pic>
      <p:cxnSp>
        <p:nvCxnSpPr>
          <p:cNvPr id="8" name="Straight Connector 7"/>
          <p:cNvCxnSpPr/>
          <p:nvPr/>
        </p:nvCxnSpPr>
        <p:spPr>
          <a:xfrm flipV="1">
            <a:off x="329887" y="164955"/>
            <a:ext cx="11479997" cy="49486"/>
          </a:xfrm>
          <a:prstGeom prst="line">
            <a:avLst/>
          </a:prstGeom>
          <a:ln w="57150" cmpd="sng">
            <a:solidFill>
              <a:srgbClr val="EBB82A"/>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329887" y="6651623"/>
            <a:ext cx="11479997" cy="49486"/>
          </a:xfrm>
          <a:prstGeom prst="line">
            <a:avLst/>
          </a:prstGeom>
          <a:ln w="57150" cmpd="sng">
            <a:solidFill>
              <a:srgbClr val="EBB82A"/>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1802444"/>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B0C4986D-6BE9-4264-908F-02DB36FD8D6C}" type="datetime1">
              <a:rPr lang="en-US" smtClean="0">
                <a:solidFill>
                  <a:prstClr val="white">
                    <a:tint val="75000"/>
                  </a:prstClr>
                </a:solidFill>
                <a:latin typeface="Calibri"/>
              </a:rPr>
              <a:pPr defTabSz="914400"/>
              <a:t>12/3/25</a:t>
            </a:fld>
            <a:endParaRPr lang="en-US" dirty="0">
              <a:solidFill>
                <a:prstClr val="white">
                  <a:tint val="75000"/>
                </a:prstClr>
              </a:solidFill>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r>
              <a:rPr lang="en-US">
                <a:solidFill>
                  <a:prstClr val="white">
                    <a:tint val="75000"/>
                  </a:prstClr>
                </a:solidFill>
                <a:latin typeface="Calibri"/>
              </a:rPr>
              <a:t>Footer Text</a:t>
            </a:r>
            <a:endParaRPr lang="en-US" dirty="0">
              <a:solidFill>
                <a:prstClr val="white">
                  <a:tint val="75000"/>
                </a:prstClr>
              </a:solidFill>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BA9B540C-44DA-4F69-89C9-7C84606640D3}" type="slidenum">
              <a:rPr lang="en-US" smtClean="0">
                <a:solidFill>
                  <a:prstClr val="white">
                    <a:tint val="75000"/>
                  </a:prstClr>
                </a:solidFill>
                <a:latin typeface="Calibri"/>
              </a:rPr>
              <a:pPr defTabSz="914400"/>
              <a:t>‹#›</a:t>
            </a:fld>
            <a:endParaRPr lang="en-US" dirty="0">
              <a:solidFill>
                <a:prstClr val="white">
                  <a:tint val="75000"/>
                </a:prstClr>
              </a:solidFill>
              <a:latin typeface="Calibri"/>
            </a:endParaRPr>
          </a:p>
        </p:txBody>
      </p:sp>
      <p:pic>
        <p:nvPicPr>
          <p:cNvPr id="7" name="Picture 6" descr="logo small.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654635" y="5103424"/>
            <a:ext cx="2339435" cy="1754576"/>
          </a:xfrm>
          <a:prstGeom prst="rect">
            <a:avLst/>
          </a:prstGeom>
        </p:spPr>
      </p:pic>
      <p:cxnSp>
        <p:nvCxnSpPr>
          <p:cNvPr id="8" name="Straight Connector 7"/>
          <p:cNvCxnSpPr/>
          <p:nvPr/>
        </p:nvCxnSpPr>
        <p:spPr>
          <a:xfrm flipV="1">
            <a:off x="329886" y="164955"/>
            <a:ext cx="11479997" cy="49486"/>
          </a:xfrm>
          <a:prstGeom prst="line">
            <a:avLst/>
          </a:prstGeom>
          <a:ln w="57150" cmpd="sng">
            <a:solidFill>
              <a:srgbClr val="EBB82A"/>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329886" y="6651623"/>
            <a:ext cx="11479997" cy="49486"/>
          </a:xfrm>
          <a:prstGeom prst="line">
            <a:avLst/>
          </a:prstGeom>
          <a:ln w="57150" cmpd="sng">
            <a:solidFill>
              <a:srgbClr val="EBB82A"/>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7583047"/>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6.jpeg"/><Relationship Id="rId5" Type="http://schemas.openxmlformats.org/officeDocument/2006/relationships/image" Target="../media/image15.jpg"/><Relationship Id="rId4" Type="http://schemas.openxmlformats.org/officeDocument/2006/relationships/image" Target="../media/image14.jp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20.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CPC </a:t>
            </a:r>
            <a:r>
              <a:rPr lang="en-US" dirty="0"/>
              <a:t>- AMS</a:t>
            </a:r>
          </a:p>
        </p:txBody>
      </p:sp>
      <p:pic>
        <p:nvPicPr>
          <p:cNvPr id="5" name="Picture 4" descr="AMS Ultrasoun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817" y="1417638"/>
            <a:ext cx="9509985" cy="4902480"/>
          </a:xfrm>
          <a:prstGeom prst="rect">
            <a:avLst/>
          </a:prstGeom>
        </p:spPr>
      </p:pic>
    </p:spTree>
    <p:extLst>
      <p:ext uri="{BB962C8B-B14F-4D97-AF65-F5344CB8AC3E}">
        <p14:creationId xmlns:p14="http://schemas.microsoft.com/office/powerpoint/2010/main" val="263824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HPI	</a:t>
            </a:r>
          </a:p>
        </p:txBody>
      </p:sp>
      <p:sp>
        <p:nvSpPr>
          <p:cNvPr id="10" name="Content Placeholder 9"/>
          <p:cNvSpPr>
            <a:spLocks noGrp="1"/>
          </p:cNvSpPr>
          <p:nvPr>
            <p:ph idx="1"/>
          </p:nvPr>
        </p:nvSpPr>
        <p:spPr>
          <a:xfrm>
            <a:off x="609600" y="1417641"/>
            <a:ext cx="10972800" cy="4525963"/>
          </a:xfrm>
        </p:spPr>
        <p:txBody>
          <a:bodyPr>
            <a:normAutofit fontScale="92500" lnSpcReduction="20000"/>
          </a:bodyPr>
          <a:lstStyle/>
          <a:p>
            <a:pPr marL="0" indent="0">
              <a:buNone/>
            </a:pPr>
            <a:r>
              <a:rPr lang="en-US" dirty="0"/>
              <a:t>68 </a:t>
            </a:r>
            <a:r>
              <a:rPr lang="en-US" dirty="0" err="1"/>
              <a:t>yo</a:t>
            </a:r>
            <a:r>
              <a:rPr lang="en-US" dirty="0"/>
              <a:t> gentleman who was in his usual state of health until last night when his wife noticed he was acting funny, apparently he was walking around with a gun, stating he was hearing voices and that there were intruders.  There were no intruders. His wife called police, who called psych crisis response, who then took him to chesterfield stabilization unit. She denied any drug or alcohol use or prior psychiatric disease. He was there overnight on a TDO with no improvement. The TDO was expiring this morning and they sent him here for further evaluation. On route, he kept screaming for help and was very combative.  EMS administered Geodon to help with this.  On arrival, he was saying “help me”, but then as the Geodon kicked in he became sedated and no further history was obtained. </a:t>
            </a:r>
          </a:p>
          <a:p>
            <a:endParaRPr lang="en-US" dirty="0"/>
          </a:p>
        </p:txBody>
      </p:sp>
    </p:spTree>
    <p:extLst>
      <p:ext uri="{BB962C8B-B14F-4D97-AF65-F5344CB8AC3E}">
        <p14:creationId xmlns:p14="http://schemas.microsoft.com/office/powerpoint/2010/main" val="3132195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Vitals</a:t>
            </a:r>
          </a:p>
        </p:txBody>
      </p:sp>
      <p:sp>
        <p:nvSpPr>
          <p:cNvPr id="3" name="Content Placeholder 2"/>
          <p:cNvSpPr>
            <a:spLocks noGrp="1"/>
          </p:cNvSpPr>
          <p:nvPr>
            <p:ph idx="1"/>
          </p:nvPr>
        </p:nvSpPr>
        <p:spPr/>
        <p:txBody>
          <a:bodyPr/>
          <a:lstStyle/>
          <a:p>
            <a:pPr marL="0" indent="0">
              <a:buNone/>
            </a:pPr>
            <a:r>
              <a:rPr lang="en-US" dirty="0"/>
              <a:t>HR 101</a:t>
            </a:r>
          </a:p>
          <a:p>
            <a:pPr marL="0" indent="0">
              <a:buNone/>
            </a:pPr>
            <a:r>
              <a:rPr lang="en-US" dirty="0"/>
              <a:t>BP 129/76</a:t>
            </a:r>
          </a:p>
          <a:p>
            <a:pPr marL="0" indent="0">
              <a:buNone/>
            </a:pPr>
            <a:r>
              <a:rPr lang="en-US" dirty="0"/>
              <a:t>86% RA, 98% NRB</a:t>
            </a:r>
            <a:br>
              <a:rPr lang="en-US" dirty="0"/>
            </a:br>
            <a:r>
              <a:rPr lang="en-US" dirty="0"/>
              <a:t>22 </a:t>
            </a:r>
            <a:r>
              <a:rPr lang="en-US" dirty="0" err="1"/>
              <a:t>bbp</a:t>
            </a:r>
            <a:br>
              <a:rPr lang="en-US" dirty="0"/>
            </a:br>
            <a:r>
              <a:rPr lang="en-US" dirty="0"/>
              <a:t>36.7</a:t>
            </a:r>
          </a:p>
          <a:p>
            <a:pPr marL="0" indent="0">
              <a:buNone/>
            </a:pPr>
            <a:endParaRPr lang="en-US" dirty="0"/>
          </a:p>
          <a:p>
            <a:pPr marL="0" indent="0">
              <a:buNone/>
            </a:pPr>
            <a:r>
              <a:rPr lang="en-US" dirty="0"/>
              <a:t>No PMH </a:t>
            </a:r>
          </a:p>
          <a:p>
            <a:endParaRPr lang="en-US" dirty="0"/>
          </a:p>
        </p:txBody>
      </p:sp>
    </p:spTree>
    <p:extLst>
      <p:ext uri="{BB962C8B-B14F-4D97-AF65-F5344CB8AC3E}">
        <p14:creationId xmlns:p14="http://schemas.microsoft.com/office/powerpoint/2010/main" val="3080617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a:t>
            </a:r>
          </a:p>
        </p:txBody>
      </p:sp>
      <p:sp>
        <p:nvSpPr>
          <p:cNvPr id="3" name="Content Placeholder 2"/>
          <p:cNvSpPr>
            <a:spLocks noGrp="1"/>
          </p:cNvSpPr>
          <p:nvPr>
            <p:ph idx="1"/>
          </p:nvPr>
        </p:nvSpPr>
        <p:spPr/>
        <p:txBody>
          <a:bodyPr>
            <a:normAutofit fontScale="77500" lnSpcReduction="20000"/>
          </a:bodyPr>
          <a:lstStyle/>
          <a:p>
            <a:r>
              <a:rPr lang="en-US" dirty="0"/>
              <a:t>Skin:  Warm, diaphoretic.  </a:t>
            </a:r>
          </a:p>
          <a:p>
            <a:r>
              <a:rPr lang="en-US" dirty="0"/>
              <a:t>Head:  </a:t>
            </a:r>
            <a:r>
              <a:rPr lang="en-US" dirty="0" err="1"/>
              <a:t>Normocephalic</a:t>
            </a:r>
            <a:r>
              <a:rPr lang="en-US" dirty="0"/>
              <a:t>, </a:t>
            </a:r>
            <a:r>
              <a:rPr lang="en-US" dirty="0" err="1"/>
              <a:t>atraumatic</a:t>
            </a:r>
            <a:r>
              <a:rPr lang="en-US" dirty="0"/>
              <a:t>.  </a:t>
            </a:r>
          </a:p>
          <a:p>
            <a:r>
              <a:rPr lang="en-US" dirty="0"/>
              <a:t>Neck:  Supple, trachea midline.  </a:t>
            </a:r>
          </a:p>
          <a:p>
            <a:r>
              <a:rPr lang="en-US" dirty="0"/>
              <a:t>Eye:  Normal conjunctiva, L pupil is 4mm and reactive, R pupil is 2mm and reactive, pupilar defect </a:t>
            </a:r>
          </a:p>
          <a:p>
            <a:r>
              <a:rPr lang="en-US" dirty="0"/>
              <a:t>Cardiovascular:  Regular rate and rhythm, No edema.  </a:t>
            </a:r>
          </a:p>
          <a:p>
            <a:r>
              <a:rPr lang="en-US" dirty="0"/>
              <a:t>Respiratory:  Respirations are non-labored, expiratory wheezing bilaterally .  </a:t>
            </a:r>
          </a:p>
          <a:p>
            <a:r>
              <a:rPr lang="en-US" dirty="0"/>
              <a:t>Gastrointestinal:  Soft, </a:t>
            </a:r>
            <a:r>
              <a:rPr lang="en-US" dirty="0" err="1"/>
              <a:t>Nontender</a:t>
            </a:r>
            <a:r>
              <a:rPr lang="en-US" dirty="0"/>
              <a:t>, Guarding: Negative, Rebound: Negative.  </a:t>
            </a:r>
          </a:p>
          <a:p>
            <a:r>
              <a:rPr lang="en-US" dirty="0"/>
              <a:t>Musculoskeletal:  Normal ROM, no deformity.  </a:t>
            </a:r>
          </a:p>
          <a:p>
            <a:r>
              <a:rPr lang="en-US" dirty="0"/>
              <a:t>Neurological:  alert/oriented. </a:t>
            </a:r>
            <a:r>
              <a:rPr lang="en-US" dirty="0" err="1"/>
              <a:t>pt</a:t>
            </a:r>
            <a:r>
              <a:rPr lang="en-US" dirty="0"/>
              <a:t> fell asleep shortly after arrival , Not Alert and oriented to person, place, time, and situation,  minimally responsive to sternal rub</a:t>
            </a:r>
          </a:p>
          <a:p>
            <a:endParaRPr lang="en-US" dirty="0"/>
          </a:p>
        </p:txBody>
      </p:sp>
    </p:spTree>
    <p:extLst>
      <p:ext uri="{BB962C8B-B14F-4D97-AF65-F5344CB8AC3E}">
        <p14:creationId xmlns:p14="http://schemas.microsoft.com/office/powerpoint/2010/main" val="2336955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KG AM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51162"/>
            <a:ext cx="12192000" cy="5340743"/>
          </a:xfrm>
          <a:prstGeom prst="rect">
            <a:avLst/>
          </a:prstGeom>
        </p:spPr>
      </p:pic>
    </p:spTree>
    <p:extLst>
      <p:ext uri="{BB962C8B-B14F-4D97-AF65-F5344CB8AC3E}">
        <p14:creationId xmlns:p14="http://schemas.microsoft.com/office/powerpoint/2010/main" val="1712303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09600" y="35579"/>
            <a:ext cx="10972800" cy="1143000"/>
          </a:xfrm>
        </p:spPr>
        <p:txBody>
          <a:bodyPr/>
          <a:lstStyle/>
          <a:p>
            <a:r>
              <a:rPr lang="en-US" dirty="0"/>
              <a:t> Labs	</a:t>
            </a:r>
          </a:p>
        </p:txBody>
      </p:sp>
      <p:sp>
        <p:nvSpPr>
          <p:cNvPr id="10" name="Content Placeholder 9"/>
          <p:cNvSpPr>
            <a:spLocks noGrp="1"/>
          </p:cNvSpPr>
          <p:nvPr>
            <p:ph idx="1"/>
          </p:nvPr>
        </p:nvSpPr>
        <p:spPr/>
        <p:txBody>
          <a:bodyPr>
            <a:normAutofit/>
          </a:bodyPr>
          <a:lstStyle/>
          <a:p>
            <a:pPr marL="0" indent="0">
              <a:buNone/>
            </a:pPr>
            <a:endParaRPr lang="en-US" dirty="0"/>
          </a:p>
          <a:p>
            <a:endParaRPr lang="en-US" dirty="0"/>
          </a:p>
        </p:txBody>
      </p:sp>
      <p:pic>
        <p:nvPicPr>
          <p:cNvPr id="7" name="Picture 6" descr="image (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190" y="1101541"/>
            <a:ext cx="6631889" cy="5516755"/>
          </a:xfrm>
          <a:prstGeom prst="rect">
            <a:avLst/>
          </a:prstGeom>
        </p:spPr>
      </p:pic>
    </p:spTree>
    <p:extLst>
      <p:ext uri="{BB962C8B-B14F-4D97-AF65-F5344CB8AC3E}">
        <p14:creationId xmlns:p14="http://schemas.microsoft.com/office/powerpoint/2010/main" val="218201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 Labs	</a:t>
            </a:r>
          </a:p>
        </p:txBody>
      </p:sp>
      <p:sp>
        <p:nvSpPr>
          <p:cNvPr id="10" name="Content Placeholder 9"/>
          <p:cNvSpPr>
            <a:spLocks noGrp="1"/>
          </p:cNvSpPr>
          <p:nvPr>
            <p:ph idx="1"/>
          </p:nvPr>
        </p:nvSpPr>
        <p:spPr/>
        <p:txBody>
          <a:bodyPr>
            <a:normAutofit/>
          </a:bodyPr>
          <a:lstStyle/>
          <a:p>
            <a:pPr marL="0" indent="0">
              <a:buNone/>
            </a:pPr>
            <a:endParaRPr lang="en-US" dirty="0"/>
          </a:p>
          <a:p>
            <a:endParaRPr lang="en-US" dirty="0"/>
          </a:p>
        </p:txBody>
      </p:sp>
      <p:pic>
        <p:nvPicPr>
          <p:cNvPr id="2" name="Picture 1" descr="image (3).png"/>
          <p:cNvPicPr>
            <a:picLocks noChangeAspect="1"/>
          </p:cNvPicPr>
          <p:nvPr/>
        </p:nvPicPr>
        <p:blipFill rotWithShape="1">
          <a:blip r:embed="rId3">
            <a:extLst>
              <a:ext uri="{28A0092B-C50C-407E-A947-70E740481C1C}">
                <a14:useLocalDpi xmlns:a14="http://schemas.microsoft.com/office/drawing/2010/main" val="0"/>
              </a:ext>
            </a:extLst>
          </a:blip>
          <a:srcRect b="27646"/>
          <a:stretch/>
        </p:blipFill>
        <p:spPr>
          <a:xfrm>
            <a:off x="609601" y="1600200"/>
            <a:ext cx="7351059" cy="4464891"/>
          </a:xfrm>
          <a:prstGeom prst="rect">
            <a:avLst/>
          </a:prstGeom>
        </p:spPr>
      </p:pic>
    </p:spTree>
    <p:extLst>
      <p:ext uri="{BB962C8B-B14F-4D97-AF65-F5344CB8AC3E}">
        <p14:creationId xmlns:p14="http://schemas.microsoft.com/office/powerpoint/2010/main" val="1605153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Labs	</a:t>
            </a:r>
          </a:p>
        </p:txBody>
      </p:sp>
      <p:sp>
        <p:nvSpPr>
          <p:cNvPr id="10" name="Content Placeholder 9"/>
          <p:cNvSpPr>
            <a:spLocks noGrp="1"/>
          </p:cNvSpPr>
          <p:nvPr>
            <p:ph idx="1"/>
          </p:nvPr>
        </p:nvSpPr>
        <p:spPr/>
        <p:txBody>
          <a:bodyPr>
            <a:normAutofit/>
          </a:bodyPr>
          <a:lstStyle/>
          <a:p>
            <a:pPr marL="0" indent="0">
              <a:buNone/>
            </a:pPr>
            <a:endParaRPr lang="en-US" dirty="0"/>
          </a:p>
          <a:p>
            <a:endParaRPr lang="en-US" dirty="0"/>
          </a:p>
        </p:txBody>
      </p:sp>
      <p:pic>
        <p:nvPicPr>
          <p:cNvPr id="4" name="Picture 3" descr="image (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600200"/>
            <a:ext cx="6620933" cy="1828800"/>
          </a:xfrm>
          <a:prstGeom prst="rect">
            <a:avLst/>
          </a:prstGeom>
        </p:spPr>
      </p:pic>
    </p:spTree>
    <p:extLst>
      <p:ext uri="{BB962C8B-B14F-4D97-AF65-F5344CB8AC3E}">
        <p14:creationId xmlns:p14="http://schemas.microsoft.com/office/powerpoint/2010/main" val="3076296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955"/>
            <a:ext cx="10972800" cy="1143000"/>
          </a:xfrm>
        </p:spPr>
        <p:txBody>
          <a:bodyPr/>
          <a:lstStyle/>
          <a:p>
            <a:r>
              <a:rPr lang="en-US" dirty="0"/>
              <a:t>Imaging</a:t>
            </a:r>
          </a:p>
        </p:txBody>
      </p:sp>
      <p:pic>
        <p:nvPicPr>
          <p:cNvPr id="5" name="Picture 4" descr="Screen Shot 2018-05-12 at 9.49.59 AM.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753100" y="1131045"/>
            <a:ext cx="7629961" cy="5443073"/>
          </a:xfrm>
          <a:prstGeom prst="rect">
            <a:avLst/>
          </a:prstGeom>
        </p:spPr>
      </p:pic>
    </p:spTree>
    <p:extLst>
      <p:ext uri="{BB962C8B-B14F-4D97-AF65-F5344CB8AC3E}">
        <p14:creationId xmlns:p14="http://schemas.microsoft.com/office/powerpoint/2010/main" val="3392521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Imaging</a:t>
            </a:r>
          </a:p>
        </p:txBody>
      </p:sp>
      <p:pic>
        <p:nvPicPr>
          <p:cNvPr id="4" name="Head CT .mo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764369" y="1600203"/>
            <a:ext cx="6661151" cy="4525963"/>
          </a:xfrm>
        </p:spPr>
      </p:pic>
    </p:spTree>
    <p:extLst>
      <p:ext uri="{BB962C8B-B14F-4D97-AF65-F5344CB8AC3E}">
        <p14:creationId xmlns:p14="http://schemas.microsoft.com/office/powerpoint/2010/main" val="18560916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D1942-EA29-0C78-C99F-8CD6F67B53F4}"/>
              </a:ext>
            </a:extLst>
          </p:cNvPr>
          <p:cNvSpPr>
            <a:spLocks noGrp="1"/>
          </p:cNvSpPr>
          <p:nvPr>
            <p:ph type="title"/>
          </p:nvPr>
        </p:nvSpPr>
        <p:spPr/>
        <p:txBody>
          <a:bodyPr/>
          <a:lstStyle/>
          <a:p>
            <a:r>
              <a:rPr lang="en-US" dirty="0"/>
              <a:t>Who can solve this? </a:t>
            </a:r>
          </a:p>
        </p:txBody>
      </p:sp>
      <p:pic>
        <p:nvPicPr>
          <p:cNvPr id="5" name="Picture 4" descr="A person standing in front of a waterfall&#10;&#10;Description automatically generated">
            <a:extLst>
              <a:ext uri="{FF2B5EF4-FFF2-40B4-BE49-F238E27FC236}">
                <a16:creationId xmlns:a16="http://schemas.microsoft.com/office/drawing/2014/main" id="{B08EE32D-1FF8-990E-2E81-CE337FD7B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0300" y="1295400"/>
            <a:ext cx="4851400" cy="4851400"/>
          </a:xfrm>
          <a:prstGeom prst="rect">
            <a:avLst/>
          </a:prstGeom>
        </p:spPr>
      </p:pic>
    </p:spTree>
    <p:extLst>
      <p:ext uri="{BB962C8B-B14F-4D97-AF65-F5344CB8AC3E}">
        <p14:creationId xmlns:p14="http://schemas.microsoft.com/office/powerpoint/2010/main" val="485610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92FCA-6D50-5240-B223-90944717F4C2}"/>
              </a:ext>
            </a:extLst>
          </p:cNvPr>
          <p:cNvSpPr>
            <a:spLocks noGrp="1"/>
          </p:cNvSpPr>
          <p:nvPr>
            <p:ph type="title"/>
          </p:nvPr>
        </p:nvSpPr>
        <p:spPr/>
        <p:txBody>
          <a:bodyPr/>
          <a:lstStyle/>
          <a:p>
            <a:r>
              <a:rPr lang="en-US" dirty="0"/>
              <a:t>DDx: ACS</a:t>
            </a:r>
          </a:p>
        </p:txBody>
      </p:sp>
      <p:sp>
        <p:nvSpPr>
          <p:cNvPr id="3" name="Content Placeholder 2">
            <a:extLst>
              <a:ext uri="{FF2B5EF4-FFF2-40B4-BE49-F238E27FC236}">
                <a16:creationId xmlns:a16="http://schemas.microsoft.com/office/drawing/2014/main" id="{BD799141-0E78-934B-801F-EBE05525AF47}"/>
              </a:ext>
            </a:extLst>
          </p:cNvPr>
          <p:cNvSpPr>
            <a:spLocks noGrp="1"/>
          </p:cNvSpPr>
          <p:nvPr>
            <p:ph idx="1"/>
          </p:nvPr>
        </p:nvSpPr>
        <p:spPr/>
        <p:txBody>
          <a:bodyPr/>
          <a:lstStyle/>
          <a:p>
            <a:pPr marL="0" indent="0">
              <a:buNone/>
            </a:pPr>
            <a:r>
              <a:rPr lang="en-US" dirty="0"/>
              <a:t>+ Altered,  tachycardic, diaphoretic, hypoxic </a:t>
            </a:r>
          </a:p>
          <a:p>
            <a:pPr marL="0" indent="0">
              <a:buNone/>
            </a:pPr>
            <a:r>
              <a:rPr lang="en-US" dirty="0"/>
              <a:t>+ Wheezing on lung exam could be related to pulmonary edema</a:t>
            </a:r>
          </a:p>
          <a:p>
            <a:pPr marL="0" indent="0">
              <a:buNone/>
            </a:pPr>
            <a:endParaRPr lang="en-US" dirty="0"/>
          </a:p>
          <a:p>
            <a:pPr>
              <a:buFontTx/>
              <a:buChar char="-"/>
            </a:pPr>
            <a:r>
              <a:rPr lang="en-US" dirty="0"/>
              <a:t>No ischemia on EKG</a:t>
            </a:r>
          </a:p>
          <a:p>
            <a:pPr>
              <a:buFontTx/>
              <a:buChar char="-"/>
            </a:pPr>
            <a:r>
              <a:rPr lang="en-US" dirty="0"/>
              <a:t>Negative troponin </a:t>
            </a:r>
          </a:p>
        </p:txBody>
      </p:sp>
    </p:spTree>
    <p:extLst>
      <p:ext uri="{BB962C8B-B14F-4D97-AF65-F5344CB8AC3E}">
        <p14:creationId xmlns:p14="http://schemas.microsoft.com/office/powerpoint/2010/main" val="1493750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92FCA-6D50-5240-B223-90944717F4C2}"/>
              </a:ext>
            </a:extLst>
          </p:cNvPr>
          <p:cNvSpPr>
            <a:spLocks noGrp="1"/>
          </p:cNvSpPr>
          <p:nvPr>
            <p:ph type="title"/>
          </p:nvPr>
        </p:nvSpPr>
        <p:spPr/>
        <p:txBody>
          <a:bodyPr/>
          <a:lstStyle/>
          <a:p>
            <a:r>
              <a:rPr lang="en-US" dirty="0"/>
              <a:t>DDx: New onset heart failure</a:t>
            </a:r>
          </a:p>
        </p:txBody>
      </p:sp>
      <p:sp>
        <p:nvSpPr>
          <p:cNvPr id="3" name="Content Placeholder 2">
            <a:extLst>
              <a:ext uri="{FF2B5EF4-FFF2-40B4-BE49-F238E27FC236}">
                <a16:creationId xmlns:a16="http://schemas.microsoft.com/office/drawing/2014/main" id="{BD799141-0E78-934B-801F-EBE05525AF47}"/>
              </a:ext>
            </a:extLst>
          </p:cNvPr>
          <p:cNvSpPr>
            <a:spLocks noGrp="1"/>
          </p:cNvSpPr>
          <p:nvPr>
            <p:ph idx="1"/>
          </p:nvPr>
        </p:nvSpPr>
        <p:spPr/>
        <p:txBody>
          <a:bodyPr/>
          <a:lstStyle/>
          <a:p>
            <a:pPr marL="0" indent="0">
              <a:buNone/>
            </a:pPr>
            <a:r>
              <a:rPr lang="en-US" dirty="0"/>
              <a:t>+ Altered,  tachycardic, diaphoretic, hypoxic</a:t>
            </a:r>
          </a:p>
          <a:p>
            <a:pPr marL="0" indent="0">
              <a:buNone/>
            </a:pPr>
            <a:r>
              <a:rPr lang="en-US" dirty="0"/>
              <a:t>+ Wheezing on lung exam could be related to pulmonary edema</a:t>
            </a:r>
          </a:p>
          <a:p>
            <a:pPr marL="0" indent="0">
              <a:buNone/>
            </a:pPr>
            <a:endParaRPr lang="en-US" dirty="0"/>
          </a:p>
          <a:p>
            <a:pPr>
              <a:buFontTx/>
              <a:buChar char="-"/>
            </a:pPr>
            <a:r>
              <a:rPr lang="en-US" dirty="0"/>
              <a:t>BNP only minimally elevated </a:t>
            </a:r>
          </a:p>
          <a:p>
            <a:pPr>
              <a:buFontTx/>
              <a:buChar char="-"/>
            </a:pPr>
            <a:r>
              <a:rPr lang="en-US" dirty="0"/>
              <a:t>No edema on physical exam </a:t>
            </a:r>
          </a:p>
          <a:p>
            <a:pPr>
              <a:buFontTx/>
              <a:buChar char="-"/>
            </a:pPr>
            <a:r>
              <a:rPr lang="en-US" dirty="0"/>
              <a:t>No past medical history</a:t>
            </a:r>
          </a:p>
        </p:txBody>
      </p:sp>
    </p:spTree>
    <p:extLst>
      <p:ext uri="{BB962C8B-B14F-4D97-AF65-F5344CB8AC3E}">
        <p14:creationId xmlns:p14="http://schemas.microsoft.com/office/powerpoint/2010/main" val="1274087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92FCA-6D50-5240-B223-90944717F4C2}"/>
              </a:ext>
            </a:extLst>
          </p:cNvPr>
          <p:cNvSpPr>
            <a:spLocks noGrp="1"/>
          </p:cNvSpPr>
          <p:nvPr>
            <p:ph type="title"/>
          </p:nvPr>
        </p:nvSpPr>
        <p:spPr/>
        <p:txBody>
          <a:bodyPr/>
          <a:lstStyle/>
          <a:p>
            <a:r>
              <a:rPr lang="en-US" dirty="0"/>
              <a:t>DDx: Pneumonia</a:t>
            </a:r>
          </a:p>
        </p:txBody>
      </p:sp>
      <p:sp>
        <p:nvSpPr>
          <p:cNvPr id="3" name="Content Placeholder 2">
            <a:extLst>
              <a:ext uri="{FF2B5EF4-FFF2-40B4-BE49-F238E27FC236}">
                <a16:creationId xmlns:a16="http://schemas.microsoft.com/office/drawing/2014/main" id="{BD799141-0E78-934B-801F-EBE05525AF47}"/>
              </a:ext>
            </a:extLst>
          </p:cNvPr>
          <p:cNvSpPr>
            <a:spLocks noGrp="1"/>
          </p:cNvSpPr>
          <p:nvPr>
            <p:ph idx="1"/>
          </p:nvPr>
        </p:nvSpPr>
        <p:spPr/>
        <p:txBody>
          <a:bodyPr/>
          <a:lstStyle/>
          <a:p>
            <a:pPr marL="0" indent="0">
              <a:buNone/>
            </a:pPr>
            <a:r>
              <a:rPr lang="en-US" dirty="0"/>
              <a:t>+ Altered,  tachycardic, diaphoretic, hypoxic</a:t>
            </a:r>
          </a:p>
          <a:p>
            <a:pPr marL="0" indent="0">
              <a:buNone/>
            </a:pPr>
            <a:r>
              <a:rPr lang="en-US" dirty="0"/>
              <a:t>+ Wheezing on lung exam</a:t>
            </a:r>
          </a:p>
          <a:p>
            <a:pPr marL="0" indent="0">
              <a:buNone/>
            </a:pPr>
            <a:endParaRPr lang="en-US" dirty="0"/>
          </a:p>
          <a:p>
            <a:pPr>
              <a:buFontTx/>
              <a:buChar char="-"/>
            </a:pPr>
            <a:r>
              <a:rPr lang="en-US" dirty="0"/>
              <a:t>Afebrile, no cough reported  </a:t>
            </a:r>
          </a:p>
          <a:p>
            <a:pPr>
              <a:buFontTx/>
              <a:buChar char="-"/>
            </a:pPr>
            <a:r>
              <a:rPr lang="en-US" dirty="0"/>
              <a:t>No obvious consolidation on CXR</a:t>
            </a:r>
          </a:p>
          <a:p>
            <a:pPr>
              <a:buFontTx/>
              <a:buChar char="-"/>
            </a:pPr>
            <a:r>
              <a:rPr lang="en-US" dirty="0"/>
              <a:t>Doesn’t quite explain bilateral wheeze </a:t>
            </a:r>
          </a:p>
        </p:txBody>
      </p:sp>
    </p:spTree>
    <p:extLst>
      <p:ext uri="{BB962C8B-B14F-4D97-AF65-F5344CB8AC3E}">
        <p14:creationId xmlns:p14="http://schemas.microsoft.com/office/powerpoint/2010/main" val="3900084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92FCA-6D50-5240-B223-90944717F4C2}"/>
              </a:ext>
            </a:extLst>
          </p:cNvPr>
          <p:cNvSpPr>
            <a:spLocks noGrp="1"/>
          </p:cNvSpPr>
          <p:nvPr>
            <p:ph type="title"/>
          </p:nvPr>
        </p:nvSpPr>
        <p:spPr/>
        <p:txBody>
          <a:bodyPr/>
          <a:lstStyle/>
          <a:p>
            <a:r>
              <a:rPr lang="en-US" dirty="0"/>
              <a:t>DDx: PE</a:t>
            </a:r>
          </a:p>
        </p:txBody>
      </p:sp>
      <p:sp>
        <p:nvSpPr>
          <p:cNvPr id="3" name="Content Placeholder 2">
            <a:extLst>
              <a:ext uri="{FF2B5EF4-FFF2-40B4-BE49-F238E27FC236}">
                <a16:creationId xmlns:a16="http://schemas.microsoft.com/office/drawing/2014/main" id="{BD799141-0E78-934B-801F-EBE05525AF47}"/>
              </a:ext>
            </a:extLst>
          </p:cNvPr>
          <p:cNvSpPr>
            <a:spLocks noGrp="1"/>
          </p:cNvSpPr>
          <p:nvPr>
            <p:ph idx="1"/>
          </p:nvPr>
        </p:nvSpPr>
        <p:spPr/>
        <p:txBody>
          <a:bodyPr/>
          <a:lstStyle/>
          <a:p>
            <a:pPr marL="0" indent="0">
              <a:buNone/>
            </a:pPr>
            <a:r>
              <a:rPr lang="en-US" dirty="0"/>
              <a:t>+ Altered,  tachycardic, diaphoretic, hypoxic</a:t>
            </a:r>
          </a:p>
          <a:p>
            <a:pPr marL="0" indent="0">
              <a:buNone/>
            </a:pPr>
            <a:r>
              <a:rPr lang="en-US" dirty="0"/>
              <a:t>+ Could be altered from hypoxia</a:t>
            </a:r>
          </a:p>
          <a:p>
            <a:pPr marL="0" indent="0">
              <a:buNone/>
            </a:pPr>
            <a:endParaRPr lang="en-US" dirty="0"/>
          </a:p>
          <a:p>
            <a:pPr>
              <a:buFontTx/>
              <a:buChar char="-"/>
            </a:pPr>
            <a:r>
              <a:rPr lang="en-US" dirty="0"/>
              <a:t>Doesn’t explain bilateral wheeze or hypercarbia</a:t>
            </a:r>
          </a:p>
          <a:p>
            <a:pPr>
              <a:buFontTx/>
              <a:buChar char="-"/>
            </a:pPr>
            <a:r>
              <a:rPr lang="en-US" dirty="0"/>
              <a:t>No signs of DVT on physical exam </a:t>
            </a:r>
          </a:p>
          <a:p>
            <a:pPr>
              <a:buFontTx/>
              <a:buChar char="-"/>
            </a:pPr>
            <a:r>
              <a:rPr lang="en-US" dirty="0"/>
              <a:t>No stated risk factors  </a:t>
            </a:r>
          </a:p>
        </p:txBody>
      </p:sp>
    </p:spTree>
    <p:extLst>
      <p:ext uri="{BB962C8B-B14F-4D97-AF65-F5344CB8AC3E}">
        <p14:creationId xmlns:p14="http://schemas.microsoft.com/office/powerpoint/2010/main" val="3074352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92FCA-6D50-5240-B223-90944717F4C2}"/>
              </a:ext>
            </a:extLst>
          </p:cNvPr>
          <p:cNvSpPr>
            <a:spLocks noGrp="1"/>
          </p:cNvSpPr>
          <p:nvPr>
            <p:ph type="title"/>
          </p:nvPr>
        </p:nvSpPr>
        <p:spPr/>
        <p:txBody>
          <a:bodyPr/>
          <a:lstStyle/>
          <a:p>
            <a:r>
              <a:rPr lang="en-US" dirty="0"/>
              <a:t>DDx: SAH</a:t>
            </a:r>
          </a:p>
        </p:txBody>
      </p:sp>
      <p:sp>
        <p:nvSpPr>
          <p:cNvPr id="3" name="Content Placeholder 2">
            <a:extLst>
              <a:ext uri="{FF2B5EF4-FFF2-40B4-BE49-F238E27FC236}">
                <a16:creationId xmlns:a16="http://schemas.microsoft.com/office/drawing/2014/main" id="{BD799141-0E78-934B-801F-EBE05525AF47}"/>
              </a:ext>
            </a:extLst>
          </p:cNvPr>
          <p:cNvSpPr>
            <a:spLocks noGrp="1"/>
          </p:cNvSpPr>
          <p:nvPr>
            <p:ph idx="1"/>
          </p:nvPr>
        </p:nvSpPr>
        <p:spPr/>
        <p:txBody>
          <a:bodyPr/>
          <a:lstStyle/>
          <a:p>
            <a:pPr marL="0" indent="0">
              <a:buNone/>
            </a:pPr>
            <a:r>
              <a:rPr lang="en-US" dirty="0"/>
              <a:t>+ Altered, old</a:t>
            </a:r>
          </a:p>
          <a:p>
            <a:pPr marL="0" indent="0">
              <a:buNone/>
            </a:pPr>
            <a:r>
              <a:rPr lang="en-US" dirty="0"/>
              <a:t>+ Pupillary defect </a:t>
            </a:r>
            <a:endParaRPr lang="en-US" dirty="0">
              <a:sym typeface="Wingdings" pitchFamily="2" charset="2"/>
            </a:endParaRPr>
          </a:p>
          <a:p>
            <a:pPr marL="0" indent="0">
              <a:buNone/>
            </a:pPr>
            <a:r>
              <a:rPr lang="en-US" dirty="0"/>
              <a:t> </a:t>
            </a:r>
          </a:p>
          <a:p>
            <a:pPr>
              <a:buFontTx/>
              <a:buChar char="-"/>
            </a:pPr>
            <a:r>
              <a:rPr lang="en-US" dirty="0"/>
              <a:t>Doesn’t explain wheezing, acidosis</a:t>
            </a:r>
          </a:p>
          <a:p>
            <a:pPr>
              <a:buFontTx/>
              <a:buChar char="-"/>
            </a:pPr>
            <a:r>
              <a:rPr lang="en-US" dirty="0"/>
              <a:t>No other neurologic deficits </a:t>
            </a:r>
          </a:p>
          <a:p>
            <a:pPr>
              <a:buFontTx/>
              <a:buChar char="-"/>
            </a:pPr>
            <a:r>
              <a:rPr lang="en-US" dirty="0"/>
              <a:t>No obvious bleed on head CT </a:t>
            </a:r>
          </a:p>
        </p:txBody>
      </p:sp>
    </p:spTree>
    <p:extLst>
      <p:ext uri="{BB962C8B-B14F-4D97-AF65-F5344CB8AC3E}">
        <p14:creationId xmlns:p14="http://schemas.microsoft.com/office/powerpoint/2010/main" val="2773152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92FCA-6D50-5240-B223-90944717F4C2}"/>
              </a:ext>
            </a:extLst>
          </p:cNvPr>
          <p:cNvSpPr>
            <a:spLocks noGrp="1"/>
          </p:cNvSpPr>
          <p:nvPr>
            <p:ph type="title"/>
          </p:nvPr>
        </p:nvSpPr>
        <p:spPr/>
        <p:txBody>
          <a:bodyPr/>
          <a:lstStyle/>
          <a:p>
            <a:r>
              <a:rPr lang="en-US" dirty="0"/>
              <a:t>DDx: Carotid artery dissection</a:t>
            </a:r>
          </a:p>
        </p:txBody>
      </p:sp>
      <p:sp>
        <p:nvSpPr>
          <p:cNvPr id="3" name="Content Placeholder 2">
            <a:extLst>
              <a:ext uri="{FF2B5EF4-FFF2-40B4-BE49-F238E27FC236}">
                <a16:creationId xmlns:a16="http://schemas.microsoft.com/office/drawing/2014/main" id="{BD799141-0E78-934B-801F-EBE05525AF47}"/>
              </a:ext>
            </a:extLst>
          </p:cNvPr>
          <p:cNvSpPr>
            <a:spLocks noGrp="1"/>
          </p:cNvSpPr>
          <p:nvPr>
            <p:ph idx="1"/>
          </p:nvPr>
        </p:nvSpPr>
        <p:spPr/>
        <p:txBody>
          <a:bodyPr/>
          <a:lstStyle/>
          <a:p>
            <a:pPr marL="0" indent="0">
              <a:buNone/>
            </a:pPr>
            <a:r>
              <a:rPr lang="en-US" dirty="0"/>
              <a:t>+ Old, altered</a:t>
            </a:r>
          </a:p>
          <a:p>
            <a:pPr marL="0" indent="0">
              <a:buNone/>
            </a:pPr>
            <a:r>
              <a:rPr lang="en-US" dirty="0"/>
              <a:t>+ Anisocoria </a:t>
            </a:r>
          </a:p>
          <a:p>
            <a:pPr marL="0" indent="0">
              <a:buNone/>
            </a:pPr>
            <a:endParaRPr lang="en-US" dirty="0"/>
          </a:p>
          <a:p>
            <a:pPr>
              <a:buFontTx/>
              <a:buChar char="-"/>
            </a:pPr>
            <a:r>
              <a:rPr lang="en-US" dirty="0"/>
              <a:t>Doesn’t explain wheezing, acidosis</a:t>
            </a:r>
          </a:p>
          <a:p>
            <a:pPr>
              <a:buFontTx/>
              <a:buChar char="-"/>
            </a:pPr>
            <a:r>
              <a:rPr lang="en-US" dirty="0"/>
              <a:t>No other neurologic deficits </a:t>
            </a:r>
          </a:p>
          <a:p>
            <a:pPr>
              <a:buFontTx/>
              <a:buChar char="-"/>
            </a:pPr>
            <a:r>
              <a:rPr lang="en-US" dirty="0"/>
              <a:t>No reports of neck pain </a:t>
            </a:r>
          </a:p>
        </p:txBody>
      </p:sp>
    </p:spTree>
    <p:extLst>
      <p:ext uri="{BB962C8B-B14F-4D97-AF65-F5344CB8AC3E}">
        <p14:creationId xmlns:p14="http://schemas.microsoft.com/office/powerpoint/2010/main" val="22324548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92FCA-6D50-5240-B223-90944717F4C2}"/>
              </a:ext>
            </a:extLst>
          </p:cNvPr>
          <p:cNvSpPr>
            <a:spLocks noGrp="1"/>
          </p:cNvSpPr>
          <p:nvPr>
            <p:ph type="title"/>
          </p:nvPr>
        </p:nvSpPr>
        <p:spPr/>
        <p:txBody>
          <a:bodyPr/>
          <a:lstStyle/>
          <a:p>
            <a:r>
              <a:rPr lang="en-US" dirty="0"/>
              <a:t>DDx: Uremia</a:t>
            </a:r>
          </a:p>
        </p:txBody>
      </p:sp>
      <p:sp>
        <p:nvSpPr>
          <p:cNvPr id="3" name="Content Placeholder 2">
            <a:extLst>
              <a:ext uri="{FF2B5EF4-FFF2-40B4-BE49-F238E27FC236}">
                <a16:creationId xmlns:a16="http://schemas.microsoft.com/office/drawing/2014/main" id="{BD799141-0E78-934B-801F-EBE05525AF47}"/>
              </a:ext>
            </a:extLst>
          </p:cNvPr>
          <p:cNvSpPr>
            <a:spLocks noGrp="1"/>
          </p:cNvSpPr>
          <p:nvPr>
            <p:ph idx="1"/>
          </p:nvPr>
        </p:nvSpPr>
        <p:spPr/>
        <p:txBody>
          <a:bodyPr/>
          <a:lstStyle/>
          <a:p>
            <a:pPr marL="0" indent="0">
              <a:buNone/>
            </a:pPr>
            <a:r>
              <a:rPr lang="en-US" dirty="0"/>
              <a:t>+ Altered </a:t>
            </a:r>
          </a:p>
          <a:p>
            <a:pPr marL="0" indent="0">
              <a:buNone/>
            </a:pPr>
            <a:r>
              <a:rPr lang="en-US" dirty="0"/>
              <a:t>+ AKI </a:t>
            </a:r>
          </a:p>
          <a:p>
            <a:pPr marL="0" indent="0">
              <a:buNone/>
            </a:pPr>
            <a:r>
              <a:rPr lang="en-US" dirty="0">
                <a:sym typeface="Wingdings" pitchFamily="2" charset="2"/>
              </a:rPr>
              <a:t>+ Acidotic </a:t>
            </a:r>
          </a:p>
          <a:p>
            <a:pPr marL="0" indent="0">
              <a:buNone/>
            </a:pPr>
            <a:endParaRPr lang="en-US" dirty="0"/>
          </a:p>
          <a:p>
            <a:pPr>
              <a:buFontTx/>
              <a:buChar char="-"/>
            </a:pPr>
            <a:r>
              <a:rPr lang="en-US" dirty="0"/>
              <a:t>Only minor AKI </a:t>
            </a:r>
          </a:p>
          <a:p>
            <a:pPr>
              <a:buFontTx/>
              <a:buChar char="-"/>
            </a:pPr>
            <a:r>
              <a:rPr lang="en-US" dirty="0"/>
              <a:t>Acidosis appears to be a respiratory acidosis </a:t>
            </a:r>
          </a:p>
          <a:p>
            <a:pPr>
              <a:buFontTx/>
              <a:buChar char="-"/>
            </a:pPr>
            <a:r>
              <a:rPr lang="en-US" dirty="0"/>
              <a:t>Doesn’t explain other symptoms </a:t>
            </a:r>
          </a:p>
        </p:txBody>
      </p:sp>
    </p:spTree>
    <p:extLst>
      <p:ext uri="{BB962C8B-B14F-4D97-AF65-F5344CB8AC3E}">
        <p14:creationId xmlns:p14="http://schemas.microsoft.com/office/powerpoint/2010/main" val="115434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DDDE0-C5C8-4144-BF0C-16C4B42E0F6B}"/>
              </a:ext>
            </a:extLst>
          </p:cNvPr>
          <p:cNvSpPr>
            <a:spLocks noGrp="1"/>
          </p:cNvSpPr>
          <p:nvPr>
            <p:ph type="title"/>
          </p:nvPr>
        </p:nvSpPr>
        <p:spPr/>
        <p:txBody>
          <a:bodyPr/>
          <a:lstStyle/>
          <a:p>
            <a:r>
              <a:rPr lang="en-US" dirty="0"/>
              <a:t>DDx: ethylene glycol toxicity</a:t>
            </a:r>
          </a:p>
        </p:txBody>
      </p:sp>
      <p:sp>
        <p:nvSpPr>
          <p:cNvPr id="3" name="Content Placeholder 2">
            <a:extLst>
              <a:ext uri="{FF2B5EF4-FFF2-40B4-BE49-F238E27FC236}">
                <a16:creationId xmlns:a16="http://schemas.microsoft.com/office/drawing/2014/main" id="{F8F35C2A-89B0-A844-9CCB-6D369357D7D2}"/>
              </a:ext>
            </a:extLst>
          </p:cNvPr>
          <p:cNvSpPr>
            <a:spLocks noGrp="1"/>
          </p:cNvSpPr>
          <p:nvPr>
            <p:ph idx="1"/>
          </p:nvPr>
        </p:nvSpPr>
        <p:spPr>
          <a:xfrm>
            <a:off x="609600" y="1600201"/>
            <a:ext cx="10972800" cy="4408713"/>
          </a:xfrm>
        </p:spPr>
        <p:txBody>
          <a:bodyPr>
            <a:normAutofit lnSpcReduction="10000"/>
          </a:bodyPr>
          <a:lstStyle/>
          <a:p>
            <a:pPr marL="0" indent="0">
              <a:buNone/>
            </a:pPr>
            <a:r>
              <a:rPr lang="en-US" dirty="0"/>
              <a:t>+ Altered</a:t>
            </a:r>
          </a:p>
          <a:p>
            <a:pPr marL="0" indent="0">
              <a:buNone/>
            </a:pPr>
            <a:r>
              <a:rPr lang="en-US" dirty="0"/>
              <a:t>+ Acidotic </a:t>
            </a:r>
          </a:p>
          <a:p>
            <a:pPr marL="0" indent="0">
              <a:buNone/>
            </a:pPr>
            <a:r>
              <a:rPr lang="en-US" dirty="0"/>
              <a:t>+ AKI</a:t>
            </a:r>
          </a:p>
          <a:p>
            <a:pPr marL="0" indent="0">
              <a:buNone/>
            </a:pPr>
            <a:r>
              <a:rPr lang="en-US" dirty="0"/>
              <a:t>+ Ethylene glycol can cause cranial nerve palsies</a:t>
            </a:r>
          </a:p>
          <a:p>
            <a:pPr marL="0" indent="0">
              <a:buNone/>
            </a:pPr>
            <a:endParaRPr lang="en-US" dirty="0"/>
          </a:p>
          <a:p>
            <a:pPr>
              <a:buFontTx/>
              <a:buChar char="-"/>
            </a:pPr>
            <a:r>
              <a:rPr lang="en-US" dirty="0"/>
              <a:t>Doesn’t explain wheeze</a:t>
            </a:r>
          </a:p>
          <a:p>
            <a:pPr>
              <a:buFontTx/>
              <a:buChar char="-"/>
            </a:pPr>
            <a:r>
              <a:rPr lang="en-US" dirty="0"/>
              <a:t>Acidosis appears to be a respiratory acidosis </a:t>
            </a:r>
          </a:p>
          <a:p>
            <a:pPr>
              <a:buFontTx/>
              <a:buChar char="-"/>
            </a:pPr>
            <a:r>
              <a:rPr lang="en-US" dirty="0"/>
              <a:t>Why is gramps drinking antifreeze?</a:t>
            </a:r>
          </a:p>
        </p:txBody>
      </p:sp>
    </p:spTree>
    <p:extLst>
      <p:ext uri="{BB962C8B-B14F-4D97-AF65-F5344CB8AC3E}">
        <p14:creationId xmlns:p14="http://schemas.microsoft.com/office/powerpoint/2010/main" val="1558797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92FCA-6D50-5240-B223-90944717F4C2}"/>
              </a:ext>
            </a:extLst>
          </p:cNvPr>
          <p:cNvSpPr>
            <a:spLocks noGrp="1"/>
          </p:cNvSpPr>
          <p:nvPr>
            <p:ph type="title"/>
          </p:nvPr>
        </p:nvSpPr>
        <p:spPr/>
        <p:txBody>
          <a:bodyPr/>
          <a:lstStyle/>
          <a:p>
            <a:r>
              <a:rPr lang="en-US" dirty="0"/>
              <a:t>DDx: Bronchiolitis</a:t>
            </a:r>
          </a:p>
        </p:txBody>
      </p:sp>
      <p:sp>
        <p:nvSpPr>
          <p:cNvPr id="3" name="Content Placeholder 2">
            <a:extLst>
              <a:ext uri="{FF2B5EF4-FFF2-40B4-BE49-F238E27FC236}">
                <a16:creationId xmlns:a16="http://schemas.microsoft.com/office/drawing/2014/main" id="{BD799141-0E78-934B-801F-EBE05525AF47}"/>
              </a:ext>
            </a:extLst>
          </p:cNvPr>
          <p:cNvSpPr>
            <a:spLocks noGrp="1"/>
          </p:cNvSpPr>
          <p:nvPr>
            <p:ph idx="1"/>
          </p:nvPr>
        </p:nvSpPr>
        <p:spPr>
          <a:xfrm>
            <a:off x="609600" y="1600201"/>
            <a:ext cx="10972800" cy="5109357"/>
          </a:xfrm>
        </p:spPr>
        <p:txBody>
          <a:bodyPr/>
          <a:lstStyle/>
          <a:p>
            <a:pPr marL="0" indent="0">
              <a:buNone/>
            </a:pPr>
            <a:r>
              <a:rPr lang="en-US" dirty="0"/>
              <a:t>+ Altered,  tachycardic, diaphoretic, hypoxic</a:t>
            </a:r>
          </a:p>
          <a:p>
            <a:pPr marL="0" indent="0">
              <a:buNone/>
            </a:pPr>
            <a:r>
              <a:rPr lang="en-US" dirty="0"/>
              <a:t>+ Bilateral wheezing on lung exam</a:t>
            </a:r>
          </a:p>
          <a:p>
            <a:pPr marL="0" indent="0">
              <a:buNone/>
            </a:pPr>
            <a:r>
              <a:rPr lang="en-US" dirty="0"/>
              <a:t>+ CXR looks diffusely fluffy</a:t>
            </a:r>
          </a:p>
          <a:p>
            <a:pPr marL="0" indent="0">
              <a:buNone/>
            </a:pPr>
            <a:r>
              <a:rPr lang="en-US" dirty="0"/>
              <a:t>+ Hypercarbia from air trapping </a:t>
            </a:r>
            <a:r>
              <a:rPr lang="en-US" dirty="0">
                <a:sym typeface="Wingdings" pitchFamily="2" charset="2"/>
              </a:rPr>
              <a:t> acidemia</a:t>
            </a:r>
          </a:p>
          <a:p>
            <a:pPr marL="0" indent="0">
              <a:buNone/>
            </a:pPr>
            <a:endParaRPr lang="en-US" dirty="0"/>
          </a:p>
          <a:p>
            <a:pPr>
              <a:buFontTx/>
              <a:buChar char="-"/>
            </a:pPr>
            <a:r>
              <a:rPr lang="en-US" dirty="0"/>
              <a:t>Afebrile</a:t>
            </a:r>
          </a:p>
          <a:p>
            <a:pPr>
              <a:buFontTx/>
              <a:buChar char="-"/>
            </a:pPr>
            <a:r>
              <a:rPr lang="en-US" dirty="0"/>
              <a:t>No cough reported</a:t>
            </a:r>
          </a:p>
          <a:p>
            <a:pPr>
              <a:buFontTx/>
              <a:buChar char="-"/>
            </a:pPr>
            <a:r>
              <a:rPr lang="en-US" dirty="0"/>
              <a:t>Doesn’t explain anisocoria   </a:t>
            </a:r>
          </a:p>
        </p:txBody>
      </p:sp>
    </p:spTree>
    <p:extLst>
      <p:ext uri="{BB962C8B-B14F-4D97-AF65-F5344CB8AC3E}">
        <p14:creationId xmlns:p14="http://schemas.microsoft.com/office/powerpoint/2010/main" val="416867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6C6C5-EF5F-544E-B709-1CB24B9DAC20}"/>
              </a:ext>
            </a:extLst>
          </p:cNvPr>
          <p:cNvSpPr>
            <a:spLocks noGrp="1"/>
          </p:cNvSpPr>
          <p:nvPr>
            <p:ph type="title"/>
          </p:nvPr>
        </p:nvSpPr>
        <p:spPr/>
        <p:txBody>
          <a:bodyPr/>
          <a:lstStyle/>
          <a:p>
            <a:r>
              <a:rPr lang="en-US" dirty="0"/>
              <a:t>Final answer:</a:t>
            </a:r>
          </a:p>
        </p:txBody>
      </p:sp>
      <p:sp>
        <p:nvSpPr>
          <p:cNvPr id="3" name="Content Placeholder 2">
            <a:extLst>
              <a:ext uri="{FF2B5EF4-FFF2-40B4-BE49-F238E27FC236}">
                <a16:creationId xmlns:a16="http://schemas.microsoft.com/office/drawing/2014/main" id="{A881CEF8-FA49-194C-91E2-27727AC6CE6D}"/>
              </a:ext>
            </a:extLst>
          </p:cNvPr>
          <p:cNvSpPr>
            <a:spLocks noGrp="1"/>
          </p:cNvSpPr>
          <p:nvPr>
            <p:ph idx="1"/>
          </p:nvPr>
        </p:nvSpPr>
        <p:spPr>
          <a:xfrm>
            <a:off x="609600" y="1600202"/>
            <a:ext cx="10972800" cy="3909950"/>
          </a:xfrm>
        </p:spPr>
        <p:txBody>
          <a:bodyPr>
            <a:normAutofit/>
          </a:bodyPr>
          <a:lstStyle/>
          <a:p>
            <a:r>
              <a:rPr lang="en-US" dirty="0"/>
              <a:t>Flu/COVID/RSV swab</a:t>
            </a:r>
          </a:p>
          <a:p>
            <a:endParaRPr lang="en-US" dirty="0"/>
          </a:p>
          <a:p>
            <a:r>
              <a:rPr lang="en-US" dirty="0"/>
              <a:t>Altered mental status secondary to hypoxic/</a:t>
            </a:r>
            <a:r>
              <a:rPr lang="en-US" dirty="0" err="1"/>
              <a:t>hypercarbic</a:t>
            </a:r>
            <a:r>
              <a:rPr lang="en-US" dirty="0"/>
              <a:t> respiratory failure from RSV infection </a:t>
            </a:r>
          </a:p>
          <a:p>
            <a:endParaRPr lang="en-US" dirty="0"/>
          </a:p>
          <a:p>
            <a:r>
              <a:rPr lang="en-US" dirty="0"/>
              <a:t>(and his eyes are weird and he has an AKI from dehydration)</a:t>
            </a:r>
          </a:p>
          <a:p>
            <a:pPr marL="0" indent="0">
              <a:buNone/>
            </a:pPr>
            <a:endParaRPr lang="en-US" dirty="0"/>
          </a:p>
          <a:p>
            <a:endParaRPr lang="en-US" dirty="0"/>
          </a:p>
        </p:txBody>
      </p:sp>
    </p:spTree>
    <p:extLst>
      <p:ext uri="{BB962C8B-B14F-4D97-AF65-F5344CB8AC3E}">
        <p14:creationId xmlns:p14="http://schemas.microsoft.com/office/powerpoint/2010/main" val="614912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the answer is</a:t>
            </a:r>
            <a:r>
              <a:rPr lang="is-IS" dirty="0"/>
              <a:t>….?</a:t>
            </a:r>
            <a:endParaRPr lang="en-US" dirty="0"/>
          </a:p>
        </p:txBody>
      </p:sp>
      <p:pic>
        <p:nvPicPr>
          <p:cNvPr id="4" name="Picture 3" descr="anchorw.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9649" y="1806110"/>
            <a:ext cx="4536515" cy="4536515"/>
          </a:xfrm>
          <a:prstGeom prst="rect">
            <a:avLst/>
          </a:prstGeom>
        </p:spPr>
      </p:pic>
    </p:spTree>
    <p:extLst>
      <p:ext uri="{BB962C8B-B14F-4D97-AF65-F5344CB8AC3E}">
        <p14:creationId xmlns:p14="http://schemas.microsoft.com/office/powerpoint/2010/main" val="1215509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J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71143" y="358867"/>
            <a:ext cx="5289177" cy="3316755"/>
          </a:xfrm>
          <a:prstGeom prst="rect">
            <a:avLst/>
          </a:prstGeom>
        </p:spPr>
      </p:pic>
      <p:pic>
        <p:nvPicPr>
          <p:cNvPr id="6" name="Picture 5" descr="powde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5732" y="478244"/>
            <a:ext cx="4434033" cy="5709055"/>
          </a:xfrm>
          <a:prstGeom prst="rect">
            <a:avLst/>
          </a:prstGeom>
        </p:spPr>
      </p:pic>
    </p:spTree>
    <p:extLst>
      <p:ext uri="{BB962C8B-B14F-4D97-AF65-F5344CB8AC3E}">
        <p14:creationId xmlns:p14="http://schemas.microsoft.com/office/powerpoint/2010/main" val="143068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Aspirin Toxicity</a:t>
            </a:r>
          </a:p>
        </p:txBody>
      </p:sp>
      <p:sp>
        <p:nvSpPr>
          <p:cNvPr id="3" name="Content Placeholder 2"/>
          <p:cNvSpPr>
            <a:spLocks noGrp="1"/>
          </p:cNvSpPr>
          <p:nvPr>
            <p:ph idx="1"/>
          </p:nvPr>
        </p:nvSpPr>
        <p:spPr/>
        <p:txBody>
          <a:bodyPr/>
          <a:lstStyle/>
          <a:p>
            <a:r>
              <a:rPr lang="en-US" dirty="0"/>
              <a:t>Basics</a:t>
            </a:r>
          </a:p>
          <a:p>
            <a:pPr lvl="1" fontAlgn="base"/>
            <a:r>
              <a:rPr lang="en-US" dirty="0"/>
              <a:t>Aspirin is rapidly converted to salicylic acid</a:t>
            </a:r>
          </a:p>
          <a:p>
            <a:pPr lvl="1" fontAlgn="base"/>
            <a:r>
              <a:rPr lang="en-US" dirty="0"/>
              <a:t>The therapeutic range of salicylate concentration for anti-inflammatory effects is between 15 and 30 mg/</a:t>
            </a:r>
            <a:r>
              <a:rPr lang="en-US" dirty="0" err="1"/>
              <a:t>dL</a:t>
            </a:r>
            <a:r>
              <a:rPr lang="en-US" dirty="0"/>
              <a:t>. </a:t>
            </a:r>
            <a:r>
              <a:rPr lang="en-US" dirty="0">
                <a:solidFill>
                  <a:srgbClr val="FF0000"/>
                </a:solidFill>
              </a:rPr>
              <a:t>(150-300mg/L)</a:t>
            </a:r>
          </a:p>
          <a:p>
            <a:pPr lvl="1" fontAlgn="base"/>
            <a:r>
              <a:rPr lang="en-US" dirty="0"/>
              <a:t>Concentrations higher than 30mg/</a:t>
            </a:r>
            <a:r>
              <a:rPr lang="en-US" dirty="0" err="1"/>
              <a:t>dL</a:t>
            </a:r>
            <a:r>
              <a:rPr lang="en-US" dirty="0"/>
              <a:t> </a:t>
            </a:r>
            <a:r>
              <a:rPr lang="en-US" dirty="0">
                <a:solidFill>
                  <a:srgbClr val="FF0000"/>
                </a:solidFill>
              </a:rPr>
              <a:t>(300mg/L) </a:t>
            </a:r>
            <a:r>
              <a:rPr lang="en-US" dirty="0"/>
              <a:t>can be associated with signs and symptoms of toxicity</a:t>
            </a:r>
          </a:p>
          <a:p>
            <a:endParaRPr lang="en-US" dirty="0"/>
          </a:p>
        </p:txBody>
      </p:sp>
    </p:spTree>
    <p:extLst>
      <p:ext uri="{BB962C8B-B14F-4D97-AF65-F5344CB8AC3E}">
        <p14:creationId xmlns:p14="http://schemas.microsoft.com/office/powerpoint/2010/main" val="15863434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Aspirin Toxicity</a:t>
            </a:r>
          </a:p>
        </p:txBody>
      </p:sp>
      <p:pic>
        <p:nvPicPr>
          <p:cNvPr id="5" name="Picture 4" descr="Figure-3-Oxidative-Phosphorylation.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5670" y="1567050"/>
            <a:ext cx="8155240" cy="3976127"/>
          </a:xfrm>
          <a:prstGeom prst="rect">
            <a:avLst/>
          </a:prstGeom>
        </p:spPr>
      </p:pic>
      <p:pic>
        <p:nvPicPr>
          <p:cNvPr id="7" name="Picture 6" descr="aspirin.jpg"/>
          <p:cNvPicPr>
            <a:picLocks noChangeAspect="1"/>
          </p:cNvPicPr>
          <p:nvPr/>
        </p:nvPicPr>
        <p:blipFill rotWithShape="1">
          <a:blip r:embed="rId4">
            <a:extLst>
              <a:ext uri="{28A0092B-C50C-407E-A947-70E740481C1C}">
                <a14:useLocalDpi xmlns:a14="http://schemas.microsoft.com/office/drawing/2010/main" val="0"/>
              </a:ext>
            </a:extLst>
          </a:blip>
          <a:srcRect l="19725" r="22248"/>
          <a:stretch/>
        </p:blipFill>
        <p:spPr>
          <a:xfrm>
            <a:off x="1981201" y="1837765"/>
            <a:ext cx="3780119" cy="3257176"/>
          </a:xfrm>
          <a:prstGeom prst="rect">
            <a:avLst/>
          </a:prstGeom>
        </p:spPr>
      </p:pic>
      <p:pic>
        <p:nvPicPr>
          <p:cNvPr id="13" name="Picture 12" descr="300px-1311_Brain_Stem.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31647" y="1785986"/>
            <a:ext cx="4586942" cy="3470786"/>
          </a:xfrm>
          <a:prstGeom prst="rect">
            <a:avLst/>
          </a:prstGeom>
        </p:spPr>
      </p:pic>
      <p:cxnSp>
        <p:nvCxnSpPr>
          <p:cNvPr id="9" name="Straight Arrow Connector 8"/>
          <p:cNvCxnSpPr/>
          <p:nvPr/>
        </p:nvCxnSpPr>
        <p:spPr>
          <a:xfrm>
            <a:off x="3759203" y="4689007"/>
            <a:ext cx="5041151" cy="22664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pic>
        <p:nvPicPr>
          <p:cNvPr id="15" name="Picture 14" descr="weak acid.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95771" y="1417639"/>
            <a:ext cx="6612591" cy="4538531"/>
          </a:xfrm>
          <a:prstGeom prst="rect">
            <a:avLst/>
          </a:prstGeom>
        </p:spPr>
      </p:pic>
    </p:spTree>
    <p:extLst>
      <p:ext uri="{BB962C8B-B14F-4D97-AF65-F5344CB8AC3E}">
        <p14:creationId xmlns:p14="http://schemas.microsoft.com/office/powerpoint/2010/main" val="311795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nodeType="clickEffect">
                                  <p:stCondLst>
                                    <p:cond delay="0"/>
                                  </p:stCondLst>
                                  <p:childTnLst>
                                    <p:animEffect transition="out" filter="checkerboard(across)">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5"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heckerboard(across)">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9" presetClass="exit" presetSubtype="0" fill="hold" nodeType="clickEffect">
                                  <p:stCondLst>
                                    <p:cond delay="0"/>
                                  </p:stCondLst>
                                  <p:childTnLst>
                                    <p:animEffect transition="out" filter="dissolve">
                                      <p:cBhvr>
                                        <p:cTn id="24" dur="500"/>
                                        <p:tgtEl>
                                          <p:spTgt spid="7"/>
                                        </p:tgtEl>
                                      </p:cBhvr>
                                    </p:animEffect>
                                    <p:set>
                                      <p:cBhvr>
                                        <p:cTn id="25" dur="1" fill="hold">
                                          <p:stCondLst>
                                            <p:cond delay="499"/>
                                          </p:stCondLst>
                                        </p:cTn>
                                        <p:tgtEl>
                                          <p:spTgt spid="7"/>
                                        </p:tgtEl>
                                        <p:attrNameLst>
                                          <p:attrName>style.visibility</p:attrName>
                                        </p:attrNameLst>
                                      </p:cBhvr>
                                      <p:to>
                                        <p:strVal val="hidden"/>
                                      </p:to>
                                    </p:set>
                                  </p:childTnLst>
                                </p:cTn>
                              </p:par>
                              <p:par>
                                <p:cTn id="26" presetID="9" presetClass="exit" presetSubtype="0" fill="hold" nodeType="withEffect">
                                  <p:stCondLst>
                                    <p:cond delay="0"/>
                                  </p:stCondLst>
                                  <p:childTnLst>
                                    <p:animEffect transition="out" filter="dissolve">
                                      <p:cBhvr>
                                        <p:cTn id="27" dur="500"/>
                                        <p:tgtEl>
                                          <p:spTgt spid="13"/>
                                        </p:tgtEl>
                                      </p:cBhvr>
                                    </p:animEffect>
                                    <p:set>
                                      <p:cBhvr>
                                        <p:cTn id="28" dur="1" fill="hold">
                                          <p:stCondLst>
                                            <p:cond delay="499"/>
                                          </p:stCondLst>
                                        </p:cTn>
                                        <p:tgtEl>
                                          <p:spTgt spid="13"/>
                                        </p:tgtEl>
                                        <p:attrNameLst>
                                          <p:attrName>style.visibility</p:attrName>
                                        </p:attrNameLst>
                                      </p:cBhvr>
                                      <p:to>
                                        <p:strVal val="hidden"/>
                                      </p:to>
                                    </p:set>
                                  </p:childTnLst>
                                </p:cTn>
                              </p:par>
                              <p:par>
                                <p:cTn id="29" presetID="9" presetClass="exit" presetSubtype="0" fill="hold" nodeType="withEffect">
                                  <p:stCondLst>
                                    <p:cond delay="0"/>
                                  </p:stCondLst>
                                  <p:childTnLst>
                                    <p:animEffect transition="out" filter="dissolve">
                                      <p:cBhvr>
                                        <p:cTn id="30" dur="500"/>
                                        <p:tgtEl>
                                          <p:spTgt spid="9"/>
                                        </p:tgtEl>
                                      </p:cBhvr>
                                    </p:animEffect>
                                    <p:set>
                                      <p:cBhvr>
                                        <p:cTn id="31" dur="1" fill="hold">
                                          <p:stCondLst>
                                            <p:cond delay="499"/>
                                          </p:stCondLst>
                                        </p:cTn>
                                        <p:tgtEl>
                                          <p:spTgt spid="9"/>
                                        </p:tgtEl>
                                        <p:attrNameLst>
                                          <p:attrName>style.visibility</p:attrName>
                                        </p:attrNameLst>
                                      </p:cBhvr>
                                      <p:to>
                                        <p:strVal val="hidden"/>
                                      </p:to>
                                    </p:set>
                                  </p:childTnLst>
                                </p:cTn>
                              </p:par>
                              <p:par>
                                <p:cTn id="32" presetID="9" presetClass="entr" presetSubtype="0"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dissolv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Aspirin Toxicity</a:t>
            </a:r>
          </a:p>
        </p:txBody>
      </p:sp>
      <p:sp>
        <p:nvSpPr>
          <p:cNvPr id="3" name="Content Placeholder 2"/>
          <p:cNvSpPr>
            <a:spLocks noGrp="1"/>
          </p:cNvSpPr>
          <p:nvPr>
            <p:ph idx="1"/>
          </p:nvPr>
        </p:nvSpPr>
        <p:spPr/>
        <p:txBody>
          <a:bodyPr/>
          <a:lstStyle/>
          <a:p>
            <a:r>
              <a:rPr lang="en-US" dirty="0"/>
              <a:t>Signs and Symptoms</a:t>
            </a:r>
          </a:p>
        </p:txBody>
      </p:sp>
      <p:sp>
        <p:nvSpPr>
          <p:cNvPr id="6" name="TextBox 5"/>
          <p:cNvSpPr txBox="1"/>
          <p:nvPr/>
        </p:nvSpPr>
        <p:spPr>
          <a:xfrm>
            <a:off x="7500470" y="1668041"/>
            <a:ext cx="2002117" cy="954107"/>
          </a:xfrm>
          <a:prstGeom prst="rect">
            <a:avLst/>
          </a:prstGeom>
          <a:noFill/>
        </p:spPr>
        <p:txBody>
          <a:bodyPr wrap="square" rtlCol="0">
            <a:spAutoFit/>
          </a:bodyPr>
          <a:lstStyle/>
          <a:p>
            <a:r>
              <a:rPr lang="en-US" sz="2800" dirty="0">
                <a:solidFill>
                  <a:srgbClr val="3366FF"/>
                </a:solidFill>
              </a:rPr>
              <a:t>Our Patient:</a:t>
            </a:r>
          </a:p>
          <a:p>
            <a:r>
              <a:rPr lang="en-US" sz="2800" dirty="0">
                <a:solidFill>
                  <a:srgbClr val="FF0000"/>
                </a:solidFill>
              </a:rPr>
              <a:t>RR: 22</a:t>
            </a:r>
          </a:p>
        </p:txBody>
      </p:sp>
      <p:pic>
        <p:nvPicPr>
          <p:cNvPr id="7" name="ezgif-4-e89fbfa3e3.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52184" y="2346325"/>
            <a:ext cx="4750640" cy="3562980"/>
          </a:xfrm>
          <a:prstGeom prst="rect">
            <a:avLst/>
          </a:prstGeom>
        </p:spPr>
      </p:pic>
      <p:pic>
        <p:nvPicPr>
          <p:cNvPr id="8" name="Picture 7" descr="musicians-and-tinnitu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81200" y="2405289"/>
            <a:ext cx="5249462" cy="3504016"/>
          </a:xfrm>
          <a:prstGeom prst="rect">
            <a:avLst/>
          </a:prstGeom>
        </p:spPr>
      </p:pic>
      <p:sp>
        <p:nvSpPr>
          <p:cNvPr id="9" name="TextBox 8"/>
          <p:cNvSpPr txBox="1"/>
          <p:nvPr/>
        </p:nvSpPr>
        <p:spPr>
          <a:xfrm>
            <a:off x="7500470" y="2623066"/>
            <a:ext cx="2002117" cy="523220"/>
          </a:xfrm>
          <a:prstGeom prst="rect">
            <a:avLst/>
          </a:prstGeom>
          <a:noFill/>
        </p:spPr>
        <p:txBody>
          <a:bodyPr wrap="square" rtlCol="0">
            <a:spAutoFit/>
          </a:bodyPr>
          <a:lstStyle/>
          <a:p>
            <a:r>
              <a:rPr lang="en-US" sz="2800" dirty="0"/>
              <a:t>Tinnitus: ? </a:t>
            </a:r>
          </a:p>
        </p:txBody>
      </p:sp>
      <p:sp>
        <p:nvSpPr>
          <p:cNvPr id="10" name="TextBox 9"/>
          <p:cNvSpPr txBox="1"/>
          <p:nvPr/>
        </p:nvSpPr>
        <p:spPr>
          <a:xfrm>
            <a:off x="7500470" y="3183358"/>
            <a:ext cx="2002117" cy="523220"/>
          </a:xfrm>
          <a:prstGeom prst="rect">
            <a:avLst/>
          </a:prstGeom>
          <a:noFill/>
        </p:spPr>
        <p:txBody>
          <a:bodyPr wrap="square" rtlCol="0">
            <a:spAutoFit/>
          </a:bodyPr>
          <a:lstStyle/>
          <a:p>
            <a:r>
              <a:rPr lang="en-US" sz="2800" dirty="0">
                <a:solidFill>
                  <a:srgbClr val="FF0000"/>
                </a:solidFill>
              </a:rPr>
              <a:t>AMS:  </a:t>
            </a:r>
          </a:p>
        </p:txBody>
      </p:sp>
      <p:pic>
        <p:nvPicPr>
          <p:cNvPr id="11" name="Picture 10" descr="altered mental status.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33713" y="2346326"/>
            <a:ext cx="3092169" cy="4068643"/>
          </a:xfrm>
          <a:prstGeom prst="rect">
            <a:avLst/>
          </a:prstGeom>
        </p:spPr>
      </p:pic>
      <p:pic>
        <p:nvPicPr>
          <p:cNvPr id="13" name="Picture 12" descr="2000px-Red_check.svg.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96940" y="3213522"/>
            <a:ext cx="373528" cy="373528"/>
          </a:xfrm>
          <a:prstGeom prst="rect">
            <a:avLst/>
          </a:prstGeom>
        </p:spPr>
      </p:pic>
    </p:spTree>
    <p:extLst>
      <p:ext uri="{BB962C8B-B14F-4D97-AF65-F5344CB8AC3E}">
        <p14:creationId xmlns:p14="http://schemas.microsoft.com/office/powerpoint/2010/main" val="1293748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0"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xit" presetSubtype="0" fill="hold" nodeType="clickEffect">
                                  <p:stCondLst>
                                    <p:cond delay="0"/>
                                  </p:stCondLst>
                                  <p:childTnLst>
                                    <p:animEffect transition="out" filter="dissolve">
                                      <p:cBhvr>
                                        <p:cTn id="14" dur="500"/>
                                        <p:tgtEl>
                                          <p:spTgt spid="7"/>
                                        </p:tgtEl>
                                      </p:cBhvr>
                                    </p:animEffect>
                                    <p:set>
                                      <p:cBhvr>
                                        <p:cTn id="15" dur="1" fill="hold">
                                          <p:stCondLst>
                                            <p:cond delay="499"/>
                                          </p:stCondLst>
                                        </p:cTn>
                                        <p:tgtEl>
                                          <p:spTgt spid="7"/>
                                        </p:tgtEl>
                                        <p:attrNameLst>
                                          <p:attrName>style.visibility</p:attrName>
                                        </p:attrNameLst>
                                      </p:cBhvr>
                                      <p:to>
                                        <p:strVal val="hidden"/>
                                      </p:to>
                                    </p:set>
                                    <p:cmd type="call" cmd="stop">
                                      <p:cBhvr>
                                        <p:cTn id="16" dur="1">
                                          <p:stCondLst>
                                            <p:cond delay="499"/>
                                          </p:stCondLst>
                                        </p:cTn>
                                        <p:tgtEl>
                                          <p:spTgt spid="7"/>
                                        </p:tgtEl>
                                      </p:cBhvr>
                                    </p:cmd>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linds(horizontal)">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3" presetClass="exit" presetSubtype="10" fill="hold" nodeType="clickEffect">
                                  <p:stCondLst>
                                    <p:cond delay="0"/>
                                  </p:stCondLst>
                                  <p:childTnLst>
                                    <p:animEffect transition="out" filter="blinds(horizontal)">
                                      <p:cBhvr>
                                        <p:cTn id="29" dur="500"/>
                                        <p:tgtEl>
                                          <p:spTgt spid="8"/>
                                        </p:tgtEl>
                                      </p:cBhvr>
                                    </p:animEffect>
                                    <p:set>
                                      <p:cBhvr>
                                        <p:cTn id="30" dur="1" fill="hold">
                                          <p:stCondLst>
                                            <p:cond delay="499"/>
                                          </p:stCondLst>
                                        </p:cTn>
                                        <p:tgtEl>
                                          <p:spTgt spid="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ppt_x"/>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47" repeatCount="indefinite" fill="hold" display="0">
                  <p:stCondLst>
                    <p:cond delay="indefinite"/>
                  </p:stCondLst>
                </p:cTn>
                <p:tgtEl>
                  <p:spTgt spid="7"/>
                </p:tgtEl>
              </p:cMediaNode>
            </p:video>
            <p:seq concurrent="1" nextAc="seek">
              <p:cTn id="48" restart="whenNotActive" fill="hold" evtFilter="cancelBubble" nodeType="interactiveSeq">
                <p:stCondLst>
                  <p:cond evt="onClick" delay="0">
                    <p:tgtEl>
                      <p:spTgt spid="7"/>
                    </p:tgtEl>
                  </p:cond>
                </p:stCondLst>
                <p:endSync evt="end" delay="0">
                  <p:rtn val="all"/>
                </p:endSync>
                <p:childTnLst>
                  <p:par>
                    <p:cTn id="49" fill="hold">
                      <p:stCondLst>
                        <p:cond delay="0"/>
                      </p:stCondLst>
                      <p:childTnLst>
                        <p:par>
                          <p:cTn id="50" fill="hold">
                            <p:stCondLst>
                              <p:cond delay="0"/>
                            </p:stCondLst>
                            <p:childTnLst>
                              <p:par>
                                <p:cTn id="51" presetID="2" presetClass="mediacall" presetSubtype="0" fill="hold" nodeType="clickEffect">
                                  <p:stCondLst>
                                    <p:cond delay="0"/>
                                  </p:stCondLst>
                                  <p:childTnLst>
                                    <p:cmd type="call" cmd="togglePause">
                                      <p:cBhvr>
                                        <p:cTn id="52" dur="1" fill="hold"/>
                                        <p:tgtEl>
                                          <p:spTgt spid="7"/>
                                        </p:tgtEl>
                                      </p:cBhvr>
                                    </p:cmd>
                                  </p:childTnLst>
                                </p:cTn>
                              </p:par>
                            </p:childTnLst>
                          </p:cTn>
                        </p:par>
                      </p:childTnLst>
                    </p:cTn>
                  </p:par>
                </p:childTnLst>
              </p:cTn>
              <p:nextCondLst>
                <p:cond evt="onClick" delay="0">
                  <p:tgtEl>
                    <p:spTgt spid="7"/>
                  </p:tgtEl>
                </p:cond>
              </p:nextCondLst>
            </p:seq>
          </p:childTnLst>
        </p:cTn>
      </p:par>
    </p:tnLst>
    <p:bldLst>
      <p:bldP spid="6" grpId="0"/>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Aspirin Toxicity</a:t>
            </a:r>
          </a:p>
        </p:txBody>
      </p:sp>
      <p:sp>
        <p:nvSpPr>
          <p:cNvPr id="3" name="Content Placeholder 2"/>
          <p:cNvSpPr>
            <a:spLocks noGrp="1"/>
          </p:cNvSpPr>
          <p:nvPr>
            <p:ph idx="1"/>
          </p:nvPr>
        </p:nvSpPr>
        <p:spPr>
          <a:xfrm>
            <a:off x="1981200" y="1600201"/>
            <a:ext cx="5220446" cy="4525963"/>
          </a:xfrm>
        </p:spPr>
        <p:txBody>
          <a:bodyPr>
            <a:normAutofit fontScale="92500"/>
          </a:bodyPr>
          <a:lstStyle/>
          <a:p>
            <a:pPr lvl="0"/>
            <a:r>
              <a:rPr lang="en-US" dirty="0"/>
              <a:t>Diagnostics</a:t>
            </a:r>
          </a:p>
          <a:p>
            <a:pPr lvl="0"/>
            <a:r>
              <a:rPr lang="en-US" dirty="0"/>
              <a:t>Blood Gas:</a:t>
            </a:r>
          </a:p>
          <a:p>
            <a:pPr lvl="1"/>
            <a:r>
              <a:rPr lang="en-US" dirty="0"/>
              <a:t>Classical finding: primary metabolic acidosis with primary respiratory alkalosis</a:t>
            </a:r>
          </a:p>
          <a:p>
            <a:pPr lvl="1"/>
            <a:r>
              <a:rPr lang="en-US" dirty="0"/>
              <a:t>Patients will often present with normal pH to slightly </a:t>
            </a:r>
            <a:r>
              <a:rPr lang="en-US" dirty="0" err="1"/>
              <a:t>alkalemic</a:t>
            </a:r>
            <a:endParaRPr lang="en-US" dirty="0"/>
          </a:p>
          <a:p>
            <a:pPr lvl="1"/>
            <a:r>
              <a:rPr lang="en-US" dirty="0"/>
              <a:t>Patients who are </a:t>
            </a:r>
            <a:r>
              <a:rPr lang="en-US" dirty="0" err="1"/>
              <a:t>acidemic</a:t>
            </a:r>
            <a:r>
              <a:rPr lang="en-US" dirty="0"/>
              <a:t> on presentation are more likely to be critically ill</a:t>
            </a:r>
          </a:p>
          <a:p>
            <a:pPr lvl="1"/>
            <a:endParaRPr lang="en-US" dirty="0"/>
          </a:p>
        </p:txBody>
      </p:sp>
      <p:pic>
        <p:nvPicPr>
          <p:cNvPr id="4" name="Picture 3" descr="2000px-Red_check.sv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35258" y="2465293"/>
            <a:ext cx="747060" cy="747060"/>
          </a:xfrm>
          <a:prstGeom prst="rect">
            <a:avLst/>
          </a:prstGeom>
        </p:spPr>
      </p:pic>
      <p:pic>
        <p:nvPicPr>
          <p:cNvPr id="5" name="Picture 4" descr="2000px-Red_check.sv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48516" y="5379103"/>
            <a:ext cx="747060" cy="747060"/>
          </a:xfrm>
          <a:prstGeom prst="rect">
            <a:avLst/>
          </a:prstGeom>
        </p:spPr>
      </p:pic>
      <p:pic>
        <p:nvPicPr>
          <p:cNvPr id="6" name="Picture 5" descr="prohibiti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4766" y="4030382"/>
            <a:ext cx="860811" cy="1113117"/>
          </a:xfrm>
          <a:prstGeom prst="rect">
            <a:avLst/>
          </a:prstGeom>
        </p:spPr>
      </p:pic>
      <p:pic>
        <p:nvPicPr>
          <p:cNvPr id="7" name="Picture 6" descr="image (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2318" y="2667745"/>
            <a:ext cx="3340100" cy="1828800"/>
          </a:xfrm>
          <a:prstGeom prst="rect">
            <a:avLst/>
          </a:prstGeom>
        </p:spPr>
      </p:pic>
    </p:spTree>
    <p:extLst>
      <p:ext uri="{BB962C8B-B14F-4D97-AF65-F5344CB8AC3E}">
        <p14:creationId xmlns:p14="http://schemas.microsoft.com/office/powerpoint/2010/main" val="307965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Aspirin Toxicity</a:t>
            </a:r>
          </a:p>
        </p:txBody>
      </p:sp>
      <p:sp>
        <p:nvSpPr>
          <p:cNvPr id="3" name="Content Placeholder 2"/>
          <p:cNvSpPr>
            <a:spLocks noGrp="1"/>
          </p:cNvSpPr>
          <p:nvPr>
            <p:ph idx="1"/>
          </p:nvPr>
        </p:nvSpPr>
        <p:spPr>
          <a:xfrm>
            <a:off x="1721221" y="1779495"/>
            <a:ext cx="5767294" cy="4525963"/>
          </a:xfrm>
        </p:spPr>
        <p:txBody>
          <a:bodyPr>
            <a:normAutofit/>
          </a:bodyPr>
          <a:lstStyle/>
          <a:p>
            <a:pPr lvl="0"/>
            <a:r>
              <a:rPr lang="en-US" dirty="0"/>
              <a:t>Diagnostics</a:t>
            </a:r>
          </a:p>
          <a:p>
            <a:pPr lvl="0"/>
            <a:r>
              <a:rPr lang="en-US" dirty="0"/>
              <a:t>BMP:</a:t>
            </a:r>
          </a:p>
          <a:p>
            <a:pPr lvl="1" fontAlgn="base"/>
            <a:r>
              <a:rPr lang="en-US" sz="3200" dirty="0"/>
              <a:t>Look for elevated anion gap metabolic acidosis</a:t>
            </a:r>
          </a:p>
          <a:p>
            <a:pPr lvl="1" fontAlgn="base"/>
            <a:r>
              <a:rPr lang="en-US" sz="3200" dirty="0"/>
              <a:t>Acute kidney injury</a:t>
            </a:r>
          </a:p>
          <a:p>
            <a:pPr lvl="1" fontAlgn="base"/>
            <a:r>
              <a:rPr lang="en-US" sz="3200" dirty="0"/>
              <a:t>Hypokalemia secondary to </a:t>
            </a:r>
            <a:r>
              <a:rPr lang="en-US" sz="3200" dirty="0" err="1"/>
              <a:t>acidemia</a:t>
            </a:r>
            <a:endParaRPr lang="en-US" sz="3200" dirty="0"/>
          </a:p>
          <a:p>
            <a:pPr lvl="1"/>
            <a:endParaRPr lang="en-US" dirty="0"/>
          </a:p>
        </p:txBody>
      </p:sp>
      <p:pic>
        <p:nvPicPr>
          <p:cNvPr id="4" name="Picture 3" descr="2000px-Red_check.sv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31222" y="3018118"/>
            <a:ext cx="747060" cy="747060"/>
          </a:xfrm>
          <a:prstGeom prst="rect">
            <a:avLst/>
          </a:prstGeom>
        </p:spPr>
      </p:pic>
      <p:pic>
        <p:nvPicPr>
          <p:cNvPr id="5" name="Picture 4" descr="2000px-Red_check.sv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84162" y="4769226"/>
            <a:ext cx="747060" cy="747060"/>
          </a:xfrm>
          <a:prstGeom prst="rect">
            <a:avLst/>
          </a:prstGeom>
        </p:spPr>
      </p:pic>
      <p:pic>
        <p:nvPicPr>
          <p:cNvPr id="7" name="Picture 6" descr="2000px-Red_check.sv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54163" y="3765178"/>
            <a:ext cx="747060" cy="747060"/>
          </a:xfrm>
          <a:prstGeom prst="rect">
            <a:avLst/>
          </a:prstGeom>
        </p:spPr>
      </p:pic>
      <p:pic>
        <p:nvPicPr>
          <p:cNvPr id="8" name="Picture 7" descr="image (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5882" y="1600201"/>
            <a:ext cx="3242832" cy="4840293"/>
          </a:xfrm>
          <a:prstGeom prst="rect">
            <a:avLst/>
          </a:prstGeom>
        </p:spPr>
      </p:pic>
    </p:spTree>
    <p:extLst>
      <p:ext uri="{BB962C8B-B14F-4D97-AF65-F5344CB8AC3E}">
        <p14:creationId xmlns:p14="http://schemas.microsoft.com/office/powerpoint/2010/main" val="298139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Aspirin Toxicity</a:t>
            </a:r>
          </a:p>
        </p:txBody>
      </p:sp>
      <p:sp>
        <p:nvSpPr>
          <p:cNvPr id="3" name="Content Placeholder 2"/>
          <p:cNvSpPr>
            <a:spLocks noGrp="1"/>
          </p:cNvSpPr>
          <p:nvPr>
            <p:ph idx="1"/>
          </p:nvPr>
        </p:nvSpPr>
        <p:spPr/>
        <p:txBody>
          <a:bodyPr/>
          <a:lstStyle/>
          <a:p>
            <a:r>
              <a:rPr lang="en-US" dirty="0"/>
              <a:t>Diagnostics</a:t>
            </a:r>
          </a:p>
          <a:p>
            <a:r>
              <a:rPr lang="en-US" dirty="0"/>
              <a:t>Toxicology </a:t>
            </a:r>
          </a:p>
          <a:p>
            <a:pPr lvl="1"/>
            <a:r>
              <a:rPr lang="en-US" dirty="0"/>
              <a:t>Serum salicylate concentration</a:t>
            </a:r>
          </a:p>
          <a:p>
            <a:pPr lvl="1"/>
            <a:r>
              <a:rPr lang="en-US" dirty="0"/>
              <a:t>Acetaminophen concentration</a:t>
            </a:r>
          </a:p>
        </p:txBody>
      </p:sp>
      <p:pic>
        <p:nvPicPr>
          <p:cNvPr id="5" name="Picture 4" descr="tox.png"/>
          <p:cNvPicPr>
            <a:picLocks noChangeAspect="1"/>
          </p:cNvPicPr>
          <p:nvPr/>
        </p:nvPicPr>
        <p:blipFill rotWithShape="1">
          <a:blip r:embed="rId2">
            <a:extLst>
              <a:ext uri="{28A0092B-C50C-407E-A947-70E740481C1C}">
                <a14:useLocalDpi xmlns:a14="http://schemas.microsoft.com/office/drawing/2010/main" val="0"/>
              </a:ext>
            </a:extLst>
          </a:blip>
          <a:srcRect r="65523" b="65650"/>
          <a:stretch/>
        </p:blipFill>
        <p:spPr>
          <a:xfrm>
            <a:off x="3346823" y="3765177"/>
            <a:ext cx="4905505" cy="2749175"/>
          </a:xfrm>
          <a:prstGeom prst="rect">
            <a:avLst/>
          </a:prstGeom>
        </p:spPr>
      </p:pic>
      <p:pic>
        <p:nvPicPr>
          <p:cNvPr id="6" name="Picture 5" descr="2000px-Red_check.sv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1810" y="5068045"/>
            <a:ext cx="1446307" cy="1446307"/>
          </a:xfrm>
          <a:prstGeom prst="rect">
            <a:avLst/>
          </a:prstGeom>
        </p:spPr>
      </p:pic>
    </p:spTree>
    <p:extLst>
      <p:ext uri="{BB962C8B-B14F-4D97-AF65-F5344CB8AC3E}">
        <p14:creationId xmlns:p14="http://schemas.microsoft.com/office/powerpoint/2010/main" val="3705513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Aspirin Toxicity</a:t>
            </a:r>
          </a:p>
        </p:txBody>
      </p:sp>
      <p:sp>
        <p:nvSpPr>
          <p:cNvPr id="3" name="Content Placeholder 2"/>
          <p:cNvSpPr>
            <a:spLocks noGrp="1"/>
          </p:cNvSpPr>
          <p:nvPr>
            <p:ph idx="1"/>
          </p:nvPr>
        </p:nvSpPr>
        <p:spPr/>
        <p:txBody>
          <a:bodyPr/>
          <a:lstStyle/>
          <a:p>
            <a:r>
              <a:rPr lang="en-US" dirty="0"/>
              <a:t>Management</a:t>
            </a:r>
          </a:p>
          <a:p>
            <a:pPr lvl="1"/>
            <a:r>
              <a:rPr lang="en-US" dirty="0"/>
              <a:t>ABC’s, IV, O2 </a:t>
            </a:r>
          </a:p>
          <a:p>
            <a:pPr lvl="1"/>
            <a:r>
              <a:rPr lang="en-US" dirty="0"/>
              <a:t>GI decontamination (awake, alert)</a:t>
            </a:r>
          </a:p>
          <a:p>
            <a:pPr lvl="1"/>
            <a:r>
              <a:rPr lang="en-US" dirty="0" err="1"/>
              <a:t>Alkalinization</a:t>
            </a:r>
            <a:r>
              <a:rPr lang="en-US" dirty="0"/>
              <a:t> with Sodium Bicarbonate</a:t>
            </a:r>
          </a:p>
          <a:p>
            <a:pPr marL="457200" lvl="1" indent="0">
              <a:buNone/>
            </a:pPr>
            <a:endParaRPr lang="en-US" dirty="0"/>
          </a:p>
        </p:txBody>
      </p:sp>
      <p:pic>
        <p:nvPicPr>
          <p:cNvPr id="4" name="Picture 3" descr="weak acid.jpeg"/>
          <p:cNvPicPr>
            <a:picLocks noChangeAspect="1"/>
          </p:cNvPicPr>
          <p:nvPr/>
        </p:nvPicPr>
        <p:blipFill rotWithShape="1">
          <a:blip r:embed="rId2">
            <a:extLst>
              <a:ext uri="{28A0092B-C50C-407E-A947-70E740481C1C}">
                <a14:useLocalDpi xmlns:a14="http://schemas.microsoft.com/office/drawing/2010/main" val="0"/>
              </a:ext>
            </a:extLst>
          </a:blip>
          <a:srcRect l="2233" t="50078"/>
          <a:stretch/>
        </p:blipFill>
        <p:spPr>
          <a:xfrm>
            <a:off x="2958354" y="3979994"/>
            <a:ext cx="6464949" cy="2265698"/>
          </a:xfrm>
          <a:prstGeom prst="rect">
            <a:avLst/>
          </a:prstGeom>
        </p:spPr>
      </p:pic>
      <p:cxnSp>
        <p:nvCxnSpPr>
          <p:cNvPr id="6" name="Straight Arrow Connector 5"/>
          <p:cNvCxnSpPr/>
          <p:nvPr/>
        </p:nvCxnSpPr>
        <p:spPr>
          <a:xfrm>
            <a:off x="5229412" y="4140217"/>
            <a:ext cx="0" cy="56625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5393766" y="4244807"/>
            <a:ext cx="702235" cy="461665"/>
          </a:xfrm>
          <a:prstGeom prst="rect">
            <a:avLst/>
          </a:prstGeom>
          <a:noFill/>
        </p:spPr>
        <p:txBody>
          <a:bodyPr wrap="square" rtlCol="0">
            <a:spAutoFit/>
          </a:bodyPr>
          <a:lstStyle/>
          <a:p>
            <a:r>
              <a:rPr lang="en-US" sz="2400" b="1" dirty="0">
                <a:solidFill>
                  <a:srgbClr val="000000"/>
                </a:solidFill>
              </a:rPr>
              <a:t>pH</a:t>
            </a:r>
          </a:p>
        </p:txBody>
      </p:sp>
      <p:sp>
        <p:nvSpPr>
          <p:cNvPr id="8" name="Rectangle 7"/>
          <p:cNvSpPr/>
          <p:nvPr/>
        </p:nvSpPr>
        <p:spPr>
          <a:xfrm>
            <a:off x="4676589" y="4706471"/>
            <a:ext cx="1942353" cy="298824"/>
          </a:xfrm>
          <a:prstGeom prst="rect">
            <a:avLst/>
          </a:prstGeom>
          <a:solidFill>
            <a:srgbClr val="FFFFF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17" name="Picture 16" descr="brain.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1" y="4244806"/>
            <a:ext cx="1522991" cy="1208723"/>
          </a:xfrm>
          <a:prstGeom prst="rect">
            <a:avLst/>
          </a:prstGeom>
        </p:spPr>
      </p:pic>
      <p:cxnSp>
        <p:nvCxnSpPr>
          <p:cNvPr id="10" name="Straight Arrow Connector 9"/>
          <p:cNvCxnSpPr/>
          <p:nvPr/>
        </p:nvCxnSpPr>
        <p:spPr>
          <a:xfrm flipH="1" flipV="1">
            <a:off x="2764117" y="5348938"/>
            <a:ext cx="926352" cy="2091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0285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2" presetClass="entr" presetSubtype="4"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ppt_x"/>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Aspirin Toxicity</a:t>
            </a:r>
          </a:p>
        </p:txBody>
      </p:sp>
      <p:sp>
        <p:nvSpPr>
          <p:cNvPr id="3" name="Content Placeholder 2"/>
          <p:cNvSpPr>
            <a:spLocks noGrp="1"/>
          </p:cNvSpPr>
          <p:nvPr>
            <p:ph idx="1"/>
          </p:nvPr>
        </p:nvSpPr>
        <p:spPr/>
        <p:txBody>
          <a:bodyPr/>
          <a:lstStyle/>
          <a:p>
            <a:r>
              <a:rPr lang="en-US" dirty="0"/>
              <a:t>Management</a:t>
            </a:r>
          </a:p>
          <a:p>
            <a:pPr lvl="1"/>
            <a:r>
              <a:rPr lang="en-US" dirty="0"/>
              <a:t>ABC’s, IV, O2 </a:t>
            </a:r>
          </a:p>
          <a:p>
            <a:pPr lvl="1"/>
            <a:r>
              <a:rPr lang="en-US" dirty="0"/>
              <a:t>GI decontamination (awake, alert)</a:t>
            </a:r>
          </a:p>
          <a:p>
            <a:pPr lvl="1"/>
            <a:r>
              <a:rPr lang="en-US" dirty="0" err="1"/>
              <a:t>Alkalinization</a:t>
            </a:r>
            <a:r>
              <a:rPr lang="en-US" dirty="0"/>
              <a:t> with Sodium Bicarbonate</a:t>
            </a:r>
          </a:p>
          <a:p>
            <a:pPr marL="457200" lvl="1" indent="0">
              <a:buNone/>
            </a:pPr>
            <a:endParaRPr lang="en-US" dirty="0"/>
          </a:p>
        </p:txBody>
      </p:sp>
      <p:pic>
        <p:nvPicPr>
          <p:cNvPr id="4" name="Picture 3" descr="weak acid.jpeg"/>
          <p:cNvPicPr>
            <a:picLocks noChangeAspect="1"/>
          </p:cNvPicPr>
          <p:nvPr/>
        </p:nvPicPr>
        <p:blipFill rotWithShape="1">
          <a:blip r:embed="rId2">
            <a:extLst>
              <a:ext uri="{28A0092B-C50C-407E-A947-70E740481C1C}">
                <a14:useLocalDpi xmlns:a14="http://schemas.microsoft.com/office/drawing/2010/main" val="0"/>
              </a:ext>
            </a:extLst>
          </a:blip>
          <a:srcRect l="2233" t="50078"/>
          <a:stretch/>
        </p:blipFill>
        <p:spPr>
          <a:xfrm>
            <a:off x="2958354" y="3979994"/>
            <a:ext cx="6464949" cy="2265698"/>
          </a:xfrm>
          <a:prstGeom prst="rect">
            <a:avLst/>
          </a:prstGeom>
        </p:spPr>
      </p:pic>
      <p:cxnSp>
        <p:nvCxnSpPr>
          <p:cNvPr id="6" name="Straight Arrow Connector 5"/>
          <p:cNvCxnSpPr/>
          <p:nvPr/>
        </p:nvCxnSpPr>
        <p:spPr>
          <a:xfrm flipV="1">
            <a:off x="5229412" y="4123765"/>
            <a:ext cx="0" cy="58270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5393766" y="4244807"/>
            <a:ext cx="702235" cy="461665"/>
          </a:xfrm>
          <a:prstGeom prst="rect">
            <a:avLst/>
          </a:prstGeom>
          <a:noFill/>
        </p:spPr>
        <p:txBody>
          <a:bodyPr wrap="square" rtlCol="0">
            <a:spAutoFit/>
          </a:bodyPr>
          <a:lstStyle/>
          <a:p>
            <a:r>
              <a:rPr lang="en-US" sz="2400" b="1" dirty="0">
                <a:solidFill>
                  <a:srgbClr val="000000"/>
                </a:solidFill>
              </a:rPr>
              <a:t>pH</a:t>
            </a:r>
          </a:p>
        </p:txBody>
      </p:sp>
      <p:sp>
        <p:nvSpPr>
          <p:cNvPr id="8" name="Rectangle 7"/>
          <p:cNvSpPr/>
          <p:nvPr/>
        </p:nvSpPr>
        <p:spPr>
          <a:xfrm>
            <a:off x="4676589" y="5020235"/>
            <a:ext cx="1942353" cy="298824"/>
          </a:xfrm>
          <a:prstGeom prst="rect">
            <a:avLst/>
          </a:prstGeom>
          <a:solidFill>
            <a:srgbClr val="FFFFF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0" name="Straight Arrow Connector 9"/>
          <p:cNvCxnSpPr/>
          <p:nvPr/>
        </p:nvCxnSpPr>
        <p:spPr>
          <a:xfrm flipV="1">
            <a:off x="7620000" y="4826001"/>
            <a:ext cx="567765" cy="41835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4" name="Picture 13" descr="Screen Shot 2018-05-22 at 9.18.3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2577" y="3282612"/>
            <a:ext cx="1640491" cy="1837765"/>
          </a:xfrm>
          <a:prstGeom prst="rect">
            <a:avLst/>
          </a:prstGeom>
        </p:spPr>
      </p:pic>
    </p:spTree>
    <p:extLst>
      <p:ext uri="{BB962C8B-B14F-4D97-AF65-F5344CB8AC3E}">
        <p14:creationId xmlns:p14="http://schemas.microsoft.com/office/powerpoint/2010/main" val="1080951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Aspirin Toxicity</a:t>
            </a:r>
          </a:p>
        </p:txBody>
      </p:sp>
      <p:sp>
        <p:nvSpPr>
          <p:cNvPr id="3" name="Content Placeholder 2"/>
          <p:cNvSpPr>
            <a:spLocks noGrp="1"/>
          </p:cNvSpPr>
          <p:nvPr>
            <p:ph idx="1"/>
          </p:nvPr>
        </p:nvSpPr>
        <p:spPr/>
        <p:txBody>
          <a:bodyPr>
            <a:normAutofit/>
          </a:bodyPr>
          <a:lstStyle/>
          <a:p>
            <a:r>
              <a:rPr lang="en-US" dirty="0"/>
              <a:t>Management</a:t>
            </a:r>
          </a:p>
          <a:p>
            <a:r>
              <a:rPr lang="en-US" dirty="0"/>
              <a:t>Bicarbonate:</a:t>
            </a:r>
          </a:p>
          <a:p>
            <a:pPr lvl="2" fontAlgn="base"/>
            <a:r>
              <a:rPr lang="en-US" dirty="0"/>
              <a:t>Start with 1-2 </a:t>
            </a:r>
            <a:r>
              <a:rPr lang="en-US" dirty="0" err="1"/>
              <a:t>mEq</a:t>
            </a:r>
            <a:r>
              <a:rPr lang="en-US" dirty="0"/>
              <a:t>/kg bolus followed by a drip</a:t>
            </a:r>
            <a:endParaRPr lang="en-US" sz="3200" dirty="0"/>
          </a:p>
          <a:p>
            <a:pPr lvl="3" fontAlgn="base"/>
            <a:r>
              <a:rPr lang="en-US" dirty="0"/>
              <a:t>1 AMP is equal to 50mL of 8.4% sodium bicarbonate 1mEq/mL, or 50mEq of NaHCO3</a:t>
            </a:r>
            <a:r>
              <a:rPr lang="en-US" baseline="30000" dirty="0"/>
              <a:t>–</a:t>
            </a:r>
            <a:endParaRPr lang="en-US" sz="2800" dirty="0"/>
          </a:p>
          <a:p>
            <a:pPr lvl="2" fontAlgn="base"/>
            <a:r>
              <a:rPr lang="en-US" dirty="0" err="1"/>
              <a:t>Bicarb</a:t>
            </a:r>
            <a:r>
              <a:rPr lang="en-US" dirty="0"/>
              <a:t> drip can be made with 3 ampules of NaHCO3</a:t>
            </a:r>
            <a:r>
              <a:rPr lang="en-US" baseline="30000" dirty="0"/>
              <a:t>– </a:t>
            </a:r>
            <a:r>
              <a:rPr lang="en-US" dirty="0"/>
              <a:t>(150 </a:t>
            </a:r>
            <a:r>
              <a:rPr lang="en-US" dirty="0" err="1"/>
              <a:t>mEq</a:t>
            </a:r>
            <a:r>
              <a:rPr lang="en-US" dirty="0"/>
              <a:t>) in one liter of D5W</a:t>
            </a:r>
            <a:endParaRPr lang="en-US" sz="3200" dirty="0"/>
          </a:p>
          <a:p>
            <a:pPr lvl="2" fontAlgn="base"/>
            <a:r>
              <a:rPr lang="en-US" dirty="0"/>
              <a:t>Do not make </a:t>
            </a:r>
            <a:r>
              <a:rPr lang="en-US" dirty="0" err="1"/>
              <a:t>bicarb</a:t>
            </a:r>
            <a:r>
              <a:rPr lang="en-US" dirty="0"/>
              <a:t> drip with normal saline because this will be hypertonic solution due to sodium in sodium bicarbonate</a:t>
            </a:r>
            <a:endParaRPr lang="en-US" sz="3200" dirty="0"/>
          </a:p>
          <a:p>
            <a:pPr lvl="2" fontAlgn="base"/>
            <a:r>
              <a:rPr lang="en-US" dirty="0"/>
              <a:t>Run </a:t>
            </a:r>
            <a:r>
              <a:rPr lang="en-US" dirty="0" err="1"/>
              <a:t>bicarb</a:t>
            </a:r>
            <a:r>
              <a:rPr lang="en-US" dirty="0"/>
              <a:t> drip at 1.5-2X maintenance. </a:t>
            </a:r>
          </a:p>
          <a:p>
            <a:pPr lvl="2" fontAlgn="base"/>
            <a:r>
              <a:rPr lang="en-US" dirty="0"/>
              <a:t>Goal serum pH around 7.55, urine pH 8.0</a:t>
            </a:r>
            <a:endParaRPr lang="en-US" sz="3200" dirty="0"/>
          </a:p>
          <a:p>
            <a:pPr lvl="1"/>
            <a:endParaRPr lang="en-US" dirty="0"/>
          </a:p>
          <a:p>
            <a:pPr lvl="1"/>
            <a:endParaRPr lang="en-US" dirty="0"/>
          </a:p>
        </p:txBody>
      </p:sp>
    </p:spTree>
    <p:extLst>
      <p:ext uri="{BB962C8B-B14F-4D97-AF65-F5344CB8AC3E}">
        <p14:creationId xmlns:p14="http://schemas.microsoft.com/office/powerpoint/2010/main" val="42274478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Aspirin Toxicity</a:t>
            </a:r>
          </a:p>
        </p:txBody>
      </p:sp>
      <p:sp>
        <p:nvSpPr>
          <p:cNvPr id="3" name="Content Placeholder 2"/>
          <p:cNvSpPr>
            <a:spLocks noGrp="1"/>
          </p:cNvSpPr>
          <p:nvPr>
            <p:ph idx="1"/>
          </p:nvPr>
        </p:nvSpPr>
        <p:spPr>
          <a:xfrm>
            <a:off x="1981200" y="1600200"/>
            <a:ext cx="8229600" cy="4958976"/>
          </a:xfrm>
        </p:spPr>
        <p:txBody>
          <a:bodyPr>
            <a:normAutofit lnSpcReduction="10000"/>
          </a:bodyPr>
          <a:lstStyle/>
          <a:p>
            <a:r>
              <a:rPr lang="en-US" dirty="0"/>
              <a:t>Management</a:t>
            </a:r>
          </a:p>
          <a:p>
            <a:r>
              <a:rPr lang="en-US" dirty="0"/>
              <a:t>Airway</a:t>
            </a:r>
          </a:p>
          <a:p>
            <a:pPr lvl="1"/>
            <a:r>
              <a:rPr lang="en-US" dirty="0" err="1"/>
              <a:t>Tachynpnea</a:t>
            </a:r>
            <a:r>
              <a:rPr lang="en-US" dirty="0"/>
              <a:t> alone not indication – it is protective</a:t>
            </a:r>
          </a:p>
          <a:p>
            <a:pPr lvl="2"/>
            <a:r>
              <a:rPr lang="en-US" dirty="0"/>
              <a:t>In our case potentially got worse with the </a:t>
            </a:r>
            <a:r>
              <a:rPr lang="en-US" dirty="0" err="1"/>
              <a:t>geodon</a:t>
            </a:r>
            <a:endParaRPr lang="en-US" dirty="0"/>
          </a:p>
          <a:p>
            <a:pPr lvl="1"/>
            <a:r>
              <a:rPr lang="en-US" dirty="0"/>
              <a:t>Avoid intubation if possible – even more acidic</a:t>
            </a:r>
          </a:p>
          <a:p>
            <a:pPr lvl="1" fontAlgn="base"/>
            <a:r>
              <a:rPr lang="en-US" dirty="0"/>
              <a:t>Indications: hypoxia, pulmonary edema, hypoventilation/tiring out, worsening acidosis</a:t>
            </a:r>
          </a:p>
          <a:p>
            <a:pPr lvl="3" fontAlgn="base"/>
            <a:r>
              <a:rPr lang="en-US" dirty="0"/>
              <a:t>Ventilator settings very important post-intubation</a:t>
            </a:r>
            <a:endParaRPr lang="en-US" sz="2800" dirty="0"/>
          </a:p>
          <a:p>
            <a:pPr lvl="4" fontAlgn="base"/>
            <a:r>
              <a:rPr lang="en-US" dirty="0"/>
              <a:t>Need to match minute ventilation of patient pre-intubation to prevent respiratory acidosis</a:t>
            </a:r>
            <a:endParaRPr lang="en-US" sz="2800" dirty="0"/>
          </a:p>
          <a:p>
            <a:pPr lvl="4" fontAlgn="base"/>
            <a:r>
              <a:rPr lang="en-US" dirty="0"/>
              <a:t>High tidal volumes and high rate needed</a:t>
            </a:r>
            <a:endParaRPr lang="en-US" sz="2800" dirty="0"/>
          </a:p>
          <a:p>
            <a:pPr lvl="1"/>
            <a:endParaRPr lang="en-US" dirty="0"/>
          </a:p>
        </p:txBody>
      </p:sp>
    </p:spTree>
    <p:extLst>
      <p:ext uri="{BB962C8B-B14F-4D97-AF65-F5344CB8AC3E}">
        <p14:creationId xmlns:p14="http://schemas.microsoft.com/office/powerpoint/2010/main" val="8673965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Aspirin Toxicity</a:t>
            </a:r>
          </a:p>
        </p:txBody>
      </p:sp>
      <p:sp>
        <p:nvSpPr>
          <p:cNvPr id="3" name="Content Placeholder 2"/>
          <p:cNvSpPr>
            <a:spLocks noGrp="1"/>
          </p:cNvSpPr>
          <p:nvPr>
            <p:ph idx="1"/>
          </p:nvPr>
        </p:nvSpPr>
        <p:spPr/>
        <p:txBody>
          <a:bodyPr>
            <a:normAutofit lnSpcReduction="10000"/>
          </a:bodyPr>
          <a:lstStyle/>
          <a:p>
            <a:r>
              <a:rPr lang="en-US" dirty="0"/>
              <a:t>HD?</a:t>
            </a:r>
          </a:p>
          <a:p>
            <a:pPr lvl="1" fontAlgn="base"/>
            <a:r>
              <a:rPr lang="en-US" dirty="0"/>
              <a:t>If unable to appropriately alkalinize and eliminate salicylate with bicarbonate, HD may be indicated</a:t>
            </a:r>
          </a:p>
          <a:p>
            <a:pPr lvl="1" fontAlgn="base"/>
            <a:r>
              <a:rPr lang="en-US" dirty="0"/>
              <a:t>Consult nephrology early to be able to ensure prompt HD</a:t>
            </a:r>
          </a:p>
          <a:p>
            <a:pPr lvl="1" fontAlgn="base"/>
            <a:r>
              <a:rPr lang="en-US" dirty="0"/>
              <a:t>Indications: persistent altered mental status, renal/hepatic/cardiac failure, persistent </a:t>
            </a:r>
            <a:r>
              <a:rPr lang="en-US" dirty="0" err="1"/>
              <a:t>acidemia</a:t>
            </a:r>
            <a:r>
              <a:rPr lang="en-US" dirty="0"/>
              <a:t>, requiring intubation</a:t>
            </a:r>
          </a:p>
          <a:p>
            <a:pPr lvl="1" fontAlgn="base"/>
            <a:r>
              <a:rPr lang="en-US" dirty="0"/>
              <a:t>No definite cutoff for salicylate concentration requiring HD, however acute toxicity patients with concentrations greater than 80</a:t>
            </a:r>
            <a:r>
              <a:rPr lang="en-US" dirty="0">
                <a:solidFill>
                  <a:srgbClr val="FF0000"/>
                </a:solidFill>
              </a:rPr>
              <a:t>(0) </a:t>
            </a:r>
            <a:r>
              <a:rPr lang="en-US" dirty="0"/>
              <a:t>or 100</a:t>
            </a:r>
            <a:r>
              <a:rPr lang="en-US" dirty="0">
                <a:solidFill>
                  <a:srgbClr val="FF0000"/>
                </a:solidFill>
              </a:rPr>
              <a:t>(0) </a:t>
            </a:r>
            <a:r>
              <a:rPr lang="en-US" dirty="0"/>
              <a:t>mg/</a:t>
            </a:r>
            <a:r>
              <a:rPr lang="en-US" dirty="0" err="1"/>
              <a:t>dL</a:t>
            </a:r>
            <a:r>
              <a:rPr lang="en-US" dirty="0"/>
              <a:t> will likely require HD</a:t>
            </a:r>
          </a:p>
          <a:p>
            <a:pPr lvl="1" fontAlgn="base"/>
            <a:r>
              <a:rPr lang="en-US" dirty="0"/>
              <a:t>In chronic salicylate toxicity, may require HD at much lower levels</a:t>
            </a:r>
          </a:p>
          <a:p>
            <a:pPr lvl="1"/>
            <a:endParaRPr lang="en-US" dirty="0"/>
          </a:p>
        </p:txBody>
      </p:sp>
    </p:spTree>
    <p:extLst>
      <p:ext uri="{BB962C8B-B14F-4D97-AF65-F5344CB8AC3E}">
        <p14:creationId xmlns:p14="http://schemas.microsoft.com/office/powerpoint/2010/main" val="41579131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completion	</a:t>
            </a:r>
          </a:p>
        </p:txBody>
      </p:sp>
      <p:sp>
        <p:nvSpPr>
          <p:cNvPr id="3" name="Content Placeholder 2"/>
          <p:cNvSpPr>
            <a:spLocks noGrp="1"/>
          </p:cNvSpPr>
          <p:nvPr>
            <p:ph idx="1"/>
          </p:nvPr>
        </p:nvSpPr>
        <p:spPr>
          <a:xfrm>
            <a:off x="1981200" y="1600201"/>
            <a:ext cx="8229600" cy="4196976"/>
          </a:xfrm>
        </p:spPr>
        <p:txBody>
          <a:bodyPr>
            <a:normAutofit fontScale="85000" lnSpcReduction="20000"/>
          </a:bodyPr>
          <a:lstStyle/>
          <a:p>
            <a:r>
              <a:rPr lang="en-US" dirty="0" err="1"/>
              <a:t>Tox</a:t>
            </a:r>
            <a:r>
              <a:rPr lang="en-US" dirty="0"/>
              <a:t> consult in the ED, </a:t>
            </a:r>
            <a:r>
              <a:rPr lang="en-US" dirty="0" err="1"/>
              <a:t>recommened</a:t>
            </a:r>
            <a:r>
              <a:rPr lang="en-US" dirty="0"/>
              <a:t> </a:t>
            </a:r>
            <a:r>
              <a:rPr lang="en-US" dirty="0" err="1"/>
              <a:t>bicarb</a:t>
            </a:r>
            <a:r>
              <a:rPr lang="en-US" dirty="0"/>
              <a:t> 2 AMP push, 40meq K, then 3 AMPs sodium </a:t>
            </a:r>
            <a:r>
              <a:rPr lang="en-US" dirty="0" err="1"/>
              <a:t>bicarb</a:t>
            </a:r>
            <a:r>
              <a:rPr lang="en-US" dirty="0"/>
              <a:t> with 1 liter D5W at 150/</a:t>
            </a:r>
            <a:r>
              <a:rPr lang="en-US" dirty="0" err="1"/>
              <a:t>hr</a:t>
            </a:r>
            <a:r>
              <a:rPr lang="en-US" dirty="0"/>
              <a:t>, careful not to fluid overload given CXR findings.  Consult HD for dialysis. </a:t>
            </a:r>
          </a:p>
          <a:p>
            <a:pPr marL="0" indent="0">
              <a:buNone/>
            </a:pPr>
            <a:endParaRPr lang="en-US" dirty="0"/>
          </a:p>
          <a:p>
            <a:r>
              <a:rPr lang="en-US" dirty="0" err="1"/>
              <a:t>Pt</a:t>
            </a:r>
            <a:r>
              <a:rPr lang="en-US" dirty="0"/>
              <a:t> went to ICU, renal was consulted, ASA started clearing rapidly on </a:t>
            </a:r>
            <a:r>
              <a:rPr lang="en-US" dirty="0" err="1"/>
              <a:t>bicarb</a:t>
            </a:r>
            <a:r>
              <a:rPr lang="en-US" dirty="0"/>
              <a:t> drip and mental status improved, so held off on HD.</a:t>
            </a:r>
          </a:p>
          <a:p>
            <a:endParaRPr lang="en-US" dirty="0"/>
          </a:p>
          <a:p>
            <a:r>
              <a:rPr lang="en-US" dirty="0"/>
              <a:t>Since it was powder and not pills, no concern for delayed absorption and clears relatively quickly  </a:t>
            </a:r>
          </a:p>
        </p:txBody>
      </p:sp>
    </p:spTree>
    <p:extLst>
      <p:ext uri="{BB962C8B-B14F-4D97-AF65-F5344CB8AC3E}">
        <p14:creationId xmlns:p14="http://schemas.microsoft.com/office/powerpoint/2010/main" val="1512690978"/>
      </p:ext>
    </p:extLst>
  </p:cSld>
  <p:clrMapOvr>
    <a:masterClrMapping/>
  </p:clrMapOvr>
</p:sld>
</file>

<file path=ppt/theme/theme1.xml><?xml version="1.0" encoding="utf-8"?>
<a:theme xmlns:a="http://schemas.openxmlformats.org/drawingml/2006/main" name="VCUultrasou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VCUultrasou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889B34B4381024FA480C157EB29FEA5" ma:contentTypeVersion="0" ma:contentTypeDescription="Create a new document." ma:contentTypeScope="" ma:versionID="595f64226e3e1487b04a333a65130586">
  <xsd:schema xmlns:xsd="http://www.w3.org/2001/XMLSchema" xmlns:xs="http://www.w3.org/2001/XMLSchema" xmlns:p="http://schemas.microsoft.com/office/2006/metadata/properties" targetNamespace="http://schemas.microsoft.com/office/2006/metadata/properties" ma:root="true" ma:fieldsID="5ab7c160f6d74c0c98dbb78088244df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4C44435-6A48-4B6D-AE9E-EAA4EAF4A0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B9C8F37-1507-486F-BD6E-5AF3DC7CC784}">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8ABF93CE-D047-48FE-B97E-11CC5DAF74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TM10001105[[fn=Crop]]</Template>
  <TotalTime>1945</TotalTime>
  <Words>1229</Words>
  <Application>Microsoft Macintosh PowerPoint</Application>
  <PresentationFormat>Widescreen</PresentationFormat>
  <Paragraphs>187</Paragraphs>
  <Slides>35</Slides>
  <Notes>7</Notes>
  <HiddenSlides>0</HiddenSlides>
  <MMClips>2</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35</vt:i4>
      </vt:variant>
    </vt:vector>
  </HeadingPairs>
  <TitlesOfParts>
    <vt:vector size="39" baseType="lpstr">
      <vt:lpstr>Arial</vt:lpstr>
      <vt:lpstr>Calibri</vt:lpstr>
      <vt:lpstr>VCUultrasound</vt:lpstr>
      <vt:lpstr>1_VCUultrasound</vt:lpstr>
      <vt:lpstr>CPC - AMS</vt:lpstr>
      <vt:lpstr>HPI </vt:lpstr>
      <vt:lpstr>Vitals</vt:lpstr>
      <vt:lpstr>PE</vt:lpstr>
      <vt:lpstr>PowerPoint Presentation</vt:lpstr>
      <vt:lpstr> Labs </vt:lpstr>
      <vt:lpstr> Labs </vt:lpstr>
      <vt:lpstr>Labs </vt:lpstr>
      <vt:lpstr>Imaging</vt:lpstr>
      <vt:lpstr>Imaging</vt:lpstr>
      <vt:lpstr>Who can solve this? </vt:lpstr>
      <vt:lpstr>DDx: ACS</vt:lpstr>
      <vt:lpstr>DDx: New onset heart failure</vt:lpstr>
      <vt:lpstr>DDx: Pneumonia</vt:lpstr>
      <vt:lpstr>DDx: PE</vt:lpstr>
      <vt:lpstr>DDx: SAH</vt:lpstr>
      <vt:lpstr>DDx: Carotid artery dissection</vt:lpstr>
      <vt:lpstr>DDx: Uremia</vt:lpstr>
      <vt:lpstr>DDx: ethylene glycol toxicity</vt:lpstr>
      <vt:lpstr>DDx: Bronchiolitis</vt:lpstr>
      <vt:lpstr>Final answer:</vt:lpstr>
      <vt:lpstr>And the answer is….?</vt:lpstr>
      <vt:lpstr>PowerPoint Presentation</vt:lpstr>
      <vt:lpstr>Aspirin Toxicity</vt:lpstr>
      <vt:lpstr>Aspirin Toxicity</vt:lpstr>
      <vt:lpstr>Aspirin Toxicity</vt:lpstr>
      <vt:lpstr>Aspirin Toxicity</vt:lpstr>
      <vt:lpstr>Aspirin Toxicity</vt:lpstr>
      <vt:lpstr>Aspirin Toxicity</vt:lpstr>
      <vt:lpstr>Aspirin Toxicity</vt:lpstr>
      <vt:lpstr>Aspirin Toxicity</vt:lpstr>
      <vt:lpstr>Aspirin Toxicity</vt:lpstr>
      <vt:lpstr>Aspirin Toxicity</vt:lpstr>
      <vt:lpstr>Aspirin Toxicity</vt:lpstr>
      <vt:lpstr>Case completion </vt:lpstr>
    </vt:vector>
  </TitlesOfParts>
  <Company>VCU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CPC AMS</dc:title>
  <dc:creator>Catherine Dong</dc:creator>
  <cp:lastModifiedBy>Michael Joyce</cp:lastModifiedBy>
  <cp:revision>33</cp:revision>
  <dcterms:created xsi:type="dcterms:W3CDTF">2020-04-03T01:32:02Z</dcterms:created>
  <dcterms:modified xsi:type="dcterms:W3CDTF">2025-12-03T13:20:08Z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0x0101004889B34B4381024FA480C157EB29FEA5</vt:lpwstr>
  </property>
</Properties>
</file>