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81"/>
  </p:notesMasterIdLst>
  <p:sldIdLst>
    <p:sldId id="256" r:id="rId2"/>
    <p:sldId id="387" r:id="rId3"/>
    <p:sldId id="399" r:id="rId4"/>
    <p:sldId id="356" r:id="rId5"/>
    <p:sldId id="359" r:id="rId6"/>
    <p:sldId id="360" r:id="rId7"/>
    <p:sldId id="361" r:id="rId8"/>
    <p:sldId id="267" r:id="rId9"/>
    <p:sldId id="422" r:id="rId10"/>
    <p:sldId id="416" r:id="rId11"/>
    <p:sldId id="401" r:id="rId12"/>
    <p:sldId id="444" r:id="rId13"/>
    <p:sldId id="424" r:id="rId14"/>
    <p:sldId id="415" r:id="rId15"/>
    <p:sldId id="417" r:id="rId16"/>
    <p:sldId id="418" r:id="rId17"/>
    <p:sldId id="425" r:id="rId18"/>
    <p:sldId id="476" r:id="rId19"/>
    <p:sldId id="421" r:id="rId20"/>
    <p:sldId id="428" r:id="rId21"/>
    <p:sldId id="403" r:id="rId22"/>
    <p:sldId id="429" r:id="rId23"/>
    <p:sldId id="409" r:id="rId24"/>
    <p:sldId id="430" r:id="rId25"/>
    <p:sldId id="400" r:id="rId26"/>
    <p:sldId id="420" r:id="rId27"/>
    <p:sldId id="414" r:id="rId28"/>
    <p:sldId id="405" r:id="rId29"/>
    <p:sldId id="406" r:id="rId30"/>
    <p:sldId id="472" r:id="rId31"/>
    <p:sldId id="471" r:id="rId32"/>
    <p:sldId id="480" r:id="rId33"/>
    <p:sldId id="477" r:id="rId34"/>
    <p:sldId id="440" r:id="rId35"/>
    <p:sldId id="459" r:id="rId36"/>
    <p:sldId id="463" r:id="rId37"/>
    <p:sldId id="461" r:id="rId38"/>
    <p:sldId id="447" r:id="rId39"/>
    <p:sldId id="462" r:id="rId40"/>
    <p:sldId id="464" r:id="rId41"/>
    <p:sldId id="448" r:id="rId42"/>
    <p:sldId id="449" r:id="rId43"/>
    <p:sldId id="450" r:id="rId44"/>
    <p:sldId id="465" r:id="rId45"/>
    <p:sldId id="451" r:id="rId46"/>
    <p:sldId id="466" r:id="rId47"/>
    <p:sldId id="467" r:id="rId48"/>
    <p:sldId id="437" r:id="rId49"/>
    <p:sldId id="468" r:id="rId50"/>
    <p:sldId id="438" r:id="rId51"/>
    <p:sldId id="469" r:id="rId52"/>
    <p:sldId id="439" r:id="rId53"/>
    <p:sldId id="446" r:id="rId54"/>
    <p:sldId id="470" r:id="rId55"/>
    <p:sldId id="434" r:id="rId56"/>
    <p:sldId id="481" r:id="rId57"/>
    <p:sldId id="413" r:id="rId58"/>
    <p:sldId id="482" r:id="rId59"/>
    <p:sldId id="489" r:id="rId60"/>
    <p:sldId id="453" r:id="rId61"/>
    <p:sldId id="452" r:id="rId62"/>
    <p:sldId id="455" r:id="rId63"/>
    <p:sldId id="479" r:id="rId64"/>
    <p:sldId id="456" r:id="rId65"/>
    <p:sldId id="473" r:id="rId66"/>
    <p:sldId id="457" r:id="rId67"/>
    <p:sldId id="474" r:id="rId68"/>
    <p:sldId id="443" r:id="rId69"/>
    <p:sldId id="475" r:id="rId70"/>
    <p:sldId id="442" r:id="rId71"/>
    <p:sldId id="404" r:id="rId72"/>
    <p:sldId id="483" r:id="rId73"/>
    <p:sldId id="484" r:id="rId74"/>
    <p:sldId id="485" r:id="rId75"/>
    <p:sldId id="486" r:id="rId76"/>
    <p:sldId id="487" r:id="rId77"/>
    <p:sldId id="488" r:id="rId78"/>
    <p:sldId id="458" r:id="rId79"/>
    <p:sldId id="398" r:id="rId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60"/>
    <p:restoredTop sz="84762"/>
  </p:normalViewPr>
  <p:slideViewPr>
    <p:cSldViewPr snapToGrid="0" snapToObjects="1">
      <p:cViewPr varScale="1">
        <p:scale>
          <a:sx n="107" d="100"/>
          <a:sy n="107" d="100"/>
        </p:scale>
        <p:origin x="104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9F470-99EF-4933-885C-7F34798D52EE}"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A2B89E4E-71B4-4F78-959D-0F0FE17634C1}">
      <dgm:prSet/>
      <dgm:spPr/>
      <dgm:t>
        <a:bodyPr/>
        <a:lstStyle/>
        <a:p>
          <a:r>
            <a:rPr lang="en-US" dirty="0"/>
            <a:t>Session 1: Resources for finding the best evidence</a:t>
          </a:r>
        </a:p>
      </dgm:t>
    </dgm:pt>
    <dgm:pt modelId="{F88B800F-304B-4003-9600-151E33D9A1E9}" type="parTrans" cxnId="{13E16097-26CA-47B2-9925-2C66F092164B}">
      <dgm:prSet/>
      <dgm:spPr/>
      <dgm:t>
        <a:bodyPr/>
        <a:lstStyle/>
        <a:p>
          <a:endParaRPr lang="en-US"/>
        </a:p>
      </dgm:t>
    </dgm:pt>
    <dgm:pt modelId="{7AE697F3-89DF-43D7-BDA9-6F67C3E95BCC}" type="sibTrans" cxnId="{13E16097-26CA-47B2-9925-2C66F092164B}">
      <dgm:prSet/>
      <dgm:spPr/>
      <dgm:t>
        <a:bodyPr/>
        <a:lstStyle/>
        <a:p>
          <a:endParaRPr lang="en-US"/>
        </a:p>
      </dgm:t>
    </dgm:pt>
    <dgm:pt modelId="{E2B3EC63-EB29-470D-8C16-0C6EF8812BBE}">
      <dgm:prSet/>
      <dgm:spPr/>
      <dgm:t>
        <a:bodyPr/>
        <a:lstStyle/>
        <a:p>
          <a:r>
            <a:rPr lang="en-US" dirty="0"/>
            <a:t>Session 2: How to ask a good question, refining the ask to get an answer</a:t>
          </a:r>
        </a:p>
      </dgm:t>
    </dgm:pt>
    <dgm:pt modelId="{DA2C86BA-7916-48B1-BBB5-69323B378741}" type="parTrans" cxnId="{76EC55CB-86C7-45CF-8EEC-D8F8A1E7B686}">
      <dgm:prSet/>
      <dgm:spPr/>
      <dgm:t>
        <a:bodyPr/>
        <a:lstStyle/>
        <a:p>
          <a:endParaRPr lang="en-US"/>
        </a:p>
      </dgm:t>
    </dgm:pt>
    <dgm:pt modelId="{4324CB27-6EB6-4965-9F89-18C9BE238CD5}" type="sibTrans" cxnId="{76EC55CB-86C7-45CF-8EEC-D8F8A1E7B686}">
      <dgm:prSet/>
      <dgm:spPr/>
      <dgm:t>
        <a:bodyPr/>
        <a:lstStyle/>
        <a:p>
          <a:endParaRPr lang="en-US"/>
        </a:p>
      </dgm:t>
    </dgm:pt>
    <dgm:pt modelId="{D0E840FD-2062-4D24-8F09-126E238D7284}">
      <dgm:prSet/>
      <dgm:spPr/>
      <dgm:t>
        <a:bodyPr/>
        <a:lstStyle/>
        <a:p>
          <a:r>
            <a:rPr lang="en-US"/>
            <a:t>Session 3: Applying diagnostic studies to your everyday practice – likelihood ratios are your friend</a:t>
          </a:r>
        </a:p>
      </dgm:t>
    </dgm:pt>
    <dgm:pt modelId="{42640738-799E-4B77-8B82-48249C035B8C}" type="parTrans" cxnId="{E889E87D-C3F1-4B33-BC18-241FFD32C9E4}">
      <dgm:prSet/>
      <dgm:spPr/>
      <dgm:t>
        <a:bodyPr/>
        <a:lstStyle/>
        <a:p>
          <a:endParaRPr lang="en-US"/>
        </a:p>
      </dgm:t>
    </dgm:pt>
    <dgm:pt modelId="{E6AEB5BD-1AA0-42A6-822E-E357D8CAD086}" type="sibTrans" cxnId="{E889E87D-C3F1-4B33-BC18-241FFD32C9E4}">
      <dgm:prSet/>
      <dgm:spPr/>
      <dgm:t>
        <a:bodyPr/>
        <a:lstStyle/>
        <a:p>
          <a:endParaRPr lang="en-US"/>
        </a:p>
      </dgm:t>
    </dgm:pt>
    <dgm:pt modelId="{546463FD-4426-41BD-84BC-406CF1D6B1E1}">
      <dgm:prSet/>
      <dgm:spPr/>
      <dgm:t>
        <a:bodyPr/>
        <a:lstStyle/>
        <a:p>
          <a:r>
            <a:rPr lang="en-US"/>
            <a:t>Session 4: Therapy studies - interpreting new data – should I do this for my patient(s)? </a:t>
          </a:r>
        </a:p>
      </dgm:t>
    </dgm:pt>
    <dgm:pt modelId="{78254467-58BB-4939-A37A-33ED2A8E239A}" type="parTrans" cxnId="{7DC9B0EC-68B9-4998-8A44-F415951DDD2C}">
      <dgm:prSet/>
      <dgm:spPr/>
      <dgm:t>
        <a:bodyPr/>
        <a:lstStyle/>
        <a:p>
          <a:endParaRPr lang="en-US"/>
        </a:p>
      </dgm:t>
    </dgm:pt>
    <dgm:pt modelId="{6C9DA572-3719-49CC-852C-6E9C89362355}" type="sibTrans" cxnId="{7DC9B0EC-68B9-4998-8A44-F415951DDD2C}">
      <dgm:prSet/>
      <dgm:spPr/>
      <dgm:t>
        <a:bodyPr/>
        <a:lstStyle/>
        <a:p>
          <a:endParaRPr lang="en-US"/>
        </a:p>
      </dgm:t>
    </dgm:pt>
    <dgm:pt modelId="{F3C7BFA3-C2F0-B743-ACA5-2E8625817667}" type="pres">
      <dgm:prSet presAssocID="{92C9F470-99EF-4933-885C-7F34798D52EE}" presName="vert0" presStyleCnt="0">
        <dgm:presLayoutVars>
          <dgm:dir/>
          <dgm:animOne val="branch"/>
          <dgm:animLvl val="lvl"/>
        </dgm:presLayoutVars>
      </dgm:prSet>
      <dgm:spPr/>
    </dgm:pt>
    <dgm:pt modelId="{A5672935-CF90-8E46-98C9-14DD618EE58C}" type="pres">
      <dgm:prSet presAssocID="{A2B89E4E-71B4-4F78-959D-0F0FE17634C1}" presName="thickLine" presStyleLbl="alignNode1" presStyleIdx="0" presStyleCnt="4"/>
      <dgm:spPr/>
    </dgm:pt>
    <dgm:pt modelId="{92076461-EA79-604C-A8B9-83423B4C8242}" type="pres">
      <dgm:prSet presAssocID="{A2B89E4E-71B4-4F78-959D-0F0FE17634C1}" presName="horz1" presStyleCnt="0"/>
      <dgm:spPr/>
    </dgm:pt>
    <dgm:pt modelId="{E913EC0E-A73F-2340-8F98-F0982CA77EB7}" type="pres">
      <dgm:prSet presAssocID="{A2B89E4E-71B4-4F78-959D-0F0FE17634C1}" presName="tx1" presStyleLbl="revTx" presStyleIdx="0" presStyleCnt="4"/>
      <dgm:spPr/>
    </dgm:pt>
    <dgm:pt modelId="{7C9C95D3-024C-9848-9F8F-ED7E327B5230}" type="pres">
      <dgm:prSet presAssocID="{A2B89E4E-71B4-4F78-959D-0F0FE17634C1}" presName="vert1" presStyleCnt="0"/>
      <dgm:spPr/>
    </dgm:pt>
    <dgm:pt modelId="{870CE4D6-023E-464E-AEFF-4012E81E741C}" type="pres">
      <dgm:prSet presAssocID="{E2B3EC63-EB29-470D-8C16-0C6EF8812BBE}" presName="thickLine" presStyleLbl="alignNode1" presStyleIdx="1" presStyleCnt="4"/>
      <dgm:spPr/>
    </dgm:pt>
    <dgm:pt modelId="{C8CEDB44-6E4F-1A4A-B1D5-C3C7571E20A1}" type="pres">
      <dgm:prSet presAssocID="{E2B3EC63-EB29-470D-8C16-0C6EF8812BBE}" presName="horz1" presStyleCnt="0"/>
      <dgm:spPr/>
    </dgm:pt>
    <dgm:pt modelId="{9D193968-F961-A34F-95F2-2BC10D851812}" type="pres">
      <dgm:prSet presAssocID="{E2B3EC63-EB29-470D-8C16-0C6EF8812BBE}" presName="tx1" presStyleLbl="revTx" presStyleIdx="1" presStyleCnt="4"/>
      <dgm:spPr/>
    </dgm:pt>
    <dgm:pt modelId="{C4829CC4-5BEB-F04D-B98E-38937D22A0AB}" type="pres">
      <dgm:prSet presAssocID="{E2B3EC63-EB29-470D-8C16-0C6EF8812BBE}" presName="vert1" presStyleCnt="0"/>
      <dgm:spPr/>
    </dgm:pt>
    <dgm:pt modelId="{A0D69405-90BA-B546-A12E-ED09CC396CF9}" type="pres">
      <dgm:prSet presAssocID="{D0E840FD-2062-4D24-8F09-126E238D7284}" presName="thickLine" presStyleLbl="alignNode1" presStyleIdx="2" presStyleCnt="4"/>
      <dgm:spPr/>
    </dgm:pt>
    <dgm:pt modelId="{659DCD4B-556E-8744-A30E-10E936F37CC9}" type="pres">
      <dgm:prSet presAssocID="{D0E840FD-2062-4D24-8F09-126E238D7284}" presName="horz1" presStyleCnt="0"/>
      <dgm:spPr/>
    </dgm:pt>
    <dgm:pt modelId="{6288AD5C-9CC2-D948-B405-4CBB0C4B5F63}" type="pres">
      <dgm:prSet presAssocID="{D0E840FD-2062-4D24-8F09-126E238D7284}" presName="tx1" presStyleLbl="revTx" presStyleIdx="2" presStyleCnt="4"/>
      <dgm:spPr/>
    </dgm:pt>
    <dgm:pt modelId="{88680E57-69A0-8B49-B36C-B06BEE701334}" type="pres">
      <dgm:prSet presAssocID="{D0E840FD-2062-4D24-8F09-126E238D7284}" presName="vert1" presStyleCnt="0"/>
      <dgm:spPr/>
    </dgm:pt>
    <dgm:pt modelId="{06F61428-A29E-EA44-B3F8-534D76FACBB8}" type="pres">
      <dgm:prSet presAssocID="{546463FD-4426-41BD-84BC-406CF1D6B1E1}" presName="thickLine" presStyleLbl="alignNode1" presStyleIdx="3" presStyleCnt="4"/>
      <dgm:spPr/>
    </dgm:pt>
    <dgm:pt modelId="{ECDF7798-C959-E44E-B21D-6D484E2053AD}" type="pres">
      <dgm:prSet presAssocID="{546463FD-4426-41BD-84BC-406CF1D6B1E1}" presName="horz1" presStyleCnt="0"/>
      <dgm:spPr/>
    </dgm:pt>
    <dgm:pt modelId="{5B894240-8D8C-6443-A83D-D1718984CE36}" type="pres">
      <dgm:prSet presAssocID="{546463FD-4426-41BD-84BC-406CF1D6B1E1}" presName="tx1" presStyleLbl="revTx" presStyleIdx="3" presStyleCnt="4"/>
      <dgm:spPr/>
    </dgm:pt>
    <dgm:pt modelId="{9D4F2A37-64B4-F74F-BED1-04C7D9E704A3}" type="pres">
      <dgm:prSet presAssocID="{546463FD-4426-41BD-84BC-406CF1D6B1E1}" presName="vert1" presStyleCnt="0"/>
      <dgm:spPr/>
    </dgm:pt>
  </dgm:ptLst>
  <dgm:cxnLst>
    <dgm:cxn modelId="{FD89BE25-7945-DE4F-B98B-B4A38C1AB1BB}" type="presOf" srcId="{92C9F470-99EF-4933-885C-7F34798D52EE}" destId="{F3C7BFA3-C2F0-B743-ACA5-2E8625817667}" srcOrd="0" destOrd="0" presId="urn:microsoft.com/office/officeart/2008/layout/LinedList"/>
    <dgm:cxn modelId="{01E38235-58B1-3740-81F7-9561D2D79239}" type="presOf" srcId="{D0E840FD-2062-4D24-8F09-126E238D7284}" destId="{6288AD5C-9CC2-D948-B405-4CBB0C4B5F63}" srcOrd="0" destOrd="0" presId="urn:microsoft.com/office/officeart/2008/layout/LinedList"/>
    <dgm:cxn modelId="{720FDE58-C44B-E74A-A76C-BAA296FB5FE5}" type="presOf" srcId="{546463FD-4426-41BD-84BC-406CF1D6B1E1}" destId="{5B894240-8D8C-6443-A83D-D1718984CE36}" srcOrd="0" destOrd="0" presId="urn:microsoft.com/office/officeart/2008/layout/LinedList"/>
    <dgm:cxn modelId="{E889E87D-C3F1-4B33-BC18-241FFD32C9E4}" srcId="{92C9F470-99EF-4933-885C-7F34798D52EE}" destId="{D0E840FD-2062-4D24-8F09-126E238D7284}" srcOrd="2" destOrd="0" parTransId="{42640738-799E-4B77-8B82-48249C035B8C}" sibTransId="{E6AEB5BD-1AA0-42A6-822E-E357D8CAD086}"/>
    <dgm:cxn modelId="{13E16097-26CA-47B2-9925-2C66F092164B}" srcId="{92C9F470-99EF-4933-885C-7F34798D52EE}" destId="{A2B89E4E-71B4-4F78-959D-0F0FE17634C1}" srcOrd="0" destOrd="0" parTransId="{F88B800F-304B-4003-9600-151E33D9A1E9}" sibTransId="{7AE697F3-89DF-43D7-BDA9-6F67C3E95BCC}"/>
    <dgm:cxn modelId="{76EC55CB-86C7-45CF-8EEC-D8F8A1E7B686}" srcId="{92C9F470-99EF-4933-885C-7F34798D52EE}" destId="{E2B3EC63-EB29-470D-8C16-0C6EF8812BBE}" srcOrd="1" destOrd="0" parTransId="{DA2C86BA-7916-48B1-BBB5-69323B378741}" sibTransId="{4324CB27-6EB6-4965-9F89-18C9BE238CD5}"/>
    <dgm:cxn modelId="{7DC9B0EC-68B9-4998-8A44-F415951DDD2C}" srcId="{92C9F470-99EF-4933-885C-7F34798D52EE}" destId="{546463FD-4426-41BD-84BC-406CF1D6B1E1}" srcOrd="3" destOrd="0" parTransId="{78254467-58BB-4939-A37A-33ED2A8E239A}" sibTransId="{6C9DA572-3719-49CC-852C-6E9C89362355}"/>
    <dgm:cxn modelId="{0E3646F8-1236-ED48-8D46-8F7E2CBC91C4}" type="presOf" srcId="{E2B3EC63-EB29-470D-8C16-0C6EF8812BBE}" destId="{9D193968-F961-A34F-95F2-2BC10D851812}" srcOrd="0" destOrd="0" presId="urn:microsoft.com/office/officeart/2008/layout/LinedList"/>
    <dgm:cxn modelId="{32B307F9-5ED1-5447-A24F-D24516AD20EF}" type="presOf" srcId="{A2B89E4E-71B4-4F78-959D-0F0FE17634C1}" destId="{E913EC0E-A73F-2340-8F98-F0982CA77EB7}" srcOrd="0" destOrd="0" presId="urn:microsoft.com/office/officeart/2008/layout/LinedList"/>
    <dgm:cxn modelId="{CD7B3760-ED17-BC4C-A575-448F149B0BAD}" type="presParOf" srcId="{F3C7BFA3-C2F0-B743-ACA5-2E8625817667}" destId="{A5672935-CF90-8E46-98C9-14DD618EE58C}" srcOrd="0" destOrd="0" presId="urn:microsoft.com/office/officeart/2008/layout/LinedList"/>
    <dgm:cxn modelId="{89CCEE90-80A4-1A4E-B18A-4EFB6D705B80}" type="presParOf" srcId="{F3C7BFA3-C2F0-B743-ACA5-2E8625817667}" destId="{92076461-EA79-604C-A8B9-83423B4C8242}" srcOrd="1" destOrd="0" presId="urn:microsoft.com/office/officeart/2008/layout/LinedList"/>
    <dgm:cxn modelId="{539D1DF3-4734-DF46-8A54-29E2E3EF980D}" type="presParOf" srcId="{92076461-EA79-604C-A8B9-83423B4C8242}" destId="{E913EC0E-A73F-2340-8F98-F0982CA77EB7}" srcOrd="0" destOrd="0" presId="urn:microsoft.com/office/officeart/2008/layout/LinedList"/>
    <dgm:cxn modelId="{244A6A87-3B33-9E4D-86ED-EFD88E698B20}" type="presParOf" srcId="{92076461-EA79-604C-A8B9-83423B4C8242}" destId="{7C9C95D3-024C-9848-9F8F-ED7E327B5230}" srcOrd="1" destOrd="0" presId="urn:microsoft.com/office/officeart/2008/layout/LinedList"/>
    <dgm:cxn modelId="{95928E40-43D2-B14A-B3D8-B741AE3F21E5}" type="presParOf" srcId="{F3C7BFA3-C2F0-B743-ACA5-2E8625817667}" destId="{870CE4D6-023E-464E-AEFF-4012E81E741C}" srcOrd="2" destOrd="0" presId="urn:microsoft.com/office/officeart/2008/layout/LinedList"/>
    <dgm:cxn modelId="{80C7ADD5-D6B0-7649-81CD-EC15212B6CD3}" type="presParOf" srcId="{F3C7BFA3-C2F0-B743-ACA5-2E8625817667}" destId="{C8CEDB44-6E4F-1A4A-B1D5-C3C7571E20A1}" srcOrd="3" destOrd="0" presId="urn:microsoft.com/office/officeart/2008/layout/LinedList"/>
    <dgm:cxn modelId="{7A598855-B10C-9441-9975-E606AF86A72C}" type="presParOf" srcId="{C8CEDB44-6E4F-1A4A-B1D5-C3C7571E20A1}" destId="{9D193968-F961-A34F-95F2-2BC10D851812}" srcOrd="0" destOrd="0" presId="urn:microsoft.com/office/officeart/2008/layout/LinedList"/>
    <dgm:cxn modelId="{AA04FBDE-5A14-7B48-BB0A-D6E790064840}" type="presParOf" srcId="{C8CEDB44-6E4F-1A4A-B1D5-C3C7571E20A1}" destId="{C4829CC4-5BEB-F04D-B98E-38937D22A0AB}" srcOrd="1" destOrd="0" presId="urn:microsoft.com/office/officeart/2008/layout/LinedList"/>
    <dgm:cxn modelId="{8BE9013A-0738-F54D-BACD-1C3D0A77A90A}" type="presParOf" srcId="{F3C7BFA3-C2F0-B743-ACA5-2E8625817667}" destId="{A0D69405-90BA-B546-A12E-ED09CC396CF9}" srcOrd="4" destOrd="0" presId="urn:microsoft.com/office/officeart/2008/layout/LinedList"/>
    <dgm:cxn modelId="{4640549C-06A8-6B46-8400-7146DF1E5534}" type="presParOf" srcId="{F3C7BFA3-C2F0-B743-ACA5-2E8625817667}" destId="{659DCD4B-556E-8744-A30E-10E936F37CC9}" srcOrd="5" destOrd="0" presId="urn:microsoft.com/office/officeart/2008/layout/LinedList"/>
    <dgm:cxn modelId="{702B0705-DFD4-484E-A4E8-4336B753D7F6}" type="presParOf" srcId="{659DCD4B-556E-8744-A30E-10E936F37CC9}" destId="{6288AD5C-9CC2-D948-B405-4CBB0C4B5F63}" srcOrd="0" destOrd="0" presId="urn:microsoft.com/office/officeart/2008/layout/LinedList"/>
    <dgm:cxn modelId="{FF190AEC-6098-2448-ABE0-1A969B8246C4}" type="presParOf" srcId="{659DCD4B-556E-8744-A30E-10E936F37CC9}" destId="{88680E57-69A0-8B49-B36C-B06BEE701334}" srcOrd="1" destOrd="0" presId="urn:microsoft.com/office/officeart/2008/layout/LinedList"/>
    <dgm:cxn modelId="{05BBE985-ED68-CB44-9067-C6047854BA65}" type="presParOf" srcId="{F3C7BFA3-C2F0-B743-ACA5-2E8625817667}" destId="{06F61428-A29E-EA44-B3F8-534D76FACBB8}" srcOrd="6" destOrd="0" presId="urn:microsoft.com/office/officeart/2008/layout/LinedList"/>
    <dgm:cxn modelId="{3F12B9C2-C010-A444-90F5-FD15B5CA35E7}" type="presParOf" srcId="{F3C7BFA3-C2F0-B743-ACA5-2E8625817667}" destId="{ECDF7798-C959-E44E-B21D-6D484E2053AD}" srcOrd="7" destOrd="0" presId="urn:microsoft.com/office/officeart/2008/layout/LinedList"/>
    <dgm:cxn modelId="{632500F0-0796-AE4C-AA59-EEEB451E0738}" type="presParOf" srcId="{ECDF7798-C959-E44E-B21D-6D484E2053AD}" destId="{5B894240-8D8C-6443-A83D-D1718984CE36}" srcOrd="0" destOrd="0" presId="urn:microsoft.com/office/officeart/2008/layout/LinedList"/>
    <dgm:cxn modelId="{83F86998-0E0A-B846-8DB7-BC40AFD94193}" type="presParOf" srcId="{ECDF7798-C959-E44E-B21D-6D484E2053AD}" destId="{9D4F2A37-64B4-F74F-BED1-04C7D9E704A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0077194-4B78-4698-8BFC-EDA2CDE6B15A}">
      <dgm:prSet/>
      <dgm:spPr/>
      <dgm:t>
        <a:bodyPr/>
        <a:lstStyle/>
        <a:p>
          <a:r>
            <a:rPr lang="en-US"/>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Patients over the age of 50 with no prior </a:t>
          </a:r>
          <a:r>
            <a:rPr lang="en-US" dirty="0" err="1"/>
            <a:t>hx</a:t>
          </a:r>
          <a:r>
            <a:rPr lang="en-US" dirty="0"/>
            <a:t> of colon cancer</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screening for colon cancer with colonoscopy</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 screening, or "usual care"</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early detection of colon cancer while it is treatable, or death from cancer</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therapy</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Healthy patients between age 55-64 in Poland, Norway and Sweden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invited for screening for colon cancer with colonoscopy</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 invitation, or "usual care"</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risk of developing colon cancer, death</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therapy, RCT trial</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a:t>A. What was the primary outcome? Was this patient centered?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FlipVert="1" custScaleY="476218">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B. What was the method of randomization? Was randomization concealed? </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C. Were the groups comparable at the start?</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D. Were patients and practitioners blinded? </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E. Was outcome assessment blinded or were outcomes objective?</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F. Was there minimal loss to follow up and losses explained?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G. Was an intention to treat analysis conducted?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H. Was an a-priori power analysis conducted?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72935-CF90-8E46-98C9-14DD618EE58C}">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3EC0E-A73F-2340-8F98-F0982CA77EB7}">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Session 1: Resources for finding the best evidence</a:t>
          </a:r>
        </a:p>
      </dsp:txBody>
      <dsp:txXfrm>
        <a:off x="0" y="0"/>
        <a:ext cx="6900512" cy="1384035"/>
      </dsp:txXfrm>
    </dsp:sp>
    <dsp:sp modelId="{870CE4D6-023E-464E-AEFF-4012E81E741C}">
      <dsp:nvSpPr>
        <dsp:cNvPr id="0" name=""/>
        <dsp:cNvSpPr/>
      </dsp:nvSpPr>
      <dsp:spPr>
        <a:xfrm>
          <a:off x="0" y="1384035"/>
          <a:ext cx="6900512"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93968-F961-A34F-95F2-2BC10D851812}">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Session 2: How to ask a good question, refining the ask to get an answer</a:t>
          </a:r>
        </a:p>
      </dsp:txBody>
      <dsp:txXfrm>
        <a:off x="0" y="1384035"/>
        <a:ext cx="6900512" cy="1384035"/>
      </dsp:txXfrm>
    </dsp:sp>
    <dsp:sp modelId="{A0D69405-90BA-B546-A12E-ED09CC396CF9}">
      <dsp:nvSpPr>
        <dsp:cNvPr id="0" name=""/>
        <dsp:cNvSpPr/>
      </dsp:nvSpPr>
      <dsp:spPr>
        <a:xfrm>
          <a:off x="0" y="2768070"/>
          <a:ext cx="6900512"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8AD5C-9CC2-D948-B405-4CBB0C4B5F63}">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Session 3: Applying diagnostic studies to your everyday practice – likelihood ratios are your friend</a:t>
          </a:r>
        </a:p>
      </dsp:txBody>
      <dsp:txXfrm>
        <a:off x="0" y="2768070"/>
        <a:ext cx="6900512" cy="1384035"/>
      </dsp:txXfrm>
    </dsp:sp>
    <dsp:sp modelId="{06F61428-A29E-EA44-B3F8-534D76FACBB8}">
      <dsp:nvSpPr>
        <dsp:cNvPr id="0" name=""/>
        <dsp:cNvSpPr/>
      </dsp:nvSpPr>
      <dsp:spPr>
        <a:xfrm>
          <a:off x="0" y="4152105"/>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94240-8D8C-6443-A83D-D1718984CE36}">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Session 4: Therapy studies - interpreting new data – should I do this for my patient(s)? </a:t>
          </a:r>
        </a:p>
      </dsp:txBody>
      <dsp:txXfrm>
        <a:off x="0" y="4152105"/>
        <a:ext cx="6900512" cy="13840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T - </a:t>
          </a:r>
        </a:p>
      </dsp:txBody>
      <dsp:txXfrm>
        <a:off x="0" y="4083946"/>
        <a:ext cx="6492875"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Patients over the age of 50 with no prior </a:t>
          </a:r>
          <a:r>
            <a:rPr lang="en-US" sz="2800" kern="1200" dirty="0" err="1"/>
            <a:t>hx</a:t>
          </a:r>
          <a:r>
            <a:rPr lang="en-US" sz="2800" kern="1200" dirty="0"/>
            <a:t> of colon cancer</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screening for colon cancer with colonoscopy</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 screening, or "usual care"</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early detection of colon cancer while it is treatable, or death from cancer</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therapy</a:t>
          </a:r>
        </a:p>
      </dsp:txBody>
      <dsp:txXfrm>
        <a:off x="0" y="4083946"/>
        <a:ext cx="6492875" cy="1020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C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T – </a:t>
          </a:r>
        </a:p>
      </dsp:txBody>
      <dsp:txXfrm>
        <a:off x="0" y="4083946"/>
        <a:ext cx="6492875" cy="10208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Healthy patients between age 55-64 in Poland, Norway and Sweden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invited for screening for colon cancer with colonoscopy</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 invitation, or "usual care"</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risk of developing colon cancer, death</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therapy, RCT trial</a:t>
          </a:r>
        </a:p>
      </dsp:txBody>
      <dsp:txXfrm>
        <a:off x="0" y="4083946"/>
        <a:ext cx="6492875" cy="10208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15905"/>
          <a:ext cx="6666833" cy="22545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A. What was the primary outcome? Was this patient centered?</a:t>
          </a:r>
        </a:p>
      </dsp:txBody>
      <dsp:txXfrm>
        <a:off x="110060" y="125965"/>
        <a:ext cx="6446713" cy="2034470"/>
      </dsp:txXfrm>
    </dsp:sp>
    <dsp:sp modelId="{9D606573-03A9-6C46-9365-DC831818D7C5}">
      <dsp:nvSpPr>
        <dsp:cNvPr id="0" name=""/>
        <dsp:cNvSpPr/>
      </dsp:nvSpPr>
      <dsp:spPr>
        <a:xfrm flipV="1">
          <a:off x="0" y="2270495"/>
          <a:ext cx="6666833" cy="3233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52070" rIns="291592" bIns="52070" numCol="1" spcCol="1270" anchor="t" anchorCtr="0">
          <a:noAutofit/>
        </a:bodyPr>
        <a:lstStyle/>
        <a:p>
          <a:pPr marL="285750" lvl="1" indent="-285750" algn="l" defTabSz="1422400">
            <a:lnSpc>
              <a:spcPct val="90000"/>
            </a:lnSpc>
            <a:spcBef>
              <a:spcPct val="0"/>
            </a:spcBef>
            <a:spcAft>
              <a:spcPct val="20000"/>
            </a:spcAft>
            <a:buChar char="•"/>
          </a:pPr>
          <a:endParaRPr lang="en-US" sz="3200" kern="1200" dirty="0"/>
        </a:p>
      </dsp:txBody>
      <dsp:txXfrm rot="10800000">
        <a:off x="0" y="2270495"/>
        <a:ext cx="6666833" cy="32333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9117"/>
          <a:ext cx="6666833" cy="18696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B. What was the method of randomization? Was randomization concealed? </a:t>
          </a:r>
        </a:p>
      </dsp:txBody>
      <dsp:txXfrm>
        <a:off x="91269" y="100386"/>
        <a:ext cx="6484295" cy="1687122"/>
      </dsp:txXfrm>
    </dsp:sp>
    <dsp:sp modelId="{9D606573-03A9-6C46-9365-DC831818D7C5}">
      <dsp:nvSpPr>
        <dsp:cNvPr id="0" name=""/>
        <dsp:cNvSpPr/>
      </dsp:nvSpPr>
      <dsp:spPr>
        <a:xfrm>
          <a:off x="0" y="1878777"/>
          <a:ext cx="6666833" cy="356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3180" rIns="241808" bIns="43180" numCol="1" spcCol="1270" anchor="t" anchorCtr="0">
          <a:noAutofit/>
        </a:bodyPr>
        <a:lstStyle/>
        <a:p>
          <a:pPr marL="228600" lvl="1" indent="-228600" algn="l" defTabSz="1200150">
            <a:lnSpc>
              <a:spcPct val="90000"/>
            </a:lnSpc>
            <a:spcBef>
              <a:spcPct val="0"/>
            </a:spcBef>
            <a:spcAft>
              <a:spcPct val="20000"/>
            </a:spcAft>
            <a:buNone/>
          </a:pPr>
          <a:endParaRPr lang="en-US" sz="2700" kern="1200" dirty="0"/>
        </a:p>
      </dsp:txBody>
      <dsp:txXfrm>
        <a:off x="0" y="1878777"/>
        <a:ext cx="6666833" cy="35660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C. Were the groups comparable at the start?</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D. Were patients and practitioners blinded? </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9117"/>
          <a:ext cx="6666833" cy="18696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E. Was outcome assessment blinded or were outcomes objective?</a:t>
          </a:r>
        </a:p>
      </dsp:txBody>
      <dsp:txXfrm>
        <a:off x="91269" y="100386"/>
        <a:ext cx="6484295" cy="1687122"/>
      </dsp:txXfrm>
    </dsp:sp>
    <dsp:sp modelId="{9D606573-03A9-6C46-9365-DC831818D7C5}">
      <dsp:nvSpPr>
        <dsp:cNvPr id="0" name=""/>
        <dsp:cNvSpPr/>
      </dsp:nvSpPr>
      <dsp:spPr>
        <a:xfrm>
          <a:off x="0" y="1878777"/>
          <a:ext cx="6666833" cy="356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3180" rIns="241808" bIns="43180" numCol="1" spcCol="1270" anchor="t" anchorCtr="0">
          <a:noAutofit/>
        </a:bodyPr>
        <a:lstStyle/>
        <a:p>
          <a:pPr marL="228600" lvl="1" indent="-228600" algn="l" defTabSz="1200150">
            <a:lnSpc>
              <a:spcPct val="90000"/>
            </a:lnSpc>
            <a:spcBef>
              <a:spcPct val="0"/>
            </a:spcBef>
            <a:spcAft>
              <a:spcPct val="20000"/>
            </a:spcAft>
            <a:buNone/>
          </a:pPr>
          <a:endParaRPr lang="en-US" sz="2700" kern="1200" dirty="0"/>
        </a:p>
      </dsp:txBody>
      <dsp:txXfrm>
        <a:off x="0" y="1878777"/>
        <a:ext cx="6666833" cy="356602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F. Was there minimal loss to follow up and losses explained?</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G. Was an intention to treat analysis conducted?</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H. Was an a-priori power analysis conducted?</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6/9/25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9</a:t>
            </a:fld>
            <a:endParaRPr lang="en-US"/>
          </a:p>
        </p:txBody>
      </p:sp>
    </p:spTree>
    <p:extLst>
      <p:ext uri="{BB962C8B-B14F-4D97-AF65-F5344CB8AC3E}">
        <p14:creationId xmlns:p14="http://schemas.microsoft.com/office/powerpoint/2010/main" val="2415506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not an oncologist or a GI doc.  Goal is not to make a decision about colorectal cancer screening.  Goal is to see how new evidence plays into established guidelines, and answer a question for our particular patient. Which leads us to… who is our population for this question </a:t>
            </a:r>
          </a:p>
        </p:txBody>
      </p:sp>
      <p:sp>
        <p:nvSpPr>
          <p:cNvPr id="4" name="Slide Number Placeholder 3"/>
          <p:cNvSpPr>
            <a:spLocks noGrp="1"/>
          </p:cNvSpPr>
          <p:nvPr>
            <p:ph type="sldNum" sz="quarter" idx="5"/>
          </p:nvPr>
        </p:nvSpPr>
        <p:spPr/>
        <p:txBody>
          <a:bodyPr/>
          <a:lstStyle/>
          <a:p>
            <a:fld id="{E9695A13-282E-064F-8BC8-A40F0DF2849E}" type="slidenum">
              <a:rPr lang="en-US" smtClean="0"/>
              <a:t>10</a:t>
            </a:fld>
            <a:endParaRPr lang="en-US"/>
          </a:p>
        </p:txBody>
      </p:sp>
    </p:spTree>
    <p:extLst>
      <p:ext uri="{BB962C8B-B14F-4D97-AF65-F5344CB8AC3E}">
        <p14:creationId xmlns:p14="http://schemas.microsoft.com/office/powerpoint/2010/main" val="1081900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20</a:t>
            </a:fld>
            <a:endParaRPr lang="en-US"/>
          </a:p>
        </p:txBody>
      </p:sp>
    </p:spTree>
    <p:extLst>
      <p:ext uri="{BB962C8B-B14F-4D97-AF65-F5344CB8AC3E}">
        <p14:creationId xmlns:p14="http://schemas.microsoft.com/office/powerpoint/2010/main" val="1326125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21</a:t>
            </a:fld>
            <a:endParaRPr lang="en-US"/>
          </a:p>
        </p:txBody>
      </p:sp>
    </p:spTree>
    <p:extLst>
      <p:ext uri="{BB962C8B-B14F-4D97-AF65-F5344CB8AC3E}">
        <p14:creationId xmlns:p14="http://schemas.microsoft.com/office/powerpoint/2010/main" val="3801411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37</a:t>
            </a:fld>
            <a:endParaRPr lang="en-US"/>
          </a:p>
        </p:txBody>
      </p:sp>
    </p:spTree>
    <p:extLst>
      <p:ext uri="{BB962C8B-B14F-4D97-AF65-F5344CB8AC3E}">
        <p14:creationId xmlns:p14="http://schemas.microsoft.com/office/powerpoint/2010/main" val="1966424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40</a:t>
            </a:fld>
            <a:endParaRPr lang="en-US"/>
          </a:p>
        </p:txBody>
      </p:sp>
    </p:spTree>
    <p:extLst>
      <p:ext uri="{BB962C8B-B14F-4D97-AF65-F5344CB8AC3E}">
        <p14:creationId xmlns:p14="http://schemas.microsoft.com/office/powerpoint/2010/main" val="1738974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44</a:t>
            </a:fld>
            <a:endParaRPr lang="en-US"/>
          </a:p>
        </p:txBody>
      </p:sp>
    </p:spTree>
    <p:extLst>
      <p:ext uri="{BB962C8B-B14F-4D97-AF65-F5344CB8AC3E}">
        <p14:creationId xmlns:p14="http://schemas.microsoft.com/office/powerpoint/2010/main" val="290848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46</a:t>
            </a:fld>
            <a:endParaRPr lang="en-US"/>
          </a:p>
        </p:txBody>
      </p:sp>
    </p:spTree>
    <p:extLst>
      <p:ext uri="{BB962C8B-B14F-4D97-AF65-F5344CB8AC3E}">
        <p14:creationId xmlns:p14="http://schemas.microsoft.com/office/powerpoint/2010/main" val="2243482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47</a:t>
            </a:fld>
            <a:endParaRPr lang="en-US"/>
          </a:p>
        </p:txBody>
      </p:sp>
    </p:spTree>
    <p:extLst>
      <p:ext uri="{BB962C8B-B14F-4D97-AF65-F5344CB8AC3E}">
        <p14:creationId xmlns:p14="http://schemas.microsoft.com/office/powerpoint/2010/main" val="3596225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48</a:t>
            </a:fld>
            <a:endParaRPr lang="en-US"/>
          </a:p>
        </p:txBody>
      </p:sp>
    </p:spTree>
    <p:extLst>
      <p:ext uri="{BB962C8B-B14F-4D97-AF65-F5344CB8AC3E}">
        <p14:creationId xmlns:p14="http://schemas.microsoft.com/office/powerpoint/2010/main" val="1087750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49</a:t>
            </a:fld>
            <a:endParaRPr lang="en-US"/>
          </a:p>
        </p:txBody>
      </p:sp>
    </p:spTree>
    <p:extLst>
      <p:ext uri="{BB962C8B-B14F-4D97-AF65-F5344CB8AC3E}">
        <p14:creationId xmlns:p14="http://schemas.microsoft.com/office/powerpoint/2010/main" val="3721676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51</a:t>
            </a:fld>
            <a:endParaRPr lang="en-US"/>
          </a:p>
        </p:txBody>
      </p:sp>
    </p:spTree>
    <p:extLst>
      <p:ext uri="{BB962C8B-B14F-4D97-AF65-F5344CB8AC3E}">
        <p14:creationId xmlns:p14="http://schemas.microsoft.com/office/powerpoint/2010/main" val="136664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61</a:t>
            </a:fld>
            <a:endParaRPr lang="en-US"/>
          </a:p>
        </p:txBody>
      </p:sp>
    </p:spTree>
    <p:extLst>
      <p:ext uri="{BB962C8B-B14F-4D97-AF65-F5344CB8AC3E}">
        <p14:creationId xmlns:p14="http://schemas.microsoft.com/office/powerpoint/2010/main" val="965633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6/9/25</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6/9/25</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6/9/25</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6/9/25</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6/9/25</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6/9/25</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6/9/25</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6/9/25</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6/9/25</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6/9/25</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6/9/25</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6/9/25</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28.png"/></Relationships>
</file>

<file path=ppt/slides/_rels/slide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fontScale="92500" lnSpcReduction="20000"/>
          </a:bodyPr>
          <a:lstStyle/>
          <a:p>
            <a:r>
              <a:rPr lang="en-US" dirty="0"/>
              <a:t>An introduction to evidence based medicine for patient care</a:t>
            </a:r>
          </a:p>
          <a:p>
            <a:endParaRPr lang="en-US" dirty="0"/>
          </a:p>
          <a:p>
            <a:r>
              <a:rPr lang="en-US" dirty="0"/>
              <a:t>Michael Joyce, MD, FACEP</a:t>
            </a:r>
          </a:p>
          <a:p>
            <a:r>
              <a:rPr lang="en-US" dirty="0"/>
              <a:t>Associate Professor of Emergency Medicine and Radiology</a:t>
            </a:r>
          </a:p>
          <a:p>
            <a:r>
              <a:rPr lang="en-US" dirty="0"/>
              <a:t>VCU School of Medicine</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p:txBody>
          <a:bodyPr/>
          <a:lstStyle/>
          <a:p>
            <a:r>
              <a:rPr lang="en-US" dirty="0"/>
              <a:t>Housekeeping: 	</a:t>
            </a:r>
          </a:p>
        </p:txBody>
      </p:sp>
      <p:sp>
        <p:nvSpPr>
          <p:cNvPr id="3" name="Content Placeholder 2">
            <a:extLst>
              <a:ext uri="{FF2B5EF4-FFF2-40B4-BE49-F238E27FC236}">
                <a16:creationId xmlns:a16="http://schemas.microsoft.com/office/drawing/2014/main" id="{314E09AB-677E-EB51-7774-D12993FFD255}"/>
              </a:ext>
            </a:extLst>
          </p:cNvPr>
          <p:cNvSpPr>
            <a:spLocks noGrp="1"/>
          </p:cNvSpPr>
          <p:nvPr>
            <p:ph idx="1"/>
          </p:nvPr>
        </p:nvSpPr>
        <p:spPr/>
        <p:txBody>
          <a:bodyPr/>
          <a:lstStyle/>
          <a:p>
            <a:r>
              <a:rPr lang="en-US" dirty="0"/>
              <a:t>Quiz will be open immediately after this lecture, and open until WED end of day  (11:59pm)</a:t>
            </a:r>
          </a:p>
          <a:p>
            <a:pPr marL="0" indent="0">
              <a:buNone/>
            </a:pPr>
            <a:endParaRPr lang="en-US" dirty="0"/>
          </a:p>
          <a:p>
            <a:r>
              <a:rPr lang="en-US" dirty="0"/>
              <a:t>The quiz is short questions that you will be able to answer easily if paid attention to and participated with the presentation</a:t>
            </a:r>
          </a:p>
          <a:p>
            <a:endParaRPr lang="en-US" dirty="0"/>
          </a:p>
          <a:p>
            <a:r>
              <a:rPr lang="en-US" dirty="0"/>
              <a:t>Please remember to take the quiz! </a:t>
            </a:r>
          </a:p>
          <a:p>
            <a:pPr marL="0" indent="0">
              <a:buNone/>
            </a:pPr>
            <a:endParaRPr lang="en-US" dirty="0"/>
          </a:p>
        </p:txBody>
      </p:sp>
    </p:spTree>
    <p:extLst>
      <p:ext uri="{BB962C8B-B14F-4D97-AF65-F5344CB8AC3E}">
        <p14:creationId xmlns:p14="http://schemas.microsoft.com/office/powerpoint/2010/main" val="41126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a:xfrm>
            <a:off x="635000" y="640823"/>
            <a:ext cx="3418659" cy="5583148"/>
          </a:xfrm>
        </p:spPr>
        <p:txBody>
          <a:bodyPr anchor="ctr">
            <a:normAutofit/>
          </a:bodyPr>
          <a:lstStyle/>
          <a:p>
            <a:r>
              <a:rPr lang="en-US" sz="5400"/>
              <a:t>Recap of what we have covered so far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54EFCB2-263B-9CDA-BAA4-B8BE2C76A284}"/>
              </a:ext>
            </a:extLst>
          </p:cNvPr>
          <p:cNvGraphicFramePr>
            <a:graphicFrameLocks noGrp="1"/>
          </p:cNvGraphicFramePr>
          <p:nvPr>
            <p:ph idx="1"/>
            <p:extLst>
              <p:ext uri="{D42A27DB-BD31-4B8C-83A1-F6EECF244321}">
                <p14:modId xmlns:p14="http://schemas.microsoft.com/office/powerpoint/2010/main" val="410800682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524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a:off x="6096000" y="1519707"/>
            <a:ext cx="947351" cy="95642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pic>
        <p:nvPicPr>
          <p:cNvPr id="10" name="Picture 9" descr="Graphical user interface, text, application, letter&#10;&#10;Description automatically generated">
            <a:extLst>
              <a:ext uri="{FF2B5EF4-FFF2-40B4-BE49-F238E27FC236}">
                <a16:creationId xmlns:a16="http://schemas.microsoft.com/office/drawing/2014/main" id="{9EEF124B-BDF2-B427-B43B-80AA261C69FC}"/>
              </a:ext>
            </a:extLst>
          </p:cNvPr>
          <p:cNvPicPr>
            <a:picLocks noChangeAspect="1"/>
          </p:cNvPicPr>
          <p:nvPr/>
        </p:nvPicPr>
        <p:blipFill>
          <a:blip r:embed="rId3"/>
          <a:stretch>
            <a:fillRect/>
          </a:stretch>
        </p:blipFill>
        <p:spPr>
          <a:xfrm>
            <a:off x="3294241" y="2476134"/>
            <a:ext cx="8449753" cy="4076778"/>
          </a:xfrm>
          <a:prstGeom prst="rect">
            <a:avLst/>
          </a:prstGeom>
        </p:spPr>
      </p:pic>
    </p:spTree>
    <p:extLst>
      <p:ext uri="{BB962C8B-B14F-4D97-AF65-F5344CB8AC3E}">
        <p14:creationId xmlns:p14="http://schemas.microsoft.com/office/powerpoint/2010/main" val="14288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6160348" y="1481070"/>
            <a:ext cx="1335156" cy="2369713"/>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FF3800EB-7AC3-75E6-DA57-60C985DF9053}"/>
              </a:ext>
            </a:extLst>
          </p:cNvPr>
          <p:cNvSpPr txBox="1"/>
          <p:nvPr/>
        </p:nvSpPr>
        <p:spPr>
          <a:xfrm>
            <a:off x="7495504" y="275298"/>
            <a:ext cx="6098146" cy="369332"/>
          </a:xfrm>
          <a:prstGeom prst="rect">
            <a:avLst/>
          </a:prstGeom>
          <a:noFill/>
        </p:spPr>
        <p:txBody>
          <a:bodyPr wrap="square">
            <a:spAutoFit/>
          </a:bodyPr>
          <a:lstStyle/>
          <a:p>
            <a:r>
              <a:rPr lang="en-US" dirty="0"/>
              <a:t>https://</a:t>
            </a:r>
            <a:r>
              <a:rPr lang="en-US" dirty="0" err="1"/>
              <a:t>guides.library.vcu.edu</a:t>
            </a:r>
            <a:r>
              <a:rPr lang="en-US" dirty="0"/>
              <a:t>/clerkships</a:t>
            </a:r>
          </a:p>
        </p:txBody>
      </p:sp>
      <p:pic>
        <p:nvPicPr>
          <p:cNvPr id="8" name="Picture 7" descr="Graphical user interface, text, application, email&#10;&#10;Description automatically generated">
            <a:extLst>
              <a:ext uri="{FF2B5EF4-FFF2-40B4-BE49-F238E27FC236}">
                <a16:creationId xmlns:a16="http://schemas.microsoft.com/office/drawing/2014/main" id="{50525800-B4F1-ADC0-2EEA-617C4EAAD6E5}"/>
              </a:ext>
            </a:extLst>
          </p:cNvPr>
          <p:cNvPicPr>
            <a:picLocks noChangeAspect="1"/>
          </p:cNvPicPr>
          <p:nvPr/>
        </p:nvPicPr>
        <p:blipFill>
          <a:blip r:embed="rId3"/>
          <a:stretch>
            <a:fillRect/>
          </a:stretch>
        </p:blipFill>
        <p:spPr>
          <a:xfrm>
            <a:off x="7652681" y="644630"/>
            <a:ext cx="3510619" cy="6160323"/>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E0BBE566-AC49-AA81-6FED-77EACA08111B}"/>
              </a:ext>
            </a:extLst>
          </p:cNvPr>
          <p:cNvPicPr>
            <a:picLocks noChangeAspect="1"/>
          </p:cNvPicPr>
          <p:nvPr/>
        </p:nvPicPr>
        <p:blipFill>
          <a:blip r:embed="rId4"/>
          <a:stretch>
            <a:fillRect/>
          </a:stretch>
        </p:blipFill>
        <p:spPr>
          <a:xfrm>
            <a:off x="7597289" y="275298"/>
            <a:ext cx="3963600" cy="6858000"/>
          </a:xfrm>
          <a:prstGeom prst="rect">
            <a:avLst/>
          </a:prstGeom>
        </p:spPr>
      </p:pic>
    </p:spTree>
    <p:extLst>
      <p:ext uri="{BB962C8B-B14F-4D97-AF65-F5344CB8AC3E}">
        <p14:creationId xmlns:p14="http://schemas.microsoft.com/office/powerpoint/2010/main" val="303631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3595914" y="1334136"/>
            <a:ext cx="3595817" cy="38135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D22E81BD-ABF1-6D3E-C6EA-F48671285B19}"/>
              </a:ext>
            </a:extLst>
          </p:cNvPr>
          <p:cNvSpPr txBox="1"/>
          <p:nvPr/>
        </p:nvSpPr>
        <p:spPr>
          <a:xfrm>
            <a:off x="7364627" y="872471"/>
            <a:ext cx="3978876" cy="1200329"/>
          </a:xfrm>
          <a:prstGeom prst="rect">
            <a:avLst/>
          </a:prstGeom>
          <a:noFill/>
        </p:spPr>
        <p:txBody>
          <a:bodyPr wrap="square" rtlCol="0">
            <a:spAutoFit/>
          </a:bodyPr>
          <a:lstStyle/>
          <a:p>
            <a:r>
              <a:rPr lang="en-US" dirty="0"/>
              <a:t>Takes continued practice – more practice today </a:t>
            </a:r>
          </a:p>
          <a:p>
            <a:endParaRPr lang="en-US" dirty="0"/>
          </a:p>
          <a:p>
            <a:endParaRPr lang="en-US" dirty="0"/>
          </a:p>
        </p:txBody>
      </p:sp>
    </p:spTree>
    <p:extLst>
      <p:ext uri="{BB962C8B-B14F-4D97-AF65-F5344CB8AC3E}">
        <p14:creationId xmlns:p14="http://schemas.microsoft.com/office/powerpoint/2010/main" val="11024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2071929" y="1300163"/>
            <a:ext cx="4824398" cy="240484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90741580-8918-FCBB-CAAD-AFDB9144EC86}"/>
              </a:ext>
            </a:extLst>
          </p:cNvPr>
          <p:cNvSpPr txBox="1"/>
          <p:nvPr/>
        </p:nvSpPr>
        <p:spPr>
          <a:xfrm>
            <a:off x="6974813" y="865786"/>
            <a:ext cx="3546389" cy="1477328"/>
          </a:xfrm>
          <a:prstGeom prst="rect">
            <a:avLst/>
          </a:prstGeom>
          <a:noFill/>
        </p:spPr>
        <p:txBody>
          <a:bodyPr wrap="square" rtlCol="0">
            <a:spAutoFit/>
          </a:bodyPr>
          <a:lstStyle/>
          <a:p>
            <a:r>
              <a:rPr lang="en-US" dirty="0"/>
              <a:t>What decision am I making?</a:t>
            </a:r>
          </a:p>
          <a:p>
            <a:r>
              <a:rPr lang="en-US" dirty="0"/>
              <a:t>Diagnosis</a:t>
            </a:r>
          </a:p>
          <a:p>
            <a:r>
              <a:rPr lang="en-US" dirty="0"/>
              <a:t>Therapy</a:t>
            </a:r>
          </a:p>
          <a:p>
            <a:r>
              <a:rPr lang="en-US" dirty="0"/>
              <a:t>Harm</a:t>
            </a:r>
          </a:p>
          <a:p>
            <a:r>
              <a:rPr lang="en-US" dirty="0"/>
              <a:t>Prognosis</a:t>
            </a:r>
          </a:p>
        </p:txBody>
      </p:sp>
      <p:sp>
        <p:nvSpPr>
          <p:cNvPr id="6" name="TextBox 5">
            <a:extLst>
              <a:ext uri="{FF2B5EF4-FFF2-40B4-BE49-F238E27FC236}">
                <a16:creationId xmlns:a16="http://schemas.microsoft.com/office/drawing/2014/main" id="{5261EBB0-8BAA-215C-4E90-29F038AFB18F}"/>
              </a:ext>
            </a:extLst>
          </p:cNvPr>
          <p:cNvSpPr txBox="1"/>
          <p:nvPr/>
        </p:nvSpPr>
        <p:spPr>
          <a:xfrm>
            <a:off x="7081678" y="3381843"/>
            <a:ext cx="3546389" cy="646331"/>
          </a:xfrm>
          <a:prstGeom prst="rect">
            <a:avLst/>
          </a:prstGeom>
          <a:noFill/>
        </p:spPr>
        <p:txBody>
          <a:bodyPr wrap="square" rtlCol="0">
            <a:spAutoFit/>
          </a:bodyPr>
          <a:lstStyle/>
          <a:p>
            <a:r>
              <a:rPr lang="en-US" dirty="0"/>
              <a:t>Today:</a:t>
            </a:r>
          </a:p>
          <a:p>
            <a:r>
              <a:rPr lang="en-US" dirty="0"/>
              <a:t>Therapy</a:t>
            </a:r>
          </a:p>
        </p:txBody>
      </p:sp>
      <p:cxnSp>
        <p:nvCxnSpPr>
          <p:cNvPr id="7" name="Straight Arrow Connector 6">
            <a:extLst>
              <a:ext uri="{FF2B5EF4-FFF2-40B4-BE49-F238E27FC236}">
                <a16:creationId xmlns:a16="http://schemas.microsoft.com/office/drawing/2014/main" id="{F375E616-17E9-5CC4-DE16-19F6640A1098}"/>
              </a:ext>
            </a:extLst>
          </p:cNvPr>
          <p:cNvCxnSpPr>
            <a:cxnSpLocks/>
          </p:cNvCxnSpPr>
          <p:nvPr/>
        </p:nvCxnSpPr>
        <p:spPr>
          <a:xfrm>
            <a:off x="7342594" y="2493818"/>
            <a:ext cx="0" cy="615551"/>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903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dirty="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02AFF93-1C7E-84C6-64B5-341E6CBB609C}"/>
              </a:ext>
            </a:extLst>
          </p:cNvPr>
          <p:cNvSpPr>
            <a:spLocks noGrp="1"/>
          </p:cNvSpPr>
          <p:nvPr>
            <p:ph idx="1"/>
          </p:nvPr>
        </p:nvSpPr>
        <p:spPr/>
        <p:txBody>
          <a:bodyPr/>
          <a:lstStyle/>
          <a:p>
            <a:r>
              <a:rPr lang="en-US" dirty="0"/>
              <a:t>Today’s goals:</a:t>
            </a:r>
          </a:p>
          <a:p>
            <a:pPr marL="0" indent="0">
              <a:buNone/>
            </a:pPr>
            <a:endParaRPr lang="en-US" dirty="0"/>
          </a:p>
          <a:p>
            <a:pPr lvl="1"/>
            <a:r>
              <a:rPr lang="en-US" dirty="0"/>
              <a:t>Develop a question and try to answer it </a:t>
            </a:r>
          </a:p>
          <a:p>
            <a:pPr lvl="1"/>
            <a:r>
              <a:rPr lang="en-US" dirty="0"/>
              <a:t>Look at how to interpret therapy trials</a:t>
            </a:r>
          </a:p>
          <a:p>
            <a:pPr lvl="1"/>
            <a:r>
              <a:rPr lang="en-US" dirty="0"/>
              <a:t>Review a large randomized trial that may change practice </a:t>
            </a:r>
          </a:p>
          <a:p>
            <a:pPr lvl="1"/>
            <a:r>
              <a:rPr lang="en-US" dirty="0"/>
              <a:t>Compare observational vs controlled trials</a:t>
            </a:r>
          </a:p>
          <a:p>
            <a:pPr lvl="1"/>
            <a:r>
              <a:rPr lang="en-US" dirty="0"/>
              <a:t>Discuss NNT, ARR, RR, OR, CIs and more fun stats</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20459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634134" y="1396289"/>
            <a:ext cx="5006336" cy="1325563"/>
          </a:xfrm>
        </p:spPr>
        <p:txBody>
          <a:bodyPr>
            <a:normAutofit/>
          </a:bodyPr>
          <a:lstStyle/>
          <a:p>
            <a:r>
              <a:rPr lang="en-US"/>
              <a:t>Case: 	</a:t>
            </a:r>
            <a:endParaRPr lang="en-US" dirty="0"/>
          </a:p>
        </p:txBody>
      </p:sp>
      <p:sp>
        <p:nvSpPr>
          <p:cNvPr id="12" name="Freeform: Shape 1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erson smiling for the camera&#10;&#10;Description automatically generated with medium confidence">
            <a:extLst>
              <a:ext uri="{FF2B5EF4-FFF2-40B4-BE49-F238E27FC236}">
                <a16:creationId xmlns:a16="http://schemas.microsoft.com/office/drawing/2014/main" id="{AE261824-7D2E-15D5-5702-A6CC2C9AA2CC}"/>
              </a:ext>
            </a:extLst>
          </p:cNvPr>
          <p:cNvPicPr>
            <a:picLocks noChangeAspect="1"/>
          </p:cNvPicPr>
          <p:nvPr/>
        </p:nvPicPr>
        <p:blipFill rotWithShape="1">
          <a:blip r:embed="rId3"/>
          <a:srcRect l="41367" r="-1"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8E105516-521F-E16B-C47F-1C1BD4935E29}"/>
              </a:ext>
            </a:extLst>
          </p:cNvPr>
          <p:cNvSpPr>
            <a:spLocks noGrp="1"/>
          </p:cNvSpPr>
          <p:nvPr>
            <p:ph idx="1"/>
          </p:nvPr>
        </p:nvSpPr>
        <p:spPr>
          <a:xfrm>
            <a:off x="5745476" y="3239587"/>
            <a:ext cx="5894994" cy="3892731"/>
          </a:xfrm>
        </p:spPr>
        <p:txBody>
          <a:bodyPr anchor="t">
            <a:normAutofit/>
          </a:bodyPr>
          <a:lstStyle/>
          <a:p>
            <a:r>
              <a:rPr lang="en-US" sz="1800" dirty="0"/>
              <a:t>You are a family physician. You are undergoing a new patient intake visit, for a 55 </a:t>
            </a:r>
            <a:r>
              <a:rPr lang="en-US" sz="1800" dirty="0" err="1"/>
              <a:t>yo</a:t>
            </a:r>
            <a:r>
              <a:rPr lang="en-US" sz="1800" dirty="0"/>
              <a:t> male.  He only has a history of HTN on lisinopril.  He has been getting his prescription from urgent care facilities and has no established primary care doctor.  He states he would like to get caught up on age-appropriate screening.  He doesn’t smoke, and has no family history of cancer.  He asks: “Do I really need to get a colonoscopy?? I hear it is uncomfortable, hard to schedule and requires a lot of preparation. I watched a </a:t>
            </a:r>
            <a:r>
              <a:rPr lang="en-US" sz="1800" dirty="0" err="1"/>
              <a:t>youtube</a:t>
            </a:r>
            <a:r>
              <a:rPr lang="en-US" sz="1800" dirty="0"/>
              <a:t> video on it and the reviews were not favorable!”</a:t>
            </a:r>
          </a:p>
        </p:txBody>
      </p:sp>
      <p:pic>
        <p:nvPicPr>
          <p:cNvPr id="8" name="Picture 7" descr="A picture containing text, person, indoor, screen&#10;&#10;Description automatically generated">
            <a:extLst>
              <a:ext uri="{FF2B5EF4-FFF2-40B4-BE49-F238E27FC236}">
                <a16:creationId xmlns:a16="http://schemas.microsoft.com/office/drawing/2014/main" id="{678474FF-457F-2707-F425-8DA2D92D9FA1}"/>
              </a:ext>
            </a:extLst>
          </p:cNvPr>
          <p:cNvPicPr>
            <a:picLocks noChangeAspect="1"/>
          </p:cNvPicPr>
          <p:nvPr/>
        </p:nvPicPr>
        <p:blipFill>
          <a:blip r:embed="rId4"/>
          <a:stretch>
            <a:fillRect/>
          </a:stretch>
        </p:blipFill>
        <p:spPr>
          <a:xfrm>
            <a:off x="2805283" y="778850"/>
            <a:ext cx="6725129" cy="5546872"/>
          </a:xfrm>
          <a:prstGeom prst="rect">
            <a:avLst/>
          </a:prstGeom>
        </p:spPr>
      </p:pic>
    </p:spTree>
    <p:extLst>
      <p:ext uri="{BB962C8B-B14F-4D97-AF65-F5344CB8AC3E}">
        <p14:creationId xmlns:p14="http://schemas.microsoft.com/office/powerpoint/2010/main" val="8896634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E6DAE-9CA2-CF7B-81B4-B36CD3589860}"/>
              </a:ext>
            </a:extLst>
          </p:cNvPr>
          <p:cNvSpPr>
            <a:spLocks noGrp="1"/>
          </p:cNvSpPr>
          <p:nvPr>
            <p:ph type="title"/>
          </p:nvPr>
        </p:nvSpPr>
        <p:spPr/>
        <p:txBody>
          <a:bodyPr/>
          <a:lstStyle/>
          <a:p>
            <a:r>
              <a:rPr lang="en-US" dirty="0"/>
              <a:t>Disclaimer: </a:t>
            </a:r>
          </a:p>
        </p:txBody>
      </p:sp>
      <p:pic>
        <p:nvPicPr>
          <p:cNvPr id="5" name="Picture 4" descr="A picture containing vector graphics&#10;&#10;Description automatically generated">
            <a:extLst>
              <a:ext uri="{FF2B5EF4-FFF2-40B4-BE49-F238E27FC236}">
                <a16:creationId xmlns:a16="http://schemas.microsoft.com/office/drawing/2014/main" id="{BDF2A066-A082-27FC-F60A-F40848BEC4D0}"/>
              </a:ext>
            </a:extLst>
          </p:cNvPr>
          <p:cNvPicPr>
            <a:picLocks noChangeAspect="1"/>
          </p:cNvPicPr>
          <p:nvPr/>
        </p:nvPicPr>
        <p:blipFill>
          <a:blip r:embed="rId3"/>
          <a:stretch>
            <a:fillRect/>
          </a:stretch>
        </p:blipFill>
        <p:spPr>
          <a:xfrm>
            <a:off x="966652" y="1932766"/>
            <a:ext cx="4815477" cy="3858978"/>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44254F99-90E0-091E-4D20-0011D3C01915}"/>
              </a:ext>
            </a:extLst>
          </p:cNvPr>
          <p:cNvPicPr>
            <a:picLocks noChangeAspect="1"/>
          </p:cNvPicPr>
          <p:nvPr/>
        </p:nvPicPr>
        <p:blipFill>
          <a:blip r:embed="rId4"/>
          <a:stretch>
            <a:fillRect/>
          </a:stretch>
        </p:blipFill>
        <p:spPr>
          <a:xfrm>
            <a:off x="5913483" y="1351894"/>
            <a:ext cx="6002020" cy="4439850"/>
          </a:xfrm>
          <a:prstGeom prst="rect">
            <a:avLst/>
          </a:prstGeom>
        </p:spPr>
      </p:pic>
    </p:spTree>
    <p:extLst>
      <p:ext uri="{BB962C8B-B14F-4D97-AF65-F5344CB8AC3E}">
        <p14:creationId xmlns:p14="http://schemas.microsoft.com/office/powerpoint/2010/main" val="3784935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45944263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0533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953999229"/>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3146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D37D-9C0A-5897-FFD6-E9B101686EE8}"/>
              </a:ext>
            </a:extLst>
          </p:cNvPr>
          <p:cNvSpPr>
            <a:spLocks noGrp="1"/>
          </p:cNvSpPr>
          <p:nvPr>
            <p:ph type="title"/>
          </p:nvPr>
        </p:nvSpPr>
        <p:spPr/>
        <p:txBody>
          <a:bodyPr/>
          <a:lstStyle/>
          <a:p>
            <a:r>
              <a:rPr lang="en-US" dirty="0"/>
              <a:t>Step 2, where should I start looking?</a:t>
            </a:r>
          </a:p>
        </p:txBody>
      </p:sp>
      <p:pic>
        <p:nvPicPr>
          <p:cNvPr id="4" name="Picture 3" descr="Diagram&#10;&#10;Description automatically generated">
            <a:extLst>
              <a:ext uri="{FF2B5EF4-FFF2-40B4-BE49-F238E27FC236}">
                <a16:creationId xmlns:a16="http://schemas.microsoft.com/office/drawing/2014/main" id="{7A9EF212-1B88-9E38-ECA7-0C63E422635C}"/>
              </a:ext>
            </a:extLst>
          </p:cNvPr>
          <p:cNvPicPr>
            <a:picLocks noChangeAspect="1"/>
          </p:cNvPicPr>
          <p:nvPr/>
        </p:nvPicPr>
        <p:blipFill>
          <a:blip r:embed="rId2"/>
          <a:stretch>
            <a:fillRect/>
          </a:stretch>
        </p:blipFill>
        <p:spPr>
          <a:xfrm>
            <a:off x="838200" y="1428136"/>
            <a:ext cx="9749329" cy="5429864"/>
          </a:xfrm>
          <a:prstGeom prst="rect">
            <a:avLst/>
          </a:prstGeom>
        </p:spPr>
      </p:pic>
    </p:spTree>
    <p:extLst>
      <p:ext uri="{BB962C8B-B14F-4D97-AF65-F5344CB8AC3E}">
        <p14:creationId xmlns:p14="http://schemas.microsoft.com/office/powerpoint/2010/main" val="80950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633A9-049E-FC66-D50B-4F4DDBBB8052}"/>
              </a:ext>
            </a:extLst>
          </p:cNvPr>
          <p:cNvSpPr>
            <a:spLocks noGrp="1"/>
          </p:cNvSpPr>
          <p:nvPr>
            <p:ph type="title"/>
          </p:nvPr>
        </p:nvSpPr>
        <p:spPr/>
        <p:txBody>
          <a:bodyPr/>
          <a:lstStyle/>
          <a:p>
            <a:r>
              <a:rPr lang="en-US" dirty="0"/>
              <a:t>Guidelines – Colon cancer screening</a:t>
            </a:r>
          </a:p>
        </p:txBody>
      </p:sp>
      <p:pic>
        <p:nvPicPr>
          <p:cNvPr id="5" name="Picture 4" descr="Graphical user interface, application, Word&#10;&#10;Description automatically generated">
            <a:extLst>
              <a:ext uri="{FF2B5EF4-FFF2-40B4-BE49-F238E27FC236}">
                <a16:creationId xmlns:a16="http://schemas.microsoft.com/office/drawing/2014/main" id="{4F8E0592-D8E1-4952-E397-AAA236646E24}"/>
              </a:ext>
            </a:extLst>
          </p:cNvPr>
          <p:cNvPicPr>
            <a:picLocks noChangeAspect="1"/>
          </p:cNvPicPr>
          <p:nvPr/>
        </p:nvPicPr>
        <p:blipFill>
          <a:blip r:embed="rId2"/>
          <a:stretch>
            <a:fillRect/>
          </a:stretch>
        </p:blipFill>
        <p:spPr>
          <a:xfrm>
            <a:off x="287381" y="2111882"/>
            <a:ext cx="11385037" cy="3469624"/>
          </a:xfrm>
          <a:prstGeom prst="rect">
            <a:avLst/>
          </a:prstGeom>
        </p:spPr>
      </p:pic>
    </p:spTree>
    <p:extLst>
      <p:ext uri="{BB962C8B-B14F-4D97-AF65-F5344CB8AC3E}">
        <p14:creationId xmlns:p14="http://schemas.microsoft.com/office/powerpoint/2010/main" val="1273217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633A9-049E-FC66-D50B-4F4DDBBB8052}"/>
              </a:ext>
            </a:extLst>
          </p:cNvPr>
          <p:cNvSpPr>
            <a:spLocks noGrp="1"/>
          </p:cNvSpPr>
          <p:nvPr>
            <p:ph type="title"/>
          </p:nvPr>
        </p:nvSpPr>
        <p:spPr/>
        <p:txBody>
          <a:bodyPr/>
          <a:lstStyle/>
          <a:p>
            <a:r>
              <a:rPr lang="en-US" dirty="0"/>
              <a:t>Guidelines – Colon cancer screening</a:t>
            </a:r>
          </a:p>
        </p:txBody>
      </p:sp>
      <p:pic>
        <p:nvPicPr>
          <p:cNvPr id="4" name="Picture 3" descr="Graphical user interface, text, application&#10;&#10;Description automatically generated">
            <a:extLst>
              <a:ext uri="{FF2B5EF4-FFF2-40B4-BE49-F238E27FC236}">
                <a16:creationId xmlns:a16="http://schemas.microsoft.com/office/drawing/2014/main" id="{0A50ADAD-5546-AB11-F741-FF18ED8486BE}"/>
              </a:ext>
            </a:extLst>
          </p:cNvPr>
          <p:cNvPicPr>
            <a:picLocks noChangeAspect="1"/>
          </p:cNvPicPr>
          <p:nvPr/>
        </p:nvPicPr>
        <p:blipFill>
          <a:blip r:embed="rId2"/>
          <a:stretch>
            <a:fillRect/>
          </a:stretch>
        </p:blipFill>
        <p:spPr>
          <a:xfrm>
            <a:off x="365759" y="1586185"/>
            <a:ext cx="11214809" cy="4531932"/>
          </a:xfrm>
          <a:prstGeom prst="rect">
            <a:avLst/>
          </a:prstGeom>
        </p:spPr>
      </p:pic>
    </p:spTree>
    <p:extLst>
      <p:ext uri="{BB962C8B-B14F-4D97-AF65-F5344CB8AC3E}">
        <p14:creationId xmlns:p14="http://schemas.microsoft.com/office/powerpoint/2010/main" val="1168737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66F8EA9C-67E8-C37B-828F-652FF0AD78A4}"/>
              </a:ext>
            </a:extLst>
          </p:cNvPr>
          <p:cNvPicPr>
            <a:picLocks noChangeAspect="1"/>
          </p:cNvPicPr>
          <p:nvPr/>
        </p:nvPicPr>
        <p:blipFill>
          <a:blip r:embed="rId2"/>
          <a:stretch>
            <a:fillRect/>
          </a:stretch>
        </p:blipFill>
        <p:spPr>
          <a:xfrm>
            <a:off x="657280" y="815477"/>
            <a:ext cx="10877439" cy="4802187"/>
          </a:xfrm>
          <a:prstGeom prst="rect">
            <a:avLst/>
          </a:prstGeom>
        </p:spPr>
      </p:pic>
      <p:sp>
        <p:nvSpPr>
          <p:cNvPr id="6" name="Rectangle 5">
            <a:extLst>
              <a:ext uri="{FF2B5EF4-FFF2-40B4-BE49-F238E27FC236}">
                <a16:creationId xmlns:a16="http://schemas.microsoft.com/office/drawing/2014/main" id="{F187576A-48DB-255D-5ED4-037966863B23}"/>
              </a:ext>
            </a:extLst>
          </p:cNvPr>
          <p:cNvSpPr/>
          <p:nvPr/>
        </p:nvSpPr>
        <p:spPr>
          <a:xfrm>
            <a:off x="2952206" y="1985554"/>
            <a:ext cx="2299063" cy="335715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093C5833-9204-E4B7-5AD6-43989E220B8D}"/>
              </a:ext>
            </a:extLst>
          </p:cNvPr>
          <p:cNvSpPr/>
          <p:nvPr/>
        </p:nvSpPr>
        <p:spPr>
          <a:xfrm>
            <a:off x="3104607" y="1515291"/>
            <a:ext cx="2146662" cy="27495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72045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618D-470A-A3E7-0B62-276698228783}"/>
              </a:ext>
            </a:extLst>
          </p:cNvPr>
          <p:cNvSpPr>
            <a:spLocks noGrp="1"/>
          </p:cNvSpPr>
          <p:nvPr>
            <p:ph type="title"/>
          </p:nvPr>
        </p:nvSpPr>
        <p:spPr/>
        <p:txBody>
          <a:bodyPr/>
          <a:lstStyle/>
          <a:p>
            <a:r>
              <a:rPr lang="en-US" dirty="0"/>
              <a:t>Ok back to the case</a:t>
            </a:r>
          </a:p>
        </p:txBody>
      </p:sp>
      <p:sp>
        <p:nvSpPr>
          <p:cNvPr id="3" name="Content Placeholder 2">
            <a:extLst>
              <a:ext uri="{FF2B5EF4-FFF2-40B4-BE49-F238E27FC236}">
                <a16:creationId xmlns:a16="http://schemas.microsoft.com/office/drawing/2014/main" id="{BB7160AC-4319-A9BF-8F9E-9FEF581FC485}"/>
              </a:ext>
            </a:extLst>
          </p:cNvPr>
          <p:cNvSpPr>
            <a:spLocks noGrp="1"/>
          </p:cNvSpPr>
          <p:nvPr>
            <p:ph idx="1"/>
          </p:nvPr>
        </p:nvSpPr>
        <p:spPr/>
        <p:txBody>
          <a:bodyPr/>
          <a:lstStyle/>
          <a:p>
            <a:r>
              <a:rPr lang="en-US" dirty="0"/>
              <a:t>We formed a question, went to the evidence pyramid, found a recommendation.  Great! </a:t>
            </a:r>
          </a:p>
          <a:p>
            <a:r>
              <a:rPr lang="en-US" dirty="0"/>
              <a:t>We tell the patient:</a:t>
            </a:r>
          </a:p>
          <a:p>
            <a:r>
              <a:rPr lang="en-US" dirty="0"/>
              <a:t>Since you are 55 years old, the current recommendation is for you to get a screening colonoscopy now and if it is normal, repeat it in 10 years.  This will decrease your chance of developing colon cancer by detecting early polyps and pre-cancerous lesions by 40-60%, and reduce your chance of death from colon cancer from the range for 30-80%!  You would be silly not to get it. </a:t>
            </a:r>
          </a:p>
        </p:txBody>
      </p:sp>
      <p:pic>
        <p:nvPicPr>
          <p:cNvPr id="5" name="Picture 4" descr="A picture containing text, white&#10;&#10;Description automatically generated">
            <a:extLst>
              <a:ext uri="{FF2B5EF4-FFF2-40B4-BE49-F238E27FC236}">
                <a16:creationId xmlns:a16="http://schemas.microsoft.com/office/drawing/2014/main" id="{8E768CC3-FAE3-E597-D0CB-28905242BFE5}"/>
              </a:ext>
            </a:extLst>
          </p:cNvPr>
          <p:cNvPicPr>
            <a:picLocks noChangeAspect="1"/>
          </p:cNvPicPr>
          <p:nvPr/>
        </p:nvPicPr>
        <p:blipFill>
          <a:blip r:embed="rId2"/>
          <a:stretch>
            <a:fillRect/>
          </a:stretch>
        </p:blipFill>
        <p:spPr>
          <a:xfrm>
            <a:off x="7589141" y="2308303"/>
            <a:ext cx="3198404" cy="4003597"/>
          </a:xfrm>
          <a:prstGeom prst="rect">
            <a:avLst/>
          </a:prstGeom>
        </p:spPr>
      </p:pic>
    </p:spTree>
    <p:extLst>
      <p:ext uri="{BB962C8B-B14F-4D97-AF65-F5344CB8AC3E}">
        <p14:creationId xmlns:p14="http://schemas.microsoft.com/office/powerpoint/2010/main" val="2972693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634134" y="1396289"/>
            <a:ext cx="5006336" cy="1325563"/>
          </a:xfrm>
        </p:spPr>
        <p:txBody>
          <a:bodyPr>
            <a:normAutofit/>
          </a:bodyPr>
          <a:lstStyle/>
          <a:p>
            <a:r>
              <a:rPr lang="en-US"/>
              <a:t>Case: 	</a:t>
            </a:r>
            <a:endParaRPr lang="en-US" dirty="0"/>
          </a:p>
        </p:txBody>
      </p:sp>
      <p:sp>
        <p:nvSpPr>
          <p:cNvPr id="12" name="Freeform: Shape 1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erson smiling for the camera&#10;&#10;Description automatically generated with medium confidence">
            <a:extLst>
              <a:ext uri="{FF2B5EF4-FFF2-40B4-BE49-F238E27FC236}">
                <a16:creationId xmlns:a16="http://schemas.microsoft.com/office/drawing/2014/main" id="{AE261824-7D2E-15D5-5702-A6CC2C9AA2CC}"/>
              </a:ext>
            </a:extLst>
          </p:cNvPr>
          <p:cNvPicPr>
            <a:picLocks noChangeAspect="1"/>
          </p:cNvPicPr>
          <p:nvPr/>
        </p:nvPicPr>
        <p:blipFill rotWithShape="1">
          <a:blip r:embed="rId2"/>
          <a:srcRect l="41367" r="-1"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8E105516-521F-E16B-C47F-1C1BD4935E29}"/>
              </a:ext>
            </a:extLst>
          </p:cNvPr>
          <p:cNvSpPr>
            <a:spLocks noGrp="1"/>
          </p:cNvSpPr>
          <p:nvPr>
            <p:ph idx="1"/>
          </p:nvPr>
        </p:nvSpPr>
        <p:spPr>
          <a:xfrm>
            <a:off x="5745476" y="3239587"/>
            <a:ext cx="5894994" cy="3892731"/>
          </a:xfrm>
        </p:spPr>
        <p:txBody>
          <a:bodyPr anchor="t">
            <a:normAutofit/>
          </a:bodyPr>
          <a:lstStyle/>
          <a:p>
            <a:r>
              <a:rPr lang="en-US" sz="1800" dirty="0"/>
              <a:t>“But Doc – I saw some headlines that colonoscopies aren’t all they are cracked up to be?  Don’t you read the recent literature!? "</a:t>
            </a:r>
          </a:p>
        </p:txBody>
      </p:sp>
    </p:spTree>
    <p:extLst>
      <p:ext uri="{BB962C8B-B14F-4D97-AF65-F5344CB8AC3E}">
        <p14:creationId xmlns:p14="http://schemas.microsoft.com/office/powerpoint/2010/main" val="3354908833"/>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3DC3F42D-C8C2-D319-AF67-11F63D3A0BA6}"/>
              </a:ext>
            </a:extLst>
          </p:cNvPr>
          <p:cNvPicPr>
            <a:picLocks noChangeAspect="1"/>
          </p:cNvPicPr>
          <p:nvPr/>
        </p:nvPicPr>
        <p:blipFill>
          <a:blip r:embed="rId2"/>
          <a:stretch>
            <a:fillRect/>
          </a:stretch>
        </p:blipFill>
        <p:spPr>
          <a:xfrm>
            <a:off x="156754" y="404041"/>
            <a:ext cx="7772400" cy="1708308"/>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D8923B22-D5B1-04FF-B33D-A417DC6F12F5}"/>
              </a:ext>
            </a:extLst>
          </p:cNvPr>
          <p:cNvPicPr>
            <a:picLocks noChangeAspect="1"/>
          </p:cNvPicPr>
          <p:nvPr/>
        </p:nvPicPr>
        <p:blipFill>
          <a:blip r:embed="rId3"/>
          <a:stretch>
            <a:fillRect/>
          </a:stretch>
        </p:blipFill>
        <p:spPr>
          <a:xfrm>
            <a:off x="1894114" y="2112349"/>
            <a:ext cx="7772400" cy="2645512"/>
          </a:xfrm>
          <a:prstGeom prst="rect">
            <a:avLst/>
          </a:prstGeom>
        </p:spPr>
      </p:pic>
      <p:pic>
        <p:nvPicPr>
          <p:cNvPr id="11" name="Picture 10" descr="Graphical user interface, text, application, website&#10;&#10;Description automatically generated">
            <a:extLst>
              <a:ext uri="{FF2B5EF4-FFF2-40B4-BE49-F238E27FC236}">
                <a16:creationId xmlns:a16="http://schemas.microsoft.com/office/drawing/2014/main" id="{A0ABA3C8-9F89-59D0-6701-010A0A579208}"/>
              </a:ext>
            </a:extLst>
          </p:cNvPr>
          <p:cNvPicPr>
            <a:picLocks noChangeAspect="1"/>
          </p:cNvPicPr>
          <p:nvPr/>
        </p:nvPicPr>
        <p:blipFill>
          <a:blip r:embed="rId4"/>
          <a:stretch>
            <a:fillRect/>
          </a:stretch>
        </p:blipFill>
        <p:spPr>
          <a:xfrm>
            <a:off x="4419600" y="4305217"/>
            <a:ext cx="7772400" cy="2494000"/>
          </a:xfrm>
          <a:prstGeom prst="rect">
            <a:avLst/>
          </a:prstGeom>
        </p:spPr>
      </p:pic>
      <p:pic>
        <p:nvPicPr>
          <p:cNvPr id="13" name="Picture 12" descr="Graphical user interface, text&#10;&#10;Description automatically generated with medium confidence">
            <a:extLst>
              <a:ext uri="{FF2B5EF4-FFF2-40B4-BE49-F238E27FC236}">
                <a16:creationId xmlns:a16="http://schemas.microsoft.com/office/drawing/2014/main" id="{A5692B08-A3CE-FF96-8948-B1134091FBC7}"/>
              </a:ext>
            </a:extLst>
          </p:cNvPr>
          <p:cNvPicPr>
            <a:picLocks noChangeAspect="1"/>
          </p:cNvPicPr>
          <p:nvPr/>
        </p:nvPicPr>
        <p:blipFill>
          <a:blip r:embed="rId5"/>
          <a:stretch>
            <a:fillRect/>
          </a:stretch>
        </p:blipFill>
        <p:spPr>
          <a:xfrm>
            <a:off x="533400" y="4305217"/>
            <a:ext cx="7772400" cy="1956082"/>
          </a:xfrm>
          <a:prstGeom prst="rect">
            <a:avLst/>
          </a:prstGeom>
        </p:spPr>
      </p:pic>
    </p:spTree>
    <p:extLst>
      <p:ext uri="{BB962C8B-B14F-4D97-AF65-F5344CB8AC3E}">
        <p14:creationId xmlns:p14="http://schemas.microsoft.com/office/powerpoint/2010/main" val="418813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heckerboard(across)">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6D775-54FF-CF8A-D11E-FD99C3723C44}"/>
              </a:ext>
            </a:extLst>
          </p:cNvPr>
          <p:cNvSpPr>
            <a:spLocks noGrp="1"/>
          </p:cNvSpPr>
          <p:nvPr>
            <p:ph type="title"/>
          </p:nvPr>
        </p:nvSpPr>
        <p:spPr/>
        <p:txBody>
          <a:bodyPr/>
          <a:lstStyle/>
          <a:p>
            <a:r>
              <a:rPr lang="en-US" dirty="0"/>
              <a:t>Alright hold on… </a:t>
            </a:r>
          </a:p>
        </p:txBody>
      </p:sp>
      <p:sp>
        <p:nvSpPr>
          <p:cNvPr id="3" name="Content Placeholder 2">
            <a:extLst>
              <a:ext uri="{FF2B5EF4-FFF2-40B4-BE49-F238E27FC236}">
                <a16:creationId xmlns:a16="http://schemas.microsoft.com/office/drawing/2014/main" id="{8A46F660-54D8-7741-8B3A-BD1D3A8349F9}"/>
              </a:ext>
            </a:extLst>
          </p:cNvPr>
          <p:cNvSpPr>
            <a:spLocks noGrp="1"/>
          </p:cNvSpPr>
          <p:nvPr>
            <p:ph idx="1"/>
          </p:nvPr>
        </p:nvSpPr>
        <p:spPr/>
        <p:txBody>
          <a:bodyPr/>
          <a:lstStyle/>
          <a:p>
            <a:r>
              <a:rPr lang="en-US" dirty="0"/>
              <a:t>What is the best type of study to answer this question?</a:t>
            </a:r>
          </a:p>
          <a:p>
            <a:pPr marL="0" indent="0">
              <a:buNone/>
            </a:pPr>
            <a:endParaRPr lang="en-US" dirty="0"/>
          </a:p>
        </p:txBody>
      </p:sp>
      <p:pic>
        <p:nvPicPr>
          <p:cNvPr id="4" name="Picture 3" descr="Diagram&#10;&#10;Description automatically generated">
            <a:extLst>
              <a:ext uri="{FF2B5EF4-FFF2-40B4-BE49-F238E27FC236}">
                <a16:creationId xmlns:a16="http://schemas.microsoft.com/office/drawing/2014/main" id="{798D3A44-09F3-2D2A-2C83-AB2DBA686E74}"/>
              </a:ext>
            </a:extLst>
          </p:cNvPr>
          <p:cNvPicPr>
            <a:picLocks noChangeAspect="1"/>
          </p:cNvPicPr>
          <p:nvPr/>
        </p:nvPicPr>
        <p:blipFill>
          <a:blip r:embed="rId3"/>
          <a:stretch>
            <a:fillRect/>
          </a:stretch>
        </p:blipFill>
        <p:spPr>
          <a:xfrm>
            <a:off x="838200" y="2373928"/>
            <a:ext cx="8051157" cy="4484072"/>
          </a:xfrm>
          <a:prstGeom prst="rect">
            <a:avLst/>
          </a:prstGeom>
        </p:spPr>
      </p:pic>
      <p:pic>
        <p:nvPicPr>
          <p:cNvPr id="5" name="Picture 4" descr="Diagram&#10;&#10;Description automatically generated">
            <a:extLst>
              <a:ext uri="{FF2B5EF4-FFF2-40B4-BE49-F238E27FC236}">
                <a16:creationId xmlns:a16="http://schemas.microsoft.com/office/drawing/2014/main" id="{1A289684-B993-9FB8-CF60-02A958B3D43C}"/>
              </a:ext>
            </a:extLst>
          </p:cNvPr>
          <p:cNvPicPr>
            <a:picLocks noChangeAspect="1"/>
          </p:cNvPicPr>
          <p:nvPr/>
        </p:nvPicPr>
        <p:blipFill>
          <a:blip r:embed="rId4"/>
          <a:stretch>
            <a:fillRect/>
          </a:stretch>
        </p:blipFill>
        <p:spPr>
          <a:xfrm>
            <a:off x="8521077" y="2726219"/>
            <a:ext cx="3549003" cy="3265082"/>
          </a:xfrm>
          <a:prstGeom prst="rect">
            <a:avLst/>
          </a:prstGeom>
        </p:spPr>
      </p:pic>
    </p:spTree>
    <p:extLst>
      <p:ext uri="{BB962C8B-B14F-4D97-AF65-F5344CB8AC3E}">
        <p14:creationId xmlns:p14="http://schemas.microsoft.com/office/powerpoint/2010/main" val="262097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8212C-FCEC-F3DF-D14F-8F9DE0677CEC}"/>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Therapy - Randomized Trial </a:t>
            </a:r>
          </a:p>
        </p:txBody>
      </p:sp>
      <p:sp>
        <p:nvSpPr>
          <p:cNvPr id="12" name="Freeform: Shape 11">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Content Placeholder 6" descr="A picture containing text, gear, metalware, wheel&#10;&#10;Description automatically generated">
            <a:extLst>
              <a:ext uri="{FF2B5EF4-FFF2-40B4-BE49-F238E27FC236}">
                <a16:creationId xmlns:a16="http://schemas.microsoft.com/office/drawing/2014/main" id="{5D9174E9-F204-DCC7-6ABA-184CF9B0E192}"/>
              </a:ext>
            </a:extLst>
          </p:cNvPr>
          <p:cNvPicPr>
            <a:picLocks noGrp="1" noChangeAspect="1"/>
          </p:cNvPicPr>
          <p:nvPr>
            <p:ph idx="1"/>
          </p:nvPr>
        </p:nvPicPr>
        <p:blipFill rotWithShape="1">
          <a:blip r:embed="rId3"/>
          <a:srcRect t="1620" r="1" b="37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713150861"/>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ble&#10;&#10;Description automatically generated">
            <a:extLst>
              <a:ext uri="{FF2B5EF4-FFF2-40B4-BE49-F238E27FC236}">
                <a16:creationId xmlns:a16="http://schemas.microsoft.com/office/drawing/2014/main" id="{344D4751-746D-ADB4-9F64-76F7D195D8AD}"/>
              </a:ext>
            </a:extLst>
          </p:cNvPr>
          <p:cNvPicPr>
            <a:picLocks noChangeAspect="1"/>
          </p:cNvPicPr>
          <p:nvPr/>
        </p:nvPicPr>
        <p:blipFill>
          <a:blip r:embed="rId2"/>
          <a:stretch>
            <a:fillRect/>
          </a:stretch>
        </p:blipFill>
        <p:spPr>
          <a:xfrm>
            <a:off x="657280" y="815477"/>
            <a:ext cx="10877439" cy="4802187"/>
          </a:xfrm>
          <a:prstGeom prst="rect">
            <a:avLst/>
          </a:prstGeom>
        </p:spPr>
      </p:pic>
    </p:spTree>
    <p:extLst>
      <p:ext uri="{BB962C8B-B14F-4D97-AF65-F5344CB8AC3E}">
        <p14:creationId xmlns:p14="http://schemas.microsoft.com/office/powerpoint/2010/main" val="3374782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C33A3-5B36-AA80-0DD4-AC5A8C4892FA}"/>
              </a:ext>
            </a:extLst>
          </p:cNvPr>
          <p:cNvSpPr>
            <a:spLocks noGrp="1"/>
          </p:cNvSpPr>
          <p:nvPr>
            <p:ph type="title"/>
          </p:nvPr>
        </p:nvSpPr>
        <p:spPr/>
        <p:txBody>
          <a:bodyPr/>
          <a:lstStyle/>
          <a:p>
            <a:r>
              <a:rPr lang="en-US" dirty="0"/>
              <a:t>Evolution of evidence</a:t>
            </a:r>
          </a:p>
        </p:txBody>
      </p:sp>
      <p:sp>
        <p:nvSpPr>
          <p:cNvPr id="3" name="Content Placeholder 2">
            <a:extLst>
              <a:ext uri="{FF2B5EF4-FFF2-40B4-BE49-F238E27FC236}">
                <a16:creationId xmlns:a16="http://schemas.microsoft.com/office/drawing/2014/main" id="{7C3807BF-6CC5-51AB-EB3C-C6E2C1224147}"/>
              </a:ext>
            </a:extLst>
          </p:cNvPr>
          <p:cNvSpPr>
            <a:spLocks noGrp="1"/>
          </p:cNvSpPr>
          <p:nvPr>
            <p:ph idx="1"/>
          </p:nvPr>
        </p:nvSpPr>
        <p:spPr/>
        <p:txBody>
          <a:bodyPr>
            <a:normAutofit lnSpcReduction="10000"/>
          </a:bodyPr>
          <a:lstStyle/>
          <a:p>
            <a:r>
              <a:rPr lang="en-US" dirty="0"/>
              <a:t>New therapy developed</a:t>
            </a:r>
          </a:p>
          <a:p>
            <a:r>
              <a:rPr lang="en-US" dirty="0"/>
              <a:t>Physiologically makes sense, or bench trials/animal trials/small trials </a:t>
            </a:r>
          </a:p>
          <a:p>
            <a:r>
              <a:rPr lang="en-US" dirty="0"/>
              <a:t>Ideal next step: RCT with patient centered outcomes (takes long time)</a:t>
            </a:r>
          </a:p>
          <a:p>
            <a:r>
              <a:rPr lang="en-US" dirty="0"/>
              <a:t>Real world – observational studies with surrogate outcomes (quicker) or: controlled trials with surrogate outcomes (smaller, quicker)</a:t>
            </a:r>
          </a:p>
          <a:p>
            <a:r>
              <a:rPr lang="en-US" dirty="0"/>
              <a:t>Therapy approved, put into use</a:t>
            </a:r>
          </a:p>
          <a:p>
            <a:r>
              <a:rPr lang="en-US" dirty="0"/>
              <a:t>RCTs get started… take years to evaluate for patient centered outcomes </a:t>
            </a:r>
          </a:p>
          <a:p>
            <a:r>
              <a:rPr lang="en-US" dirty="0"/>
              <a:t>Study concludes - Therapy rejected and or/treatment not as effective as once thought</a:t>
            </a:r>
          </a:p>
        </p:txBody>
      </p:sp>
    </p:spTree>
    <p:extLst>
      <p:ext uri="{BB962C8B-B14F-4D97-AF65-F5344CB8AC3E}">
        <p14:creationId xmlns:p14="http://schemas.microsoft.com/office/powerpoint/2010/main" val="113769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DDA1B-C001-209B-A870-CBFF02C86087}"/>
              </a:ext>
            </a:extLst>
          </p:cNvPr>
          <p:cNvSpPr>
            <a:spLocks noGrp="1"/>
          </p:cNvSpPr>
          <p:nvPr>
            <p:ph type="title"/>
          </p:nvPr>
        </p:nvSpPr>
        <p:spPr/>
        <p:txBody>
          <a:bodyPr/>
          <a:lstStyle/>
          <a:p>
            <a:r>
              <a:rPr lang="en-US" dirty="0"/>
              <a:t>What is so special about RCTs?</a:t>
            </a:r>
          </a:p>
        </p:txBody>
      </p:sp>
      <p:sp>
        <p:nvSpPr>
          <p:cNvPr id="3" name="Content Placeholder 2">
            <a:extLst>
              <a:ext uri="{FF2B5EF4-FFF2-40B4-BE49-F238E27FC236}">
                <a16:creationId xmlns:a16="http://schemas.microsoft.com/office/drawing/2014/main" id="{E85BA388-9834-BFF6-8D09-F9C14F6E7C43}"/>
              </a:ext>
            </a:extLst>
          </p:cNvPr>
          <p:cNvSpPr>
            <a:spLocks noGrp="1"/>
          </p:cNvSpPr>
          <p:nvPr>
            <p:ph idx="1"/>
          </p:nvPr>
        </p:nvSpPr>
        <p:spPr>
          <a:xfrm>
            <a:off x="838200" y="2506662"/>
            <a:ext cx="3720737" cy="4351338"/>
          </a:xfrm>
        </p:spPr>
        <p:txBody>
          <a:bodyPr/>
          <a:lstStyle/>
          <a:p>
            <a:r>
              <a:rPr lang="en-US" dirty="0"/>
              <a:t>Randomization = equal groups</a:t>
            </a:r>
          </a:p>
          <a:p>
            <a:r>
              <a:rPr lang="en-US" dirty="0"/>
              <a:t>Only difference should be the intervention</a:t>
            </a:r>
          </a:p>
          <a:p>
            <a:r>
              <a:rPr lang="en-US" dirty="0"/>
              <a:t>Can attribute differences in outcome to the treatment alone! </a:t>
            </a:r>
          </a:p>
        </p:txBody>
      </p:sp>
      <p:pic>
        <p:nvPicPr>
          <p:cNvPr id="4" name="Content Placeholder 4" descr="Diagram&#10;&#10;Description automatically generated">
            <a:extLst>
              <a:ext uri="{FF2B5EF4-FFF2-40B4-BE49-F238E27FC236}">
                <a16:creationId xmlns:a16="http://schemas.microsoft.com/office/drawing/2014/main" id="{62D7B309-DD99-F154-0361-33EA51B5D88F}"/>
              </a:ext>
            </a:extLst>
          </p:cNvPr>
          <p:cNvPicPr>
            <a:picLocks noChangeAspect="1"/>
          </p:cNvPicPr>
          <p:nvPr/>
        </p:nvPicPr>
        <p:blipFill>
          <a:blip r:embed="rId2"/>
          <a:stretch>
            <a:fillRect/>
          </a:stretch>
        </p:blipFill>
        <p:spPr>
          <a:xfrm>
            <a:off x="4453467" y="1565218"/>
            <a:ext cx="7120224" cy="4611745"/>
          </a:xfrm>
          <a:prstGeom prst="rect">
            <a:avLst/>
          </a:prstGeom>
        </p:spPr>
      </p:pic>
    </p:spTree>
    <p:extLst>
      <p:ext uri="{BB962C8B-B14F-4D97-AF65-F5344CB8AC3E}">
        <p14:creationId xmlns:p14="http://schemas.microsoft.com/office/powerpoint/2010/main" val="222193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linds(horizontal)">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text, application, email&#10;&#10;Description automatically generated">
            <a:extLst>
              <a:ext uri="{FF2B5EF4-FFF2-40B4-BE49-F238E27FC236}">
                <a16:creationId xmlns:a16="http://schemas.microsoft.com/office/drawing/2014/main" id="{1A6A41E0-DF39-0F24-71B1-47E60A94F6C9}"/>
              </a:ext>
            </a:extLst>
          </p:cNvPr>
          <p:cNvPicPr>
            <a:picLocks noChangeAspect="1"/>
          </p:cNvPicPr>
          <p:nvPr/>
        </p:nvPicPr>
        <p:blipFill>
          <a:blip r:embed="rId2"/>
          <a:stretch>
            <a:fillRect/>
          </a:stretch>
        </p:blipFill>
        <p:spPr>
          <a:xfrm>
            <a:off x="2431292" y="240738"/>
            <a:ext cx="7329416" cy="4077186"/>
          </a:xfrm>
          <a:prstGeom prst="rect">
            <a:avLst/>
          </a:prstGeom>
        </p:spPr>
      </p:pic>
      <p:pic>
        <p:nvPicPr>
          <p:cNvPr id="9" name="Picture 8" descr="Text&#10;&#10;Description automatically generated">
            <a:extLst>
              <a:ext uri="{FF2B5EF4-FFF2-40B4-BE49-F238E27FC236}">
                <a16:creationId xmlns:a16="http://schemas.microsoft.com/office/drawing/2014/main" id="{D1A5F4E1-4AF8-447E-C169-4285D0F2406E}"/>
              </a:ext>
            </a:extLst>
          </p:cNvPr>
          <p:cNvPicPr>
            <a:picLocks noChangeAspect="1"/>
          </p:cNvPicPr>
          <p:nvPr/>
        </p:nvPicPr>
        <p:blipFill>
          <a:blip r:embed="rId3"/>
          <a:stretch>
            <a:fillRect/>
          </a:stretch>
        </p:blipFill>
        <p:spPr>
          <a:xfrm>
            <a:off x="2329542" y="4317924"/>
            <a:ext cx="7772400" cy="2540076"/>
          </a:xfrm>
          <a:prstGeom prst="rect">
            <a:avLst/>
          </a:prstGeom>
        </p:spPr>
      </p:pic>
    </p:spTree>
    <p:extLst>
      <p:ext uri="{BB962C8B-B14F-4D97-AF65-F5344CB8AC3E}">
        <p14:creationId xmlns:p14="http://schemas.microsoft.com/office/powerpoint/2010/main" val="1241650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ext&#10;&#10;Description automatically generated">
            <a:extLst>
              <a:ext uri="{FF2B5EF4-FFF2-40B4-BE49-F238E27FC236}">
                <a16:creationId xmlns:a16="http://schemas.microsoft.com/office/drawing/2014/main" id="{60E00EB9-BB4A-A34F-1AB9-95FDF62F9595}"/>
              </a:ext>
            </a:extLst>
          </p:cNvPr>
          <p:cNvPicPr>
            <a:picLocks noChangeAspect="1"/>
          </p:cNvPicPr>
          <p:nvPr/>
        </p:nvPicPr>
        <p:blipFill>
          <a:blip r:embed="rId2"/>
          <a:stretch>
            <a:fillRect/>
          </a:stretch>
        </p:blipFill>
        <p:spPr>
          <a:xfrm>
            <a:off x="2209800" y="1403712"/>
            <a:ext cx="7772400" cy="4607169"/>
          </a:xfrm>
          <a:prstGeom prst="rect">
            <a:avLst/>
          </a:prstGeom>
        </p:spPr>
      </p:pic>
      <p:cxnSp>
        <p:nvCxnSpPr>
          <p:cNvPr id="9" name="Straight Connector 8">
            <a:extLst>
              <a:ext uri="{FF2B5EF4-FFF2-40B4-BE49-F238E27FC236}">
                <a16:creationId xmlns:a16="http://schemas.microsoft.com/office/drawing/2014/main" id="{A3772B2C-711B-7C9A-7A9C-04EFE516B923}"/>
              </a:ext>
            </a:extLst>
          </p:cNvPr>
          <p:cNvCxnSpPr/>
          <p:nvPr/>
        </p:nvCxnSpPr>
        <p:spPr>
          <a:xfrm>
            <a:off x="2209800" y="3866606"/>
            <a:ext cx="5954486"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6A1A88B7-67F6-6755-FD1D-905880B7F23D}"/>
              </a:ext>
            </a:extLst>
          </p:cNvPr>
          <p:cNvCxnSpPr/>
          <p:nvPr/>
        </p:nvCxnSpPr>
        <p:spPr>
          <a:xfrm>
            <a:off x="3433354" y="4476206"/>
            <a:ext cx="5954486"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B81CA85E-E254-8E23-59F6-0EB1DA4A126C}"/>
              </a:ext>
            </a:extLst>
          </p:cNvPr>
          <p:cNvSpPr txBox="1"/>
          <p:nvPr/>
        </p:nvSpPr>
        <p:spPr>
          <a:xfrm>
            <a:off x="4336867" y="5564777"/>
            <a:ext cx="4271555" cy="646331"/>
          </a:xfrm>
          <a:prstGeom prst="rect">
            <a:avLst/>
          </a:prstGeom>
          <a:noFill/>
        </p:spPr>
        <p:txBody>
          <a:bodyPr wrap="square" rtlCol="0">
            <a:spAutoFit/>
          </a:bodyPr>
          <a:lstStyle/>
          <a:p>
            <a:r>
              <a:rPr lang="en-US" dirty="0">
                <a:solidFill>
                  <a:schemeClr val="accent2"/>
                </a:solidFill>
              </a:rPr>
              <a:t>Previously thought: 30-60% Risk reduction</a:t>
            </a:r>
          </a:p>
          <a:p>
            <a:r>
              <a:rPr lang="en-US" dirty="0">
                <a:solidFill>
                  <a:schemeClr val="accent2"/>
                </a:solidFill>
              </a:rPr>
              <a:t>This trial: 7-30% Risk Reduction </a:t>
            </a:r>
          </a:p>
        </p:txBody>
      </p:sp>
    </p:spTree>
    <p:extLst>
      <p:ext uri="{BB962C8B-B14F-4D97-AF65-F5344CB8AC3E}">
        <p14:creationId xmlns:p14="http://schemas.microsoft.com/office/powerpoint/2010/main" val="261378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 is significant </a:t>
            </a:r>
            <a:r>
              <a:rPr lang="en-US" sz="2400" b="1" dirty="0"/>
              <a:t>and</a:t>
            </a:r>
            <a:r>
              <a:rPr lang="en-US" sz="2400" dirty="0"/>
              <a:t>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895978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43A40-E351-A8AB-B143-CA13AAE5187A}"/>
              </a:ext>
            </a:extLst>
          </p:cNvPr>
          <p:cNvSpPr>
            <a:spLocks noGrp="1"/>
          </p:cNvSpPr>
          <p:nvPr>
            <p:ph type="title"/>
          </p:nvPr>
        </p:nvSpPr>
        <p:spPr/>
        <p:txBody>
          <a:bodyPr/>
          <a:lstStyle/>
          <a:p>
            <a:r>
              <a:rPr lang="en-US" dirty="0"/>
              <a:t>Critical questions to ask about an RCT</a:t>
            </a:r>
          </a:p>
        </p:txBody>
      </p:sp>
      <p:sp>
        <p:nvSpPr>
          <p:cNvPr id="3" name="Content Placeholder 2">
            <a:extLst>
              <a:ext uri="{FF2B5EF4-FFF2-40B4-BE49-F238E27FC236}">
                <a16:creationId xmlns:a16="http://schemas.microsoft.com/office/drawing/2014/main" id="{9927C6F8-A9A2-0FE8-2365-80E3137680AF}"/>
              </a:ext>
            </a:extLst>
          </p:cNvPr>
          <p:cNvSpPr>
            <a:spLocks noGrp="1"/>
          </p:cNvSpPr>
          <p:nvPr>
            <p:ph idx="1"/>
          </p:nvPr>
        </p:nvSpPr>
        <p:spPr/>
        <p:txBody>
          <a:bodyPr>
            <a:normAutofit fontScale="70000" lnSpcReduction="20000"/>
          </a:bodyPr>
          <a:lstStyle/>
          <a:p>
            <a:pPr algn="l">
              <a:buFont typeface="Arial" panose="020B0604020202020204" pitchFamily="34" charset="0"/>
              <a:buChar char="•"/>
            </a:pPr>
            <a:r>
              <a:rPr lang="en-US" b="1" i="0" dirty="0">
                <a:solidFill>
                  <a:srgbClr val="333333"/>
                </a:solidFill>
                <a:effectLst/>
                <a:latin typeface="Source Sans Pro" panose="020B0503030403020204" pitchFamily="34" charset="0"/>
              </a:rPr>
              <a:t>How serious was the risk of bias?</a:t>
            </a:r>
            <a:endParaRPr lang="en-US" b="0" i="0" dirty="0">
              <a:solidFill>
                <a:srgbClr val="333333"/>
              </a:solidFill>
              <a:effectLst/>
              <a:latin typeface="Source Sans Pro" panose="020B0503030403020204" pitchFamily="34" charset="0"/>
            </a:endParaRP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Did intervention and control groups start with the same prognosis?</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patients randomized?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Was randomization concealed?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patients in the study groups similar with respect to known prognostic factors?</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To what extent was the study blinded?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Was follow-up complete?</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patients analyzed in the groups to which they were randomized?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Was the trial stopped early?</a:t>
            </a:r>
          </a:p>
          <a:p>
            <a:pPr algn="l">
              <a:buFont typeface="Arial" panose="020B0604020202020204" pitchFamily="34" charset="0"/>
              <a:buChar char="•"/>
            </a:pPr>
            <a:r>
              <a:rPr lang="en-US" b="1" i="0" dirty="0">
                <a:solidFill>
                  <a:srgbClr val="333333"/>
                </a:solidFill>
                <a:effectLst/>
                <a:latin typeface="Source Sans Pro" panose="020B0503030403020204" pitchFamily="34" charset="0"/>
              </a:rPr>
              <a:t>What are the results?</a:t>
            </a:r>
            <a:endParaRPr lang="en-US" b="0" i="0" dirty="0">
              <a:solidFill>
                <a:srgbClr val="333333"/>
              </a:solidFill>
              <a:effectLst/>
              <a:latin typeface="Source Sans Pro" panose="020B0503030403020204" pitchFamily="34" charset="0"/>
            </a:endParaRP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How large was the treatment effect?</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How precise was the estimate of the treatment effect?</a:t>
            </a:r>
          </a:p>
          <a:p>
            <a:pPr algn="l">
              <a:buFont typeface="Arial" panose="020B0604020202020204" pitchFamily="34" charset="0"/>
              <a:buChar char="•"/>
            </a:pPr>
            <a:r>
              <a:rPr lang="en-US" b="1" i="0" dirty="0">
                <a:solidFill>
                  <a:srgbClr val="333333"/>
                </a:solidFill>
                <a:effectLst/>
                <a:latin typeface="Source Sans Pro" panose="020B0503030403020204" pitchFamily="34" charset="0"/>
              </a:rPr>
              <a:t>How can I apply the results to patient care?</a:t>
            </a:r>
            <a:endParaRPr lang="en-US" b="0" i="0" dirty="0">
              <a:solidFill>
                <a:srgbClr val="333333"/>
              </a:solidFill>
              <a:effectLst/>
              <a:latin typeface="Source Sans Pro" panose="020B0503030403020204" pitchFamily="34" charset="0"/>
            </a:endParaRP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the study patients similar to my patient?</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all patient-important outcomes considered?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Are the likely treatment benefits worth the potential harm and costs?</a:t>
            </a:r>
          </a:p>
        </p:txBody>
      </p:sp>
    </p:spTree>
    <p:extLst>
      <p:ext uri="{BB962C8B-B14F-4D97-AF65-F5344CB8AC3E}">
        <p14:creationId xmlns:p14="http://schemas.microsoft.com/office/powerpoint/2010/main" val="806029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4204-031A-1C8F-DBD4-ADE2D6259D48}"/>
              </a:ext>
            </a:extLst>
          </p:cNvPr>
          <p:cNvSpPr>
            <a:spLocks noGrp="1"/>
          </p:cNvSpPr>
          <p:nvPr>
            <p:ph type="title"/>
          </p:nvPr>
        </p:nvSpPr>
        <p:spPr/>
        <p:txBody>
          <a:bodyPr/>
          <a:lstStyle/>
          <a:p>
            <a:r>
              <a:rPr lang="en-US" dirty="0"/>
              <a:t>Work in your table groups: </a:t>
            </a:r>
          </a:p>
        </p:txBody>
      </p:sp>
      <p:sp>
        <p:nvSpPr>
          <p:cNvPr id="3" name="Content Placeholder 2">
            <a:extLst>
              <a:ext uri="{FF2B5EF4-FFF2-40B4-BE49-F238E27FC236}">
                <a16:creationId xmlns:a16="http://schemas.microsoft.com/office/drawing/2014/main" id="{AB5156FA-44FA-AE25-7079-69A96EE35891}"/>
              </a:ext>
            </a:extLst>
          </p:cNvPr>
          <p:cNvSpPr>
            <a:spLocks noGrp="1"/>
          </p:cNvSpPr>
          <p:nvPr>
            <p:ph idx="1"/>
          </p:nvPr>
        </p:nvSpPr>
        <p:spPr/>
        <p:txBody>
          <a:bodyPr>
            <a:normAutofit fontScale="92500" lnSpcReduction="20000"/>
          </a:bodyPr>
          <a:lstStyle/>
          <a:p>
            <a:pPr marL="514350" indent="-514350">
              <a:buAutoNum type="arabicPeriod"/>
            </a:pPr>
            <a:r>
              <a:rPr lang="en-US" dirty="0"/>
              <a:t>Write out the PICOT for this study</a:t>
            </a:r>
          </a:p>
          <a:p>
            <a:pPr marL="0" indent="0">
              <a:buNone/>
            </a:pPr>
            <a:endParaRPr lang="en-US" dirty="0"/>
          </a:p>
          <a:p>
            <a:pPr marL="0" indent="0">
              <a:buNone/>
            </a:pPr>
            <a:r>
              <a:rPr lang="en-US" dirty="0"/>
              <a:t>A. What was the primary outcome? Was it patient centered?</a:t>
            </a:r>
          </a:p>
          <a:p>
            <a:pPr marL="0" indent="0">
              <a:buNone/>
            </a:pPr>
            <a:r>
              <a:rPr lang="en-US" dirty="0"/>
              <a:t>B. Was the method of randomization truly random? Was it concealed?</a:t>
            </a:r>
          </a:p>
          <a:p>
            <a:pPr marL="0" indent="0">
              <a:buNone/>
            </a:pPr>
            <a:r>
              <a:rPr lang="en-US" dirty="0"/>
              <a:t>C. Were groups comparable at the start? </a:t>
            </a:r>
          </a:p>
          <a:p>
            <a:pPr marL="0" indent="0">
              <a:buNone/>
            </a:pPr>
            <a:r>
              <a:rPr lang="en-US" dirty="0"/>
              <a:t>D. Were patients and practitioners providing care blinded? </a:t>
            </a:r>
          </a:p>
          <a:p>
            <a:pPr marL="0" indent="0">
              <a:buNone/>
            </a:pPr>
            <a:r>
              <a:rPr lang="en-US" dirty="0"/>
              <a:t>E. Was outcome assessment blinded or were outcomes objective?</a:t>
            </a:r>
          </a:p>
          <a:p>
            <a:pPr marL="0" indent="0">
              <a:buNone/>
            </a:pPr>
            <a:r>
              <a:rPr lang="en-US" dirty="0"/>
              <a:t>F. Was there minimal loss to follow-up &amp; losses explained? </a:t>
            </a:r>
          </a:p>
          <a:p>
            <a:pPr marL="0" indent="0">
              <a:buNone/>
            </a:pPr>
            <a:r>
              <a:rPr lang="en-US" dirty="0"/>
              <a:t>G. Was an intention-to-treat analysis conducted? </a:t>
            </a:r>
          </a:p>
          <a:p>
            <a:pPr marL="0" indent="0">
              <a:buNone/>
            </a:pPr>
            <a:r>
              <a:rPr lang="en-US" dirty="0"/>
              <a:t>H. Was a a-priori power analysis conducted?</a:t>
            </a:r>
          </a:p>
          <a:p>
            <a:endParaRPr lang="en-US" dirty="0"/>
          </a:p>
        </p:txBody>
      </p:sp>
    </p:spTree>
    <p:extLst>
      <p:ext uri="{BB962C8B-B14F-4D97-AF65-F5344CB8AC3E}">
        <p14:creationId xmlns:p14="http://schemas.microsoft.com/office/powerpoint/2010/main" val="604879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PICOT?</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409929826"/>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51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PICOT?</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316517505"/>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6566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B19A7-3DA1-B8F7-ED3D-75CF8C8D9AE4}"/>
              </a:ext>
            </a:extLst>
          </p:cNvPr>
          <p:cNvSpPr>
            <a:spLocks noGrp="1"/>
          </p:cNvSpPr>
          <p:nvPr>
            <p:ph type="title"/>
          </p:nvPr>
        </p:nvSpPr>
        <p:spPr>
          <a:xfrm>
            <a:off x="648887" y="443502"/>
            <a:ext cx="10515600" cy="1325563"/>
          </a:xfrm>
        </p:spPr>
        <p:txBody>
          <a:bodyPr/>
          <a:lstStyle/>
          <a:p>
            <a:r>
              <a:rPr lang="en-US" dirty="0"/>
              <a:t>Our Question			The article</a:t>
            </a:r>
          </a:p>
        </p:txBody>
      </p:sp>
      <p:pic>
        <p:nvPicPr>
          <p:cNvPr id="7" name="Content Placeholder 6" descr="A picture containing text, screenshot, font, number&#10;&#10;Description automatically generated">
            <a:extLst>
              <a:ext uri="{FF2B5EF4-FFF2-40B4-BE49-F238E27FC236}">
                <a16:creationId xmlns:a16="http://schemas.microsoft.com/office/drawing/2014/main" id="{EE7C251E-A30C-7768-ACC9-E9A48E40652F}"/>
              </a:ext>
            </a:extLst>
          </p:cNvPr>
          <p:cNvPicPr>
            <a:picLocks noGrp="1" noChangeAspect="1"/>
          </p:cNvPicPr>
          <p:nvPr>
            <p:ph idx="1"/>
          </p:nvPr>
        </p:nvPicPr>
        <p:blipFill>
          <a:blip r:embed="rId2"/>
          <a:stretch>
            <a:fillRect/>
          </a:stretch>
        </p:blipFill>
        <p:spPr>
          <a:xfrm>
            <a:off x="269240" y="1502750"/>
            <a:ext cx="5779682" cy="4461124"/>
          </a:xfrm>
        </p:spPr>
      </p:pic>
      <p:pic>
        <p:nvPicPr>
          <p:cNvPr id="9" name="Picture 8" descr="A screenshot of a phone&#10;&#10;Description automatically generated with low confidence">
            <a:extLst>
              <a:ext uri="{FF2B5EF4-FFF2-40B4-BE49-F238E27FC236}">
                <a16:creationId xmlns:a16="http://schemas.microsoft.com/office/drawing/2014/main" id="{7DF4816A-0537-D11D-207F-7D618B6161A6}"/>
              </a:ext>
            </a:extLst>
          </p:cNvPr>
          <p:cNvPicPr>
            <a:picLocks noChangeAspect="1"/>
          </p:cNvPicPr>
          <p:nvPr/>
        </p:nvPicPr>
        <p:blipFill>
          <a:blip r:embed="rId3"/>
          <a:stretch>
            <a:fillRect/>
          </a:stretch>
        </p:blipFill>
        <p:spPr>
          <a:xfrm>
            <a:off x="5906687" y="1392963"/>
            <a:ext cx="6140030" cy="4570911"/>
          </a:xfrm>
          <a:prstGeom prst="rect">
            <a:avLst/>
          </a:prstGeom>
        </p:spPr>
      </p:pic>
    </p:spTree>
    <p:extLst>
      <p:ext uri="{BB962C8B-B14F-4D97-AF65-F5344CB8AC3E}">
        <p14:creationId xmlns:p14="http://schemas.microsoft.com/office/powerpoint/2010/main" val="1735082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results are significant and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4" name="Picture 3" descr="Icon&#10;&#10;Description automatically generated">
            <a:extLst>
              <a:ext uri="{FF2B5EF4-FFF2-40B4-BE49-F238E27FC236}">
                <a16:creationId xmlns:a16="http://schemas.microsoft.com/office/drawing/2014/main" id="{7DAA1455-3216-85EF-72DD-E63EF5ADA001}"/>
              </a:ext>
            </a:extLst>
          </p:cNvPr>
          <p:cNvPicPr>
            <a:picLocks noChangeAspect="1"/>
          </p:cNvPicPr>
          <p:nvPr/>
        </p:nvPicPr>
        <p:blipFill>
          <a:blip r:embed="rId4"/>
          <a:stretch>
            <a:fillRect/>
          </a:stretch>
        </p:blipFill>
        <p:spPr>
          <a:xfrm>
            <a:off x="6508932" y="3127602"/>
            <a:ext cx="412749" cy="412749"/>
          </a:xfrm>
          <a:prstGeom prst="rect">
            <a:avLst/>
          </a:prstGeom>
        </p:spPr>
      </p:pic>
    </p:spTree>
    <p:extLst>
      <p:ext uri="{BB962C8B-B14F-4D97-AF65-F5344CB8AC3E}">
        <p14:creationId xmlns:p14="http://schemas.microsoft.com/office/powerpoint/2010/main" val="115449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What are we even studying?</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2971329002"/>
              </p:ext>
            </p:extLst>
          </p:nvPr>
        </p:nvGraphicFramePr>
        <p:xfrm>
          <a:off x="4905052" y="750439"/>
          <a:ext cx="6666833" cy="55197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572FF083-69A8-49C7-F37C-E493181414C6}"/>
              </a:ext>
            </a:extLst>
          </p:cNvPr>
          <p:cNvSpPr txBox="1"/>
          <p:nvPr/>
        </p:nvSpPr>
        <p:spPr>
          <a:xfrm>
            <a:off x="5152367" y="3206318"/>
            <a:ext cx="6865461" cy="2246769"/>
          </a:xfrm>
          <a:prstGeom prst="rect">
            <a:avLst/>
          </a:prstGeom>
          <a:noFill/>
        </p:spPr>
        <p:txBody>
          <a:bodyPr wrap="square">
            <a:spAutoFit/>
          </a:bodyPr>
          <a:lstStyle/>
          <a:p>
            <a:pPr lvl="0"/>
            <a:r>
              <a:rPr lang="en-US" sz="2800" dirty="0"/>
              <a:t>Primary outcome:</a:t>
            </a:r>
          </a:p>
          <a:p>
            <a:pPr lvl="1"/>
            <a:r>
              <a:rPr lang="en-US" sz="2800" dirty="0"/>
              <a:t>Risk of colorectal cancer</a:t>
            </a:r>
          </a:p>
          <a:p>
            <a:pPr lvl="1"/>
            <a:r>
              <a:rPr lang="en-US" sz="2800" dirty="0"/>
              <a:t>Risk of death from colorectal cancer</a:t>
            </a:r>
          </a:p>
          <a:p>
            <a:pPr lvl="0"/>
            <a:r>
              <a:rPr lang="en-US" sz="2800" dirty="0"/>
              <a:t>Secondary outcome: </a:t>
            </a:r>
          </a:p>
          <a:p>
            <a:pPr lvl="1"/>
            <a:r>
              <a:rPr lang="en-US" sz="2800" dirty="0"/>
              <a:t>Death</a:t>
            </a:r>
          </a:p>
        </p:txBody>
      </p:sp>
    </p:spTree>
    <p:extLst>
      <p:ext uri="{BB962C8B-B14F-4D97-AF65-F5344CB8AC3E}">
        <p14:creationId xmlns:p14="http://schemas.microsoft.com/office/powerpoint/2010/main" val="237892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79257-C491-CA84-C861-46F0592F4D5D}"/>
              </a:ext>
            </a:extLst>
          </p:cNvPr>
          <p:cNvSpPr>
            <a:spLocks noGrp="1"/>
          </p:cNvSpPr>
          <p:nvPr>
            <p:ph type="title"/>
          </p:nvPr>
        </p:nvSpPr>
        <p:spPr/>
        <p:txBody>
          <a:bodyPr/>
          <a:lstStyle/>
          <a:p>
            <a:r>
              <a:rPr lang="en-US" dirty="0"/>
              <a:t>Surrogate endpoints</a:t>
            </a:r>
          </a:p>
        </p:txBody>
      </p:sp>
      <p:sp>
        <p:nvSpPr>
          <p:cNvPr id="3" name="Content Placeholder 2">
            <a:extLst>
              <a:ext uri="{FF2B5EF4-FFF2-40B4-BE49-F238E27FC236}">
                <a16:creationId xmlns:a16="http://schemas.microsoft.com/office/drawing/2014/main" id="{2DB05E18-4E64-37D2-F891-8DE71E04CE7E}"/>
              </a:ext>
            </a:extLst>
          </p:cNvPr>
          <p:cNvSpPr>
            <a:spLocks noGrp="1"/>
          </p:cNvSpPr>
          <p:nvPr>
            <p:ph idx="1"/>
          </p:nvPr>
        </p:nvSpPr>
        <p:spPr/>
        <p:txBody>
          <a:bodyPr>
            <a:normAutofit fontScale="92500" lnSpcReduction="20000"/>
          </a:bodyPr>
          <a:lstStyle/>
          <a:p>
            <a:pPr>
              <a:buFontTx/>
              <a:buChar char="-"/>
            </a:pPr>
            <a:r>
              <a:rPr lang="en-US" dirty="0"/>
              <a:t>True patient centered outcomes are harder studies to perform (take more time, more money and more patients) </a:t>
            </a:r>
          </a:p>
          <a:p>
            <a:pPr>
              <a:buFontTx/>
              <a:buChar char="-"/>
            </a:pPr>
            <a:r>
              <a:rPr lang="en-US" dirty="0"/>
              <a:t>Be careful of surrogate outcomes: </a:t>
            </a:r>
          </a:p>
          <a:p>
            <a:pPr lvl="1">
              <a:buFontTx/>
              <a:buChar char="-"/>
            </a:pPr>
            <a:r>
              <a:rPr lang="en-US" b="1" dirty="0"/>
              <a:t>A surrogate endpoint does not measure the clinical benefit of primary interest in and of itself, but rather is expected to predict that clinical benefit.</a:t>
            </a:r>
          </a:p>
          <a:p>
            <a:pPr marL="0" indent="0">
              <a:buNone/>
            </a:pPr>
            <a:r>
              <a:rPr lang="en-US" dirty="0"/>
              <a:t>Examples: </a:t>
            </a:r>
          </a:p>
          <a:p>
            <a:pPr marL="0" indent="0">
              <a:buNone/>
            </a:pPr>
            <a:r>
              <a:rPr lang="en-US" dirty="0"/>
              <a:t>- Trial on therapy for sepsis, uses surrogate outcome of renal failure.  	Renal failure is known to predict worse outcomes  </a:t>
            </a:r>
          </a:p>
          <a:p>
            <a:pPr marL="0" indent="0">
              <a:buNone/>
            </a:pPr>
            <a:endParaRPr lang="en-US" dirty="0"/>
          </a:p>
          <a:p>
            <a:pPr marL="0" indent="0">
              <a:buNone/>
            </a:pPr>
            <a:r>
              <a:rPr lang="en-US" dirty="0"/>
              <a:t>- Early trials on antiarrhythmic drugs (90’s) – surrogate endpoint was normalization of heart rhythm.  Normal rhythm – better!  When time passed (years!), it was found mortality with the drugs had drastically increased! Thus, we were doing a lot of harm </a:t>
            </a:r>
          </a:p>
          <a:p>
            <a:endParaRPr lang="en-US" dirty="0"/>
          </a:p>
        </p:txBody>
      </p:sp>
    </p:spTree>
    <p:extLst>
      <p:ext uri="{BB962C8B-B14F-4D97-AF65-F5344CB8AC3E}">
        <p14:creationId xmlns:p14="http://schemas.microsoft.com/office/powerpoint/2010/main" val="80465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F7A52-0022-4F53-A5F6-04D0C186A223}"/>
              </a:ext>
            </a:extLst>
          </p:cNvPr>
          <p:cNvSpPr>
            <a:spLocks noGrp="1"/>
          </p:cNvSpPr>
          <p:nvPr>
            <p:ph type="title"/>
          </p:nvPr>
        </p:nvSpPr>
        <p:spPr>
          <a:xfrm>
            <a:off x="762001" y="803325"/>
            <a:ext cx="5314536" cy="1325563"/>
          </a:xfrm>
        </p:spPr>
        <p:txBody>
          <a:bodyPr>
            <a:normAutofit/>
          </a:bodyPr>
          <a:lstStyle/>
          <a:p>
            <a:r>
              <a:rPr lang="en-US" dirty="0"/>
              <a:t>Seems obvious but</a:t>
            </a:r>
          </a:p>
        </p:txBody>
      </p:sp>
      <p:sp>
        <p:nvSpPr>
          <p:cNvPr id="3" name="Content Placeholder 2">
            <a:extLst>
              <a:ext uri="{FF2B5EF4-FFF2-40B4-BE49-F238E27FC236}">
                <a16:creationId xmlns:a16="http://schemas.microsoft.com/office/drawing/2014/main" id="{4F209A30-ED1C-D893-F119-EBAF08FEF88F}"/>
              </a:ext>
            </a:extLst>
          </p:cNvPr>
          <p:cNvSpPr>
            <a:spLocks noGrp="1"/>
          </p:cNvSpPr>
          <p:nvPr>
            <p:ph idx="1"/>
          </p:nvPr>
        </p:nvSpPr>
        <p:spPr>
          <a:xfrm>
            <a:off x="762000" y="2279018"/>
            <a:ext cx="5314543" cy="3375920"/>
          </a:xfrm>
        </p:spPr>
        <p:txBody>
          <a:bodyPr anchor="t">
            <a:normAutofit/>
          </a:bodyPr>
          <a:lstStyle/>
          <a:p>
            <a:r>
              <a:rPr lang="en-US" sz="1800" dirty="0"/>
              <a:t>Studies are better when they study what you want to answer! </a:t>
            </a: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Statistics">
            <a:extLst>
              <a:ext uri="{FF2B5EF4-FFF2-40B4-BE49-F238E27FC236}">
                <a16:creationId xmlns:a16="http://schemas.microsoft.com/office/drawing/2014/main" id="{51B347B6-3EBF-64CD-50A2-5F76ED58ABB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4057" y="643002"/>
            <a:ext cx="3796790" cy="3796790"/>
          </a:xfrm>
          <a:prstGeom prst="rect">
            <a:avLst/>
          </a:prstGeom>
        </p:spPr>
      </p:pic>
    </p:spTree>
    <p:extLst>
      <p:ext uri="{BB962C8B-B14F-4D97-AF65-F5344CB8AC3E}">
        <p14:creationId xmlns:p14="http://schemas.microsoft.com/office/powerpoint/2010/main" val="2970723700"/>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How we randomize- does it matter?</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3921805388"/>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A1EE4227-1E06-789B-2F2C-0212F095EF62}"/>
              </a:ext>
            </a:extLst>
          </p:cNvPr>
          <p:cNvSpPr txBox="1"/>
          <p:nvPr/>
        </p:nvSpPr>
        <p:spPr>
          <a:xfrm>
            <a:off x="5041903" y="3428996"/>
            <a:ext cx="6172200" cy="923330"/>
          </a:xfrm>
          <a:prstGeom prst="rect">
            <a:avLst/>
          </a:prstGeom>
          <a:noFill/>
        </p:spPr>
        <p:txBody>
          <a:bodyPr wrap="square">
            <a:spAutoFit/>
          </a:bodyPr>
          <a:lstStyle/>
          <a:p>
            <a:pPr lvl="0">
              <a:buNone/>
            </a:pPr>
            <a:r>
              <a:rPr lang="en-US" dirty="0"/>
              <a:t>Independent organizations in each country randomly assigned participants with the use of a computer-generated allocation algorithm, stratified according to age, sex, and municipality. </a:t>
            </a:r>
          </a:p>
        </p:txBody>
      </p:sp>
    </p:spTree>
    <p:extLst>
      <p:ext uri="{BB962C8B-B14F-4D97-AF65-F5344CB8AC3E}">
        <p14:creationId xmlns:p14="http://schemas.microsoft.com/office/powerpoint/2010/main" val="8856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F3B9-B62B-75D9-DB91-488ECB3BF77C}"/>
              </a:ext>
            </a:extLst>
          </p:cNvPr>
          <p:cNvSpPr>
            <a:spLocks noGrp="1"/>
          </p:cNvSpPr>
          <p:nvPr>
            <p:ph type="title"/>
          </p:nvPr>
        </p:nvSpPr>
        <p:spPr/>
        <p:txBody>
          <a:bodyPr>
            <a:normAutofit/>
          </a:bodyPr>
          <a:lstStyle/>
          <a:p>
            <a:r>
              <a:rPr lang="en-US" dirty="0"/>
              <a:t>Concealment – does it matter?</a:t>
            </a:r>
          </a:p>
        </p:txBody>
      </p:sp>
      <p:sp>
        <p:nvSpPr>
          <p:cNvPr id="13" name="Content Placeholder 12">
            <a:extLst>
              <a:ext uri="{FF2B5EF4-FFF2-40B4-BE49-F238E27FC236}">
                <a16:creationId xmlns:a16="http://schemas.microsoft.com/office/drawing/2014/main" id="{EE96FE64-C139-B82F-311B-7C7473574259}"/>
              </a:ext>
            </a:extLst>
          </p:cNvPr>
          <p:cNvSpPr>
            <a:spLocks noGrp="1"/>
          </p:cNvSpPr>
          <p:nvPr>
            <p:ph idx="1"/>
          </p:nvPr>
        </p:nvSpPr>
        <p:spPr/>
        <p:txBody>
          <a:bodyPr/>
          <a:lstStyle/>
          <a:p>
            <a:r>
              <a:rPr lang="en-US" dirty="0"/>
              <a:t>Patients and investigators enrolling patients </a:t>
            </a:r>
            <a:r>
              <a:rPr lang="en-US" b="1" dirty="0"/>
              <a:t>should not </a:t>
            </a:r>
            <a:r>
              <a:rPr lang="en-US" dirty="0"/>
              <a:t>know which group the next patient is going to.  They </a:t>
            </a:r>
            <a:r>
              <a:rPr lang="en-US" b="1" dirty="0"/>
              <a:t>can not </a:t>
            </a:r>
            <a:r>
              <a:rPr lang="en-US" dirty="0"/>
              <a:t>know the sequence!</a:t>
            </a:r>
          </a:p>
          <a:p>
            <a:r>
              <a:rPr lang="en-US" dirty="0"/>
              <a:t>Bias is introduced if participant’s decision to provide consent or a recruiter’s decision to enroll a participant is influenced by knowledge of which group a patient might be in if they participated</a:t>
            </a:r>
          </a:p>
        </p:txBody>
      </p:sp>
      <p:pic>
        <p:nvPicPr>
          <p:cNvPr id="14" name="Content Placeholder 4" descr="A picture containing square&#10;&#10;Description automatically generated">
            <a:extLst>
              <a:ext uri="{FF2B5EF4-FFF2-40B4-BE49-F238E27FC236}">
                <a16:creationId xmlns:a16="http://schemas.microsoft.com/office/drawing/2014/main" id="{B0316629-139B-F7B8-FD0C-7A2E03A774A1}"/>
              </a:ext>
            </a:extLst>
          </p:cNvPr>
          <p:cNvPicPr>
            <a:picLocks noChangeAspect="1"/>
          </p:cNvPicPr>
          <p:nvPr/>
        </p:nvPicPr>
        <p:blipFill>
          <a:blip r:embed="rId2"/>
          <a:stretch>
            <a:fillRect/>
          </a:stretch>
        </p:blipFill>
        <p:spPr>
          <a:xfrm>
            <a:off x="2326095" y="4030249"/>
            <a:ext cx="2742293" cy="2462626"/>
          </a:xfrm>
          <a:prstGeom prst="rect">
            <a:avLst/>
          </a:prstGeom>
        </p:spPr>
      </p:pic>
      <p:pic>
        <p:nvPicPr>
          <p:cNvPr id="15" name="Picture 14" descr="Graphical user interface&#10;&#10;Description automatically generated">
            <a:extLst>
              <a:ext uri="{FF2B5EF4-FFF2-40B4-BE49-F238E27FC236}">
                <a16:creationId xmlns:a16="http://schemas.microsoft.com/office/drawing/2014/main" id="{3880939C-1E52-8CA8-3D14-14BFD3C613F8}"/>
              </a:ext>
            </a:extLst>
          </p:cNvPr>
          <p:cNvPicPr>
            <a:picLocks noChangeAspect="1"/>
          </p:cNvPicPr>
          <p:nvPr/>
        </p:nvPicPr>
        <p:blipFill>
          <a:blip r:embed="rId3"/>
          <a:stretch>
            <a:fillRect/>
          </a:stretch>
        </p:blipFill>
        <p:spPr>
          <a:xfrm>
            <a:off x="6468291" y="4030249"/>
            <a:ext cx="3397614" cy="2468289"/>
          </a:xfrm>
          <a:prstGeom prst="rect">
            <a:avLst/>
          </a:prstGeom>
        </p:spPr>
      </p:pic>
    </p:spTree>
    <p:extLst>
      <p:ext uri="{BB962C8B-B14F-4D97-AF65-F5344CB8AC3E}">
        <p14:creationId xmlns:p14="http://schemas.microsoft.com/office/powerpoint/2010/main" val="205206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F3B9-B62B-75D9-DB91-488ECB3BF77C}"/>
              </a:ext>
            </a:extLst>
          </p:cNvPr>
          <p:cNvSpPr>
            <a:spLocks noGrp="1"/>
          </p:cNvSpPr>
          <p:nvPr>
            <p:ph type="title"/>
          </p:nvPr>
        </p:nvSpPr>
        <p:spPr/>
        <p:txBody>
          <a:bodyPr>
            <a:normAutofit/>
          </a:bodyPr>
          <a:lstStyle/>
          <a:p>
            <a:r>
              <a:rPr lang="en-US" dirty="0"/>
              <a:t>Concealment – does it matter?</a:t>
            </a:r>
          </a:p>
        </p:txBody>
      </p:sp>
      <p:pic>
        <p:nvPicPr>
          <p:cNvPr id="9" name="Picture 8" descr="Text&#10;&#10;Description automatically generated">
            <a:extLst>
              <a:ext uri="{FF2B5EF4-FFF2-40B4-BE49-F238E27FC236}">
                <a16:creationId xmlns:a16="http://schemas.microsoft.com/office/drawing/2014/main" id="{E15E0F83-AAB2-26D5-1E7E-F24645F36F0B}"/>
              </a:ext>
            </a:extLst>
          </p:cNvPr>
          <p:cNvPicPr>
            <a:picLocks noChangeAspect="1"/>
          </p:cNvPicPr>
          <p:nvPr/>
        </p:nvPicPr>
        <p:blipFill>
          <a:blip r:embed="rId2"/>
          <a:stretch>
            <a:fillRect/>
          </a:stretch>
        </p:blipFill>
        <p:spPr>
          <a:xfrm>
            <a:off x="737404" y="1690688"/>
            <a:ext cx="10039453" cy="1966150"/>
          </a:xfrm>
          <a:prstGeom prst="rect">
            <a:avLst/>
          </a:prstGeom>
        </p:spPr>
      </p:pic>
      <p:pic>
        <p:nvPicPr>
          <p:cNvPr id="11" name="Picture 10" descr="Text&#10;&#10;Description automatically generated">
            <a:extLst>
              <a:ext uri="{FF2B5EF4-FFF2-40B4-BE49-F238E27FC236}">
                <a16:creationId xmlns:a16="http://schemas.microsoft.com/office/drawing/2014/main" id="{E5F2CD06-1605-52B9-72C5-77DC1588D0CE}"/>
              </a:ext>
            </a:extLst>
          </p:cNvPr>
          <p:cNvPicPr>
            <a:picLocks noChangeAspect="1"/>
          </p:cNvPicPr>
          <p:nvPr/>
        </p:nvPicPr>
        <p:blipFill>
          <a:blip r:embed="rId3"/>
          <a:stretch>
            <a:fillRect/>
          </a:stretch>
        </p:blipFill>
        <p:spPr>
          <a:xfrm>
            <a:off x="683623" y="3819934"/>
            <a:ext cx="10093234" cy="1778542"/>
          </a:xfrm>
          <a:prstGeom prst="rect">
            <a:avLst/>
          </a:prstGeom>
        </p:spPr>
      </p:pic>
    </p:spTree>
    <p:extLst>
      <p:ext uri="{BB962C8B-B14F-4D97-AF65-F5344CB8AC3E}">
        <p14:creationId xmlns:p14="http://schemas.microsoft.com/office/powerpoint/2010/main" val="519296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We randomized for a reason… </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2677791122"/>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65458" y="2747697"/>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Always look at Table 1 </a:t>
            </a:r>
          </a:p>
          <a:p>
            <a:pPr lvl="1"/>
            <a:r>
              <a:rPr lang="en-US" dirty="0"/>
              <a:t>Occasionally you will find significant discrepancies here that will preclude you from applying it to your population </a:t>
            </a:r>
          </a:p>
          <a:p>
            <a:pPr lvl="1"/>
            <a:r>
              <a:rPr lang="en-US" dirty="0"/>
              <a:t>The larger the sample size, the less likely this is to happen </a:t>
            </a:r>
          </a:p>
          <a:p>
            <a:pPr lvl="1"/>
            <a:r>
              <a:rPr lang="en-US" dirty="0"/>
              <a:t>Studies don’t always collect data that you might be interested in</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143911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45B16-C5E3-904D-1574-3F0A2D30A89C}"/>
              </a:ext>
            </a:extLst>
          </p:cNvPr>
          <p:cNvSpPr>
            <a:spLocks noGrp="1"/>
          </p:cNvSpPr>
          <p:nvPr>
            <p:ph type="title"/>
          </p:nvPr>
        </p:nvSpPr>
        <p:spPr/>
        <p:txBody>
          <a:bodyPr/>
          <a:lstStyle/>
          <a:p>
            <a:r>
              <a:rPr lang="en-US" dirty="0"/>
              <a:t>Table 1</a:t>
            </a:r>
          </a:p>
        </p:txBody>
      </p:sp>
      <p:pic>
        <p:nvPicPr>
          <p:cNvPr id="5" name="Picture 4" descr="Table&#10;&#10;Description automatically generated">
            <a:extLst>
              <a:ext uri="{FF2B5EF4-FFF2-40B4-BE49-F238E27FC236}">
                <a16:creationId xmlns:a16="http://schemas.microsoft.com/office/drawing/2014/main" id="{B2CCC341-BEBF-246C-5352-BD91F97ED2FD}"/>
              </a:ext>
            </a:extLst>
          </p:cNvPr>
          <p:cNvPicPr>
            <a:picLocks noChangeAspect="1"/>
          </p:cNvPicPr>
          <p:nvPr/>
        </p:nvPicPr>
        <p:blipFill>
          <a:blip r:embed="rId2"/>
          <a:stretch>
            <a:fillRect/>
          </a:stretch>
        </p:blipFill>
        <p:spPr>
          <a:xfrm>
            <a:off x="838200" y="1690688"/>
            <a:ext cx="10368067" cy="3764059"/>
          </a:xfrm>
          <a:prstGeom prst="rect">
            <a:avLst/>
          </a:prstGeom>
        </p:spPr>
      </p:pic>
    </p:spTree>
    <p:extLst>
      <p:ext uri="{BB962C8B-B14F-4D97-AF65-F5344CB8AC3E}">
        <p14:creationId xmlns:p14="http://schemas.microsoft.com/office/powerpoint/2010/main" val="93419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9C048-9BDB-8E07-2ECB-27E5B2E1022F}"/>
              </a:ext>
            </a:extLst>
          </p:cNvPr>
          <p:cNvSpPr>
            <a:spLocks noGrp="1"/>
          </p:cNvSpPr>
          <p:nvPr>
            <p:ph type="title"/>
          </p:nvPr>
        </p:nvSpPr>
        <p:spPr/>
        <p:txBody>
          <a:bodyPr/>
          <a:lstStyle/>
          <a:p>
            <a:r>
              <a:rPr lang="en-US" dirty="0"/>
              <a:t>Table 1</a:t>
            </a:r>
          </a:p>
        </p:txBody>
      </p:sp>
      <p:pic>
        <p:nvPicPr>
          <p:cNvPr id="5" name="Content Placeholder 4" descr="Table&#10;&#10;Description automatically generated">
            <a:extLst>
              <a:ext uri="{FF2B5EF4-FFF2-40B4-BE49-F238E27FC236}">
                <a16:creationId xmlns:a16="http://schemas.microsoft.com/office/drawing/2014/main" id="{48B96777-C478-6C4E-33E4-A179BCE5EF27}"/>
              </a:ext>
            </a:extLst>
          </p:cNvPr>
          <p:cNvPicPr>
            <a:picLocks noGrp="1" noChangeAspect="1"/>
          </p:cNvPicPr>
          <p:nvPr>
            <p:ph idx="1"/>
          </p:nvPr>
        </p:nvPicPr>
        <p:blipFill>
          <a:blip r:embed="rId2"/>
          <a:stretch>
            <a:fillRect/>
          </a:stretch>
        </p:blipFill>
        <p:spPr>
          <a:xfrm>
            <a:off x="838200" y="2122277"/>
            <a:ext cx="10515600" cy="3758034"/>
          </a:xfrm>
        </p:spPr>
      </p:pic>
    </p:spTree>
    <p:extLst>
      <p:ext uri="{BB962C8B-B14F-4D97-AF65-F5344CB8AC3E}">
        <p14:creationId xmlns:p14="http://schemas.microsoft.com/office/powerpoint/2010/main" val="1528567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5F907D-6556-58C2-6FF3-D20A23AD47D0}"/>
              </a:ext>
            </a:extLst>
          </p:cNvPr>
          <p:cNvSpPr>
            <a:spLocks noGrp="1"/>
          </p:cNvSpPr>
          <p:nvPr>
            <p:ph idx="1"/>
          </p:nvPr>
        </p:nvSpPr>
        <p:spPr/>
        <p:txBody>
          <a:bodyPr/>
          <a:lstStyle/>
          <a:p>
            <a:r>
              <a:rPr lang="en-US" dirty="0"/>
              <a:t>What about family history of colon cancer</a:t>
            </a:r>
          </a:p>
          <a:p>
            <a:r>
              <a:rPr lang="en-US" dirty="0"/>
              <a:t>What about smoking history</a:t>
            </a:r>
          </a:p>
          <a:p>
            <a:r>
              <a:rPr lang="en-US" dirty="0"/>
              <a:t>What about weight/BMI (what kind of diet?) </a:t>
            </a:r>
          </a:p>
          <a:p>
            <a:r>
              <a:rPr lang="en-US" dirty="0"/>
              <a:t>What about other medical problems? </a:t>
            </a:r>
          </a:p>
          <a:p>
            <a:r>
              <a:rPr lang="en-US" dirty="0"/>
              <a:t>None of those were reported – possible the sample size was large enough, but – maybe the ones who chose to participate knew their risk was lower…!? Or higher? Opted out as they didn’t want to roll the dice on getting offered screening… </a:t>
            </a:r>
          </a:p>
        </p:txBody>
      </p:sp>
      <p:sp>
        <p:nvSpPr>
          <p:cNvPr id="5" name="Title 4">
            <a:extLst>
              <a:ext uri="{FF2B5EF4-FFF2-40B4-BE49-F238E27FC236}">
                <a16:creationId xmlns:a16="http://schemas.microsoft.com/office/drawing/2014/main" id="{1A793886-3C24-7EF3-7434-C99463C3A8A6}"/>
              </a:ext>
            </a:extLst>
          </p:cNvPr>
          <p:cNvSpPr>
            <a:spLocks noGrp="1"/>
          </p:cNvSpPr>
          <p:nvPr>
            <p:ph type="title"/>
          </p:nvPr>
        </p:nvSpPr>
        <p:spPr/>
        <p:txBody>
          <a:bodyPr/>
          <a:lstStyle/>
          <a:p>
            <a:r>
              <a:rPr lang="en-US" dirty="0"/>
              <a:t>Are they truly equal?</a:t>
            </a:r>
          </a:p>
        </p:txBody>
      </p:sp>
    </p:spTree>
    <p:extLst>
      <p:ext uri="{BB962C8B-B14F-4D97-AF65-F5344CB8AC3E}">
        <p14:creationId xmlns:p14="http://schemas.microsoft.com/office/powerpoint/2010/main" val="218790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You can’t see me…. </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398785897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65458" y="2747697"/>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No</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344388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CB615-64FC-3F8B-9F41-B254B8C525AB}"/>
              </a:ext>
            </a:extLst>
          </p:cNvPr>
          <p:cNvSpPr>
            <a:spLocks noGrp="1"/>
          </p:cNvSpPr>
          <p:nvPr>
            <p:ph type="title"/>
          </p:nvPr>
        </p:nvSpPr>
        <p:spPr/>
        <p:txBody>
          <a:bodyPr/>
          <a:lstStyle/>
          <a:p>
            <a:r>
              <a:rPr lang="en-US" dirty="0"/>
              <a:t>Blinding</a:t>
            </a:r>
          </a:p>
        </p:txBody>
      </p:sp>
      <p:sp>
        <p:nvSpPr>
          <p:cNvPr id="3" name="Content Placeholder 2">
            <a:extLst>
              <a:ext uri="{FF2B5EF4-FFF2-40B4-BE49-F238E27FC236}">
                <a16:creationId xmlns:a16="http://schemas.microsoft.com/office/drawing/2014/main" id="{0E0E7DE3-1925-126F-33A3-73C235C7D093}"/>
              </a:ext>
            </a:extLst>
          </p:cNvPr>
          <p:cNvSpPr>
            <a:spLocks noGrp="1"/>
          </p:cNvSpPr>
          <p:nvPr>
            <p:ph idx="1"/>
          </p:nvPr>
        </p:nvSpPr>
        <p:spPr>
          <a:xfrm>
            <a:off x="603068" y="4201319"/>
            <a:ext cx="10515600" cy="4351338"/>
          </a:xfrm>
        </p:spPr>
        <p:txBody>
          <a:bodyPr/>
          <a:lstStyle/>
          <a:p>
            <a:r>
              <a:rPr lang="en-US" dirty="0"/>
              <a:t>In therapy trials where you can’t have a placebo, blinding can become essentially impossible.  Usually the case for surgery, or intervention based trials</a:t>
            </a:r>
          </a:p>
          <a:p>
            <a:r>
              <a:rPr lang="en-US" dirty="0"/>
              <a:t>Should still blind other parts of the study, specifically the outcome data. </a:t>
            </a:r>
          </a:p>
          <a:p>
            <a:endParaRPr lang="en-US" dirty="0"/>
          </a:p>
          <a:p>
            <a:endParaRPr lang="en-US" dirty="0"/>
          </a:p>
        </p:txBody>
      </p:sp>
      <p:pic>
        <p:nvPicPr>
          <p:cNvPr id="5" name="Picture 4" descr="Graphical user interface, text, application&#10;&#10;Description automatically generated">
            <a:extLst>
              <a:ext uri="{FF2B5EF4-FFF2-40B4-BE49-F238E27FC236}">
                <a16:creationId xmlns:a16="http://schemas.microsoft.com/office/drawing/2014/main" id="{762C38E0-A6AC-305A-FE2F-434536CAD6E3}"/>
              </a:ext>
            </a:extLst>
          </p:cNvPr>
          <p:cNvPicPr>
            <a:picLocks noChangeAspect="1"/>
          </p:cNvPicPr>
          <p:nvPr/>
        </p:nvPicPr>
        <p:blipFill>
          <a:blip r:embed="rId2"/>
          <a:stretch>
            <a:fillRect/>
          </a:stretch>
        </p:blipFill>
        <p:spPr>
          <a:xfrm>
            <a:off x="340186" y="1300549"/>
            <a:ext cx="12060267" cy="2900770"/>
          </a:xfrm>
          <a:prstGeom prst="rect">
            <a:avLst/>
          </a:prstGeom>
        </p:spPr>
      </p:pic>
    </p:spTree>
    <p:extLst>
      <p:ext uri="{BB962C8B-B14F-4D97-AF65-F5344CB8AC3E}">
        <p14:creationId xmlns:p14="http://schemas.microsoft.com/office/powerpoint/2010/main" val="223780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Now we can’t see</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174926770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34455" y="2890922"/>
            <a:ext cx="7757160" cy="32166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Three outcomes:  </a:t>
            </a:r>
          </a:p>
          <a:p>
            <a:pPr marL="514350" indent="-514350">
              <a:buFont typeface="Arial" panose="020B0604020202020204" pitchFamily="34" charset="0"/>
              <a:buAutoNum type="arabicPeriod"/>
            </a:pPr>
            <a:r>
              <a:rPr lang="en-US" b="1" dirty="0"/>
              <a:t>diagnosed with colon cancer </a:t>
            </a:r>
            <a:r>
              <a:rPr lang="en-US" dirty="0"/>
              <a:t>- Colon cancer was defined explicitly as adenocarcinoma only, unlikely to have bias</a:t>
            </a:r>
          </a:p>
          <a:p>
            <a:pPr marL="514350" indent="-514350">
              <a:buAutoNum type="arabicPeriod"/>
            </a:pPr>
            <a:r>
              <a:rPr lang="en-US" b="1" dirty="0"/>
              <a:t>death from colon cancer </a:t>
            </a:r>
            <a:r>
              <a:rPr lang="en-US" dirty="0"/>
              <a:t>– potential bias, however cause of death was not decided by the researchers </a:t>
            </a:r>
          </a:p>
          <a:p>
            <a:pPr marL="514350" indent="-514350">
              <a:buAutoNum type="arabicPeriod"/>
            </a:pPr>
            <a:r>
              <a:rPr lang="en-US" b="1" dirty="0"/>
              <a:t>death</a:t>
            </a:r>
            <a:r>
              <a:rPr lang="en-US" dirty="0"/>
              <a:t> – dichotomous, no bias (but… must be able to follow everyone up!) </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258347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Where did you go?</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55402079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34455" y="2890922"/>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No lost to follow up!?</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370939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5140F-8216-1363-3BB2-92C18D349AC7}"/>
              </a:ext>
            </a:extLst>
          </p:cNvPr>
          <p:cNvSpPr>
            <a:spLocks noGrp="1"/>
          </p:cNvSpPr>
          <p:nvPr>
            <p:ph type="title"/>
          </p:nvPr>
        </p:nvSpPr>
        <p:spPr/>
        <p:txBody>
          <a:bodyPr/>
          <a:lstStyle/>
          <a:p>
            <a:r>
              <a:rPr lang="en-US" dirty="0"/>
              <a:t>Lost to Follow up</a:t>
            </a:r>
          </a:p>
        </p:txBody>
      </p:sp>
      <p:sp>
        <p:nvSpPr>
          <p:cNvPr id="3" name="Content Placeholder 2">
            <a:extLst>
              <a:ext uri="{FF2B5EF4-FFF2-40B4-BE49-F238E27FC236}">
                <a16:creationId xmlns:a16="http://schemas.microsoft.com/office/drawing/2014/main" id="{75CF61BB-145E-7E7B-BAE7-D4F0E068F55E}"/>
              </a:ext>
            </a:extLst>
          </p:cNvPr>
          <p:cNvSpPr>
            <a:spLocks noGrp="1"/>
          </p:cNvSpPr>
          <p:nvPr>
            <p:ph idx="1"/>
          </p:nvPr>
        </p:nvSpPr>
        <p:spPr>
          <a:xfrm>
            <a:off x="838200" y="1825625"/>
            <a:ext cx="4961709" cy="4351338"/>
          </a:xfrm>
        </p:spPr>
        <p:txBody>
          <a:bodyPr>
            <a:normAutofit fontScale="92500" lnSpcReduction="10000"/>
          </a:bodyPr>
          <a:lstStyle/>
          <a:p>
            <a:r>
              <a:rPr lang="en-US" dirty="0"/>
              <a:t>All participants who underwent randomization were followed for all end-point events through these registries, regardless of whether they underwent screening.</a:t>
            </a:r>
          </a:p>
          <a:p>
            <a:pPr marL="0" indent="0">
              <a:buNone/>
            </a:pPr>
            <a:endParaRPr lang="en-US" dirty="0"/>
          </a:p>
          <a:p>
            <a:pPr marL="0" indent="0">
              <a:buNone/>
            </a:pPr>
            <a:r>
              <a:rPr lang="en-US" dirty="0"/>
              <a:t>5-and-20 rule for follow up: </a:t>
            </a:r>
          </a:p>
          <a:p>
            <a:r>
              <a:rPr lang="en-US" dirty="0"/>
              <a:t>&lt;5% unlikely bias</a:t>
            </a:r>
          </a:p>
          <a:p>
            <a:r>
              <a:rPr lang="en-US" dirty="0"/>
              <a:t>5-20% - potential bias</a:t>
            </a:r>
          </a:p>
          <a:p>
            <a:r>
              <a:rPr lang="en-US" dirty="0"/>
              <a:t>&gt;20% - serious threat </a:t>
            </a:r>
          </a:p>
        </p:txBody>
      </p:sp>
      <p:pic>
        <p:nvPicPr>
          <p:cNvPr id="5" name="Picture 4" descr="Diagram&#10;&#10;Description automatically generated">
            <a:extLst>
              <a:ext uri="{FF2B5EF4-FFF2-40B4-BE49-F238E27FC236}">
                <a16:creationId xmlns:a16="http://schemas.microsoft.com/office/drawing/2014/main" id="{A4A5FE4C-D59A-AB4A-6E7E-A0003A1FAC90}"/>
              </a:ext>
            </a:extLst>
          </p:cNvPr>
          <p:cNvPicPr>
            <a:picLocks noChangeAspect="1"/>
          </p:cNvPicPr>
          <p:nvPr/>
        </p:nvPicPr>
        <p:blipFill>
          <a:blip r:embed="rId3"/>
          <a:stretch>
            <a:fillRect/>
          </a:stretch>
        </p:blipFill>
        <p:spPr>
          <a:xfrm>
            <a:off x="5637930" y="1039683"/>
            <a:ext cx="6240380" cy="5064349"/>
          </a:xfrm>
          <a:prstGeom prst="rect">
            <a:avLst/>
          </a:prstGeom>
        </p:spPr>
      </p:pic>
    </p:spTree>
    <p:extLst>
      <p:ext uri="{BB962C8B-B14F-4D97-AF65-F5344CB8AC3E}">
        <p14:creationId xmlns:p14="http://schemas.microsoft.com/office/powerpoint/2010/main" val="17298490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Is this the real world?</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4051202932"/>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2">
            <a:extLst>
              <a:ext uri="{FF2B5EF4-FFF2-40B4-BE49-F238E27FC236}">
                <a16:creationId xmlns:a16="http://schemas.microsoft.com/office/drawing/2014/main" id="{FB19A794-BC28-3E19-C257-28C39BD3F3AD}"/>
              </a:ext>
            </a:extLst>
          </p:cNvPr>
          <p:cNvSpPr txBox="1">
            <a:spLocks/>
          </p:cNvSpPr>
          <p:nvPr/>
        </p:nvSpPr>
        <p:spPr>
          <a:xfrm>
            <a:off x="4534455" y="2890922"/>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Yes – all stats reported are from ITT</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4350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BB4B2-0367-7EE5-1DFA-02EB1F8F2997}"/>
              </a:ext>
            </a:extLst>
          </p:cNvPr>
          <p:cNvSpPr>
            <a:spLocks noGrp="1"/>
          </p:cNvSpPr>
          <p:nvPr>
            <p:ph type="title"/>
          </p:nvPr>
        </p:nvSpPr>
        <p:spPr/>
        <p:txBody>
          <a:bodyPr/>
          <a:lstStyle/>
          <a:p>
            <a:r>
              <a:rPr lang="en-US" dirty="0"/>
              <a:t>What is intention to treat?</a:t>
            </a:r>
          </a:p>
        </p:txBody>
      </p:sp>
      <p:sp>
        <p:nvSpPr>
          <p:cNvPr id="3" name="Content Placeholder 2">
            <a:extLst>
              <a:ext uri="{FF2B5EF4-FFF2-40B4-BE49-F238E27FC236}">
                <a16:creationId xmlns:a16="http://schemas.microsoft.com/office/drawing/2014/main" id="{854D396D-6C0E-DBBD-7D61-430526B84B5A}"/>
              </a:ext>
            </a:extLst>
          </p:cNvPr>
          <p:cNvSpPr>
            <a:spLocks noGrp="1"/>
          </p:cNvSpPr>
          <p:nvPr>
            <p:ph idx="1"/>
          </p:nvPr>
        </p:nvSpPr>
        <p:spPr/>
        <p:txBody>
          <a:bodyPr>
            <a:normAutofit lnSpcReduction="10000"/>
          </a:bodyPr>
          <a:lstStyle/>
          <a:p>
            <a:r>
              <a:rPr lang="en-US" dirty="0"/>
              <a:t>Once a patient is randomized, he/she is analyzed in their assigned group </a:t>
            </a:r>
          </a:p>
          <a:p>
            <a:pPr marL="457200" lvl="1" indent="0">
              <a:buNone/>
            </a:pPr>
            <a:r>
              <a:rPr lang="en-US" dirty="0"/>
              <a:t>• Regardless of status: lost to follow-up, never received treatment, or crossed over </a:t>
            </a:r>
          </a:p>
          <a:p>
            <a:pPr marL="0" indent="0">
              <a:buNone/>
            </a:pPr>
            <a:r>
              <a:rPr lang="en-US" dirty="0"/>
              <a:t>Benefit: groups stay equal, maintain power, estimates real world effectiveness</a:t>
            </a:r>
          </a:p>
          <a:p>
            <a:pPr marL="0" indent="0">
              <a:buNone/>
            </a:pPr>
            <a:r>
              <a:rPr lang="en-US" dirty="0"/>
              <a:t>	- if a treatment is particularly risky, costly or involved, ITT is much more important.  We could develop a 10 day hospital stay to detect colon cancer, but this is not feasible or possible to actually implement.  It may detect 100% of cancers…. But nobody will get or use the therapy. ITT controls for this. </a:t>
            </a:r>
          </a:p>
        </p:txBody>
      </p:sp>
    </p:spTree>
    <p:extLst>
      <p:ext uri="{BB962C8B-B14F-4D97-AF65-F5344CB8AC3E}">
        <p14:creationId xmlns:p14="http://schemas.microsoft.com/office/powerpoint/2010/main" val="19972951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Do you have the power?</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87529513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Text&#10;&#10;Description automatically generated">
            <a:extLst>
              <a:ext uri="{FF2B5EF4-FFF2-40B4-BE49-F238E27FC236}">
                <a16:creationId xmlns:a16="http://schemas.microsoft.com/office/drawing/2014/main" id="{C86E0663-9932-EF10-5695-1D1EC3872A54}"/>
              </a:ext>
            </a:extLst>
          </p:cNvPr>
          <p:cNvPicPr>
            <a:picLocks noChangeAspect="1"/>
          </p:cNvPicPr>
          <p:nvPr/>
        </p:nvPicPr>
        <p:blipFill>
          <a:blip r:embed="rId8"/>
          <a:stretch>
            <a:fillRect/>
          </a:stretch>
        </p:blipFill>
        <p:spPr>
          <a:xfrm>
            <a:off x="6966410" y="3643366"/>
            <a:ext cx="4176207" cy="3038191"/>
          </a:xfrm>
          <a:prstGeom prst="rect">
            <a:avLst/>
          </a:prstGeom>
        </p:spPr>
      </p:pic>
      <p:sp>
        <p:nvSpPr>
          <p:cNvPr id="7" name="TextBox 6">
            <a:extLst>
              <a:ext uri="{FF2B5EF4-FFF2-40B4-BE49-F238E27FC236}">
                <a16:creationId xmlns:a16="http://schemas.microsoft.com/office/drawing/2014/main" id="{2AF99587-4A97-E989-F83D-92CEBFE340D1}"/>
              </a:ext>
            </a:extLst>
          </p:cNvPr>
          <p:cNvSpPr txBox="1"/>
          <p:nvPr/>
        </p:nvSpPr>
        <p:spPr>
          <a:xfrm>
            <a:off x="4143525" y="2448894"/>
            <a:ext cx="8108768" cy="1200329"/>
          </a:xfrm>
          <a:prstGeom prst="rect">
            <a:avLst/>
          </a:prstGeom>
          <a:noFill/>
        </p:spPr>
        <p:txBody>
          <a:bodyPr wrap="square">
            <a:spAutoFit/>
          </a:bodyPr>
          <a:lstStyle/>
          <a:p>
            <a:r>
              <a:rPr lang="en-US" b="0" i="0" dirty="0">
                <a:solidFill>
                  <a:srgbClr val="202124"/>
                </a:solidFill>
                <a:effectLst/>
                <a:latin typeface="Roboto" panose="02000000000000000000" pitchFamily="2" charset="0"/>
              </a:rPr>
              <a:t>An a priori analysis is </a:t>
            </a:r>
            <a:r>
              <a:rPr lang="en-US" b="1" i="0" dirty="0">
                <a:solidFill>
                  <a:srgbClr val="202124"/>
                </a:solidFill>
                <a:effectLst/>
                <a:latin typeface="Roboto" panose="02000000000000000000" pitchFamily="2" charset="0"/>
              </a:rPr>
              <a:t>a sample size calculation performed before conducting the study and before the design and planning stage of the study</a:t>
            </a:r>
            <a:r>
              <a:rPr lang="en-US" b="0" i="0" dirty="0">
                <a:solidFill>
                  <a:srgbClr val="202124"/>
                </a:solidFill>
                <a:effectLst/>
                <a:latin typeface="Roboto" panose="02000000000000000000" pitchFamily="2" charset="0"/>
              </a:rPr>
              <a:t>; thus, it is used to calculate the sample size N, which is necessary to determine the effect size, desired </a:t>
            </a:r>
            <a:r>
              <a:rPr lang="el-GR" b="0" i="0" dirty="0">
                <a:solidFill>
                  <a:srgbClr val="202124"/>
                </a:solidFill>
                <a:effectLst/>
                <a:latin typeface="Roboto" panose="02000000000000000000" pitchFamily="2" charset="0"/>
              </a:rPr>
              <a:t>α </a:t>
            </a:r>
            <a:r>
              <a:rPr lang="en-US" b="0" i="0" dirty="0">
                <a:solidFill>
                  <a:srgbClr val="202124"/>
                </a:solidFill>
                <a:effectLst/>
                <a:latin typeface="Roboto" panose="02000000000000000000" pitchFamily="2" charset="0"/>
              </a:rPr>
              <a:t>level, and power level</a:t>
            </a:r>
            <a:endParaRPr lang="en-US" dirty="0"/>
          </a:p>
        </p:txBody>
      </p:sp>
    </p:spTree>
    <p:extLst>
      <p:ext uri="{BB962C8B-B14F-4D97-AF65-F5344CB8AC3E}">
        <p14:creationId xmlns:p14="http://schemas.microsoft.com/office/powerpoint/2010/main" val="224491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66B71-4B4A-D377-429F-0BC5249C28D3}"/>
              </a:ext>
            </a:extLst>
          </p:cNvPr>
          <p:cNvSpPr>
            <a:spLocks noGrp="1"/>
          </p:cNvSpPr>
          <p:nvPr>
            <p:ph type="title"/>
          </p:nvPr>
        </p:nvSpPr>
        <p:spPr/>
        <p:txBody>
          <a:bodyPr/>
          <a:lstStyle/>
          <a:p>
            <a:r>
              <a:rPr lang="en-US" dirty="0"/>
              <a:t>Do you have the power?</a:t>
            </a:r>
          </a:p>
        </p:txBody>
      </p:sp>
      <p:sp>
        <p:nvSpPr>
          <p:cNvPr id="3" name="Content Placeholder 2">
            <a:extLst>
              <a:ext uri="{FF2B5EF4-FFF2-40B4-BE49-F238E27FC236}">
                <a16:creationId xmlns:a16="http://schemas.microsoft.com/office/drawing/2014/main" id="{F211A637-DB5A-2084-3EFB-F92B4F7C14F4}"/>
              </a:ext>
            </a:extLst>
          </p:cNvPr>
          <p:cNvSpPr>
            <a:spLocks noGrp="1"/>
          </p:cNvSpPr>
          <p:nvPr>
            <p:ph idx="1"/>
          </p:nvPr>
        </p:nvSpPr>
        <p:spPr/>
        <p:txBody>
          <a:bodyPr>
            <a:normAutofit lnSpcReduction="10000"/>
          </a:bodyPr>
          <a:lstStyle/>
          <a:p>
            <a:r>
              <a:rPr lang="en-US" dirty="0"/>
              <a:t>Very important to determine beforehand how many patients you need to find your effect size</a:t>
            </a:r>
          </a:p>
          <a:p>
            <a:r>
              <a:rPr lang="en-US" dirty="0"/>
              <a:t>Will give you</a:t>
            </a:r>
            <a:r>
              <a:rPr lang="en-US" b="1" i="1" dirty="0"/>
              <a:t> statistically </a:t>
            </a:r>
            <a:r>
              <a:rPr lang="en-US" dirty="0"/>
              <a:t>significant results – IE, not just random chance</a:t>
            </a:r>
          </a:p>
          <a:p>
            <a:r>
              <a:rPr lang="en-US" dirty="0"/>
              <a:t>Power analysis must be completed before you start the study – cannot use your own data to determine significance numbers</a:t>
            </a:r>
          </a:p>
          <a:p>
            <a:r>
              <a:rPr lang="en-US" dirty="0"/>
              <a:t>Uses incidence, and prior data to determine how many patients it will take to power so that a difference is detected IF THERE IS ONE</a:t>
            </a:r>
          </a:p>
          <a:p>
            <a:r>
              <a:rPr lang="en-US" dirty="0"/>
              <a:t>If you don’t do this, could be just random chance that where you stopped showed a difference </a:t>
            </a:r>
          </a:p>
          <a:p>
            <a:pPr marL="0" indent="0">
              <a:buNone/>
            </a:pPr>
            <a:endParaRPr lang="en-US" dirty="0"/>
          </a:p>
        </p:txBody>
      </p:sp>
    </p:spTree>
    <p:extLst>
      <p:ext uri="{BB962C8B-B14F-4D97-AF65-F5344CB8AC3E}">
        <p14:creationId xmlns:p14="http://schemas.microsoft.com/office/powerpoint/2010/main" val="12527071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4204-031A-1C8F-DBD4-ADE2D6259D48}"/>
              </a:ext>
            </a:extLst>
          </p:cNvPr>
          <p:cNvSpPr>
            <a:spLocks noGrp="1"/>
          </p:cNvSpPr>
          <p:nvPr>
            <p:ph type="title"/>
          </p:nvPr>
        </p:nvSpPr>
        <p:spPr/>
        <p:txBody>
          <a:bodyPr/>
          <a:lstStyle/>
          <a:p>
            <a:r>
              <a:rPr lang="en-US" dirty="0"/>
              <a:t>Risk of Bias – Our assessment</a:t>
            </a:r>
          </a:p>
        </p:txBody>
      </p:sp>
      <p:sp>
        <p:nvSpPr>
          <p:cNvPr id="3" name="Content Placeholder 2">
            <a:extLst>
              <a:ext uri="{FF2B5EF4-FFF2-40B4-BE49-F238E27FC236}">
                <a16:creationId xmlns:a16="http://schemas.microsoft.com/office/drawing/2014/main" id="{AB5156FA-44FA-AE25-7079-69A96EE35891}"/>
              </a:ext>
            </a:extLst>
          </p:cNvPr>
          <p:cNvSpPr>
            <a:spLocks noGrp="1"/>
          </p:cNvSpPr>
          <p:nvPr>
            <p:ph idx="1"/>
          </p:nvPr>
        </p:nvSpPr>
        <p:spPr/>
        <p:txBody>
          <a:bodyPr>
            <a:normAutofit/>
          </a:bodyPr>
          <a:lstStyle/>
          <a:p>
            <a:pPr marL="0" indent="0">
              <a:buNone/>
            </a:pPr>
            <a:r>
              <a:rPr lang="en-US" dirty="0"/>
              <a:t>A. What was the primary outcome? Was it patient centered?</a:t>
            </a:r>
          </a:p>
          <a:p>
            <a:pPr marL="0" indent="0">
              <a:buNone/>
            </a:pPr>
            <a:r>
              <a:rPr lang="en-US" dirty="0"/>
              <a:t>B. Was the method of randomization truly random? Was it concealed?</a:t>
            </a:r>
          </a:p>
          <a:p>
            <a:pPr marL="0" indent="0">
              <a:buNone/>
            </a:pPr>
            <a:r>
              <a:rPr lang="en-US" dirty="0"/>
              <a:t>C. Were groups comparable at the start? </a:t>
            </a:r>
          </a:p>
          <a:p>
            <a:pPr marL="0" indent="0">
              <a:buNone/>
            </a:pPr>
            <a:r>
              <a:rPr lang="en-US" dirty="0"/>
              <a:t>D. Were patients and practitioners providing care blinded? </a:t>
            </a:r>
          </a:p>
          <a:p>
            <a:pPr marL="0" indent="0">
              <a:buNone/>
            </a:pPr>
            <a:r>
              <a:rPr lang="en-US" dirty="0"/>
              <a:t>E. Was outcome assessment blinded or were outcomes objective?</a:t>
            </a:r>
          </a:p>
          <a:p>
            <a:pPr marL="0" indent="0">
              <a:buNone/>
            </a:pPr>
            <a:r>
              <a:rPr lang="en-US" dirty="0"/>
              <a:t>F. Was there minimal loss to follow-up &amp; losses explained? </a:t>
            </a:r>
          </a:p>
          <a:p>
            <a:pPr marL="0" indent="0">
              <a:buNone/>
            </a:pPr>
            <a:r>
              <a:rPr lang="en-US" dirty="0"/>
              <a:t>G. Was an intention-to-treat analysis conducted? </a:t>
            </a:r>
          </a:p>
          <a:p>
            <a:pPr marL="0" indent="0">
              <a:buNone/>
            </a:pPr>
            <a:r>
              <a:rPr lang="en-US" dirty="0"/>
              <a:t>H. Was a a-priori power analysis conducted?</a:t>
            </a:r>
          </a:p>
          <a:p>
            <a:endParaRPr lang="en-US" dirty="0"/>
          </a:p>
        </p:txBody>
      </p:sp>
      <p:pic>
        <p:nvPicPr>
          <p:cNvPr id="7" name="Picture 6" descr="Icon&#10;&#10;Description automatically generated">
            <a:extLst>
              <a:ext uri="{FF2B5EF4-FFF2-40B4-BE49-F238E27FC236}">
                <a16:creationId xmlns:a16="http://schemas.microsoft.com/office/drawing/2014/main" id="{92942ADA-4FA0-11F6-98FD-9847276133F7}"/>
              </a:ext>
            </a:extLst>
          </p:cNvPr>
          <p:cNvPicPr>
            <a:picLocks noChangeAspect="1"/>
          </p:cNvPicPr>
          <p:nvPr/>
        </p:nvPicPr>
        <p:blipFill>
          <a:blip r:embed="rId2"/>
          <a:stretch>
            <a:fillRect/>
          </a:stretch>
        </p:blipFill>
        <p:spPr>
          <a:xfrm>
            <a:off x="9774646" y="1690688"/>
            <a:ext cx="412749" cy="412749"/>
          </a:xfrm>
          <a:prstGeom prst="rect">
            <a:avLst/>
          </a:prstGeom>
        </p:spPr>
      </p:pic>
      <p:pic>
        <p:nvPicPr>
          <p:cNvPr id="8" name="Picture 7" descr="Icon&#10;&#10;Description automatically generated">
            <a:extLst>
              <a:ext uri="{FF2B5EF4-FFF2-40B4-BE49-F238E27FC236}">
                <a16:creationId xmlns:a16="http://schemas.microsoft.com/office/drawing/2014/main" id="{534A2853-22A9-2F23-25EC-ACE148E63636}"/>
              </a:ext>
            </a:extLst>
          </p:cNvPr>
          <p:cNvPicPr>
            <a:picLocks noChangeAspect="1"/>
          </p:cNvPicPr>
          <p:nvPr/>
        </p:nvPicPr>
        <p:blipFill>
          <a:blip r:embed="rId2"/>
          <a:stretch>
            <a:fillRect/>
          </a:stretch>
        </p:blipFill>
        <p:spPr>
          <a:xfrm>
            <a:off x="11147425" y="2208848"/>
            <a:ext cx="412749" cy="412749"/>
          </a:xfrm>
          <a:prstGeom prst="rect">
            <a:avLst/>
          </a:prstGeom>
        </p:spPr>
      </p:pic>
      <p:pic>
        <p:nvPicPr>
          <p:cNvPr id="10" name="Picture 9" descr="Icon&#10;&#10;Description automatically generated">
            <a:extLst>
              <a:ext uri="{FF2B5EF4-FFF2-40B4-BE49-F238E27FC236}">
                <a16:creationId xmlns:a16="http://schemas.microsoft.com/office/drawing/2014/main" id="{12BEF8E6-C80C-6BD7-858B-C4AA83CB387F}"/>
              </a:ext>
            </a:extLst>
          </p:cNvPr>
          <p:cNvPicPr>
            <a:picLocks noChangeAspect="1"/>
          </p:cNvPicPr>
          <p:nvPr/>
        </p:nvPicPr>
        <p:blipFill>
          <a:blip r:embed="rId2"/>
          <a:stretch>
            <a:fillRect/>
          </a:stretch>
        </p:blipFill>
        <p:spPr>
          <a:xfrm>
            <a:off x="10488748" y="3794919"/>
            <a:ext cx="412749" cy="412749"/>
          </a:xfrm>
          <a:prstGeom prst="rect">
            <a:avLst/>
          </a:prstGeom>
        </p:spPr>
      </p:pic>
      <p:pic>
        <p:nvPicPr>
          <p:cNvPr id="11" name="Picture 10" descr="Icon&#10;&#10;Description automatically generated">
            <a:extLst>
              <a:ext uri="{FF2B5EF4-FFF2-40B4-BE49-F238E27FC236}">
                <a16:creationId xmlns:a16="http://schemas.microsoft.com/office/drawing/2014/main" id="{8A72065E-87E2-41F8-06BC-E867EDE685E5}"/>
              </a:ext>
            </a:extLst>
          </p:cNvPr>
          <p:cNvPicPr>
            <a:picLocks noChangeAspect="1"/>
          </p:cNvPicPr>
          <p:nvPr/>
        </p:nvPicPr>
        <p:blipFill>
          <a:blip r:embed="rId2"/>
          <a:stretch>
            <a:fillRect/>
          </a:stretch>
        </p:blipFill>
        <p:spPr>
          <a:xfrm>
            <a:off x="9361897" y="4309336"/>
            <a:ext cx="412749" cy="412749"/>
          </a:xfrm>
          <a:prstGeom prst="rect">
            <a:avLst/>
          </a:prstGeom>
        </p:spPr>
      </p:pic>
      <p:pic>
        <p:nvPicPr>
          <p:cNvPr id="12" name="Picture 11" descr="Icon&#10;&#10;Description automatically generated">
            <a:extLst>
              <a:ext uri="{FF2B5EF4-FFF2-40B4-BE49-F238E27FC236}">
                <a16:creationId xmlns:a16="http://schemas.microsoft.com/office/drawing/2014/main" id="{1DFB14CB-B40D-584A-A320-4869C14F0411}"/>
              </a:ext>
            </a:extLst>
          </p:cNvPr>
          <p:cNvPicPr>
            <a:picLocks noChangeAspect="1"/>
          </p:cNvPicPr>
          <p:nvPr/>
        </p:nvPicPr>
        <p:blipFill>
          <a:blip r:embed="rId2"/>
          <a:stretch>
            <a:fillRect/>
          </a:stretch>
        </p:blipFill>
        <p:spPr>
          <a:xfrm>
            <a:off x="9945099" y="4309335"/>
            <a:ext cx="412749" cy="412749"/>
          </a:xfrm>
          <a:prstGeom prst="rect">
            <a:avLst/>
          </a:prstGeom>
        </p:spPr>
      </p:pic>
      <p:pic>
        <p:nvPicPr>
          <p:cNvPr id="13" name="Picture 12" descr="Icon&#10;&#10;Description automatically generated">
            <a:extLst>
              <a:ext uri="{FF2B5EF4-FFF2-40B4-BE49-F238E27FC236}">
                <a16:creationId xmlns:a16="http://schemas.microsoft.com/office/drawing/2014/main" id="{529C5CF1-878F-7083-C953-F86540E03FE8}"/>
              </a:ext>
            </a:extLst>
          </p:cNvPr>
          <p:cNvPicPr>
            <a:picLocks noChangeAspect="1"/>
          </p:cNvPicPr>
          <p:nvPr/>
        </p:nvPicPr>
        <p:blipFill>
          <a:blip r:embed="rId2"/>
          <a:stretch>
            <a:fillRect/>
          </a:stretch>
        </p:blipFill>
        <p:spPr>
          <a:xfrm>
            <a:off x="8072119" y="4842600"/>
            <a:ext cx="412749" cy="412749"/>
          </a:xfrm>
          <a:prstGeom prst="rect">
            <a:avLst/>
          </a:prstGeom>
        </p:spPr>
      </p:pic>
      <p:pic>
        <p:nvPicPr>
          <p:cNvPr id="14" name="Picture 13" descr="Icon&#10;&#10;Description automatically generated">
            <a:extLst>
              <a:ext uri="{FF2B5EF4-FFF2-40B4-BE49-F238E27FC236}">
                <a16:creationId xmlns:a16="http://schemas.microsoft.com/office/drawing/2014/main" id="{30F03F13-5FE0-B709-2296-20733CE6D5FF}"/>
              </a:ext>
            </a:extLst>
          </p:cNvPr>
          <p:cNvPicPr>
            <a:picLocks noChangeAspect="1"/>
          </p:cNvPicPr>
          <p:nvPr/>
        </p:nvPicPr>
        <p:blipFill>
          <a:blip r:embed="rId2"/>
          <a:stretch>
            <a:fillRect/>
          </a:stretch>
        </p:blipFill>
        <p:spPr>
          <a:xfrm>
            <a:off x="11051377" y="3730461"/>
            <a:ext cx="53194" cy="53194"/>
          </a:xfrm>
          <a:prstGeom prst="rect">
            <a:avLst/>
          </a:prstGeom>
        </p:spPr>
      </p:pic>
      <p:pic>
        <p:nvPicPr>
          <p:cNvPr id="17" name="Picture 16" descr="Icon&#10;&#10;Description automatically generated">
            <a:extLst>
              <a:ext uri="{FF2B5EF4-FFF2-40B4-BE49-F238E27FC236}">
                <a16:creationId xmlns:a16="http://schemas.microsoft.com/office/drawing/2014/main" id="{70DCBBC3-E95B-3C0E-1BA4-2C04C302B1B0}"/>
              </a:ext>
            </a:extLst>
          </p:cNvPr>
          <p:cNvPicPr>
            <a:picLocks noChangeAspect="1"/>
          </p:cNvPicPr>
          <p:nvPr/>
        </p:nvPicPr>
        <p:blipFill>
          <a:blip r:embed="rId3"/>
          <a:stretch>
            <a:fillRect/>
          </a:stretch>
        </p:blipFill>
        <p:spPr>
          <a:xfrm>
            <a:off x="9361897" y="3314701"/>
            <a:ext cx="412749" cy="412749"/>
          </a:xfrm>
          <a:prstGeom prst="rect">
            <a:avLst/>
          </a:prstGeom>
        </p:spPr>
      </p:pic>
      <p:pic>
        <p:nvPicPr>
          <p:cNvPr id="19" name="Picture 18" descr="A picture containing shape&#10;&#10;Description automatically generated">
            <a:extLst>
              <a:ext uri="{FF2B5EF4-FFF2-40B4-BE49-F238E27FC236}">
                <a16:creationId xmlns:a16="http://schemas.microsoft.com/office/drawing/2014/main" id="{120B9546-9747-5105-C2F2-6B03B24C7AB7}"/>
              </a:ext>
            </a:extLst>
          </p:cNvPr>
          <p:cNvPicPr>
            <a:picLocks noChangeAspect="1"/>
          </p:cNvPicPr>
          <p:nvPr/>
        </p:nvPicPr>
        <p:blipFill>
          <a:blip r:embed="rId4"/>
          <a:stretch>
            <a:fillRect/>
          </a:stretch>
        </p:blipFill>
        <p:spPr>
          <a:xfrm>
            <a:off x="6854206" y="2743827"/>
            <a:ext cx="703797" cy="466470"/>
          </a:xfrm>
          <a:prstGeom prst="rect">
            <a:avLst/>
          </a:prstGeom>
        </p:spPr>
      </p:pic>
      <p:pic>
        <p:nvPicPr>
          <p:cNvPr id="20" name="Picture 19" descr="Icon&#10;&#10;Description automatically generated">
            <a:extLst>
              <a:ext uri="{FF2B5EF4-FFF2-40B4-BE49-F238E27FC236}">
                <a16:creationId xmlns:a16="http://schemas.microsoft.com/office/drawing/2014/main" id="{C05F8A0C-25C1-FE6E-742C-87B835DAE959}"/>
              </a:ext>
            </a:extLst>
          </p:cNvPr>
          <p:cNvPicPr>
            <a:picLocks noChangeAspect="1"/>
          </p:cNvPicPr>
          <p:nvPr/>
        </p:nvPicPr>
        <p:blipFill>
          <a:blip r:embed="rId2"/>
          <a:stretch>
            <a:fillRect/>
          </a:stretch>
        </p:blipFill>
        <p:spPr>
          <a:xfrm>
            <a:off x="7558003" y="5452200"/>
            <a:ext cx="412749" cy="412749"/>
          </a:xfrm>
          <a:prstGeom prst="rect">
            <a:avLst/>
          </a:prstGeom>
        </p:spPr>
      </p:pic>
    </p:spTree>
    <p:extLst>
      <p:ext uri="{BB962C8B-B14F-4D97-AF65-F5344CB8AC3E}">
        <p14:creationId xmlns:p14="http://schemas.microsoft.com/office/powerpoint/2010/main" val="25616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results are significant and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4" name="Picture 3" descr="Icon&#10;&#10;Description automatically generated">
            <a:extLst>
              <a:ext uri="{FF2B5EF4-FFF2-40B4-BE49-F238E27FC236}">
                <a16:creationId xmlns:a16="http://schemas.microsoft.com/office/drawing/2014/main" id="{7DAA1455-3216-85EF-72DD-E63EF5ADA001}"/>
              </a:ext>
            </a:extLst>
          </p:cNvPr>
          <p:cNvPicPr>
            <a:picLocks noChangeAspect="1"/>
          </p:cNvPicPr>
          <p:nvPr/>
        </p:nvPicPr>
        <p:blipFill>
          <a:blip r:embed="rId4"/>
          <a:stretch>
            <a:fillRect/>
          </a:stretch>
        </p:blipFill>
        <p:spPr>
          <a:xfrm>
            <a:off x="6508932" y="3127602"/>
            <a:ext cx="412749" cy="412749"/>
          </a:xfrm>
          <a:prstGeom prst="rect">
            <a:avLst/>
          </a:prstGeom>
        </p:spPr>
      </p:pic>
      <p:pic>
        <p:nvPicPr>
          <p:cNvPr id="5" name="Picture 4" descr="Icon&#10;&#10;Description automatically generated">
            <a:extLst>
              <a:ext uri="{FF2B5EF4-FFF2-40B4-BE49-F238E27FC236}">
                <a16:creationId xmlns:a16="http://schemas.microsoft.com/office/drawing/2014/main" id="{DF44EEBF-EF47-4880-78D8-12F1640F5CB5}"/>
              </a:ext>
            </a:extLst>
          </p:cNvPr>
          <p:cNvPicPr>
            <a:picLocks noChangeAspect="1"/>
          </p:cNvPicPr>
          <p:nvPr/>
        </p:nvPicPr>
        <p:blipFill>
          <a:blip r:embed="rId4"/>
          <a:stretch>
            <a:fillRect/>
          </a:stretch>
        </p:blipFill>
        <p:spPr>
          <a:xfrm>
            <a:off x="6508931" y="3587750"/>
            <a:ext cx="412749" cy="412749"/>
          </a:xfrm>
          <a:prstGeom prst="rect">
            <a:avLst/>
          </a:prstGeom>
        </p:spPr>
      </p:pic>
    </p:spTree>
    <p:extLst>
      <p:ext uri="{BB962C8B-B14F-4D97-AF65-F5344CB8AC3E}">
        <p14:creationId xmlns:p14="http://schemas.microsoft.com/office/powerpoint/2010/main" val="353592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A2DE6-E8F1-BD90-BB17-AB29A67BD599}"/>
              </a:ext>
            </a:extLst>
          </p:cNvPr>
          <p:cNvSpPr>
            <a:spLocks noGrp="1"/>
          </p:cNvSpPr>
          <p:nvPr>
            <p:ph type="title"/>
          </p:nvPr>
        </p:nvSpPr>
        <p:spPr/>
        <p:txBody>
          <a:bodyPr>
            <a:normAutofit fontScale="90000"/>
          </a:bodyPr>
          <a:lstStyle/>
          <a:p>
            <a:r>
              <a:rPr lang="en-US" b="1" i="0" dirty="0">
                <a:solidFill>
                  <a:srgbClr val="333333"/>
                </a:solidFill>
                <a:effectLst/>
                <a:latin typeface="Source Sans Pro" panose="020B0503030403020204" pitchFamily="34" charset="0"/>
              </a:rPr>
              <a:t>Does Treatment Lower Risk? Understanding the Results</a:t>
            </a:r>
            <a:br>
              <a:rPr lang="en-US" b="1" i="0" dirty="0">
                <a:solidFill>
                  <a:srgbClr val="333333"/>
                </a:solidFill>
                <a:effectLst/>
                <a:latin typeface="Source Sans Pro" panose="020B0503030403020204" pitchFamily="34" charset="0"/>
              </a:rPr>
            </a:br>
            <a:endParaRPr lang="en-US" dirty="0"/>
          </a:p>
        </p:txBody>
      </p:sp>
      <p:sp>
        <p:nvSpPr>
          <p:cNvPr id="3" name="Content Placeholder 2">
            <a:extLst>
              <a:ext uri="{FF2B5EF4-FFF2-40B4-BE49-F238E27FC236}">
                <a16:creationId xmlns:a16="http://schemas.microsoft.com/office/drawing/2014/main" id="{BCED2EB8-957F-C130-3B51-5953A8BFDEC9}"/>
              </a:ext>
            </a:extLst>
          </p:cNvPr>
          <p:cNvSpPr>
            <a:spLocks noGrp="1"/>
          </p:cNvSpPr>
          <p:nvPr>
            <p:ph idx="1"/>
          </p:nvPr>
        </p:nvSpPr>
        <p:spPr/>
        <p:txBody>
          <a:bodyPr/>
          <a:lstStyle/>
          <a:p>
            <a:r>
              <a:rPr lang="en-US" dirty="0"/>
              <a:t>The way stats are reported can be very confusing: </a:t>
            </a:r>
          </a:p>
          <a:p>
            <a:r>
              <a:rPr lang="en-US" dirty="0"/>
              <a:t>Risk (absolute risk) - probability of a bad outcome - straightforward</a:t>
            </a:r>
          </a:p>
          <a:p>
            <a:r>
              <a:rPr lang="en-US" dirty="0"/>
              <a:t>Relative Risk Reduction – percentage of reduction between the two groups (50% less chance) – doesn’t tell the whole story (0.5 </a:t>
            </a:r>
            <a:r>
              <a:rPr lang="en-US" dirty="0">
                <a:sym typeface="Wingdings" pitchFamily="2" charset="2"/>
              </a:rPr>
              <a:t> 0.25)</a:t>
            </a:r>
            <a:endParaRPr lang="en-US" dirty="0"/>
          </a:p>
          <a:p>
            <a:r>
              <a:rPr lang="en-US" dirty="0"/>
              <a:t>Absolute risk reduction – difference between baseline risk and after treatment risk (30% baseline, 10% after treatment – 20% ARR)  </a:t>
            </a:r>
          </a:p>
          <a:p>
            <a:r>
              <a:rPr lang="en-US" dirty="0"/>
              <a:t>Odds Ratio – odds of it happening vs it not happening</a:t>
            </a:r>
          </a:p>
          <a:p>
            <a:r>
              <a:rPr lang="en-US" dirty="0"/>
              <a:t>Risk Ratio – The risk of it happening vs not happening </a:t>
            </a:r>
          </a:p>
          <a:p>
            <a:r>
              <a:rPr lang="en-US" dirty="0"/>
              <a:t>NNT – (1/ARR) - the number needed to treat to avoid 1 bad outcome</a:t>
            </a:r>
          </a:p>
          <a:p>
            <a:pPr marL="0" indent="0">
              <a:buNone/>
            </a:pPr>
            <a:endParaRPr lang="en-US" dirty="0"/>
          </a:p>
          <a:p>
            <a:endParaRPr lang="en-US" dirty="0"/>
          </a:p>
        </p:txBody>
      </p:sp>
    </p:spTree>
    <p:extLst>
      <p:ext uri="{BB962C8B-B14F-4D97-AF65-F5344CB8AC3E}">
        <p14:creationId xmlns:p14="http://schemas.microsoft.com/office/powerpoint/2010/main" val="3060770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A2DE6-E8F1-BD90-BB17-AB29A67BD599}"/>
              </a:ext>
            </a:extLst>
          </p:cNvPr>
          <p:cNvSpPr>
            <a:spLocks noGrp="1"/>
          </p:cNvSpPr>
          <p:nvPr>
            <p:ph type="title"/>
          </p:nvPr>
        </p:nvSpPr>
        <p:spPr/>
        <p:txBody>
          <a:bodyPr>
            <a:normAutofit fontScale="90000"/>
          </a:bodyPr>
          <a:lstStyle/>
          <a:p>
            <a:r>
              <a:rPr lang="en-US" b="1" i="0" dirty="0">
                <a:solidFill>
                  <a:srgbClr val="333333"/>
                </a:solidFill>
                <a:effectLst/>
                <a:latin typeface="Source Sans Pro" panose="020B0503030403020204" pitchFamily="34" charset="0"/>
              </a:rPr>
              <a:t>Does Treatment Lower Risk? Understanding the Results</a:t>
            </a:r>
            <a:br>
              <a:rPr lang="en-US" b="1" i="0" dirty="0">
                <a:solidFill>
                  <a:srgbClr val="333333"/>
                </a:solidFill>
                <a:effectLst/>
                <a:latin typeface="Source Sans Pro" panose="020B0503030403020204" pitchFamily="34" charset="0"/>
              </a:rPr>
            </a:br>
            <a:endParaRPr lang="en-US" dirty="0"/>
          </a:p>
        </p:txBody>
      </p:sp>
      <p:sp>
        <p:nvSpPr>
          <p:cNvPr id="3" name="Content Placeholder 2">
            <a:extLst>
              <a:ext uri="{FF2B5EF4-FFF2-40B4-BE49-F238E27FC236}">
                <a16:creationId xmlns:a16="http://schemas.microsoft.com/office/drawing/2014/main" id="{BCED2EB8-957F-C130-3B51-5953A8BFDEC9}"/>
              </a:ext>
            </a:extLst>
          </p:cNvPr>
          <p:cNvSpPr>
            <a:spLocks noGrp="1"/>
          </p:cNvSpPr>
          <p:nvPr>
            <p:ph idx="1"/>
          </p:nvPr>
        </p:nvSpPr>
        <p:spPr/>
        <p:txBody>
          <a:bodyPr/>
          <a:lstStyle/>
          <a:p>
            <a:r>
              <a:rPr lang="en-US" dirty="0"/>
              <a:t>The way stats are reported can be very confusing: </a:t>
            </a:r>
          </a:p>
          <a:p>
            <a:r>
              <a:rPr lang="en-US" dirty="0"/>
              <a:t>Risk (absolute risk) - probability of a bad outcome - straightforward</a:t>
            </a:r>
          </a:p>
          <a:p>
            <a:r>
              <a:rPr lang="en-US" dirty="0"/>
              <a:t>Relative Risk Reduction – percentage of reduction between the two groups (50% less chance) – doesn’t tell the whole story (0.5 </a:t>
            </a:r>
            <a:r>
              <a:rPr lang="en-US" dirty="0">
                <a:sym typeface="Wingdings" pitchFamily="2" charset="2"/>
              </a:rPr>
              <a:t> 0.25)</a:t>
            </a:r>
            <a:endParaRPr lang="en-US" dirty="0"/>
          </a:p>
          <a:p>
            <a:r>
              <a:rPr lang="en-US" b="1" dirty="0"/>
              <a:t>Absolute risk reduction </a:t>
            </a:r>
            <a:r>
              <a:rPr lang="en-US" dirty="0"/>
              <a:t>– difference between baseline risk and after treatment risk (30% baseline, 10% after treatment – 20% ARR)  </a:t>
            </a:r>
          </a:p>
          <a:p>
            <a:r>
              <a:rPr lang="en-US" dirty="0"/>
              <a:t>Odds Ratio – odds of it happening vs it not happening</a:t>
            </a:r>
          </a:p>
          <a:p>
            <a:r>
              <a:rPr lang="en-US" dirty="0"/>
              <a:t>Risk Ratio – The risk of it happening vs not happening </a:t>
            </a:r>
          </a:p>
          <a:p>
            <a:r>
              <a:rPr lang="en-US" b="1" dirty="0"/>
              <a:t>NNT – </a:t>
            </a:r>
            <a:r>
              <a:rPr lang="en-US" dirty="0"/>
              <a:t>(1/ARR) - the number needed to treat to avoid 1 bad outcome</a:t>
            </a:r>
          </a:p>
          <a:p>
            <a:pPr marL="0" indent="0">
              <a:buNone/>
            </a:pPr>
            <a:endParaRPr lang="en-US" dirty="0"/>
          </a:p>
          <a:p>
            <a:endParaRPr lang="en-US" dirty="0"/>
          </a:p>
        </p:txBody>
      </p:sp>
    </p:spTree>
    <p:extLst>
      <p:ext uri="{BB962C8B-B14F-4D97-AF65-F5344CB8AC3E}">
        <p14:creationId xmlns:p14="http://schemas.microsoft.com/office/powerpoint/2010/main" val="26234399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4480A-B680-E9C0-40F5-B20235FF0667}"/>
              </a:ext>
            </a:extLst>
          </p:cNvPr>
          <p:cNvSpPr>
            <a:spLocks noGrp="1"/>
          </p:cNvSpPr>
          <p:nvPr>
            <p:ph type="title"/>
          </p:nvPr>
        </p:nvSpPr>
        <p:spPr/>
        <p:txBody>
          <a:bodyPr/>
          <a:lstStyle/>
          <a:p>
            <a:r>
              <a:rPr lang="en-US" dirty="0"/>
              <a:t>RR (relative risk, risk ratio) vs ARR (Absolute Risk reduction)</a:t>
            </a:r>
          </a:p>
        </p:txBody>
      </p:sp>
      <p:pic>
        <p:nvPicPr>
          <p:cNvPr id="5" name="Content Placeholder 4" descr="Chart, bar chart&#10;&#10;Description automatically generated">
            <a:extLst>
              <a:ext uri="{FF2B5EF4-FFF2-40B4-BE49-F238E27FC236}">
                <a16:creationId xmlns:a16="http://schemas.microsoft.com/office/drawing/2014/main" id="{FD4182E1-6AA7-B171-7A46-B041C60510AB}"/>
              </a:ext>
            </a:extLst>
          </p:cNvPr>
          <p:cNvPicPr>
            <a:picLocks noGrp="1" noChangeAspect="1"/>
          </p:cNvPicPr>
          <p:nvPr>
            <p:ph idx="1"/>
          </p:nvPr>
        </p:nvPicPr>
        <p:blipFill>
          <a:blip r:embed="rId2"/>
          <a:stretch>
            <a:fillRect/>
          </a:stretch>
        </p:blipFill>
        <p:spPr>
          <a:xfrm>
            <a:off x="2819400" y="1938897"/>
            <a:ext cx="6553200" cy="4305300"/>
          </a:xfrm>
        </p:spPr>
      </p:pic>
    </p:spTree>
    <p:extLst>
      <p:ext uri="{BB962C8B-B14F-4D97-AF65-F5344CB8AC3E}">
        <p14:creationId xmlns:p14="http://schemas.microsoft.com/office/powerpoint/2010/main" val="40590057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B1757-0618-4915-A4E0-90ED2EE228DB}"/>
              </a:ext>
            </a:extLst>
          </p:cNvPr>
          <p:cNvSpPr>
            <a:spLocks noGrp="1"/>
          </p:cNvSpPr>
          <p:nvPr>
            <p:ph type="title"/>
          </p:nvPr>
        </p:nvSpPr>
        <p:spPr/>
        <p:txBody>
          <a:bodyPr/>
          <a:lstStyle/>
          <a:p>
            <a:r>
              <a:rPr lang="en-US" dirty="0"/>
              <a:t>Absolute risk reduction </a:t>
            </a:r>
          </a:p>
        </p:txBody>
      </p:sp>
      <p:sp>
        <p:nvSpPr>
          <p:cNvPr id="3" name="Content Placeholder 2">
            <a:extLst>
              <a:ext uri="{FF2B5EF4-FFF2-40B4-BE49-F238E27FC236}">
                <a16:creationId xmlns:a16="http://schemas.microsoft.com/office/drawing/2014/main" id="{4DEA0976-055B-2890-B10F-C58EC9CD3742}"/>
              </a:ext>
            </a:extLst>
          </p:cNvPr>
          <p:cNvSpPr>
            <a:spLocks noGrp="1"/>
          </p:cNvSpPr>
          <p:nvPr>
            <p:ph idx="1"/>
          </p:nvPr>
        </p:nvSpPr>
        <p:spPr/>
        <p:txBody>
          <a:bodyPr/>
          <a:lstStyle/>
          <a:p>
            <a:r>
              <a:rPr lang="en-US" b="0" i="0" dirty="0">
                <a:solidFill>
                  <a:srgbClr val="1F1F1F"/>
                </a:solidFill>
                <a:effectLst/>
                <a:latin typeface="Google Sans"/>
              </a:rPr>
              <a:t>Absolute risk reductions </a:t>
            </a:r>
            <a:r>
              <a:rPr lang="en-US" b="0" i="0" dirty="0">
                <a:solidFill>
                  <a:srgbClr val="040C28"/>
                </a:solidFill>
                <a:effectLst/>
                <a:latin typeface="Google Sans"/>
              </a:rPr>
              <a:t>give the actual difference in risk between one group and another</a:t>
            </a:r>
            <a:r>
              <a:rPr lang="en-US" b="0" i="0" dirty="0">
                <a:solidFill>
                  <a:srgbClr val="1F1F1F"/>
                </a:solidFill>
                <a:effectLst/>
                <a:latin typeface="Google Sans"/>
              </a:rPr>
              <a:t>. </a:t>
            </a:r>
          </a:p>
          <a:p>
            <a:r>
              <a:rPr lang="en-US" b="0" i="0" dirty="0">
                <a:solidFill>
                  <a:srgbClr val="1F1F1F"/>
                </a:solidFill>
                <a:effectLst/>
                <a:latin typeface="Google Sans"/>
              </a:rPr>
              <a:t>These are usually a lot less headline worthy, but give a more realistic picture of how likely someone is to benefit from a given treatment.</a:t>
            </a:r>
            <a:endParaRPr lang="en-US" dirty="0"/>
          </a:p>
        </p:txBody>
      </p:sp>
      <p:pic>
        <p:nvPicPr>
          <p:cNvPr id="5" name="Picture 4" descr="A comparison of drugs and alcohol&#10;&#10;Description automatically generated">
            <a:extLst>
              <a:ext uri="{FF2B5EF4-FFF2-40B4-BE49-F238E27FC236}">
                <a16:creationId xmlns:a16="http://schemas.microsoft.com/office/drawing/2014/main" id="{B02CDA92-3106-29D0-615B-517A40260275}"/>
              </a:ext>
            </a:extLst>
          </p:cNvPr>
          <p:cNvPicPr>
            <a:picLocks noChangeAspect="1"/>
          </p:cNvPicPr>
          <p:nvPr/>
        </p:nvPicPr>
        <p:blipFill>
          <a:blip r:embed="rId2"/>
          <a:stretch>
            <a:fillRect/>
          </a:stretch>
        </p:blipFill>
        <p:spPr>
          <a:xfrm>
            <a:off x="2983874" y="3795556"/>
            <a:ext cx="5833555" cy="2800529"/>
          </a:xfrm>
          <a:prstGeom prst="rect">
            <a:avLst/>
          </a:prstGeom>
        </p:spPr>
      </p:pic>
    </p:spTree>
    <p:extLst>
      <p:ext uri="{BB962C8B-B14F-4D97-AF65-F5344CB8AC3E}">
        <p14:creationId xmlns:p14="http://schemas.microsoft.com/office/powerpoint/2010/main" val="8985667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D8BC9-93F6-AE88-0DAF-9C2B60EB40E8}"/>
              </a:ext>
            </a:extLst>
          </p:cNvPr>
          <p:cNvSpPr>
            <a:spLocks noGrp="1"/>
          </p:cNvSpPr>
          <p:nvPr>
            <p:ph type="title"/>
          </p:nvPr>
        </p:nvSpPr>
        <p:spPr/>
        <p:txBody>
          <a:bodyPr/>
          <a:lstStyle/>
          <a:p>
            <a:r>
              <a:rPr lang="en-US" dirty="0"/>
              <a:t>Number Needed to Treat (NNT)	</a:t>
            </a:r>
          </a:p>
        </p:txBody>
      </p:sp>
      <p:sp>
        <p:nvSpPr>
          <p:cNvPr id="3" name="Content Placeholder 2">
            <a:extLst>
              <a:ext uri="{FF2B5EF4-FFF2-40B4-BE49-F238E27FC236}">
                <a16:creationId xmlns:a16="http://schemas.microsoft.com/office/drawing/2014/main" id="{56176E07-EB05-85A2-F9D5-DE3C4F700944}"/>
              </a:ext>
            </a:extLst>
          </p:cNvPr>
          <p:cNvSpPr>
            <a:spLocks noGrp="1"/>
          </p:cNvSpPr>
          <p:nvPr>
            <p:ph idx="1"/>
          </p:nvPr>
        </p:nvSpPr>
        <p:spPr/>
        <p:txBody>
          <a:bodyPr>
            <a:normAutofit fontScale="92500"/>
          </a:bodyPr>
          <a:lstStyle/>
          <a:p>
            <a:r>
              <a:rPr lang="en-US" dirty="0"/>
              <a:t>Intuitively a very simple concept</a:t>
            </a:r>
          </a:p>
          <a:p>
            <a:r>
              <a:rPr lang="en-US" dirty="0"/>
              <a:t>The number of times you need to give an intervention to prevent the bad outcome you are trying to prevent  (disease progression, death, MI, cancer, </a:t>
            </a:r>
            <a:r>
              <a:rPr lang="en-US" dirty="0" err="1"/>
              <a:t>etc</a:t>
            </a:r>
            <a:r>
              <a:rPr lang="en-US" dirty="0"/>
              <a:t>, </a:t>
            </a:r>
            <a:r>
              <a:rPr lang="en-US" dirty="0" err="1"/>
              <a:t>etc</a:t>
            </a:r>
            <a:r>
              <a:rPr lang="en-US" dirty="0"/>
              <a:t>) </a:t>
            </a:r>
          </a:p>
          <a:p>
            <a:r>
              <a:rPr lang="en-US" dirty="0"/>
              <a:t>Can help relay the stats to a patient much easier</a:t>
            </a:r>
          </a:p>
          <a:p>
            <a:r>
              <a:rPr lang="en-US" dirty="0"/>
              <a:t>Think of a drug to stop a heart attack: if you needed to give it to 10 people to stop one heart attack, that would be great!  If you needed to give it to 100,000 people to stop one heart attack…maybe not so good. </a:t>
            </a:r>
          </a:p>
          <a:p>
            <a:r>
              <a:rPr lang="en-US" dirty="0"/>
              <a:t>NNH – number needed to harm.  If the above drug had a NNH of 500, then the drug would only be beneficial with a NNT &lt;500</a:t>
            </a:r>
          </a:p>
        </p:txBody>
      </p:sp>
    </p:spTree>
    <p:extLst>
      <p:ext uri="{BB962C8B-B14F-4D97-AF65-F5344CB8AC3E}">
        <p14:creationId xmlns:p14="http://schemas.microsoft.com/office/powerpoint/2010/main" val="21592556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E30B04A1-2133-00E1-4B48-E5D222AE1C94}"/>
              </a:ext>
            </a:extLst>
          </p:cNvPr>
          <p:cNvSpPr>
            <a:spLocks noGrp="1"/>
          </p:cNvSpPr>
          <p:nvPr>
            <p:ph type="title"/>
          </p:nvPr>
        </p:nvSpPr>
        <p:spPr>
          <a:xfrm>
            <a:off x="838200" y="401221"/>
            <a:ext cx="10515600" cy="1348065"/>
          </a:xfrm>
        </p:spPr>
        <p:txBody>
          <a:bodyPr>
            <a:normAutofit/>
          </a:bodyPr>
          <a:lstStyle/>
          <a:p>
            <a:r>
              <a:rPr lang="en-US" sz="5400" dirty="0">
                <a:solidFill>
                  <a:srgbClr val="FFFFFF"/>
                </a:solidFill>
              </a:rPr>
              <a:t>Confidence Intervals</a:t>
            </a:r>
          </a:p>
        </p:txBody>
      </p:sp>
      <p:sp>
        <p:nvSpPr>
          <p:cNvPr id="3" name="Content Placeholder 2">
            <a:extLst>
              <a:ext uri="{FF2B5EF4-FFF2-40B4-BE49-F238E27FC236}">
                <a16:creationId xmlns:a16="http://schemas.microsoft.com/office/drawing/2014/main" id="{C92A3214-F2D7-CE9C-5337-C1B8E31FBFC8}"/>
              </a:ext>
            </a:extLst>
          </p:cNvPr>
          <p:cNvSpPr>
            <a:spLocks noGrp="1"/>
          </p:cNvSpPr>
          <p:nvPr>
            <p:ph idx="1"/>
          </p:nvPr>
        </p:nvSpPr>
        <p:spPr>
          <a:xfrm>
            <a:off x="838200" y="2586789"/>
            <a:ext cx="10515600" cy="3590174"/>
          </a:xfrm>
        </p:spPr>
        <p:txBody>
          <a:bodyPr>
            <a:normAutofit/>
          </a:bodyPr>
          <a:lstStyle/>
          <a:p>
            <a:r>
              <a:rPr lang="en-US" sz="2200" dirty="0"/>
              <a:t>Show you the range the TRUE value lies between</a:t>
            </a:r>
          </a:p>
          <a:p>
            <a:r>
              <a:rPr lang="en-US" sz="2200" dirty="0"/>
              <a:t>Similar to a p value, they give you the 95% confidence of where the true value likely is</a:t>
            </a:r>
          </a:p>
          <a:p>
            <a:r>
              <a:rPr lang="en-US" sz="2200" dirty="0"/>
              <a:t>Must know the top and bottom of this range, and be comfortable using the result if it was at either extreme</a:t>
            </a:r>
          </a:p>
          <a:p>
            <a:r>
              <a:rPr lang="en-US" sz="2200" dirty="0"/>
              <a:t>When confidence intervals of two groups cross – the results are NOT significant</a:t>
            </a:r>
          </a:p>
          <a:p>
            <a:r>
              <a:rPr lang="en-US" sz="2200" dirty="0"/>
              <a:t>If the confidence interval crosses 1 in ratios – then the value is of no significance </a:t>
            </a:r>
          </a:p>
        </p:txBody>
      </p:sp>
    </p:spTree>
    <p:extLst>
      <p:ext uri="{BB962C8B-B14F-4D97-AF65-F5344CB8AC3E}">
        <p14:creationId xmlns:p14="http://schemas.microsoft.com/office/powerpoint/2010/main" val="292612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D0EBA-A3FE-3ADB-0DAE-7600C90E5459}"/>
              </a:ext>
            </a:extLst>
          </p:cNvPr>
          <p:cNvSpPr>
            <a:spLocks noGrp="1"/>
          </p:cNvSpPr>
          <p:nvPr>
            <p:ph type="title"/>
          </p:nvPr>
        </p:nvSpPr>
        <p:spPr/>
        <p:txBody>
          <a:bodyPr/>
          <a:lstStyle/>
          <a:p>
            <a:r>
              <a:rPr lang="en-US" dirty="0"/>
              <a:t>Are the results statistically significant?</a:t>
            </a:r>
          </a:p>
        </p:txBody>
      </p:sp>
      <p:pic>
        <p:nvPicPr>
          <p:cNvPr id="5" name="Picture 4" descr="Bar chart&#10;&#10;Description automatically generated with low confidence">
            <a:extLst>
              <a:ext uri="{FF2B5EF4-FFF2-40B4-BE49-F238E27FC236}">
                <a16:creationId xmlns:a16="http://schemas.microsoft.com/office/drawing/2014/main" id="{793D5DA2-DEF8-30D4-494D-764F312959CB}"/>
              </a:ext>
            </a:extLst>
          </p:cNvPr>
          <p:cNvPicPr>
            <a:picLocks noChangeAspect="1"/>
          </p:cNvPicPr>
          <p:nvPr/>
        </p:nvPicPr>
        <p:blipFill>
          <a:blip r:embed="rId3"/>
          <a:stretch>
            <a:fillRect/>
          </a:stretch>
        </p:blipFill>
        <p:spPr>
          <a:xfrm rot="5400000">
            <a:off x="4473775" y="-2498889"/>
            <a:ext cx="3220720" cy="12215731"/>
          </a:xfrm>
          <a:prstGeom prst="rect">
            <a:avLst/>
          </a:prstGeom>
        </p:spPr>
      </p:pic>
      <p:sp>
        <p:nvSpPr>
          <p:cNvPr id="6" name="TextBox 5">
            <a:extLst>
              <a:ext uri="{FF2B5EF4-FFF2-40B4-BE49-F238E27FC236}">
                <a16:creationId xmlns:a16="http://schemas.microsoft.com/office/drawing/2014/main" id="{BFC25F8C-D7E1-A943-03C3-02C7F0490BAF}"/>
              </a:ext>
            </a:extLst>
          </p:cNvPr>
          <p:cNvSpPr txBox="1"/>
          <p:nvPr/>
        </p:nvSpPr>
        <p:spPr>
          <a:xfrm>
            <a:off x="8018418" y="2139083"/>
            <a:ext cx="2967445" cy="369332"/>
          </a:xfrm>
          <a:prstGeom prst="rect">
            <a:avLst/>
          </a:prstGeom>
          <a:noFill/>
        </p:spPr>
        <p:txBody>
          <a:bodyPr wrap="square" rtlCol="0">
            <a:spAutoFit/>
          </a:bodyPr>
          <a:lstStyle/>
          <a:p>
            <a:r>
              <a:rPr lang="en-US" dirty="0"/>
              <a:t>Absolute Risk Reduction</a:t>
            </a:r>
          </a:p>
        </p:txBody>
      </p:sp>
      <p:sp>
        <p:nvSpPr>
          <p:cNvPr id="7" name="TextBox 6">
            <a:extLst>
              <a:ext uri="{FF2B5EF4-FFF2-40B4-BE49-F238E27FC236}">
                <a16:creationId xmlns:a16="http://schemas.microsoft.com/office/drawing/2014/main" id="{CDB5ED5E-AC65-75EC-8758-B735B8B63CE9}"/>
              </a:ext>
            </a:extLst>
          </p:cNvPr>
          <p:cNvSpPr txBox="1"/>
          <p:nvPr/>
        </p:nvSpPr>
        <p:spPr>
          <a:xfrm>
            <a:off x="9870077" y="3147662"/>
            <a:ext cx="2967445" cy="369332"/>
          </a:xfrm>
          <a:prstGeom prst="rect">
            <a:avLst/>
          </a:prstGeom>
          <a:noFill/>
        </p:spPr>
        <p:txBody>
          <a:bodyPr wrap="square" rtlCol="0">
            <a:spAutoFit/>
          </a:bodyPr>
          <a:lstStyle/>
          <a:p>
            <a:r>
              <a:rPr lang="en-US" dirty="0"/>
              <a:t>NNT: 1/ARR</a:t>
            </a:r>
          </a:p>
        </p:txBody>
      </p:sp>
      <p:sp>
        <p:nvSpPr>
          <p:cNvPr id="8" name="TextBox 7">
            <a:extLst>
              <a:ext uri="{FF2B5EF4-FFF2-40B4-BE49-F238E27FC236}">
                <a16:creationId xmlns:a16="http://schemas.microsoft.com/office/drawing/2014/main" id="{D130A384-9079-5A8C-603C-D26861D149B5}"/>
              </a:ext>
            </a:extLst>
          </p:cNvPr>
          <p:cNvSpPr txBox="1"/>
          <p:nvPr/>
        </p:nvSpPr>
        <p:spPr>
          <a:xfrm>
            <a:off x="9990907" y="3811513"/>
            <a:ext cx="668385" cy="369332"/>
          </a:xfrm>
          <a:prstGeom prst="rect">
            <a:avLst/>
          </a:prstGeom>
          <a:noFill/>
        </p:spPr>
        <p:txBody>
          <a:bodyPr wrap="square" rtlCol="0">
            <a:spAutoFit/>
          </a:bodyPr>
          <a:lstStyle/>
          <a:p>
            <a:r>
              <a:rPr lang="en-US" dirty="0"/>
              <a:t>455</a:t>
            </a:r>
          </a:p>
        </p:txBody>
      </p:sp>
      <p:sp>
        <p:nvSpPr>
          <p:cNvPr id="9" name="TextBox 8">
            <a:extLst>
              <a:ext uri="{FF2B5EF4-FFF2-40B4-BE49-F238E27FC236}">
                <a16:creationId xmlns:a16="http://schemas.microsoft.com/office/drawing/2014/main" id="{C33A2CF4-52B2-2183-C8E8-61FA56D50C78}"/>
              </a:ext>
            </a:extLst>
          </p:cNvPr>
          <p:cNvSpPr txBox="1"/>
          <p:nvPr/>
        </p:nvSpPr>
        <p:spPr>
          <a:xfrm>
            <a:off x="9990908" y="4358487"/>
            <a:ext cx="668385" cy="369332"/>
          </a:xfrm>
          <a:prstGeom prst="rect">
            <a:avLst/>
          </a:prstGeom>
          <a:noFill/>
        </p:spPr>
        <p:txBody>
          <a:bodyPr wrap="square" rtlCol="0">
            <a:spAutoFit/>
          </a:bodyPr>
          <a:lstStyle/>
          <a:p>
            <a:r>
              <a:rPr lang="en-US" dirty="0"/>
              <a:t>3333</a:t>
            </a:r>
          </a:p>
        </p:txBody>
      </p:sp>
      <p:sp>
        <p:nvSpPr>
          <p:cNvPr id="10" name="TextBox 9">
            <a:extLst>
              <a:ext uri="{FF2B5EF4-FFF2-40B4-BE49-F238E27FC236}">
                <a16:creationId xmlns:a16="http://schemas.microsoft.com/office/drawing/2014/main" id="{D10A950B-B37A-9DAB-4340-932F2A9A8B5C}"/>
              </a:ext>
            </a:extLst>
          </p:cNvPr>
          <p:cNvSpPr txBox="1"/>
          <p:nvPr/>
        </p:nvSpPr>
        <p:spPr>
          <a:xfrm>
            <a:off x="9990907" y="4604246"/>
            <a:ext cx="994956" cy="369332"/>
          </a:xfrm>
          <a:prstGeom prst="rect">
            <a:avLst/>
          </a:prstGeom>
          <a:noFill/>
        </p:spPr>
        <p:txBody>
          <a:bodyPr wrap="square" rtlCol="0">
            <a:spAutoFit/>
          </a:bodyPr>
          <a:lstStyle/>
          <a:p>
            <a:r>
              <a:rPr lang="en-US" dirty="0"/>
              <a:t>10,000</a:t>
            </a:r>
          </a:p>
        </p:txBody>
      </p:sp>
      <p:pic>
        <p:nvPicPr>
          <p:cNvPr id="12" name="Picture 11" descr="Text&#10;&#10;Description automatically generated">
            <a:extLst>
              <a:ext uri="{FF2B5EF4-FFF2-40B4-BE49-F238E27FC236}">
                <a16:creationId xmlns:a16="http://schemas.microsoft.com/office/drawing/2014/main" id="{E625ADB7-C9E7-0261-1734-CC9CD78F0F43}"/>
              </a:ext>
            </a:extLst>
          </p:cNvPr>
          <p:cNvPicPr>
            <a:picLocks noChangeAspect="1"/>
          </p:cNvPicPr>
          <p:nvPr/>
        </p:nvPicPr>
        <p:blipFill>
          <a:blip r:embed="rId4"/>
          <a:stretch>
            <a:fillRect/>
          </a:stretch>
        </p:blipFill>
        <p:spPr>
          <a:xfrm>
            <a:off x="1993355" y="5183554"/>
            <a:ext cx="7772400" cy="1671237"/>
          </a:xfrm>
          <a:prstGeom prst="rect">
            <a:avLst/>
          </a:prstGeom>
        </p:spPr>
      </p:pic>
      <p:sp>
        <p:nvSpPr>
          <p:cNvPr id="3" name="TextBox 2">
            <a:extLst>
              <a:ext uri="{FF2B5EF4-FFF2-40B4-BE49-F238E27FC236}">
                <a16:creationId xmlns:a16="http://schemas.microsoft.com/office/drawing/2014/main" id="{8A21EAF4-867E-AF16-B407-A71BD335D05A}"/>
              </a:ext>
            </a:extLst>
          </p:cNvPr>
          <p:cNvSpPr txBox="1"/>
          <p:nvPr/>
        </p:nvSpPr>
        <p:spPr>
          <a:xfrm>
            <a:off x="10652859" y="2162849"/>
            <a:ext cx="2967445" cy="369332"/>
          </a:xfrm>
          <a:prstGeom prst="rect">
            <a:avLst/>
          </a:prstGeom>
          <a:noFill/>
        </p:spPr>
        <p:txBody>
          <a:bodyPr wrap="square" rtlCol="0">
            <a:spAutoFit/>
          </a:bodyPr>
          <a:lstStyle/>
          <a:p>
            <a:r>
              <a:rPr lang="en-US" dirty="0"/>
              <a:t>Relative RR</a:t>
            </a:r>
          </a:p>
        </p:txBody>
      </p:sp>
    </p:spTree>
    <p:extLst>
      <p:ext uri="{BB962C8B-B14F-4D97-AF65-F5344CB8AC3E}">
        <p14:creationId xmlns:p14="http://schemas.microsoft.com/office/powerpoint/2010/main" val="383655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4585D-4886-7C1B-A159-8B730A4B4F7C}"/>
              </a:ext>
            </a:extLst>
          </p:cNvPr>
          <p:cNvSpPr>
            <a:spLocks noGrp="1"/>
          </p:cNvSpPr>
          <p:nvPr>
            <p:ph type="title"/>
          </p:nvPr>
        </p:nvSpPr>
        <p:spPr/>
        <p:txBody>
          <a:bodyPr/>
          <a:lstStyle/>
          <a:p>
            <a:r>
              <a:rPr lang="en-US" dirty="0"/>
              <a:t>ITT vs Per Protocol</a:t>
            </a:r>
          </a:p>
        </p:txBody>
      </p:sp>
      <p:sp>
        <p:nvSpPr>
          <p:cNvPr id="3" name="Content Placeholder 2">
            <a:extLst>
              <a:ext uri="{FF2B5EF4-FFF2-40B4-BE49-F238E27FC236}">
                <a16:creationId xmlns:a16="http://schemas.microsoft.com/office/drawing/2014/main" id="{1A7350AC-C0E6-0A77-58CE-87BF7080128F}"/>
              </a:ext>
            </a:extLst>
          </p:cNvPr>
          <p:cNvSpPr>
            <a:spLocks noGrp="1"/>
          </p:cNvSpPr>
          <p:nvPr>
            <p:ph idx="1"/>
          </p:nvPr>
        </p:nvSpPr>
        <p:spPr/>
        <p:txBody>
          <a:bodyPr>
            <a:normAutofit lnSpcReduction="10000"/>
          </a:bodyPr>
          <a:lstStyle/>
          <a:p>
            <a:r>
              <a:rPr lang="en-US" dirty="0"/>
              <a:t>Both have their advantages </a:t>
            </a:r>
          </a:p>
          <a:p>
            <a:r>
              <a:rPr lang="en-US" dirty="0"/>
              <a:t>ITT should ALWAYS be reported, accounts for things that we cannot predict </a:t>
            </a:r>
          </a:p>
          <a:p>
            <a:pPr lvl="1"/>
            <a:r>
              <a:rPr lang="en-US" dirty="0"/>
              <a:t>IE in drug trials – the drug may kill the cancer cells, but the side effects are so miserable that nobody can finish the treatment</a:t>
            </a:r>
          </a:p>
          <a:p>
            <a:pPr lvl="1"/>
            <a:r>
              <a:rPr lang="en-US" dirty="0"/>
              <a:t>The treatment might be so cost prohibitive, only the wealthy can do it</a:t>
            </a:r>
          </a:p>
          <a:p>
            <a:pPr lvl="1"/>
            <a:r>
              <a:rPr lang="en-US" dirty="0"/>
              <a:t>The treatment might involve taking </a:t>
            </a:r>
            <a:r>
              <a:rPr lang="en-US" dirty="0" err="1"/>
              <a:t>golyetly</a:t>
            </a:r>
            <a:r>
              <a:rPr lang="en-US" dirty="0"/>
              <a:t>! </a:t>
            </a:r>
          </a:p>
          <a:p>
            <a:pPr lvl="1"/>
            <a:r>
              <a:rPr lang="en-US" dirty="0" err="1"/>
              <a:t>Etc</a:t>
            </a:r>
            <a:endParaRPr lang="en-US" dirty="0"/>
          </a:p>
          <a:p>
            <a:pPr lvl="1"/>
            <a:endParaRPr lang="en-US" dirty="0"/>
          </a:p>
          <a:p>
            <a:pPr marL="0" indent="0">
              <a:buNone/>
            </a:pPr>
            <a:r>
              <a:rPr lang="en-US" dirty="0"/>
              <a:t>Per protocol will give a better estimate of the “effectiveness” of the intervention itself</a:t>
            </a:r>
          </a:p>
          <a:p>
            <a:pPr lvl="1"/>
            <a:endParaRPr lang="en-US" dirty="0"/>
          </a:p>
        </p:txBody>
      </p:sp>
    </p:spTree>
    <p:extLst>
      <p:ext uri="{BB962C8B-B14F-4D97-AF65-F5344CB8AC3E}">
        <p14:creationId xmlns:p14="http://schemas.microsoft.com/office/powerpoint/2010/main" val="18791993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CC2D8-5A5B-DDA6-992C-1B86682E202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C69064-C2E2-B372-5D96-CD3DE90B3A2B}"/>
              </a:ext>
            </a:extLst>
          </p:cNvPr>
          <p:cNvSpPr>
            <a:spLocks noGrp="1"/>
          </p:cNvSpPr>
          <p:nvPr>
            <p:ph idx="1"/>
          </p:nvPr>
        </p:nvSpPr>
        <p:spPr/>
        <p:txBody>
          <a:bodyPr/>
          <a:lstStyle/>
          <a:p>
            <a:endParaRPr lang="en-US" dirty="0"/>
          </a:p>
        </p:txBody>
      </p:sp>
      <p:pic>
        <p:nvPicPr>
          <p:cNvPr id="4" name="Picture 3" descr="Table&#10;&#10;Description automatically generated">
            <a:extLst>
              <a:ext uri="{FF2B5EF4-FFF2-40B4-BE49-F238E27FC236}">
                <a16:creationId xmlns:a16="http://schemas.microsoft.com/office/drawing/2014/main" id="{5CE22BEC-531C-C627-9CE6-A4090E5F1BF5}"/>
              </a:ext>
            </a:extLst>
          </p:cNvPr>
          <p:cNvPicPr>
            <a:picLocks noChangeAspect="1"/>
          </p:cNvPicPr>
          <p:nvPr/>
        </p:nvPicPr>
        <p:blipFill>
          <a:blip r:embed="rId2"/>
          <a:stretch>
            <a:fillRect/>
          </a:stretch>
        </p:blipFill>
        <p:spPr>
          <a:xfrm>
            <a:off x="1526177" y="2592977"/>
            <a:ext cx="5638800" cy="2387600"/>
          </a:xfrm>
          <a:prstGeom prst="rect">
            <a:avLst/>
          </a:prstGeom>
        </p:spPr>
      </p:pic>
      <p:sp>
        <p:nvSpPr>
          <p:cNvPr id="5" name="TextBox 4">
            <a:extLst>
              <a:ext uri="{FF2B5EF4-FFF2-40B4-BE49-F238E27FC236}">
                <a16:creationId xmlns:a16="http://schemas.microsoft.com/office/drawing/2014/main" id="{E8CF7BE9-B4BD-0715-16B6-44FBFD94DB72}"/>
              </a:ext>
            </a:extLst>
          </p:cNvPr>
          <p:cNvSpPr txBox="1"/>
          <p:nvPr/>
        </p:nvSpPr>
        <p:spPr>
          <a:xfrm>
            <a:off x="7330440" y="3332982"/>
            <a:ext cx="3226526" cy="646331"/>
          </a:xfrm>
          <a:prstGeom prst="rect">
            <a:avLst/>
          </a:prstGeom>
          <a:noFill/>
        </p:spPr>
        <p:txBody>
          <a:bodyPr wrap="square" rtlCol="0">
            <a:spAutoFit/>
          </a:bodyPr>
          <a:lstStyle/>
          <a:p>
            <a:r>
              <a:rPr lang="en-US" dirty="0"/>
              <a:t>A test only works if you get the test! </a:t>
            </a:r>
          </a:p>
        </p:txBody>
      </p:sp>
    </p:spTree>
    <p:extLst>
      <p:ext uri="{BB962C8B-B14F-4D97-AF65-F5344CB8AC3E}">
        <p14:creationId xmlns:p14="http://schemas.microsoft.com/office/powerpoint/2010/main" val="34888377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074EA-FEBC-63B6-E309-4BC2537CD926}"/>
              </a:ext>
            </a:extLst>
          </p:cNvPr>
          <p:cNvSpPr>
            <a:spLocks noGrp="1"/>
          </p:cNvSpPr>
          <p:nvPr>
            <p:ph type="title"/>
          </p:nvPr>
        </p:nvSpPr>
        <p:spPr/>
        <p:txBody>
          <a:bodyPr/>
          <a:lstStyle/>
          <a:p>
            <a:r>
              <a:rPr lang="en-US" dirty="0"/>
              <a:t>ITT vs Per Protocol</a:t>
            </a:r>
          </a:p>
        </p:txBody>
      </p:sp>
      <p:pic>
        <p:nvPicPr>
          <p:cNvPr id="5" name="Content Placeholder 4" descr="A screenshot of a computer&#10;&#10;Description automatically generated with low confidence">
            <a:extLst>
              <a:ext uri="{FF2B5EF4-FFF2-40B4-BE49-F238E27FC236}">
                <a16:creationId xmlns:a16="http://schemas.microsoft.com/office/drawing/2014/main" id="{434C723D-D7AE-04F3-7043-C5227F920248}"/>
              </a:ext>
            </a:extLst>
          </p:cNvPr>
          <p:cNvPicPr>
            <a:picLocks noGrp="1" noChangeAspect="1"/>
          </p:cNvPicPr>
          <p:nvPr>
            <p:ph idx="1"/>
          </p:nvPr>
        </p:nvPicPr>
        <p:blipFill>
          <a:blip r:embed="rId2"/>
          <a:stretch>
            <a:fillRect/>
          </a:stretch>
        </p:blipFill>
        <p:spPr>
          <a:xfrm>
            <a:off x="1067873" y="1690688"/>
            <a:ext cx="3960437" cy="4351338"/>
          </a:xfrm>
        </p:spPr>
      </p:pic>
      <p:pic>
        <p:nvPicPr>
          <p:cNvPr id="9" name="Picture 8" descr="Table&#10;&#10;Description automatically generated">
            <a:extLst>
              <a:ext uri="{FF2B5EF4-FFF2-40B4-BE49-F238E27FC236}">
                <a16:creationId xmlns:a16="http://schemas.microsoft.com/office/drawing/2014/main" id="{FB24438F-B37E-4CD2-0E16-6CF2E08D14AF}"/>
              </a:ext>
            </a:extLst>
          </p:cNvPr>
          <p:cNvPicPr>
            <a:picLocks noChangeAspect="1"/>
          </p:cNvPicPr>
          <p:nvPr/>
        </p:nvPicPr>
        <p:blipFill>
          <a:blip r:embed="rId3"/>
          <a:stretch>
            <a:fillRect/>
          </a:stretch>
        </p:blipFill>
        <p:spPr>
          <a:xfrm>
            <a:off x="5028310" y="2060734"/>
            <a:ext cx="6934018" cy="3611245"/>
          </a:xfrm>
          <a:prstGeom prst="rect">
            <a:avLst/>
          </a:prstGeom>
        </p:spPr>
      </p:pic>
      <p:sp>
        <p:nvSpPr>
          <p:cNvPr id="10" name="TextBox 9">
            <a:extLst>
              <a:ext uri="{FF2B5EF4-FFF2-40B4-BE49-F238E27FC236}">
                <a16:creationId xmlns:a16="http://schemas.microsoft.com/office/drawing/2014/main" id="{AD433DF9-61DA-87A5-8469-52319486CD95}"/>
              </a:ext>
            </a:extLst>
          </p:cNvPr>
          <p:cNvSpPr txBox="1"/>
          <p:nvPr/>
        </p:nvSpPr>
        <p:spPr>
          <a:xfrm>
            <a:off x="10055153" y="4368193"/>
            <a:ext cx="1907175" cy="923330"/>
          </a:xfrm>
          <a:prstGeom prst="rect">
            <a:avLst/>
          </a:prstGeom>
          <a:noFill/>
        </p:spPr>
        <p:txBody>
          <a:bodyPr wrap="square" rtlCol="0">
            <a:spAutoFit/>
          </a:bodyPr>
          <a:lstStyle/>
          <a:p>
            <a:r>
              <a:rPr lang="en-US" dirty="0"/>
              <a:t>NNT: 263</a:t>
            </a:r>
          </a:p>
          <a:p>
            <a:r>
              <a:rPr lang="en-US" dirty="0"/>
              <a:t>           </a:t>
            </a:r>
          </a:p>
          <a:p>
            <a:r>
              <a:rPr lang="en-US" dirty="0"/>
              <a:t>          666</a:t>
            </a:r>
          </a:p>
        </p:txBody>
      </p:sp>
    </p:spTree>
    <p:extLst>
      <p:ext uri="{BB962C8B-B14F-4D97-AF65-F5344CB8AC3E}">
        <p14:creationId xmlns:p14="http://schemas.microsoft.com/office/powerpoint/2010/main" val="24489446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08F6B-46E1-C40E-AAC4-1E52135B8FAF}"/>
              </a:ext>
            </a:extLst>
          </p:cNvPr>
          <p:cNvSpPr>
            <a:spLocks noGrp="1"/>
          </p:cNvSpPr>
          <p:nvPr>
            <p:ph type="title"/>
          </p:nvPr>
        </p:nvSpPr>
        <p:spPr/>
        <p:txBody>
          <a:bodyPr/>
          <a:lstStyle/>
          <a:p>
            <a:r>
              <a:rPr lang="en-US" dirty="0"/>
              <a:t>Can we apply this to our population?</a:t>
            </a:r>
          </a:p>
        </p:txBody>
      </p:sp>
      <p:sp>
        <p:nvSpPr>
          <p:cNvPr id="3" name="Content Placeholder 2">
            <a:extLst>
              <a:ext uri="{FF2B5EF4-FFF2-40B4-BE49-F238E27FC236}">
                <a16:creationId xmlns:a16="http://schemas.microsoft.com/office/drawing/2014/main" id="{4C1A5674-F839-A839-890A-B06782909BC9}"/>
              </a:ext>
            </a:extLst>
          </p:cNvPr>
          <p:cNvSpPr>
            <a:spLocks noGrp="1"/>
          </p:cNvSpPr>
          <p:nvPr>
            <p:ph idx="1"/>
          </p:nvPr>
        </p:nvSpPr>
        <p:spPr/>
        <p:txBody>
          <a:bodyPr/>
          <a:lstStyle/>
          <a:p>
            <a:r>
              <a:rPr lang="en-US" dirty="0"/>
              <a:t>Why was the ITT so different than per protocol, was it because … </a:t>
            </a:r>
          </a:p>
          <a:p>
            <a:pPr lvl="1"/>
            <a:r>
              <a:rPr lang="en-US" dirty="0"/>
              <a:t>Nordic countries saw the </a:t>
            </a:r>
            <a:r>
              <a:rPr lang="en-US" dirty="0" err="1"/>
              <a:t>golytely</a:t>
            </a:r>
            <a:r>
              <a:rPr lang="en-US" dirty="0"/>
              <a:t> review?</a:t>
            </a:r>
          </a:p>
          <a:p>
            <a:pPr lvl="1"/>
            <a:r>
              <a:rPr lang="en-US" dirty="0"/>
              <a:t>Since it is not standard of care, did people opt out based on fear of the unknown or deviating from what others are doing? </a:t>
            </a:r>
          </a:p>
          <a:p>
            <a:pPr lvl="1"/>
            <a:r>
              <a:rPr lang="en-US" dirty="0"/>
              <a:t>Was it really hard to get a colonoscopy in Sweden? </a:t>
            </a:r>
          </a:p>
          <a:p>
            <a:pPr lvl="1"/>
            <a:r>
              <a:rPr lang="en-US" dirty="0"/>
              <a:t>If they are doing less colonoscopies, are they as good? </a:t>
            </a:r>
          </a:p>
          <a:p>
            <a:r>
              <a:rPr lang="en-US" dirty="0"/>
              <a:t>Does this apply to high risk colon cancer patients?</a:t>
            </a:r>
          </a:p>
          <a:p>
            <a:r>
              <a:rPr lang="en-US" dirty="0"/>
              <a:t>Does this apply to 50 year </a:t>
            </a:r>
            <a:r>
              <a:rPr lang="en-US" dirty="0" err="1"/>
              <a:t>olds</a:t>
            </a:r>
            <a:r>
              <a:rPr lang="en-US" dirty="0"/>
              <a:t>? 70 year </a:t>
            </a:r>
            <a:r>
              <a:rPr lang="en-US" dirty="0" err="1"/>
              <a:t>olds</a:t>
            </a:r>
            <a:r>
              <a:rPr lang="en-US" dirty="0"/>
              <a:t>?</a:t>
            </a:r>
          </a:p>
          <a:p>
            <a:r>
              <a:rPr lang="en-US" dirty="0"/>
              <a:t>Lots of questions remain </a:t>
            </a:r>
          </a:p>
        </p:txBody>
      </p:sp>
    </p:spTree>
    <p:extLst>
      <p:ext uri="{BB962C8B-B14F-4D97-AF65-F5344CB8AC3E}">
        <p14:creationId xmlns:p14="http://schemas.microsoft.com/office/powerpoint/2010/main" val="154426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Table&#10;&#10;Description automatically generated">
            <a:extLst>
              <a:ext uri="{FF2B5EF4-FFF2-40B4-BE49-F238E27FC236}">
                <a16:creationId xmlns:a16="http://schemas.microsoft.com/office/drawing/2014/main" id="{FB24438F-B37E-4CD2-0E16-6CF2E08D14AF}"/>
              </a:ext>
            </a:extLst>
          </p:cNvPr>
          <p:cNvPicPr>
            <a:picLocks noChangeAspect="1"/>
          </p:cNvPicPr>
          <p:nvPr/>
        </p:nvPicPr>
        <p:blipFill>
          <a:blip r:embed="rId2"/>
          <a:stretch>
            <a:fillRect/>
          </a:stretch>
        </p:blipFill>
        <p:spPr>
          <a:xfrm>
            <a:off x="4732737" y="3064918"/>
            <a:ext cx="6934018" cy="3611245"/>
          </a:xfrm>
          <a:prstGeom prst="rect">
            <a:avLst/>
          </a:prstGeom>
        </p:spPr>
      </p:pic>
      <p:pic>
        <p:nvPicPr>
          <p:cNvPr id="6" name="Picture 5" descr="Table&#10;&#10;Description automatically generated">
            <a:extLst>
              <a:ext uri="{FF2B5EF4-FFF2-40B4-BE49-F238E27FC236}">
                <a16:creationId xmlns:a16="http://schemas.microsoft.com/office/drawing/2014/main" id="{185F9F2E-36A5-2EC2-4AE8-F23B183E08A9}"/>
              </a:ext>
            </a:extLst>
          </p:cNvPr>
          <p:cNvPicPr>
            <a:picLocks noChangeAspect="1"/>
          </p:cNvPicPr>
          <p:nvPr/>
        </p:nvPicPr>
        <p:blipFill>
          <a:blip r:embed="rId3"/>
          <a:stretch>
            <a:fillRect/>
          </a:stretch>
        </p:blipFill>
        <p:spPr>
          <a:xfrm>
            <a:off x="229672" y="68354"/>
            <a:ext cx="9397873" cy="4802187"/>
          </a:xfrm>
          <a:prstGeom prst="rect">
            <a:avLst/>
          </a:prstGeom>
        </p:spPr>
      </p:pic>
      <p:sp>
        <p:nvSpPr>
          <p:cNvPr id="11" name="TextBox 10">
            <a:extLst>
              <a:ext uri="{FF2B5EF4-FFF2-40B4-BE49-F238E27FC236}">
                <a16:creationId xmlns:a16="http://schemas.microsoft.com/office/drawing/2014/main" id="{C0162142-C0B0-BA78-A077-C8DDBBF8081A}"/>
              </a:ext>
            </a:extLst>
          </p:cNvPr>
          <p:cNvSpPr txBox="1"/>
          <p:nvPr/>
        </p:nvSpPr>
        <p:spPr>
          <a:xfrm>
            <a:off x="10700107" y="5387096"/>
            <a:ext cx="1297202" cy="369332"/>
          </a:xfrm>
          <a:prstGeom prst="rect">
            <a:avLst/>
          </a:prstGeom>
          <a:noFill/>
        </p:spPr>
        <p:txBody>
          <a:bodyPr wrap="square" rtlCol="0">
            <a:spAutoFit/>
          </a:bodyPr>
          <a:lstStyle/>
          <a:p>
            <a:r>
              <a:rPr lang="en-US" dirty="0">
                <a:solidFill>
                  <a:srgbClr val="FF0000"/>
                </a:solidFill>
              </a:rPr>
              <a:t>17-45%          </a:t>
            </a:r>
          </a:p>
        </p:txBody>
      </p:sp>
      <p:sp>
        <p:nvSpPr>
          <p:cNvPr id="12" name="TextBox 11">
            <a:extLst>
              <a:ext uri="{FF2B5EF4-FFF2-40B4-BE49-F238E27FC236}">
                <a16:creationId xmlns:a16="http://schemas.microsoft.com/office/drawing/2014/main" id="{A7C4F97D-3E80-BC43-4393-0577284A96AD}"/>
              </a:ext>
            </a:extLst>
          </p:cNvPr>
          <p:cNvSpPr txBox="1"/>
          <p:nvPr/>
        </p:nvSpPr>
        <p:spPr>
          <a:xfrm>
            <a:off x="10700107" y="6306831"/>
            <a:ext cx="966648" cy="369332"/>
          </a:xfrm>
          <a:prstGeom prst="rect">
            <a:avLst/>
          </a:prstGeom>
          <a:noFill/>
        </p:spPr>
        <p:txBody>
          <a:bodyPr wrap="square" rtlCol="0">
            <a:spAutoFit/>
          </a:bodyPr>
          <a:lstStyle/>
          <a:p>
            <a:r>
              <a:rPr lang="en-US" dirty="0">
                <a:solidFill>
                  <a:srgbClr val="FF0000"/>
                </a:solidFill>
              </a:rPr>
              <a:t>23-73%          </a:t>
            </a:r>
          </a:p>
        </p:txBody>
      </p:sp>
      <p:sp>
        <p:nvSpPr>
          <p:cNvPr id="29" name="Donut 28">
            <a:extLst>
              <a:ext uri="{FF2B5EF4-FFF2-40B4-BE49-F238E27FC236}">
                <a16:creationId xmlns:a16="http://schemas.microsoft.com/office/drawing/2014/main" id="{7332815A-8B1B-B5EA-159F-B5E2B931339C}"/>
              </a:ext>
            </a:extLst>
          </p:cNvPr>
          <p:cNvSpPr/>
          <p:nvPr/>
        </p:nvSpPr>
        <p:spPr>
          <a:xfrm>
            <a:off x="4402183" y="3657600"/>
            <a:ext cx="1476103" cy="509451"/>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Donut 29">
            <a:extLst>
              <a:ext uri="{FF2B5EF4-FFF2-40B4-BE49-F238E27FC236}">
                <a16:creationId xmlns:a16="http://schemas.microsoft.com/office/drawing/2014/main" id="{7F25F956-BEB3-1739-7EED-9E99609556B4}"/>
              </a:ext>
            </a:extLst>
          </p:cNvPr>
          <p:cNvSpPr/>
          <p:nvPr/>
        </p:nvSpPr>
        <p:spPr>
          <a:xfrm>
            <a:off x="6276812" y="3657600"/>
            <a:ext cx="1476103" cy="509451"/>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254325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results are significant and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4" name="Picture 3" descr="Icon&#10;&#10;Description automatically generated">
            <a:extLst>
              <a:ext uri="{FF2B5EF4-FFF2-40B4-BE49-F238E27FC236}">
                <a16:creationId xmlns:a16="http://schemas.microsoft.com/office/drawing/2014/main" id="{7DAA1455-3216-85EF-72DD-E63EF5ADA001}"/>
              </a:ext>
            </a:extLst>
          </p:cNvPr>
          <p:cNvPicPr>
            <a:picLocks noChangeAspect="1"/>
          </p:cNvPicPr>
          <p:nvPr/>
        </p:nvPicPr>
        <p:blipFill>
          <a:blip r:embed="rId4"/>
          <a:stretch>
            <a:fillRect/>
          </a:stretch>
        </p:blipFill>
        <p:spPr>
          <a:xfrm>
            <a:off x="6508932" y="3127602"/>
            <a:ext cx="412749" cy="412749"/>
          </a:xfrm>
          <a:prstGeom prst="rect">
            <a:avLst/>
          </a:prstGeom>
        </p:spPr>
      </p:pic>
      <p:pic>
        <p:nvPicPr>
          <p:cNvPr id="5" name="Picture 4" descr="Icon&#10;&#10;Description automatically generated">
            <a:extLst>
              <a:ext uri="{FF2B5EF4-FFF2-40B4-BE49-F238E27FC236}">
                <a16:creationId xmlns:a16="http://schemas.microsoft.com/office/drawing/2014/main" id="{DF44EEBF-EF47-4880-78D8-12F1640F5CB5}"/>
              </a:ext>
            </a:extLst>
          </p:cNvPr>
          <p:cNvPicPr>
            <a:picLocks noChangeAspect="1"/>
          </p:cNvPicPr>
          <p:nvPr/>
        </p:nvPicPr>
        <p:blipFill>
          <a:blip r:embed="rId4"/>
          <a:stretch>
            <a:fillRect/>
          </a:stretch>
        </p:blipFill>
        <p:spPr>
          <a:xfrm>
            <a:off x="6508931" y="3587750"/>
            <a:ext cx="412749" cy="412749"/>
          </a:xfrm>
          <a:prstGeom prst="rect">
            <a:avLst/>
          </a:prstGeom>
        </p:spPr>
      </p:pic>
      <p:pic>
        <p:nvPicPr>
          <p:cNvPr id="6" name="Picture 5" descr="Icon&#10;&#10;Description automatically generated">
            <a:extLst>
              <a:ext uri="{FF2B5EF4-FFF2-40B4-BE49-F238E27FC236}">
                <a16:creationId xmlns:a16="http://schemas.microsoft.com/office/drawing/2014/main" id="{ACBD3C5F-F2C8-7C9A-64C1-79DA070ACFCD}"/>
              </a:ext>
            </a:extLst>
          </p:cNvPr>
          <p:cNvPicPr>
            <a:picLocks noChangeAspect="1"/>
          </p:cNvPicPr>
          <p:nvPr/>
        </p:nvPicPr>
        <p:blipFill>
          <a:blip r:embed="rId4"/>
          <a:stretch>
            <a:fillRect/>
          </a:stretch>
        </p:blipFill>
        <p:spPr>
          <a:xfrm>
            <a:off x="3683000" y="4732927"/>
            <a:ext cx="412749" cy="412749"/>
          </a:xfrm>
          <a:prstGeom prst="rect">
            <a:avLst/>
          </a:prstGeom>
        </p:spPr>
      </p:pic>
      <p:pic>
        <p:nvPicPr>
          <p:cNvPr id="8" name="Picture 7" descr="Icon&#10;&#10;Description automatically generated">
            <a:extLst>
              <a:ext uri="{FF2B5EF4-FFF2-40B4-BE49-F238E27FC236}">
                <a16:creationId xmlns:a16="http://schemas.microsoft.com/office/drawing/2014/main" id="{BB78D4B0-A2DB-BF52-37B6-E352EE47F44F}"/>
              </a:ext>
            </a:extLst>
          </p:cNvPr>
          <p:cNvPicPr>
            <a:picLocks noChangeAspect="1"/>
          </p:cNvPicPr>
          <p:nvPr/>
        </p:nvPicPr>
        <p:blipFill>
          <a:blip r:embed="rId5"/>
          <a:stretch>
            <a:fillRect/>
          </a:stretch>
        </p:blipFill>
        <p:spPr>
          <a:xfrm>
            <a:off x="5889625" y="4713333"/>
            <a:ext cx="412749" cy="412749"/>
          </a:xfrm>
          <a:prstGeom prst="rect">
            <a:avLst/>
          </a:prstGeom>
        </p:spPr>
      </p:pic>
    </p:spTree>
    <p:extLst>
      <p:ext uri="{BB962C8B-B14F-4D97-AF65-F5344CB8AC3E}">
        <p14:creationId xmlns:p14="http://schemas.microsoft.com/office/powerpoint/2010/main" val="10493870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7AC2A-FBC6-3EDE-2148-DD35C38EAD2C}"/>
              </a:ext>
            </a:extLst>
          </p:cNvPr>
          <p:cNvSpPr>
            <a:spLocks noGrp="1"/>
          </p:cNvSpPr>
          <p:nvPr>
            <p:ph type="title"/>
          </p:nvPr>
        </p:nvSpPr>
        <p:spPr/>
        <p:txBody>
          <a:bodyPr/>
          <a:lstStyle/>
          <a:p>
            <a:r>
              <a:rPr lang="en-US" dirty="0"/>
              <a:t>Back to the case… </a:t>
            </a:r>
          </a:p>
        </p:txBody>
      </p:sp>
      <p:sp>
        <p:nvSpPr>
          <p:cNvPr id="3" name="Content Placeholder 2">
            <a:extLst>
              <a:ext uri="{FF2B5EF4-FFF2-40B4-BE49-F238E27FC236}">
                <a16:creationId xmlns:a16="http://schemas.microsoft.com/office/drawing/2014/main" id="{D9BB0A6B-8F53-49E4-4A62-20A842871A18}"/>
              </a:ext>
            </a:extLst>
          </p:cNvPr>
          <p:cNvSpPr>
            <a:spLocks noGrp="1"/>
          </p:cNvSpPr>
          <p:nvPr>
            <p:ph idx="1"/>
          </p:nvPr>
        </p:nvSpPr>
        <p:spPr/>
        <p:txBody>
          <a:bodyPr/>
          <a:lstStyle/>
          <a:p>
            <a:r>
              <a:rPr lang="en-US" dirty="0"/>
              <a:t>What should you tell your patient now? </a:t>
            </a:r>
          </a:p>
          <a:p>
            <a:r>
              <a:rPr lang="en-US" dirty="0"/>
              <a:t>He saw the headlines! </a:t>
            </a:r>
          </a:p>
          <a:p>
            <a:pPr marL="0" indent="0">
              <a:buNone/>
            </a:pPr>
            <a:endParaRPr lang="en-US" dirty="0"/>
          </a:p>
        </p:txBody>
      </p:sp>
      <p:pic>
        <p:nvPicPr>
          <p:cNvPr id="8" name="Picture 7" descr="Graphical user interface, text, application&#10;&#10;Description automatically generated">
            <a:extLst>
              <a:ext uri="{FF2B5EF4-FFF2-40B4-BE49-F238E27FC236}">
                <a16:creationId xmlns:a16="http://schemas.microsoft.com/office/drawing/2014/main" id="{60C67594-CC45-813E-6855-03922DFD33D4}"/>
              </a:ext>
            </a:extLst>
          </p:cNvPr>
          <p:cNvPicPr>
            <a:picLocks noChangeAspect="1"/>
          </p:cNvPicPr>
          <p:nvPr/>
        </p:nvPicPr>
        <p:blipFill>
          <a:blip r:embed="rId2"/>
          <a:stretch>
            <a:fillRect/>
          </a:stretch>
        </p:blipFill>
        <p:spPr>
          <a:xfrm>
            <a:off x="2209800" y="2988212"/>
            <a:ext cx="7772400" cy="2645512"/>
          </a:xfrm>
          <a:prstGeom prst="rect">
            <a:avLst/>
          </a:prstGeom>
        </p:spPr>
      </p:pic>
    </p:spTree>
    <p:extLst>
      <p:ext uri="{BB962C8B-B14F-4D97-AF65-F5344CB8AC3E}">
        <p14:creationId xmlns:p14="http://schemas.microsoft.com/office/powerpoint/2010/main" val="173620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634134" y="1396289"/>
            <a:ext cx="5006336" cy="1325563"/>
          </a:xfrm>
        </p:spPr>
        <p:txBody>
          <a:bodyPr>
            <a:normAutofit/>
          </a:bodyPr>
          <a:lstStyle/>
          <a:p>
            <a:r>
              <a:rPr lang="en-US" dirty="0"/>
              <a:t>Case: 	</a:t>
            </a:r>
          </a:p>
        </p:txBody>
      </p:sp>
      <p:sp>
        <p:nvSpPr>
          <p:cNvPr id="12" name="Freeform: Shape 1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erson smiling for the camera&#10;&#10;Description automatically generated with medium confidence">
            <a:extLst>
              <a:ext uri="{FF2B5EF4-FFF2-40B4-BE49-F238E27FC236}">
                <a16:creationId xmlns:a16="http://schemas.microsoft.com/office/drawing/2014/main" id="{AE261824-7D2E-15D5-5702-A6CC2C9AA2CC}"/>
              </a:ext>
            </a:extLst>
          </p:cNvPr>
          <p:cNvPicPr>
            <a:picLocks noChangeAspect="1"/>
          </p:cNvPicPr>
          <p:nvPr/>
        </p:nvPicPr>
        <p:blipFill rotWithShape="1">
          <a:blip r:embed="rId2"/>
          <a:srcRect l="41367" r="-1"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8E105516-521F-E16B-C47F-1C1BD4935E29}"/>
              </a:ext>
            </a:extLst>
          </p:cNvPr>
          <p:cNvSpPr>
            <a:spLocks noGrp="1"/>
          </p:cNvSpPr>
          <p:nvPr>
            <p:ph idx="1"/>
          </p:nvPr>
        </p:nvSpPr>
        <p:spPr>
          <a:xfrm>
            <a:off x="5745476" y="3239587"/>
            <a:ext cx="5894994" cy="3892731"/>
          </a:xfrm>
        </p:spPr>
        <p:txBody>
          <a:bodyPr anchor="t">
            <a:normAutofit/>
          </a:bodyPr>
          <a:lstStyle/>
          <a:p>
            <a:r>
              <a:rPr lang="en-US" sz="1800" dirty="0"/>
              <a:t>Shared decision making</a:t>
            </a:r>
          </a:p>
          <a:p>
            <a:r>
              <a:rPr lang="en-US" sz="1800" dirty="0"/>
              <a:t>Explain the study results so he can understand it, not just be confused by headlines</a:t>
            </a:r>
          </a:p>
          <a:p>
            <a:r>
              <a:rPr lang="en-US" sz="1800" dirty="0"/>
              <a:t>There is likely some benefit, but the benefit could be small. It is reasonable to use some other screening, and if any of those come back positive we could re-evaluate</a:t>
            </a:r>
          </a:p>
          <a:p>
            <a:r>
              <a:rPr lang="en-US" sz="1800" dirty="0"/>
              <a:t>Or – he could say “any risk over 0.1% is just too much, sign me up doc! “</a:t>
            </a:r>
          </a:p>
          <a:p>
            <a:pPr marL="0" indent="0">
              <a:buNone/>
            </a:pPr>
            <a:endParaRPr lang="en-US" sz="1800" dirty="0"/>
          </a:p>
        </p:txBody>
      </p:sp>
    </p:spTree>
    <p:extLst>
      <p:ext uri="{BB962C8B-B14F-4D97-AF65-F5344CB8AC3E}">
        <p14:creationId xmlns:p14="http://schemas.microsoft.com/office/powerpoint/2010/main" val="237769374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27797-F28C-40F7-BA5C-5A1BD19E03B9}"/>
              </a:ext>
            </a:extLst>
          </p:cNvPr>
          <p:cNvSpPr>
            <a:spLocks noGrp="1"/>
          </p:cNvSpPr>
          <p:nvPr>
            <p:ph type="title"/>
          </p:nvPr>
        </p:nvSpPr>
        <p:spPr/>
        <p:txBody>
          <a:bodyPr/>
          <a:lstStyle/>
          <a:p>
            <a:r>
              <a:rPr lang="en-US" dirty="0"/>
              <a:t>Don’t discount it just because it is observational</a:t>
            </a:r>
          </a:p>
        </p:txBody>
      </p:sp>
      <p:sp>
        <p:nvSpPr>
          <p:cNvPr id="3" name="Content Placeholder 2">
            <a:extLst>
              <a:ext uri="{FF2B5EF4-FFF2-40B4-BE49-F238E27FC236}">
                <a16:creationId xmlns:a16="http://schemas.microsoft.com/office/drawing/2014/main" id="{45B2C4F3-7749-AFC2-BBD3-CEE090FCF10E}"/>
              </a:ext>
            </a:extLst>
          </p:cNvPr>
          <p:cNvSpPr>
            <a:spLocks noGrp="1"/>
          </p:cNvSpPr>
          <p:nvPr>
            <p:ph idx="1"/>
          </p:nvPr>
        </p:nvSpPr>
        <p:spPr/>
        <p:txBody>
          <a:bodyPr>
            <a:normAutofit fontScale="92500" lnSpcReduction="10000"/>
          </a:bodyPr>
          <a:lstStyle/>
          <a:p>
            <a:r>
              <a:rPr lang="en-US" b="0" i="0" dirty="0">
                <a:solidFill>
                  <a:srgbClr val="403D39"/>
                </a:solidFill>
                <a:effectLst/>
                <a:latin typeface="Arial" panose="020B0604020202020204" pitchFamily="34" charset="0"/>
              </a:rPr>
              <a:t>Some authors have studied the results from RCTs, compared with similar observational studies. </a:t>
            </a:r>
            <a:r>
              <a:rPr lang="en-US" b="0" i="0" dirty="0" err="1">
                <a:solidFill>
                  <a:srgbClr val="403D39"/>
                </a:solidFill>
                <a:effectLst/>
                <a:latin typeface="Arial" panose="020B0604020202020204" pitchFamily="34" charset="0"/>
              </a:rPr>
              <a:t>Concato</a:t>
            </a:r>
            <a:r>
              <a:rPr lang="en-US" b="0" i="0" dirty="0">
                <a:solidFill>
                  <a:srgbClr val="403D39"/>
                </a:solidFill>
                <a:effectLst/>
                <a:latin typeface="Arial" panose="020B0604020202020204" pitchFamily="34" charset="0"/>
              </a:rPr>
              <a:t> et al. published an evaluation of meta-analyses that compared outcomes between RCTs and observational studies and reached the following conclusion: "The results from well-designed observational studies (with either a cohort or a case-control design) do not systematically overestimate the magnitude of the effects of treatment, as compared with those in randomized, controlled trials on the same topic".</a:t>
            </a:r>
            <a:r>
              <a:rPr lang="en-US" b="1" i="0" baseline="30000" dirty="0">
                <a:solidFill>
                  <a:srgbClr val="6789D3"/>
                </a:solidFill>
                <a:effectLst/>
                <a:latin typeface="Arial" panose="020B0604020202020204" pitchFamily="34" charset="0"/>
              </a:rPr>
              <a:t>6</a:t>
            </a:r>
            <a:r>
              <a:rPr lang="en-US" b="0" i="0" dirty="0">
                <a:solidFill>
                  <a:srgbClr val="403D39"/>
                </a:solidFill>
                <a:effectLst/>
                <a:latin typeface="Arial" panose="020B0604020202020204" pitchFamily="34" charset="0"/>
              </a:rPr>
              <a:t> In other words, if the observational study has good methodological quality, the results are quite similar.</a:t>
            </a:r>
          </a:p>
          <a:p>
            <a:r>
              <a:rPr lang="en-US" b="0" i="0" dirty="0">
                <a:solidFill>
                  <a:srgbClr val="403D39"/>
                </a:solidFill>
                <a:effectLst/>
                <a:latin typeface="Arial" panose="020B0604020202020204" pitchFamily="34" charset="0"/>
              </a:rPr>
              <a:t>advanced statistical tools may enable good and reliable control over many confounders</a:t>
            </a:r>
            <a:endParaRPr lang="en-US" dirty="0"/>
          </a:p>
        </p:txBody>
      </p:sp>
    </p:spTree>
    <p:extLst>
      <p:ext uri="{BB962C8B-B14F-4D97-AF65-F5344CB8AC3E}">
        <p14:creationId xmlns:p14="http://schemas.microsoft.com/office/powerpoint/2010/main" val="12342207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E1A6-2DA2-A93F-B52F-2886F8C91B63}"/>
              </a:ext>
            </a:extLst>
          </p:cNvPr>
          <p:cNvSpPr>
            <a:spLocks noGrp="1"/>
          </p:cNvSpPr>
          <p:nvPr>
            <p:ph type="title"/>
          </p:nvPr>
        </p:nvSpPr>
        <p:spPr/>
        <p:txBody>
          <a:bodyPr/>
          <a:lstStyle/>
          <a:p>
            <a:r>
              <a:rPr lang="en-US" dirty="0"/>
              <a:t>Just because it is randomized… </a:t>
            </a:r>
          </a:p>
        </p:txBody>
      </p:sp>
      <p:sp>
        <p:nvSpPr>
          <p:cNvPr id="3" name="Content Placeholder 2">
            <a:extLst>
              <a:ext uri="{FF2B5EF4-FFF2-40B4-BE49-F238E27FC236}">
                <a16:creationId xmlns:a16="http://schemas.microsoft.com/office/drawing/2014/main" id="{6C564963-306F-3410-407E-78C54D516D16}"/>
              </a:ext>
            </a:extLst>
          </p:cNvPr>
          <p:cNvSpPr>
            <a:spLocks noGrp="1"/>
          </p:cNvSpPr>
          <p:nvPr>
            <p:ph idx="1"/>
          </p:nvPr>
        </p:nvSpPr>
        <p:spPr/>
        <p:txBody>
          <a:bodyPr>
            <a:normAutofit/>
          </a:bodyPr>
          <a:lstStyle/>
          <a:p>
            <a:pPr marL="0" indent="0">
              <a:buNone/>
            </a:pPr>
            <a:endParaRPr lang="en-US" dirty="0"/>
          </a:p>
          <a:p>
            <a:r>
              <a:rPr lang="en-US" b="0" i="0" dirty="0">
                <a:solidFill>
                  <a:srgbClr val="343536"/>
                </a:solidFill>
                <a:effectLst/>
                <a:latin typeface="Source Sans Pro" panose="020B0503030403020204" pitchFamily="34" charset="0"/>
              </a:rPr>
              <a:t>One should be particularly skeptical of very large treatment effects that arise from very small studies, even randomized ones. An evaluation of more than 85 000 meta-analyses of RCTs revealed that it is common to see </a:t>
            </a:r>
            <a:r>
              <a:rPr lang="en-US" b="0" i="1" dirty="0">
                <a:solidFill>
                  <a:srgbClr val="343536"/>
                </a:solidFill>
                <a:effectLst/>
                <a:latin typeface="Source Sans Pro" panose="020B0503030403020204" pitchFamily="34" charset="0"/>
              </a:rPr>
              <a:t>odds ratios</a:t>
            </a:r>
            <a:r>
              <a:rPr lang="en-US" b="0" i="0" dirty="0">
                <a:solidFill>
                  <a:srgbClr val="343536"/>
                </a:solidFill>
                <a:effectLst/>
                <a:latin typeface="Source Sans Pro" panose="020B0503030403020204" pitchFamily="34" charset="0"/>
              </a:rPr>
              <a:t> that exceed 5 in small trials, but when additional trials are performed on the same question, the effects almost always become much smaller and may even disappear</a:t>
            </a:r>
          </a:p>
          <a:p>
            <a:r>
              <a:rPr lang="en-US" dirty="0">
                <a:solidFill>
                  <a:srgbClr val="343536"/>
                </a:solidFill>
                <a:latin typeface="Source Sans Pro" panose="020B0503030403020204" pitchFamily="34" charset="0"/>
              </a:rPr>
              <a:t>Always determine if the study 1. answers the question 2. was well performed 3. applies to your patients </a:t>
            </a:r>
            <a:endParaRPr lang="en-US" dirty="0"/>
          </a:p>
        </p:txBody>
      </p:sp>
    </p:spTree>
    <p:extLst>
      <p:ext uri="{BB962C8B-B14F-4D97-AF65-F5344CB8AC3E}">
        <p14:creationId xmlns:p14="http://schemas.microsoft.com/office/powerpoint/2010/main" val="11076393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0F04F-7473-FC5B-E315-A27303642EEC}"/>
              </a:ext>
            </a:extLst>
          </p:cNvPr>
          <p:cNvSpPr>
            <a:spLocks noGrp="1"/>
          </p:cNvSpPr>
          <p:nvPr>
            <p:ph type="title"/>
          </p:nvPr>
        </p:nvSpPr>
        <p:spPr/>
        <p:txBody>
          <a:bodyPr/>
          <a:lstStyle/>
          <a:p>
            <a:r>
              <a:rPr lang="en-US" dirty="0"/>
              <a:t>A note on AI</a:t>
            </a:r>
          </a:p>
        </p:txBody>
      </p:sp>
      <p:sp>
        <p:nvSpPr>
          <p:cNvPr id="3" name="Content Placeholder 2">
            <a:extLst>
              <a:ext uri="{FF2B5EF4-FFF2-40B4-BE49-F238E27FC236}">
                <a16:creationId xmlns:a16="http://schemas.microsoft.com/office/drawing/2014/main" id="{674FC466-FA8F-2D4C-F2E9-4AE0697B07B9}"/>
              </a:ext>
            </a:extLst>
          </p:cNvPr>
          <p:cNvSpPr>
            <a:spLocks noGrp="1"/>
          </p:cNvSpPr>
          <p:nvPr>
            <p:ph idx="1"/>
          </p:nvPr>
        </p:nvSpPr>
        <p:spPr/>
        <p:txBody>
          <a:bodyPr/>
          <a:lstStyle/>
          <a:p>
            <a:r>
              <a:rPr lang="en-US" dirty="0"/>
              <a:t>Did anyone drop this article in an AI platform and ask for summary?</a:t>
            </a:r>
          </a:p>
        </p:txBody>
      </p:sp>
    </p:spTree>
    <p:extLst>
      <p:ext uri="{BB962C8B-B14F-4D97-AF65-F5344CB8AC3E}">
        <p14:creationId xmlns:p14="http://schemas.microsoft.com/office/powerpoint/2010/main" val="4792450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C6E69-5B01-AB4B-901B-8540B5076A92}"/>
              </a:ext>
            </a:extLst>
          </p:cNvPr>
          <p:cNvSpPr>
            <a:spLocks noGrp="1"/>
          </p:cNvSpPr>
          <p:nvPr>
            <p:ph type="title"/>
          </p:nvPr>
        </p:nvSpPr>
        <p:spPr/>
        <p:txBody>
          <a:bodyPr/>
          <a:lstStyle/>
          <a:p>
            <a:endParaRPr lang="en-US"/>
          </a:p>
        </p:txBody>
      </p:sp>
      <p:pic>
        <p:nvPicPr>
          <p:cNvPr id="5" name="Content Placeholder 4" descr="A screenshot of a medical report&#10;&#10;Description automatically generated">
            <a:extLst>
              <a:ext uri="{FF2B5EF4-FFF2-40B4-BE49-F238E27FC236}">
                <a16:creationId xmlns:a16="http://schemas.microsoft.com/office/drawing/2014/main" id="{A675AB83-E598-953C-B69E-352FB5CABC65}"/>
              </a:ext>
            </a:extLst>
          </p:cNvPr>
          <p:cNvPicPr>
            <a:picLocks noGrp="1" noChangeAspect="1"/>
          </p:cNvPicPr>
          <p:nvPr>
            <p:ph idx="1"/>
          </p:nvPr>
        </p:nvPicPr>
        <p:blipFill>
          <a:blip r:embed="rId2"/>
          <a:stretch>
            <a:fillRect/>
          </a:stretch>
        </p:blipFill>
        <p:spPr>
          <a:xfrm>
            <a:off x="1423668" y="358277"/>
            <a:ext cx="9930132" cy="6499723"/>
          </a:xfrm>
        </p:spPr>
      </p:pic>
    </p:spTree>
    <p:extLst>
      <p:ext uri="{BB962C8B-B14F-4D97-AF65-F5344CB8AC3E}">
        <p14:creationId xmlns:p14="http://schemas.microsoft.com/office/powerpoint/2010/main" val="34403320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D644-3279-8C0E-BC2F-738E42E95302}"/>
              </a:ext>
            </a:extLst>
          </p:cNvPr>
          <p:cNvSpPr>
            <a:spLocks noGrp="1"/>
          </p:cNvSpPr>
          <p:nvPr>
            <p:ph type="title"/>
          </p:nvPr>
        </p:nvSpPr>
        <p:spPr/>
        <p:txBody>
          <a:bodyPr/>
          <a:lstStyle/>
          <a:p>
            <a:endParaRPr lang="en-US"/>
          </a:p>
        </p:txBody>
      </p:sp>
      <p:pic>
        <p:nvPicPr>
          <p:cNvPr id="5" name="Content Placeholder 4" descr="A screenshot of a medical report&#10;&#10;Description automatically generated">
            <a:extLst>
              <a:ext uri="{FF2B5EF4-FFF2-40B4-BE49-F238E27FC236}">
                <a16:creationId xmlns:a16="http://schemas.microsoft.com/office/drawing/2014/main" id="{10CC66AB-862D-DB1E-592A-997A4135A2C1}"/>
              </a:ext>
            </a:extLst>
          </p:cNvPr>
          <p:cNvPicPr>
            <a:picLocks noGrp="1" noChangeAspect="1"/>
          </p:cNvPicPr>
          <p:nvPr>
            <p:ph idx="1"/>
          </p:nvPr>
        </p:nvPicPr>
        <p:blipFill>
          <a:blip r:embed="rId2"/>
          <a:stretch>
            <a:fillRect/>
          </a:stretch>
        </p:blipFill>
        <p:spPr>
          <a:xfrm>
            <a:off x="2475942" y="0"/>
            <a:ext cx="7240115" cy="6858000"/>
          </a:xfrm>
        </p:spPr>
      </p:pic>
    </p:spTree>
    <p:extLst>
      <p:ext uri="{BB962C8B-B14F-4D97-AF65-F5344CB8AC3E}">
        <p14:creationId xmlns:p14="http://schemas.microsoft.com/office/powerpoint/2010/main" val="31563011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EBA7D-0AD6-CC63-C32A-392E43D43DC6}"/>
              </a:ext>
            </a:extLst>
          </p:cNvPr>
          <p:cNvSpPr>
            <a:spLocks noGrp="1"/>
          </p:cNvSpPr>
          <p:nvPr>
            <p:ph type="title"/>
          </p:nvPr>
        </p:nvSpPr>
        <p:spPr/>
        <p:txBody>
          <a:bodyPr/>
          <a:lstStyle/>
          <a:p>
            <a:endParaRPr lang="en-US"/>
          </a:p>
        </p:txBody>
      </p:sp>
      <p:pic>
        <p:nvPicPr>
          <p:cNvPr id="5" name="Content Placeholder 4" descr="A screenshot of a medical information&#10;&#10;Description automatically generated">
            <a:extLst>
              <a:ext uri="{FF2B5EF4-FFF2-40B4-BE49-F238E27FC236}">
                <a16:creationId xmlns:a16="http://schemas.microsoft.com/office/drawing/2014/main" id="{DBB6ABBD-4106-A650-4D48-6B54CDDAE527}"/>
              </a:ext>
            </a:extLst>
          </p:cNvPr>
          <p:cNvPicPr>
            <a:picLocks noGrp="1" noChangeAspect="1"/>
          </p:cNvPicPr>
          <p:nvPr>
            <p:ph idx="1"/>
          </p:nvPr>
        </p:nvPicPr>
        <p:blipFill>
          <a:blip r:embed="rId2"/>
          <a:stretch>
            <a:fillRect/>
          </a:stretch>
        </p:blipFill>
        <p:spPr>
          <a:xfrm>
            <a:off x="2295354" y="365125"/>
            <a:ext cx="7246087" cy="6127750"/>
          </a:xfrm>
        </p:spPr>
      </p:pic>
    </p:spTree>
    <p:extLst>
      <p:ext uri="{BB962C8B-B14F-4D97-AF65-F5344CB8AC3E}">
        <p14:creationId xmlns:p14="http://schemas.microsoft.com/office/powerpoint/2010/main" val="41947811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E631F-B803-8A17-6DDF-91D4A8FF2868}"/>
              </a:ext>
            </a:extLst>
          </p:cNvPr>
          <p:cNvSpPr>
            <a:spLocks noGrp="1"/>
          </p:cNvSpPr>
          <p:nvPr>
            <p:ph type="title"/>
          </p:nvPr>
        </p:nvSpPr>
        <p:spPr/>
        <p:txBody>
          <a:bodyPr/>
          <a:lstStyle/>
          <a:p>
            <a:endParaRPr lang="en-US"/>
          </a:p>
        </p:txBody>
      </p:sp>
      <p:pic>
        <p:nvPicPr>
          <p:cNvPr id="5" name="Content Placeholder 4" descr="A screenshot of a cell phone&#10;&#10;Description automatically generated">
            <a:extLst>
              <a:ext uri="{FF2B5EF4-FFF2-40B4-BE49-F238E27FC236}">
                <a16:creationId xmlns:a16="http://schemas.microsoft.com/office/drawing/2014/main" id="{86A9AD7C-5BA3-3B50-B0C1-BEE6DB9530E6}"/>
              </a:ext>
            </a:extLst>
          </p:cNvPr>
          <p:cNvPicPr>
            <a:picLocks noGrp="1" noChangeAspect="1"/>
          </p:cNvPicPr>
          <p:nvPr>
            <p:ph idx="1"/>
          </p:nvPr>
        </p:nvPicPr>
        <p:blipFill>
          <a:blip r:embed="rId2"/>
          <a:stretch>
            <a:fillRect/>
          </a:stretch>
        </p:blipFill>
        <p:spPr>
          <a:xfrm>
            <a:off x="2577136" y="223367"/>
            <a:ext cx="6096602" cy="6411266"/>
          </a:xfrm>
        </p:spPr>
      </p:pic>
    </p:spTree>
    <p:extLst>
      <p:ext uri="{BB962C8B-B14F-4D97-AF65-F5344CB8AC3E}">
        <p14:creationId xmlns:p14="http://schemas.microsoft.com/office/powerpoint/2010/main" val="24439134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F3308-7C11-4EAD-EA02-576228AF9DCC}"/>
              </a:ext>
            </a:extLst>
          </p:cNvPr>
          <p:cNvSpPr>
            <a:spLocks noGrp="1"/>
          </p:cNvSpPr>
          <p:nvPr>
            <p:ph type="title"/>
          </p:nvPr>
        </p:nvSpPr>
        <p:spPr/>
        <p:txBody>
          <a:bodyPr/>
          <a:lstStyle/>
          <a:p>
            <a:r>
              <a:rPr lang="en-US" dirty="0"/>
              <a:t>AI the future?		</a:t>
            </a:r>
          </a:p>
        </p:txBody>
      </p:sp>
      <p:sp>
        <p:nvSpPr>
          <p:cNvPr id="3" name="Content Placeholder 2">
            <a:extLst>
              <a:ext uri="{FF2B5EF4-FFF2-40B4-BE49-F238E27FC236}">
                <a16:creationId xmlns:a16="http://schemas.microsoft.com/office/drawing/2014/main" id="{CFB7A99C-8B81-6D92-26CD-3FAE20AA2EC6}"/>
              </a:ext>
            </a:extLst>
          </p:cNvPr>
          <p:cNvSpPr>
            <a:spLocks noGrp="1"/>
          </p:cNvSpPr>
          <p:nvPr>
            <p:ph idx="1"/>
          </p:nvPr>
        </p:nvSpPr>
        <p:spPr/>
        <p:txBody>
          <a:bodyPr/>
          <a:lstStyle/>
          <a:p>
            <a:r>
              <a:rPr lang="en-US" dirty="0"/>
              <a:t>Probably </a:t>
            </a:r>
          </a:p>
          <a:p>
            <a:r>
              <a:rPr lang="en-US" dirty="0"/>
              <a:t>Still have some hesitations, but it is improving at a rapid rate</a:t>
            </a:r>
          </a:p>
          <a:p>
            <a:r>
              <a:rPr lang="en-US" dirty="0"/>
              <a:t>More info to come</a:t>
            </a:r>
          </a:p>
        </p:txBody>
      </p:sp>
    </p:spTree>
    <p:extLst>
      <p:ext uri="{BB962C8B-B14F-4D97-AF65-F5344CB8AC3E}">
        <p14:creationId xmlns:p14="http://schemas.microsoft.com/office/powerpoint/2010/main" val="11617263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77D75-92BE-3310-DF78-EDE097C57FBE}"/>
              </a:ext>
            </a:extLst>
          </p:cNvPr>
          <p:cNvSpPr>
            <a:spLocks noGrp="1"/>
          </p:cNvSpPr>
          <p:nvPr>
            <p:ph type="title"/>
          </p:nvPr>
        </p:nvSpPr>
        <p:spPr/>
        <p:txBody>
          <a:bodyPr/>
          <a:lstStyle/>
          <a:p>
            <a:r>
              <a:rPr lang="en-US" dirty="0"/>
              <a:t>Take home points	</a:t>
            </a:r>
          </a:p>
        </p:txBody>
      </p:sp>
      <p:sp>
        <p:nvSpPr>
          <p:cNvPr id="3" name="Content Placeholder 2">
            <a:extLst>
              <a:ext uri="{FF2B5EF4-FFF2-40B4-BE49-F238E27FC236}">
                <a16:creationId xmlns:a16="http://schemas.microsoft.com/office/drawing/2014/main" id="{DE9C9EF7-496C-8775-123B-A2419933F3FF}"/>
              </a:ext>
            </a:extLst>
          </p:cNvPr>
          <p:cNvSpPr>
            <a:spLocks noGrp="1"/>
          </p:cNvSpPr>
          <p:nvPr>
            <p:ph idx="1"/>
          </p:nvPr>
        </p:nvSpPr>
        <p:spPr/>
        <p:txBody>
          <a:bodyPr/>
          <a:lstStyle/>
          <a:p>
            <a:r>
              <a:rPr lang="en-US" dirty="0"/>
              <a:t>Always re-evaluate new evidence</a:t>
            </a:r>
          </a:p>
          <a:p>
            <a:r>
              <a:rPr lang="en-US" dirty="0"/>
              <a:t>Avoid the noise – read Table 1, Look at results table, calculate numbers that make sense to patients (ARR, NNT), use those to guide clinical decisions</a:t>
            </a:r>
          </a:p>
          <a:p>
            <a:r>
              <a:rPr lang="en-US" dirty="0"/>
              <a:t>Randomized is the gold standard, but still requires very high methodological adherence </a:t>
            </a:r>
          </a:p>
          <a:p>
            <a:r>
              <a:rPr lang="en-US" dirty="0"/>
              <a:t>Intention to treat vs Per protocol – both have their benefits but ITT will simulate real world whether we like the result or not</a:t>
            </a:r>
          </a:p>
          <a:p>
            <a:r>
              <a:rPr lang="en-US" dirty="0"/>
              <a:t>Watch out for surrogate outcomes causing authors to over conclude </a:t>
            </a:r>
          </a:p>
          <a:p>
            <a:pPr marL="0" indent="0">
              <a:buNone/>
            </a:pPr>
            <a:endParaRPr lang="en-US" dirty="0"/>
          </a:p>
        </p:txBody>
      </p:sp>
    </p:spTree>
    <p:extLst>
      <p:ext uri="{BB962C8B-B14F-4D97-AF65-F5344CB8AC3E}">
        <p14:creationId xmlns:p14="http://schemas.microsoft.com/office/powerpoint/2010/main" val="9266523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A616-E749-B98F-FAB0-89F6A25EA3D1}"/>
              </a:ext>
            </a:extLst>
          </p:cNvPr>
          <p:cNvSpPr>
            <a:spLocks noGrp="1"/>
          </p:cNvSpPr>
          <p:nvPr>
            <p:ph type="title"/>
          </p:nvPr>
        </p:nvSpPr>
        <p:spPr>
          <a:xfrm>
            <a:off x="838200" y="2663482"/>
            <a:ext cx="10515600" cy="1325563"/>
          </a:xfrm>
        </p:spPr>
        <p:txBody>
          <a:bodyPr>
            <a:normAutofit fontScale="90000"/>
          </a:bodyPr>
          <a:lstStyle/>
          <a:p>
            <a:r>
              <a:rPr lang="en-US" dirty="0"/>
              <a:t>Remember 	- take the quiz!</a:t>
            </a:r>
            <a:br>
              <a:rPr lang="en-US" dirty="0"/>
            </a:br>
            <a:br>
              <a:rPr lang="en-US" dirty="0"/>
            </a:br>
            <a:br>
              <a:rPr lang="en-US" dirty="0"/>
            </a:br>
            <a:r>
              <a:rPr lang="en-US" dirty="0"/>
              <a:t>Questions? Email me – </a:t>
            </a:r>
            <a:r>
              <a:rPr lang="en-US" dirty="0" err="1"/>
              <a:t>john.joyce@vcuhealth.org</a:t>
            </a:r>
            <a:r>
              <a:rPr lang="en-US" dirty="0"/>
              <a:t> </a:t>
            </a:r>
          </a:p>
        </p:txBody>
      </p:sp>
    </p:spTree>
    <p:extLst>
      <p:ext uri="{BB962C8B-B14F-4D97-AF65-F5344CB8AC3E}">
        <p14:creationId xmlns:p14="http://schemas.microsoft.com/office/powerpoint/2010/main" val="170652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27882</TotalTime>
  <Words>3511</Words>
  <Application>Microsoft Macintosh PowerPoint</Application>
  <PresentationFormat>Widescreen</PresentationFormat>
  <Paragraphs>333</Paragraphs>
  <Slides>79</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79</vt:i4>
      </vt:variant>
    </vt:vector>
  </HeadingPairs>
  <TitlesOfParts>
    <vt:vector size="86" baseType="lpstr">
      <vt:lpstr>Arial</vt:lpstr>
      <vt:lpstr>Calibri</vt:lpstr>
      <vt:lpstr>Calibri Light</vt:lpstr>
      <vt:lpstr>Google Sans</vt:lpstr>
      <vt:lpstr>Roboto</vt:lpstr>
      <vt:lpstr>Source Sans Pro</vt:lpstr>
      <vt:lpstr>Office Theme</vt:lpstr>
      <vt:lpstr>Population Health M3</vt:lpstr>
      <vt:lpstr>Housekeeping:  </vt:lpstr>
      <vt:lpstr>Recap of what we have covered so far </vt:lpstr>
      <vt:lpstr>The Evidence Cycle</vt:lpstr>
      <vt:lpstr>The Evidence Cycle</vt:lpstr>
      <vt:lpstr>The Evidence Cycle</vt:lpstr>
      <vt:lpstr>The Evidence Cycle</vt:lpstr>
      <vt:lpstr>Goals and Objectives</vt:lpstr>
      <vt:lpstr>Case:  </vt:lpstr>
      <vt:lpstr>Disclaimer: </vt:lpstr>
      <vt:lpstr>Step one: what is the question?</vt:lpstr>
      <vt:lpstr>Step one: what is the question?</vt:lpstr>
      <vt:lpstr>Step 2, where should I start looking?</vt:lpstr>
      <vt:lpstr>Guidelines – Colon cancer screening</vt:lpstr>
      <vt:lpstr>Guidelines – Colon cancer screening</vt:lpstr>
      <vt:lpstr>PowerPoint Presentation</vt:lpstr>
      <vt:lpstr>Ok back to the case</vt:lpstr>
      <vt:lpstr>Case:  </vt:lpstr>
      <vt:lpstr>PowerPoint Presentation</vt:lpstr>
      <vt:lpstr>Alright hold on… </vt:lpstr>
      <vt:lpstr>Therapy - Randomized Trial </vt:lpstr>
      <vt:lpstr>PowerPoint Presentation</vt:lpstr>
      <vt:lpstr>Evolution of evidence</vt:lpstr>
      <vt:lpstr>What is so special about RCTs?</vt:lpstr>
      <vt:lpstr>PowerPoint Presentation</vt:lpstr>
      <vt:lpstr>PowerPoint Presentation</vt:lpstr>
      <vt:lpstr>What makes a good RCT?</vt:lpstr>
      <vt:lpstr>Critical questions to ask about an RCT</vt:lpstr>
      <vt:lpstr>Work in your table groups: </vt:lpstr>
      <vt:lpstr>PICOT?</vt:lpstr>
      <vt:lpstr>PICOT?</vt:lpstr>
      <vt:lpstr>Our Question   The article</vt:lpstr>
      <vt:lpstr>What makes a good RCT?</vt:lpstr>
      <vt:lpstr>What are we even studying?</vt:lpstr>
      <vt:lpstr>Surrogate endpoints</vt:lpstr>
      <vt:lpstr>Seems obvious but</vt:lpstr>
      <vt:lpstr>How we randomize- does it matter?</vt:lpstr>
      <vt:lpstr>Concealment – does it matter?</vt:lpstr>
      <vt:lpstr>Concealment – does it matter?</vt:lpstr>
      <vt:lpstr>We randomized for a reason… </vt:lpstr>
      <vt:lpstr>Table 1</vt:lpstr>
      <vt:lpstr>Table 1</vt:lpstr>
      <vt:lpstr>Are they truly equal?</vt:lpstr>
      <vt:lpstr>You can’t see me…. </vt:lpstr>
      <vt:lpstr>Blinding</vt:lpstr>
      <vt:lpstr>Now we can’t see</vt:lpstr>
      <vt:lpstr>Where did you go?</vt:lpstr>
      <vt:lpstr>Lost to Follow up</vt:lpstr>
      <vt:lpstr>Is this the real world?</vt:lpstr>
      <vt:lpstr>What is intention to treat?</vt:lpstr>
      <vt:lpstr>Do you have the power?</vt:lpstr>
      <vt:lpstr>Do you have the power?</vt:lpstr>
      <vt:lpstr>Risk of Bias – Our assessment</vt:lpstr>
      <vt:lpstr>What makes a good RCT?</vt:lpstr>
      <vt:lpstr>Does Treatment Lower Risk? Understanding the Results </vt:lpstr>
      <vt:lpstr>Does Treatment Lower Risk? Understanding the Results </vt:lpstr>
      <vt:lpstr>RR (relative risk, risk ratio) vs ARR (Absolute Risk reduction)</vt:lpstr>
      <vt:lpstr>Absolute risk reduction </vt:lpstr>
      <vt:lpstr>Number Needed to Treat (NNT) </vt:lpstr>
      <vt:lpstr>Confidence Intervals</vt:lpstr>
      <vt:lpstr>Are the results statistically significant?</vt:lpstr>
      <vt:lpstr>ITT vs Per Protocol</vt:lpstr>
      <vt:lpstr>PowerPoint Presentation</vt:lpstr>
      <vt:lpstr>ITT vs Per Protocol</vt:lpstr>
      <vt:lpstr>Can we apply this to our population?</vt:lpstr>
      <vt:lpstr>PowerPoint Presentation</vt:lpstr>
      <vt:lpstr>What makes a good RCT?</vt:lpstr>
      <vt:lpstr>Back to the case… </vt:lpstr>
      <vt:lpstr>Case:  </vt:lpstr>
      <vt:lpstr>Don’t discount it just because it is observational</vt:lpstr>
      <vt:lpstr>Just because it is randomized… </vt:lpstr>
      <vt:lpstr>A note on AI</vt:lpstr>
      <vt:lpstr>PowerPoint Presentation</vt:lpstr>
      <vt:lpstr>PowerPoint Presentation</vt:lpstr>
      <vt:lpstr>PowerPoint Presentation</vt:lpstr>
      <vt:lpstr>PowerPoint Presentation</vt:lpstr>
      <vt:lpstr>AI the future?  </vt:lpstr>
      <vt:lpstr>Take home points </vt:lpstr>
      <vt:lpstr>Remember  - take the quiz!   Questions? Email me – john.joyce@vcuhealth.org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59</cp:revision>
  <dcterms:created xsi:type="dcterms:W3CDTF">2022-07-06T12:32:15Z</dcterms:created>
  <dcterms:modified xsi:type="dcterms:W3CDTF">2025-06-09T16:04:27Z</dcterms:modified>
</cp:coreProperties>
</file>