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84"/>
  </p:notesMasterIdLst>
  <p:sldIdLst>
    <p:sldId id="256" r:id="rId2"/>
    <p:sldId id="387" r:id="rId3"/>
    <p:sldId id="356" r:id="rId4"/>
    <p:sldId id="359" r:id="rId5"/>
    <p:sldId id="360" r:id="rId6"/>
    <p:sldId id="361" r:id="rId7"/>
    <p:sldId id="267" r:id="rId8"/>
    <p:sldId id="330" r:id="rId9"/>
    <p:sldId id="333" r:id="rId10"/>
    <p:sldId id="357" r:id="rId11"/>
    <p:sldId id="358" r:id="rId12"/>
    <p:sldId id="308" r:id="rId13"/>
    <p:sldId id="337" r:id="rId14"/>
    <p:sldId id="331" r:id="rId15"/>
    <p:sldId id="391" r:id="rId16"/>
    <p:sldId id="335" r:id="rId17"/>
    <p:sldId id="334" r:id="rId18"/>
    <p:sldId id="339" r:id="rId19"/>
    <p:sldId id="338" r:id="rId20"/>
    <p:sldId id="341" r:id="rId21"/>
    <p:sldId id="349" r:id="rId22"/>
    <p:sldId id="342" r:id="rId23"/>
    <p:sldId id="399" r:id="rId24"/>
    <p:sldId id="343" r:id="rId25"/>
    <p:sldId id="344" r:id="rId26"/>
    <p:sldId id="348" r:id="rId27"/>
    <p:sldId id="392" r:id="rId28"/>
    <p:sldId id="345" r:id="rId29"/>
    <p:sldId id="347" r:id="rId30"/>
    <p:sldId id="325" r:id="rId31"/>
    <p:sldId id="362" r:id="rId32"/>
    <p:sldId id="363" r:id="rId33"/>
    <p:sldId id="385" r:id="rId34"/>
    <p:sldId id="364" r:id="rId35"/>
    <p:sldId id="386" r:id="rId36"/>
    <p:sldId id="353" r:id="rId37"/>
    <p:sldId id="367" r:id="rId38"/>
    <p:sldId id="368" r:id="rId39"/>
    <p:sldId id="369" r:id="rId40"/>
    <p:sldId id="354" r:id="rId41"/>
    <p:sldId id="309" r:id="rId42"/>
    <p:sldId id="328" r:id="rId43"/>
    <p:sldId id="366" r:id="rId44"/>
    <p:sldId id="393" r:id="rId45"/>
    <p:sldId id="370" r:id="rId46"/>
    <p:sldId id="371" r:id="rId47"/>
    <p:sldId id="316" r:id="rId48"/>
    <p:sldId id="326" r:id="rId49"/>
    <p:sldId id="372" r:id="rId50"/>
    <p:sldId id="327" r:id="rId51"/>
    <p:sldId id="374" r:id="rId52"/>
    <p:sldId id="323" r:id="rId53"/>
    <p:sldId id="375" r:id="rId54"/>
    <p:sldId id="376" r:id="rId55"/>
    <p:sldId id="377" r:id="rId56"/>
    <p:sldId id="324" r:id="rId57"/>
    <p:sldId id="317" r:id="rId58"/>
    <p:sldId id="395" r:id="rId59"/>
    <p:sldId id="379" r:id="rId60"/>
    <p:sldId id="378" r:id="rId61"/>
    <p:sldId id="318" r:id="rId62"/>
    <p:sldId id="380" r:id="rId63"/>
    <p:sldId id="396" r:id="rId64"/>
    <p:sldId id="382" r:id="rId65"/>
    <p:sldId id="397" r:id="rId66"/>
    <p:sldId id="383" r:id="rId67"/>
    <p:sldId id="388" r:id="rId68"/>
    <p:sldId id="336" r:id="rId69"/>
    <p:sldId id="389" r:id="rId70"/>
    <p:sldId id="355" r:id="rId71"/>
    <p:sldId id="346" r:id="rId72"/>
    <p:sldId id="400" r:id="rId73"/>
    <p:sldId id="401" r:id="rId74"/>
    <p:sldId id="402" r:id="rId75"/>
    <p:sldId id="403" r:id="rId76"/>
    <p:sldId id="407" r:id="rId77"/>
    <p:sldId id="408" r:id="rId78"/>
    <p:sldId id="406" r:id="rId79"/>
    <p:sldId id="404" r:id="rId80"/>
    <p:sldId id="405" r:id="rId81"/>
    <p:sldId id="390" r:id="rId82"/>
    <p:sldId id="398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84354"/>
  </p:normalViewPr>
  <p:slideViewPr>
    <p:cSldViewPr snapToGrid="0" snapToObjects="1">
      <p:cViewPr varScale="1">
        <p:scale>
          <a:sx n="98" d="100"/>
          <a:sy n="98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73AA9-F03D-4E2F-ACB3-A2532F88E1D3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FA9B321-D336-42EF-BA47-DE3EE79D7B35}">
      <dgm:prSet/>
      <dgm:spPr/>
      <dgm:t>
        <a:bodyPr/>
        <a:lstStyle/>
        <a:p>
          <a:r>
            <a:rPr lang="en-US"/>
            <a:t>Sensitivity</a:t>
          </a:r>
        </a:p>
      </dgm:t>
    </dgm:pt>
    <dgm:pt modelId="{C5A1CED5-1F64-4E07-BF34-19A3A12CFA73}" type="parTrans" cxnId="{CACFD6DE-E4E0-448A-92C0-015B483ED8EF}">
      <dgm:prSet/>
      <dgm:spPr/>
      <dgm:t>
        <a:bodyPr/>
        <a:lstStyle/>
        <a:p>
          <a:endParaRPr lang="en-US"/>
        </a:p>
      </dgm:t>
    </dgm:pt>
    <dgm:pt modelId="{9EC43870-6A76-467D-868B-C3F5663CC8F1}" type="sibTrans" cxnId="{CACFD6DE-E4E0-448A-92C0-015B483ED8EF}">
      <dgm:prSet/>
      <dgm:spPr/>
      <dgm:t>
        <a:bodyPr/>
        <a:lstStyle/>
        <a:p>
          <a:endParaRPr lang="en-US"/>
        </a:p>
      </dgm:t>
    </dgm:pt>
    <dgm:pt modelId="{21FEDB32-6F21-40E2-96BE-D3361DC0DED1}">
      <dgm:prSet/>
      <dgm:spPr/>
      <dgm:t>
        <a:bodyPr/>
        <a:lstStyle/>
        <a:p>
          <a:r>
            <a:rPr lang="en-US"/>
            <a:t>Specificity</a:t>
          </a:r>
        </a:p>
      </dgm:t>
    </dgm:pt>
    <dgm:pt modelId="{DD949152-8EBA-4CCC-B702-CA874D5FD297}" type="parTrans" cxnId="{011902E4-2A76-4BBD-AF90-0BF5C3F60A79}">
      <dgm:prSet/>
      <dgm:spPr/>
      <dgm:t>
        <a:bodyPr/>
        <a:lstStyle/>
        <a:p>
          <a:endParaRPr lang="en-US"/>
        </a:p>
      </dgm:t>
    </dgm:pt>
    <dgm:pt modelId="{FB073134-30FC-48C8-AA51-84BCFA5EEA70}" type="sibTrans" cxnId="{011902E4-2A76-4BBD-AF90-0BF5C3F60A79}">
      <dgm:prSet/>
      <dgm:spPr/>
      <dgm:t>
        <a:bodyPr/>
        <a:lstStyle/>
        <a:p>
          <a:endParaRPr lang="en-US"/>
        </a:p>
      </dgm:t>
    </dgm:pt>
    <dgm:pt modelId="{795BD87A-91E6-4D1F-AB3F-6EC2A26BD748}">
      <dgm:prSet/>
      <dgm:spPr/>
      <dgm:t>
        <a:bodyPr/>
        <a:lstStyle/>
        <a:p>
          <a:r>
            <a:rPr lang="en-US"/>
            <a:t>Positive Predictive Value</a:t>
          </a:r>
        </a:p>
      </dgm:t>
    </dgm:pt>
    <dgm:pt modelId="{70D73244-25D9-47FC-B930-3D3202CB11D8}" type="parTrans" cxnId="{BAD3D967-1C05-4844-AAF6-83E68472B8C8}">
      <dgm:prSet/>
      <dgm:spPr/>
      <dgm:t>
        <a:bodyPr/>
        <a:lstStyle/>
        <a:p>
          <a:endParaRPr lang="en-US"/>
        </a:p>
      </dgm:t>
    </dgm:pt>
    <dgm:pt modelId="{C6DF1153-8E5E-4AFB-A1DA-02BC5D460250}" type="sibTrans" cxnId="{BAD3D967-1C05-4844-AAF6-83E68472B8C8}">
      <dgm:prSet/>
      <dgm:spPr/>
      <dgm:t>
        <a:bodyPr/>
        <a:lstStyle/>
        <a:p>
          <a:endParaRPr lang="en-US"/>
        </a:p>
      </dgm:t>
    </dgm:pt>
    <dgm:pt modelId="{45531A61-A02F-403C-B9B3-A4B9F5108C47}">
      <dgm:prSet/>
      <dgm:spPr/>
      <dgm:t>
        <a:bodyPr/>
        <a:lstStyle/>
        <a:p>
          <a:r>
            <a:rPr lang="en-US"/>
            <a:t>Negative Predictive Value</a:t>
          </a:r>
        </a:p>
      </dgm:t>
    </dgm:pt>
    <dgm:pt modelId="{6E1A8FCA-1E9F-430C-9187-1E53812DBDA2}" type="parTrans" cxnId="{C7B657B3-D2EA-46C8-A461-17CF89DA2316}">
      <dgm:prSet/>
      <dgm:spPr/>
      <dgm:t>
        <a:bodyPr/>
        <a:lstStyle/>
        <a:p>
          <a:endParaRPr lang="en-US"/>
        </a:p>
      </dgm:t>
    </dgm:pt>
    <dgm:pt modelId="{418EEE06-9EE4-4083-A560-DAD4A0587A77}" type="sibTrans" cxnId="{C7B657B3-D2EA-46C8-A461-17CF89DA2316}">
      <dgm:prSet/>
      <dgm:spPr/>
      <dgm:t>
        <a:bodyPr/>
        <a:lstStyle/>
        <a:p>
          <a:endParaRPr lang="en-US"/>
        </a:p>
      </dgm:t>
    </dgm:pt>
    <dgm:pt modelId="{9A307E31-1043-5E41-91A7-8B55376F0DB1}" type="pres">
      <dgm:prSet presAssocID="{FB573AA9-F03D-4E2F-ACB3-A2532F88E1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6CB7E29-EAA3-324B-A23B-343A86D964D6}" type="pres">
      <dgm:prSet presAssocID="{3FA9B321-D336-42EF-BA47-DE3EE79D7B35}" presName="hierRoot1" presStyleCnt="0"/>
      <dgm:spPr/>
    </dgm:pt>
    <dgm:pt modelId="{D46863CE-BE3E-2349-A0FB-A69541A99241}" type="pres">
      <dgm:prSet presAssocID="{3FA9B321-D336-42EF-BA47-DE3EE79D7B35}" presName="composite" presStyleCnt="0"/>
      <dgm:spPr/>
    </dgm:pt>
    <dgm:pt modelId="{71690524-BF4A-3D4C-B229-F59648003037}" type="pres">
      <dgm:prSet presAssocID="{3FA9B321-D336-42EF-BA47-DE3EE79D7B35}" presName="background" presStyleLbl="node0" presStyleIdx="0" presStyleCnt="4"/>
      <dgm:spPr/>
    </dgm:pt>
    <dgm:pt modelId="{22CB178E-B7D9-954C-B101-0F532A2A1A68}" type="pres">
      <dgm:prSet presAssocID="{3FA9B321-D336-42EF-BA47-DE3EE79D7B35}" presName="text" presStyleLbl="fgAcc0" presStyleIdx="0" presStyleCnt="4">
        <dgm:presLayoutVars>
          <dgm:chPref val="3"/>
        </dgm:presLayoutVars>
      </dgm:prSet>
      <dgm:spPr/>
    </dgm:pt>
    <dgm:pt modelId="{C93C0294-9078-464F-ADB5-AFB21E666677}" type="pres">
      <dgm:prSet presAssocID="{3FA9B321-D336-42EF-BA47-DE3EE79D7B35}" presName="hierChild2" presStyleCnt="0"/>
      <dgm:spPr/>
    </dgm:pt>
    <dgm:pt modelId="{0DD2D244-B338-6343-A64F-EB5ECDBD5497}" type="pres">
      <dgm:prSet presAssocID="{21FEDB32-6F21-40E2-96BE-D3361DC0DED1}" presName="hierRoot1" presStyleCnt="0"/>
      <dgm:spPr/>
    </dgm:pt>
    <dgm:pt modelId="{81117267-60DE-6249-A037-BFB43B42DBB9}" type="pres">
      <dgm:prSet presAssocID="{21FEDB32-6F21-40E2-96BE-D3361DC0DED1}" presName="composite" presStyleCnt="0"/>
      <dgm:spPr/>
    </dgm:pt>
    <dgm:pt modelId="{8766C2A7-77E6-0444-8ABA-CF1E13A23339}" type="pres">
      <dgm:prSet presAssocID="{21FEDB32-6F21-40E2-96BE-D3361DC0DED1}" presName="background" presStyleLbl="node0" presStyleIdx="1" presStyleCnt="4"/>
      <dgm:spPr/>
    </dgm:pt>
    <dgm:pt modelId="{D3FD1387-C409-0242-9DA3-90DBE7F72C45}" type="pres">
      <dgm:prSet presAssocID="{21FEDB32-6F21-40E2-96BE-D3361DC0DED1}" presName="text" presStyleLbl="fgAcc0" presStyleIdx="1" presStyleCnt="4">
        <dgm:presLayoutVars>
          <dgm:chPref val="3"/>
        </dgm:presLayoutVars>
      </dgm:prSet>
      <dgm:spPr/>
    </dgm:pt>
    <dgm:pt modelId="{BEEA4902-D83C-5C4F-8ACE-D8A41C9742F5}" type="pres">
      <dgm:prSet presAssocID="{21FEDB32-6F21-40E2-96BE-D3361DC0DED1}" presName="hierChild2" presStyleCnt="0"/>
      <dgm:spPr/>
    </dgm:pt>
    <dgm:pt modelId="{FA791C40-1212-254D-B832-FACC265A3291}" type="pres">
      <dgm:prSet presAssocID="{795BD87A-91E6-4D1F-AB3F-6EC2A26BD748}" presName="hierRoot1" presStyleCnt="0"/>
      <dgm:spPr/>
    </dgm:pt>
    <dgm:pt modelId="{9ADB3560-EDFB-A943-8ECB-3255D254E338}" type="pres">
      <dgm:prSet presAssocID="{795BD87A-91E6-4D1F-AB3F-6EC2A26BD748}" presName="composite" presStyleCnt="0"/>
      <dgm:spPr/>
    </dgm:pt>
    <dgm:pt modelId="{E4B59D16-318C-074F-89DA-58D8F36FD340}" type="pres">
      <dgm:prSet presAssocID="{795BD87A-91E6-4D1F-AB3F-6EC2A26BD748}" presName="background" presStyleLbl="node0" presStyleIdx="2" presStyleCnt="4"/>
      <dgm:spPr/>
    </dgm:pt>
    <dgm:pt modelId="{77569491-768A-D44E-9357-B80553E0BDEE}" type="pres">
      <dgm:prSet presAssocID="{795BD87A-91E6-4D1F-AB3F-6EC2A26BD748}" presName="text" presStyleLbl="fgAcc0" presStyleIdx="2" presStyleCnt="4">
        <dgm:presLayoutVars>
          <dgm:chPref val="3"/>
        </dgm:presLayoutVars>
      </dgm:prSet>
      <dgm:spPr/>
    </dgm:pt>
    <dgm:pt modelId="{48CBA391-FBAE-D243-A82B-3AE596E9464B}" type="pres">
      <dgm:prSet presAssocID="{795BD87A-91E6-4D1F-AB3F-6EC2A26BD748}" presName="hierChild2" presStyleCnt="0"/>
      <dgm:spPr/>
    </dgm:pt>
    <dgm:pt modelId="{762EC473-F711-CD4E-BC91-8C0DAAE9F507}" type="pres">
      <dgm:prSet presAssocID="{45531A61-A02F-403C-B9B3-A4B9F5108C47}" presName="hierRoot1" presStyleCnt="0"/>
      <dgm:spPr/>
    </dgm:pt>
    <dgm:pt modelId="{AADF7C84-C9F9-184C-B737-8E846F30D611}" type="pres">
      <dgm:prSet presAssocID="{45531A61-A02F-403C-B9B3-A4B9F5108C47}" presName="composite" presStyleCnt="0"/>
      <dgm:spPr/>
    </dgm:pt>
    <dgm:pt modelId="{88E71C88-70D5-444C-88E9-4B4D67838D7E}" type="pres">
      <dgm:prSet presAssocID="{45531A61-A02F-403C-B9B3-A4B9F5108C47}" presName="background" presStyleLbl="node0" presStyleIdx="3" presStyleCnt="4"/>
      <dgm:spPr/>
    </dgm:pt>
    <dgm:pt modelId="{1DA31DE6-83E3-994E-ACC6-0C66A7F17587}" type="pres">
      <dgm:prSet presAssocID="{45531A61-A02F-403C-B9B3-A4B9F5108C47}" presName="text" presStyleLbl="fgAcc0" presStyleIdx="3" presStyleCnt="4">
        <dgm:presLayoutVars>
          <dgm:chPref val="3"/>
        </dgm:presLayoutVars>
      </dgm:prSet>
      <dgm:spPr/>
    </dgm:pt>
    <dgm:pt modelId="{35290B9A-0666-2C45-B03C-CB64A7B3F295}" type="pres">
      <dgm:prSet presAssocID="{45531A61-A02F-403C-B9B3-A4B9F5108C47}" presName="hierChild2" presStyleCnt="0"/>
      <dgm:spPr/>
    </dgm:pt>
  </dgm:ptLst>
  <dgm:cxnLst>
    <dgm:cxn modelId="{81CFE747-6168-5142-AF30-93660522076D}" type="presOf" srcId="{795BD87A-91E6-4D1F-AB3F-6EC2A26BD748}" destId="{77569491-768A-D44E-9357-B80553E0BDEE}" srcOrd="0" destOrd="0" presId="urn:microsoft.com/office/officeart/2005/8/layout/hierarchy1"/>
    <dgm:cxn modelId="{BAD3D967-1C05-4844-AAF6-83E68472B8C8}" srcId="{FB573AA9-F03D-4E2F-ACB3-A2532F88E1D3}" destId="{795BD87A-91E6-4D1F-AB3F-6EC2A26BD748}" srcOrd="2" destOrd="0" parTransId="{70D73244-25D9-47FC-B930-3D3202CB11D8}" sibTransId="{C6DF1153-8E5E-4AFB-A1DA-02BC5D460250}"/>
    <dgm:cxn modelId="{41662196-8B2A-4D4A-95E0-F8BF5CD58022}" type="presOf" srcId="{3FA9B321-D336-42EF-BA47-DE3EE79D7B35}" destId="{22CB178E-B7D9-954C-B101-0F532A2A1A68}" srcOrd="0" destOrd="0" presId="urn:microsoft.com/office/officeart/2005/8/layout/hierarchy1"/>
    <dgm:cxn modelId="{C7B657B3-D2EA-46C8-A461-17CF89DA2316}" srcId="{FB573AA9-F03D-4E2F-ACB3-A2532F88E1D3}" destId="{45531A61-A02F-403C-B9B3-A4B9F5108C47}" srcOrd="3" destOrd="0" parTransId="{6E1A8FCA-1E9F-430C-9187-1E53812DBDA2}" sibTransId="{418EEE06-9EE4-4083-A560-DAD4A0587A77}"/>
    <dgm:cxn modelId="{CCEB23CB-6310-AB42-A720-9050F780C829}" type="presOf" srcId="{45531A61-A02F-403C-B9B3-A4B9F5108C47}" destId="{1DA31DE6-83E3-994E-ACC6-0C66A7F17587}" srcOrd="0" destOrd="0" presId="urn:microsoft.com/office/officeart/2005/8/layout/hierarchy1"/>
    <dgm:cxn modelId="{B9998DD4-C03F-3146-A379-17100ED29118}" type="presOf" srcId="{21FEDB32-6F21-40E2-96BE-D3361DC0DED1}" destId="{D3FD1387-C409-0242-9DA3-90DBE7F72C45}" srcOrd="0" destOrd="0" presId="urn:microsoft.com/office/officeart/2005/8/layout/hierarchy1"/>
    <dgm:cxn modelId="{FB675CDD-E436-5547-97ED-1F72B8307B45}" type="presOf" srcId="{FB573AA9-F03D-4E2F-ACB3-A2532F88E1D3}" destId="{9A307E31-1043-5E41-91A7-8B55376F0DB1}" srcOrd="0" destOrd="0" presId="urn:microsoft.com/office/officeart/2005/8/layout/hierarchy1"/>
    <dgm:cxn modelId="{CACFD6DE-E4E0-448A-92C0-015B483ED8EF}" srcId="{FB573AA9-F03D-4E2F-ACB3-A2532F88E1D3}" destId="{3FA9B321-D336-42EF-BA47-DE3EE79D7B35}" srcOrd="0" destOrd="0" parTransId="{C5A1CED5-1F64-4E07-BF34-19A3A12CFA73}" sibTransId="{9EC43870-6A76-467D-868B-C3F5663CC8F1}"/>
    <dgm:cxn modelId="{011902E4-2A76-4BBD-AF90-0BF5C3F60A79}" srcId="{FB573AA9-F03D-4E2F-ACB3-A2532F88E1D3}" destId="{21FEDB32-6F21-40E2-96BE-D3361DC0DED1}" srcOrd="1" destOrd="0" parTransId="{DD949152-8EBA-4CCC-B702-CA874D5FD297}" sibTransId="{FB073134-30FC-48C8-AA51-84BCFA5EEA70}"/>
    <dgm:cxn modelId="{B9B1B83E-B4C3-8741-B7B6-F44F71FF12DE}" type="presParOf" srcId="{9A307E31-1043-5E41-91A7-8B55376F0DB1}" destId="{D6CB7E29-EAA3-324B-A23B-343A86D964D6}" srcOrd="0" destOrd="0" presId="urn:microsoft.com/office/officeart/2005/8/layout/hierarchy1"/>
    <dgm:cxn modelId="{6B1B27C3-55EA-4B42-9353-141E75769507}" type="presParOf" srcId="{D6CB7E29-EAA3-324B-A23B-343A86D964D6}" destId="{D46863CE-BE3E-2349-A0FB-A69541A99241}" srcOrd="0" destOrd="0" presId="urn:microsoft.com/office/officeart/2005/8/layout/hierarchy1"/>
    <dgm:cxn modelId="{FE0E218F-855C-6B42-805A-014E6BBB13FB}" type="presParOf" srcId="{D46863CE-BE3E-2349-A0FB-A69541A99241}" destId="{71690524-BF4A-3D4C-B229-F59648003037}" srcOrd="0" destOrd="0" presId="urn:microsoft.com/office/officeart/2005/8/layout/hierarchy1"/>
    <dgm:cxn modelId="{93E26B44-4E8C-704D-84B5-B1FDC27E766E}" type="presParOf" srcId="{D46863CE-BE3E-2349-A0FB-A69541A99241}" destId="{22CB178E-B7D9-954C-B101-0F532A2A1A68}" srcOrd="1" destOrd="0" presId="urn:microsoft.com/office/officeart/2005/8/layout/hierarchy1"/>
    <dgm:cxn modelId="{7FD7113A-9C69-1C4B-88D1-58A6F21C1A29}" type="presParOf" srcId="{D6CB7E29-EAA3-324B-A23B-343A86D964D6}" destId="{C93C0294-9078-464F-ADB5-AFB21E666677}" srcOrd="1" destOrd="0" presId="urn:microsoft.com/office/officeart/2005/8/layout/hierarchy1"/>
    <dgm:cxn modelId="{D066E04F-DB55-E142-A9AC-554C61CE5D65}" type="presParOf" srcId="{9A307E31-1043-5E41-91A7-8B55376F0DB1}" destId="{0DD2D244-B338-6343-A64F-EB5ECDBD5497}" srcOrd="1" destOrd="0" presId="urn:microsoft.com/office/officeart/2005/8/layout/hierarchy1"/>
    <dgm:cxn modelId="{A8A85954-8279-2B49-8B26-742BC5186857}" type="presParOf" srcId="{0DD2D244-B338-6343-A64F-EB5ECDBD5497}" destId="{81117267-60DE-6249-A037-BFB43B42DBB9}" srcOrd="0" destOrd="0" presId="urn:microsoft.com/office/officeart/2005/8/layout/hierarchy1"/>
    <dgm:cxn modelId="{C728CAAB-5C92-B240-9C41-43A0E9CF4991}" type="presParOf" srcId="{81117267-60DE-6249-A037-BFB43B42DBB9}" destId="{8766C2A7-77E6-0444-8ABA-CF1E13A23339}" srcOrd="0" destOrd="0" presId="urn:microsoft.com/office/officeart/2005/8/layout/hierarchy1"/>
    <dgm:cxn modelId="{6B35C834-A870-9740-ABA4-EBBBA701B684}" type="presParOf" srcId="{81117267-60DE-6249-A037-BFB43B42DBB9}" destId="{D3FD1387-C409-0242-9DA3-90DBE7F72C45}" srcOrd="1" destOrd="0" presId="urn:microsoft.com/office/officeart/2005/8/layout/hierarchy1"/>
    <dgm:cxn modelId="{40EF29E6-75CB-AE41-9DB6-662292579A4E}" type="presParOf" srcId="{0DD2D244-B338-6343-A64F-EB5ECDBD5497}" destId="{BEEA4902-D83C-5C4F-8ACE-D8A41C9742F5}" srcOrd="1" destOrd="0" presId="urn:microsoft.com/office/officeart/2005/8/layout/hierarchy1"/>
    <dgm:cxn modelId="{040572A0-0979-3D45-88C5-7F435AAD05A5}" type="presParOf" srcId="{9A307E31-1043-5E41-91A7-8B55376F0DB1}" destId="{FA791C40-1212-254D-B832-FACC265A3291}" srcOrd="2" destOrd="0" presId="urn:microsoft.com/office/officeart/2005/8/layout/hierarchy1"/>
    <dgm:cxn modelId="{9EF9A83A-27D7-4A4D-8D65-31D7114C86EC}" type="presParOf" srcId="{FA791C40-1212-254D-B832-FACC265A3291}" destId="{9ADB3560-EDFB-A943-8ECB-3255D254E338}" srcOrd="0" destOrd="0" presId="urn:microsoft.com/office/officeart/2005/8/layout/hierarchy1"/>
    <dgm:cxn modelId="{6C1F11DF-006A-F94C-BE12-5712BF8A2C11}" type="presParOf" srcId="{9ADB3560-EDFB-A943-8ECB-3255D254E338}" destId="{E4B59D16-318C-074F-89DA-58D8F36FD340}" srcOrd="0" destOrd="0" presId="urn:microsoft.com/office/officeart/2005/8/layout/hierarchy1"/>
    <dgm:cxn modelId="{3733FA6A-4C4C-5F42-8458-83EFB19EEFCF}" type="presParOf" srcId="{9ADB3560-EDFB-A943-8ECB-3255D254E338}" destId="{77569491-768A-D44E-9357-B80553E0BDEE}" srcOrd="1" destOrd="0" presId="urn:microsoft.com/office/officeart/2005/8/layout/hierarchy1"/>
    <dgm:cxn modelId="{C89ECF85-3E88-B84F-A88F-CA79B4E26AE9}" type="presParOf" srcId="{FA791C40-1212-254D-B832-FACC265A3291}" destId="{48CBA391-FBAE-D243-A82B-3AE596E9464B}" srcOrd="1" destOrd="0" presId="urn:microsoft.com/office/officeart/2005/8/layout/hierarchy1"/>
    <dgm:cxn modelId="{5A0DE1B1-F397-F442-A1E1-FD23A02A0CA6}" type="presParOf" srcId="{9A307E31-1043-5E41-91A7-8B55376F0DB1}" destId="{762EC473-F711-CD4E-BC91-8C0DAAE9F507}" srcOrd="3" destOrd="0" presId="urn:microsoft.com/office/officeart/2005/8/layout/hierarchy1"/>
    <dgm:cxn modelId="{654A8BD8-F099-AA49-BA81-33CC15771B3B}" type="presParOf" srcId="{762EC473-F711-CD4E-BC91-8C0DAAE9F507}" destId="{AADF7C84-C9F9-184C-B737-8E846F30D611}" srcOrd="0" destOrd="0" presId="urn:microsoft.com/office/officeart/2005/8/layout/hierarchy1"/>
    <dgm:cxn modelId="{F6FB3AAE-0A1E-8945-9F57-E0058399C630}" type="presParOf" srcId="{AADF7C84-C9F9-184C-B737-8E846F30D611}" destId="{88E71C88-70D5-444C-88E9-4B4D67838D7E}" srcOrd="0" destOrd="0" presId="urn:microsoft.com/office/officeart/2005/8/layout/hierarchy1"/>
    <dgm:cxn modelId="{F59EBD41-0D32-9249-B4D0-919BB0A1F43C}" type="presParOf" srcId="{AADF7C84-C9F9-184C-B737-8E846F30D611}" destId="{1DA31DE6-83E3-994E-ACC6-0C66A7F17587}" srcOrd="1" destOrd="0" presId="urn:microsoft.com/office/officeart/2005/8/layout/hierarchy1"/>
    <dgm:cxn modelId="{BEE9C2DD-264F-8440-A42C-CCA67CC39824}" type="presParOf" srcId="{762EC473-F711-CD4E-BC91-8C0DAAE9F507}" destId="{35290B9A-0666-2C45-B03C-CB64A7B3F2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F8C8B7-A9D3-43DD-B0C9-7865DE86C3CF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BDE0-6B52-492F-94E5-9ED059B52B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is a likelihood ratio?</a:t>
          </a:r>
        </a:p>
      </dgm:t>
    </dgm:pt>
    <dgm:pt modelId="{75A597B3-A6F0-46AF-95F2-6478A30B6228}" type="parTrans" cxnId="{5E92EC51-169F-434B-9267-FDB51B41CAA3}">
      <dgm:prSet/>
      <dgm:spPr/>
      <dgm:t>
        <a:bodyPr/>
        <a:lstStyle/>
        <a:p>
          <a:endParaRPr lang="en-US"/>
        </a:p>
      </dgm:t>
    </dgm:pt>
    <dgm:pt modelId="{145E5E75-75FE-4834-AF44-4A7847BFF596}" type="sibTrans" cxnId="{5E92EC51-169F-434B-9267-FDB51B41CAA3}">
      <dgm:prSet/>
      <dgm:spPr/>
      <dgm:t>
        <a:bodyPr/>
        <a:lstStyle/>
        <a:p>
          <a:endParaRPr lang="en-US"/>
        </a:p>
      </dgm:t>
    </dgm:pt>
    <dgm:pt modelId="{39FC849D-6328-4795-B9CE-B81AC80B3E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Allows us to decide if performing a test </a:t>
          </a:r>
          <a:r>
            <a:rPr lang="en-US" b="1" dirty="0"/>
            <a:t>usefully</a:t>
          </a:r>
          <a:r>
            <a:rPr lang="en-US" dirty="0"/>
            <a:t> increases or decreases the chance of making the diagnosis </a:t>
          </a:r>
        </a:p>
      </dgm:t>
    </dgm:pt>
    <dgm:pt modelId="{F15E4A9C-0170-4605-BC23-12D44C01191B}" type="parTrans" cxnId="{86414386-C3CF-411F-A23D-1D2890A65EAA}">
      <dgm:prSet/>
      <dgm:spPr/>
      <dgm:t>
        <a:bodyPr/>
        <a:lstStyle/>
        <a:p>
          <a:endParaRPr lang="en-US"/>
        </a:p>
      </dgm:t>
    </dgm:pt>
    <dgm:pt modelId="{1E706F2B-171D-4C4B-A03B-1EAAD77FC22C}" type="sibTrans" cxnId="{86414386-C3CF-411F-A23D-1D2890A65EAA}">
      <dgm:prSet/>
      <dgm:spPr/>
      <dgm:t>
        <a:bodyPr/>
        <a:lstStyle/>
        <a:p>
          <a:endParaRPr lang="en-US"/>
        </a:p>
      </dgm:t>
    </dgm:pt>
    <dgm:pt modelId="{12311FED-682B-4FAD-808B-5A2CACA908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Takes into consideration pre-test probability, and helps us convert into a post-test probability </a:t>
          </a:r>
        </a:p>
      </dgm:t>
    </dgm:pt>
    <dgm:pt modelId="{663B07FD-4220-4A9A-8619-A539CE560475}" type="parTrans" cxnId="{6B1BE4D9-632E-48A7-8734-89000891FD53}">
      <dgm:prSet/>
      <dgm:spPr/>
      <dgm:t>
        <a:bodyPr/>
        <a:lstStyle/>
        <a:p>
          <a:endParaRPr lang="en-US"/>
        </a:p>
      </dgm:t>
    </dgm:pt>
    <dgm:pt modelId="{C56B541E-424B-444E-9ED3-12BDD3713039}" type="sibTrans" cxnId="{6B1BE4D9-632E-48A7-8734-89000891FD53}">
      <dgm:prSet/>
      <dgm:spPr/>
      <dgm:t>
        <a:bodyPr/>
        <a:lstStyle/>
        <a:p>
          <a:endParaRPr lang="en-US"/>
        </a:p>
      </dgm:t>
    </dgm:pt>
    <dgm:pt modelId="{C17D0FC1-D099-453F-A62F-1FAF0687B7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Two forms of likelihood ratio exist, positive and negative, known as LR+ and LR- </a:t>
          </a:r>
        </a:p>
      </dgm:t>
    </dgm:pt>
    <dgm:pt modelId="{10FE74ED-4658-4CC5-A929-58A44C4417F0}" type="parTrans" cxnId="{0BED1A53-DAF8-482A-9408-D25FAB694567}">
      <dgm:prSet/>
      <dgm:spPr/>
      <dgm:t>
        <a:bodyPr/>
        <a:lstStyle/>
        <a:p>
          <a:endParaRPr lang="en-US"/>
        </a:p>
      </dgm:t>
    </dgm:pt>
    <dgm:pt modelId="{DB4D7F42-BBEF-4F9D-8E2F-F4C1056B84B8}" type="sibTrans" cxnId="{0BED1A53-DAF8-482A-9408-D25FAB694567}">
      <dgm:prSet/>
      <dgm:spPr/>
      <dgm:t>
        <a:bodyPr/>
        <a:lstStyle/>
        <a:p>
          <a:endParaRPr lang="en-US"/>
        </a:p>
      </dgm:t>
    </dgm:pt>
    <dgm:pt modelId="{22F1A287-E97A-2D47-8099-43CC92C9E091}" type="pres">
      <dgm:prSet presAssocID="{1AF8C8B7-A9D3-43DD-B0C9-7865DE86C3CF}" presName="vert0" presStyleCnt="0">
        <dgm:presLayoutVars>
          <dgm:dir/>
          <dgm:animOne val="branch"/>
          <dgm:animLvl val="lvl"/>
        </dgm:presLayoutVars>
      </dgm:prSet>
      <dgm:spPr/>
    </dgm:pt>
    <dgm:pt modelId="{A6EB3470-E849-914D-A067-FBF0EC03B9A4}" type="pres">
      <dgm:prSet presAssocID="{8332BDE0-6B52-492F-94E5-9ED059B52B5F}" presName="thickLine" presStyleLbl="alignNode1" presStyleIdx="0" presStyleCnt="4"/>
      <dgm:spPr/>
    </dgm:pt>
    <dgm:pt modelId="{720EC8A1-F520-844A-87A5-894F713D2F37}" type="pres">
      <dgm:prSet presAssocID="{8332BDE0-6B52-492F-94E5-9ED059B52B5F}" presName="horz1" presStyleCnt="0"/>
      <dgm:spPr/>
    </dgm:pt>
    <dgm:pt modelId="{7DDE4CA2-95D4-F34F-BD4D-03691014B4A4}" type="pres">
      <dgm:prSet presAssocID="{8332BDE0-6B52-492F-94E5-9ED059B52B5F}" presName="tx1" presStyleLbl="revTx" presStyleIdx="0" presStyleCnt="4"/>
      <dgm:spPr/>
    </dgm:pt>
    <dgm:pt modelId="{FF9F5F7A-98AD-C74D-B340-25ED90CE656F}" type="pres">
      <dgm:prSet presAssocID="{8332BDE0-6B52-492F-94E5-9ED059B52B5F}" presName="vert1" presStyleCnt="0"/>
      <dgm:spPr/>
    </dgm:pt>
    <dgm:pt modelId="{A9571690-349D-E046-9E15-E6D7DB642C0A}" type="pres">
      <dgm:prSet presAssocID="{39FC849D-6328-4795-B9CE-B81AC80B3EC9}" presName="thickLine" presStyleLbl="alignNode1" presStyleIdx="1" presStyleCnt="4"/>
      <dgm:spPr/>
    </dgm:pt>
    <dgm:pt modelId="{5185CC19-583F-EB45-AE61-56E735533E8D}" type="pres">
      <dgm:prSet presAssocID="{39FC849D-6328-4795-B9CE-B81AC80B3EC9}" presName="horz1" presStyleCnt="0"/>
      <dgm:spPr/>
    </dgm:pt>
    <dgm:pt modelId="{A794E1F1-8DA1-B342-ACA3-ABD2552FB259}" type="pres">
      <dgm:prSet presAssocID="{39FC849D-6328-4795-B9CE-B81AC80B3EC9}" presName="tx1" presStyleLbl="revTx" presStyleIdx="1" presStyleCnt="4"/>
      <dgm:spPr/>
    </dgm:pt>
    <dgm:pt modelId="{1910F0FE-277F-E94F-B6BD-5FC383AEEFE7}" type="pres">
      <dgm:prSet presAssocID="{39FC849D-6328-4795-B9CE-B81AC80B3EC9}" presName="vert1" presStyleCnt="0"/>
      <dgm:spPr/>
    </dgm:pt>
    <dgm:pt modelId="{59C4F76A-C890-6246-9A5D-E85094E7BCEC}" type="pres">
      <dgm:prSet presAssocID="{12311FED-682B-4FAD-808B-5A2CACA908DF}" presName="thickLine" presStyleLbl="alignNode1" presStyleIdx="2" presStyleCnt="4"/>
      <dgm:spPr/>
    </dgm:pt>
    <dgm:pt modelId="{2E93EA23-68F0-1A45-8161-47C57CC7126D}" type="pres">
      <dgm:prSet presAssocID="{12311FED-682B-4FAD-808B-5A2CACA908DF}" presName="horz1" presStyleCnt="0"/>
      <dgm:spPr/>
    </dgm:pt>
    <dgm:pt modelId="{E0AC253C-9AD1-974E-9033-114AA6F5031E}" type="pres">
      <dgm:prSet presAssocID="{12311FED-682B-4FAD-808B-5A2CACA908DF}" presName="tx1" presStyleLbl="revTx" presStyleIdx="2" presStyleCnt="4"/>
      <dgm:spPr/>
    </dgm:pt>
    <dgm:pt modelId="{D33CFEB3-D748-5F45-9E15-AAD416548873}" type="pres">
      <dgm:prSet presAssocID="{12311FED-682B-4FAD-808B-5A2CACA908DF}" presName="vert1" presStyleCnt="0"/>
      <dgm:spPr/>
    </dgm:pt>
    <dgm:pt modelId="{EEAB4111-8E74-2F48-8170-2AD0B66515D7}" type="pres">
      <dgm:prSet presAssocID="{C17D0FC1-D099-453F-A62F-1FAF0687B722}" presName="thickLine" presStyleLbl="alignNode1" presStyleIdx="3" presStyleCnt="4"/>
      <dgm:spPr/>
    </dgm:pt>
    <dgm:pt modelId="{E8C713C6-3B6E-AA4A-A971-6A20508AF442}" type="pres">
      <dgm:prSet presAssocID="{C17D0FC1-D099-453F-A62F-1FAF0687B722}" presName="horz1" presStyleCnt="0"/>
      <dgm:spPr/>
    </dgm:pt>
    <dgm:pt modelId="{3CF2C52F-7684-6C4E-8160-8BDBC370A691}" type="pres">
      <dgm:prSet presAssocID="{C17D0FC1-D099-453F-A62F-1FAF0687B722}" presName="tx1" presStyleLbl="revTx" presStyleIdx="3" presStyleCnt="4"/>
      <dgm:spPr/>
    </dgm:pt>
    <dgm:pt modelId="{CE652F7E-91F2-6E41-B58C-C45C0772E3B6}" type="pres">
      <dgm:prSet presAssocID="{C17D0FC1-D099-453F-A62F-1FAF0687B722}" presName="vert1" presStyleCnt="0"/>
      <dgm:spPr/>
    </dgm:pt>
  </dgm:ptLst>
  <dgm:cxnLst>
    <dgm:cxn modelId="{5E92EC51-169F-434B-9267-FDB51B41CAA3}" srcId="{1AF8C8B7-A9D3-43DD-B0C9-7865DE86C3CF}" destId="{8332BDE0-6B52-492F-94E5-9ED059B52B5F}" srcOrd="0" destOrd="0" parTransId="{75A597B3-A6F0-46AF-95F2-6478A30B6228}" sibTransId="{145E5E75-75FE-4834-AF44-4A7847BFF596}"/>
    <dgm:cxn modelId="{0BED1A53-DAF8-482A-9408-D25FAB694567}" srcId="{1AF8C8B7-A9D3-43DD-B0C9-7865DE86C3CF}" destId="{C17D0FC1-D099-453F-A62F-1FAF0687B722}" srcOrd="3" destOrd="0" parTransId="{10FE74ED-4658-4CC5-A929-58A44C4417F0}" sibTransId="{DB4D7F42-BBEF-4F9D-8E2F-F4C1056B84B8}"/>
    <dgm:cxn modelId="{64F2C65C-90ED-D246-B94D-0C3C24BD25D2}" type="presOf" srcId="{12311FED-682B-4FAD-808B-5A2CACA908DF}" destId="{E0AC253C-9AD1-974E-9033-114AA6F5031E}" srcOrd="0" destOrd="0" presId="urn:microsoft.com/office/officeart/2008/layout/LinedList"/>
    <dgm:cxn modelId="{20CAE36F-D433-2141-A8B9-4263FECA6F82}" type="presOf" srcId="{1AF8C8B7-A9D3-43DD-B0C9-7865DE86C3CF}" destId="{22F1A287-E97A-2D47-8099-43CC92C9E091}" srcOrd="0" destOrd="0" presId="urn:microsoft.com/office/officeart/2008/layout/LinedList"/>
    <dgm:cxn modelId="{86414386-C3CF-411F-A23D-1D2890A65EAA}" srcId="{1AF8C8B7-A9D3-43DD-B0C9-7865DE86C3CF}" destId="{39FC849D-6328-4795-B9CE-B81AC80B3EC9}" srcOrd="1" destOrd="0" parTransId="{F15E4A9C-0170-4605-BC23-12D44C01191B}" sibTransId="{1E706F2B-171D-4C4B-A03B-1EAAD77FC22C}"/>
    <dgm:cxn modelId="{B8378C93-0359-1A4F-B828-52250F59BB85}" type="presOf" srcId="{39FC849D-6328-4795-B9CE-B81AC80B3EC9}" destId="{A794E1F1-8DA1-B342-ACA3-ABD2552FB259}" srcOrd="0" destOrd="0" presId="urn:microsoft.com/office/officeart/2008/layout/LinedList"/>
    <dgm:cxn modelId="{541673C3-B9B7-024E-B61A-DEDB3DD6211E}" type="presOf" srcId="{C17D0FC1-D099-453F-A62F-1FAF0687B722}" destId="{3CF2C52F-7684-6C4E-8160-8BDBC370A691}" srcOrd="0" destOrd="0" presId="urn:microsoft.com/office/officeart/2008/layout/LinedList"/>
    <dgm:cxn modelId="{CD5BE8D4-ECD5-E844-91AE-0B4599C22619}" type="presOf" srcId="{8332BDE0-6B52-492F-94E5-9ED059B52B5F}" destId="{7DDE4CA2-95D4-F34F-BD4D-03691014B4A4}" srcOrd="0" destOrd="0" presId="urn:microsoft.com/office/officeart/2008/layout/LinedList"/>
    <dgm:cxn modelId="{6B1BE4D9-632E-48A7-8734-89000891FD53}" srcId="{1AF8C8B7-A9D3-43DD-B0C9-7865DE86C3CF}" destId="{12311FED-682B-4FAD-808B-5A2CACA908DF}" srcOrd="2" destOrd="0" parTransId="{663B07FD-4220-4A9A-8619-A539CE560475}" sibTransId="{C56B541E-424B-444E-9ED3-12BDD3713039}"/>
    <dgm:cxn modelId="{CB542C56-B0D3-D54E-A0C8-642591189344}" type="presParOf" srcId="{22F1A287-E97A-2D47-8099-43CC92C9E091}" destId="{A6EB3470-E849-914D-A067-FBF0EC03B9A4}" srcOrd="0" destOrd="0" presId="urn:microsoft.com/office/officeart/2008/layout/LinedList"/>
    <dgm:cxn modelId="{C6AC4519-E3A0-3643-BE43-4287CDF43416}" type="presParOf" srcId="{22F1A287-E97A-2D47-8099-43CC92C9E091}" destId="{720EC8A1-F520-844A-87A5-894F713D2F37}" srcOrd="1" destOrd="0" presId="urn:microsoft.com/office/officeart/2008/layout/LinedList"/>
    <dgm:cxn modelId="{A40926DE-E501-8F4A-B306-DB4963E29511}" type="presParOf" srcId="{720EC8A1-F520-844A-87A5-894F713D2F37}" destId="{7DDE4CA2-95D4-F34F-BD4D-03691014B4A4}" srcOrd="0" destOrd="0" presId="urn:microsoft.com/office/officeart/2008/layout/LinedList"/>
    <dgm:cxn modelId="{FF87FDC6-2F41-E640-AC97-47C443D30BA7}" type="presParOf" srcId="{720EC8A1-F520-844A-87A5-894F713D2F37}" destId="{FF9F5F7A-98AD-C74D-B340-25ED90CE656F}" srcOrd="1" destOrd="0" presId="urn:microsoft.com/office/officeart/2008/layout/LinedList"/>
    <dgm:cxn modelId="{AEE2F5E4-A4FE-2C45-9E12-D16FE8BB2E83}" type="presParOf" srcId="{22F1A287-E97A-2D47-8099-43CC92C9E091}" destId="{A9571690-349D-E046-9E15-E6D7DB642C0A}" srcOrd="2" destOrd="0" presId="urn:microsoft.com/office/officeart/2008/layout/LinedList"/>
    <dgm:cxn modelId="{19602DF1-7495-9249-AD27-B80AECD32A38}" type="presParOf" srcId="{22F1A287-E97A-2D47-8099-43CC92C9E091}" destId="{5185CC19-583F-EB45-AE61-56E735533E8D}" srcOrd="3" destOrd="0" presId="urn:microsoft.com/office/officeart/2008/layout/LinedList"/>
    <dgm:cxn modelId="{B056E97A-4601-4B4A-8921-162078DFDCE4}" type="presParOf" srcId="{5185CC19-583F-EB45-AE61-56E735533E8D}" destId="{A794E1F1-8DA1-B342-ACA3-ABD2552FB259}" srcOrd="0" destOrd="0" presId="urn:microsoft.com/office/officeart/2008/layout/LinedList"/>
    <dgm:cxn modelId="{357250EA-A476-914A-987E-F2E12B74E770}" type="presParOf" srcId="{5185CC19-583F-EB45-AE61-56E735533E8D}" destId="{1910F0FE-277F-E94F-B6BD-5FC383AEEFE7}" srcOrd="1" destOrd="0" presId="urn:microsoft.com/office/officeart/2008/layout/LinedList"/>
    <dgm:cxn modelId="{8C7FA28D-F429-9244-8144-1591ABCD4052}" type="presParOf" srcId="{22F1A287-E97A-2D47-8099-43CC92C9E091}" destId="{59C4F76A-C890-6246-9A5D-E85094E7BCEC}" srcOrd="4" destOrd="0" presId="urn:microsoft.com/office/officeart/2008/layout/LinedList"/>
    <dgm:cxn modelId="{711C5254-FA53-0846-8BD4-E27D57BA1B35}" type="presParOf" srcId="{22F1A287-E97A-2D47-8099-43CC92C9E091}" destId="{2E93EA23-68F0-1A45-8161-47C57CC7126D}" srcOrd="5" destOrd="0" presId="urn:microsoft.com/office/officeart/2008/layout/LinedList"/>
    <dgm:cxn modelId="{349B98F4-921F-9544-9136-1076C6357E1C}" type="presParOf" srcId="{2E93EA23-68F0-1A45-8161-47C57CC7126D}" destId="{E0AC253C-9AD1-974E-9033-114AA6F5031E}" srcOrd="0" destOrd="0" presId="urn:microsoft.com/office/officeart/2008/layout/LinedList"/>
    <dgm:cxn modelId="{1B431AA0-D0A8-8644-8B96-E9AB6D4C5FDF}" type="presParOf" srcId="{2E93EA23-68F0-1A45-8161-47C57CC7126D}" destId="{D33CFEB3-D748-5F45-9E15-AAD416548873}" srcOrd="1" destOrd="0" presId="urn:microsoft.com/office/officeart/2008/layout/LinedList"/>
    <dgm:cxn modelId="{80D51073-B3D4-3946-BDC2-CF1292EE41C1}" type="presParOf" srcId="{22F1A287-E97A-2D47-8099-43CC92C9E091}" destId="{EEAB4111-8E74-2F48-8170-2AD0B66515D7}" srcOrd="6" destOrd="0" presId="urn:microsoft.com/office/officeart/2008/layout/LinedList"/>
    <dgm:cxn modelId="{A940292C-E55F-F443-89A1-44D1A1BF9A40}" type="presParOf" srcId="{22F1A287-E97A-2D47-8099-43CC92C9E091}" destId="{E8C713C6-3B6E-AA4A-A971-6A20508AF442}" srcOrd="7" destOrd="0" presId="urn:microsoft.com/office/officeart/2008/layout/LinedList"/>
    <dgm:cxn modelId="{858875C2-35EC-A245-847C-4A6625DDED87}" type="presParOf" srcId="{E8C713C6-3B6E-AA4A-A971-6A20508AF442}" destId="{3CF2C52F-7684-6C4E-8160-8BDBC370A691}" srcOrd="0" destOrd="0" presId="urn:microsoft.com/office/officeart/2008/layout/LinedList"/>
    <dgm:cxn modelId="{FC73450C-C083-4D4F-A944-B26E2CB2151A}" type="presParOf" srcId="{E8C713C6-3B6E-AA4A-A971-6A20508AF442}" destId="{CE652F7E-91F2-6E41-B58C-C45C0772E3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6CE83E-51A7-43AA-AA10-B3F6E8DEA7F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8AFB609-3949-4B03-827B-433865293474}">
      <dgm:prSet/>
      <dgm:spPr/>
      <dgm:t>
        <a:bodyPr/>
        <a:lstStyle/>
        <a:p>
          <a:r>
            <a:rPr lang="en-US"/>
            <a:t>Testing is not harm free </a:t>
          </a:r>
        </a:p>
      </dgm:t>
    </dgm:pt>
    <dgm:pt modelId="{CDA300CE-742D-4440-B0C7-04AF1892F14C}" type="parTrans" cxnId="{3B2B6331-FCF2-4401-AEDC-3AE29FE493AF}">
      <dgm:prSet/>
      <dgm:spPr/>
      <dgm:t>
        <a:bodyPr/>
        <a:lstStyle/>
        <a:p>
          <a:endParaRPr lang="en-US"/>
        </a:p>
      </dgm:t>
    </dgm:pt>
    <dgm:pt modelId="{97697468-45E4-4A12-A086-DC5DA408B93A}" type="sibTrans" cxnId="{3B2B6331-FCF2-4401-AEDC-3AE29FE493AF}">
      <dgm:prSet/>
      <dgm:spPr/>
      <dgm:t>
        <a:bodyPr/>
        <a:lstStyle/>
        <a:p>
          <a:endParaRPr lang="en-US"/>
        </a:p>
      </dgm:t>
    </dgm:pt>
    <dgm:pt modelId="{EBE8B063-CF9B-4C52-9020-270177713272}">
      <dgm:prSet/>
      <dgm:spPr/>
      <dgm:t>
        <a:bodyPr/>
        <a:lstStyle/>
        <a:p>
          <a:r>
            <a:rPr lang="en-US"/>
            <a:t>Testing costs money, time, resources (of both patient and health care system)</a:t>
          </a:r>
        </a:p>
      </dgm:t>
    </dgm:pt>
    <dgm:pt modelId="{5146D95E-0BB9-4747-AE5B-7CB25822DC02}" type="parTrans" cxnId="{5A8D8AE2-0785-4F12-B352-B2F703D17F8E}">
      <dgm:prSet/>
      <dgm:spPr/>
      <dgm:t>
        <a:bodyPr/>
        <a:lstStyle/>
        <a:p>
          <a:endParaRPr lang="en-US"/>
        </a:p>
      </dgm:t>
    </dgm:pt>
    <dgm:pt modelId="{E674BDB3-6BBF-423E-9793-DB6F7ED954FF}" type="sibTrans" cxnId="{5A8D8AE2-0785-4F12-B352-B2F703D17F8E}">
      <dgm:prSet/>
      <dgm:spPr/>
      <dgm:t>
        <a:bodyPr/>
        <a:lstStyle/>
        <a:p>
          <a:endParaRPr lang="en-US"/>
        </a:p>
      </dgm:t>
    </dgm:pt>
    <dgm:pt modelId="{438BC2D9-3A89-4F7A-985B-E03128F18A10}">
      <dgm:prSet/>
      <dgm:spPr/>
      <dgm:t>
        <a:bodyPr/>
        <a:lstStyle/>
        <a:p>
          <a:r>
            <a:rPr lang="en-US"/>
            <a:t>Using the incorrect test can lead to incorrect diagnosis and downstream harm</a:t>
          </a:r>
        </a:p>
      </dgm:t>
    </dgm:pt>
    <dgm:pt modelId="{293E2AE2-D0EF-427E-9D9F-15BF90D890B4}" type="parTrans" cxnId="{2F52CE34-4790-4446-B0C6-E07C5259D0AC}">
      <dgm:prSet/>
      <dgm:spPr/>
      <dgm:t>
        <a:bodyPr/>
        <a:lstStyle/>
        <a:p>
          <a:endParaRPr lang="en-US"/>
        </a:p>
      </dgm:t>
    </dgm:pt>
    <dgm:pt modelId="{232B6692-CF27-48E0-8671-4BDD32D932F9}" type="sibTrans" cxnId="{2F52CE34-4790-4446-B0C6-E07C5259D0AC}">
      <dgm:prSet/>
      <dgm:spPr/>
      <dgm:t>
        <a:bodyPr/>
        <a:lstStyle/>
        <a:p>
          <a:endParaRPr lang="en-US"/>
        </a:p>
      </dgm:t>
    </dgm:pt>
    <dgm:pt modelId="{86B23AC1-1E65-47CA-B0A0-01D0C466F6F5}">
      <dgm:prSet/>
      <dgm:spPr/>
      <dgm:t>
        <a:bodyPr/>
        <a:lstStyle/>
        <a:p>
          <a:r>
            <a:rPr lang="en-US"/>
            <a:t>Using too many tests will make the diagnosis unclear</a:t>
          </a:r>
        </a:p>
      </dgm:t>
    </dgm:pt>
    <dgm:pt modelId="{D3168E75-1DDD-4965-84D3-41DC43DD7309}" type="parTrans" cxnId="{A5E6E256-0D9D-4631-A774-AD0F8D053A5C}">
      <dgm:prSet/>
      <dgm:spPr/>
      <dgm:t>
        <a:bodyPr/>
        <a:lstStyle/>
        <a:p>
          <a:endParaRPr lang="en-US"/>
        </a:p>
      </dgm:t>
    </dgm:pt>
    <dgm:pt modelId="{1A44DCFE-549B-479A-A975-CB9164667358}" type="sibTrans" cxnId="{A5E6E256-0D9D-4631-A774-AD0F8D053A5C}">
      <dgm:prSet/>
      <dgm:spPr/>
      <dgm:t>
        <a:bodyPr/>
        <a:lstStyle/>
        <a:p>
          <a:endParaRPr lang="en-US"/>
        </a:p>
      </dgm:t>
    </dgm:pt>
    <dgm:pt modelId="{842D03D8-7E62-4F54-8E07-62092EFA2BFD}">
      <dgm:prSet/>
      <dgm:spPr/>
      <dgm:t>
        <a:bodyPr/>
        <a:lstStyle/>
        <a:p>
          <a:r>
            <a:rPr lang="en-US"/>
            <a:t>Interpreting the test incorrectly leads to over treatment</a:t>
          </a:r>
        </a:p>
      </dgm:t>
    </dgm:pt>
    <dgm:pt modelId="{70208C5A-A8E7-41A4-9836-BFC163C6A131}" type="parTrans" cxnId="{4D9B8B4C-F0A6-4A3F-9787-B38091CFD27E}">
      <dgm:prSet/>
      <dgm:spPr/>
      <dgm:t>
        <a:bodyPr/>
        <a:lstStyle/>
        <a:p>
          <a:endParaRPr lang="en-US"/>
        </a:p>
      </dgm:t>
    </dgm:pt>
    <dgm:pt modelId="{6F3D9128-6587-4325-AE99-1C1A33547A0A}" type="sibTrans" cxnId="{4D9B8B4C-F0A6-4A3F-9787-B38091CFD27E}">
      <dgm:prSet/>
      <dgm:spPr/>
      <dgm:t>
        <a:bodyPr/>
        <a:lstStyle/>
        <a:p>
          <a:endParaRPr lang="en-US"/>
        </a:p>
      </dgm:t>
    </dgm:pt>
    <dgm:pt modelId="{3BC14EA6-C330-4ED7-96F0-2C29937BBE26}">
      <dgm:prSet/>
      <dgm:spPr/>
      <dgm:t>
        <a:bodyPr/>
        <a:lstStyle/>
        <a:p>
          <a:r>
            <a:rPr lang="en-US"/>
            <a:t>If we just order tests for our entire differential, we should let a computer practice medicine </a:t>
          </a:r>
        </a:p>
      </dgm:t>
    </dgm:pt>
    <dgm:pt modelId="{095A5F5E-6A1D-45F4-9811-3BF06E26F3D3}" type="parTrans" cxnId="{6BCEDF7D-BD70-42A0-A725-20C4E535E8E9}">
      <dgm:prSet/>
      <dgm:spPr/>
      <dgm:t>
        <a:bodyPr/>
        <a:lstStyle/>
        <a:p>
          <a:endParaRPr lang="en-US"/>
        </a:p>
      </dgm:t>
    </dgm:pt>
    <dgm:pt modelId="{8F2C74AC-F413-4B3F-AE91-E93B40CFDB8D}" type="sibTrans" cxnId="{6BCEDF7D-BD70-42A0-A725-20C4E535E8E9}">
      <dgm:prSet/>
      <dgm:spPr/>
      <dgm:t>
        <a:bodyPr/>
        <a:lstStyle/>
        <a:p>
          <a:endParaRPr lang="en-US"/>
        </a:p>
      </dgm:t>
    </dgm:pt>
    <dgm:pt modelId="{FEC751B7-4EB9-1C41-B96E-1EE90B127911}" type="pres">
      <dgm:prSet presAssocID="{186CE83E-51A7-43AA-AA10-B3F6E8DEA7FA}" presName="vert0" presStyleCnt="0">
        <dgm:presLayoutVars>
          <dgm:dir/>
          <dgm:animOne val="branch"/>
          <dgm:animLvl val="lvl"/>
        </dgm:presLayoutVars>
      </dgm:prSet>
      <dgm:spPr/>
    </dgm:pt>
    <dgm:pt modelId="{F1EBC656-2459-5D46-80D6-F35FCE113268}" type="pres">
      <dgm:prSet presAssocID="{28AFB609-3949-4B03-827B-433865293474}" presName="thickLine" presStyleLbl="alignNode1" presStyleIdx="0" presStyleCnt="6"/>
      <dgm:spPr/>
    </dgm:pt>
    <dgm:pt modelId="{7884B539-3E65-4D44-89E0-E9D9034D7E1B}" type="pres">
      <dgm:prSet presAssocID="{28AFB609-3949-4B03-827B-433865293474}" presName="horz1" presStyleCnt="0"/>
      <dgm:spPr/>
    </dgm:pt>
    <dgm:pt modelId="{41E43212-8B4E-C144-B52A-071871F684D5}" type="pres">
      <dgm:prSet presAssocID="{28AFB609-3949-4B03-827B-433865293474}" presName="tx1" presStyleLbl="revTx" presStyleIdx="0" presStyleCnt="6"/>
      <dgm:spPr/>
    </dgm:pt>
    <dgm:pt modelId="{300D9C15-2CDB-C84B-ACAB-C6F9C40EBB59}" type="pres">
      <dgm:prSet presAssocID="{28AFB609-3949-4B03-827B-433865293474}" presName="vert1" presStyleCnt="0"/>
      <dgm:spPr/>
    </dgm:pt>
    <dgm:pt modelId="{C0AE01C3-50CB-5D4A-8D26-BE295FB73F38}" type="pres">
      <dgm:prSet presAssocID="{EBE8B063-CF9B-4C52-9020-270177713272}" presName="thickLine" presStyleLbl="alignNode1" presStyleIdx="1" presStyleCnt="6"/>
      <dgm:spPr/>
    </dgm:pt>
    <dgm:pt modelId="{C37C152D-DEE7-7448-BD51-5E1EEEAA82B9}" type="pres">
      <dgm:prSet presAssocID="{EBE8B063-CF9B-4C52-9020-270177713272}" presName="horz1" presStyleCnt="0"/>
      <dgm:spPr/>
    </dgm:pt>
    <dgm:pt modelId="{CCA7B397-803E-3048-BD5B-938F6C3E2A26}" type="pres">
      <dgm:prSet presAssocID="{EBE8B063-CF9B-4C52-9020-270177713272}" presName="tx1" presStyleLbl="revTx" presStyleIdx="1" presStyleCnt="6"/>
      <dgm:spPr/>
    </dgm:pt>
    <dgm:pt modelId="{EED4CFEF-6F61-494D-A853-BC84DD52A106}" type="pres">
      <dgm:prSet presAssocID="{EBE8B063-CF9B-4C52-9020-270177713272}" presName="vert1" presStyleCnt="0"/>
      <dgm:spPr/>
    </dgm:pt>
    <dgm:pt modelId="{32027E88-D41E-3043-93E2-2DC97EFD9C70}" type="pres">
      <dgm:prSet presAssocID="{438BC2D9-3A89-4F7A-985B-E03128F18A10}" presName="thickLine" presStyleLbl="alignNode1" presStyleIdx="2" presStyleCnt="6"/>
      <dgm:spPr/>
    </dgm:pt>
    <dgm:pt modelId="{6A2196C3-ECEA-FC46-94D2-1B9A9C10DDF1}" type="pres">
      <dgm:prSet presAssocID="{438BC2D9-3A89-4F7A-985B-E03128F18A10}" presName="horz1" presStyleCnt="0"/>
      <dgm:spPr/>
    </dgm:pt>
    <dgm:pt modelId="{4B684689-1359-E441-AC25-515ADB070AF5}" type="pres">
      <dgm:prSet presAssocID="{438BC2D9-3A89-4F7A-985B-E03128F18A10}" presName="tx1" presStyleLbl="revTx" presStyleIdx="2" presStyleCnt="6"/>
      <dgm:spPr/>
    </dgm:pt>
    <dgm:pt modelId="{316F8078-D249-E844-9780-D39E8B76F409}" type="pres">
      <dgm:prSet presAssocID="{438BC2D9-3A89-4F7A-985B-E03128F18A10}" presName="vert1" presStyleCnt="0"/>
      <dgm:spPr/>
    </dgm:pt>
    <dgm:pt modelId="{AC26F3A3-FB73-B04C-9034-039C1AA9A464}" type="pres">
      <dgm:prSet presAssocID="{86B23AC1-1E65-47CA-B0A0-01D0C466F6F5}" presName="thickLine" presStyleLbl="alignNode1" presStyleIdx="3" presStyleCnt="6"/>
      <dgm:spPr/>
    </dgm:pt>
    <dgm:pt modelId="{27112DA5-4F2A-8141-B746-93F9FC688A22}" type="pres">
      <dgm:prSet presAssocID="{86B23AC1-1E65-47CA-B0A0-01D0C466F6F5}" presName="horz1" presStyleCnt="0"/>
      <dgm:spPr/>
    </dgm:pt>
    <dgm:pt modelId="{25BA96B1-9EF2-7B4D-A7DF-C50F74641998}" type="pres">
      <dgm:prSet presAssocID="{86B23AC1-1E65-47CA-B0A0-01D0C466F6F5}" presName="tx1" presStyleLbl="revTx" presStyleIdx="3" presStyleCnt="6"/>
      <dgm:spPr/>
    </dgm:pt>
    <dgm:pt modelId="{DC73595F-1CC2-8F4F-A032-571571C1A035}" type="pres">
      <dgm:prSet presAssocID="{86B23AC1-1E65-47CA-B0A0-01D0C466F6F5}" presName="vert1" presStyleCnt="0"/>
      <dgm:spPr/>
    </dgm:pt>
    <dgm:pt modelId="{7608A73B-2A4A-FD45-A0E7-838F4FFF2875}" type="pres">
      <dgm:prSet presAssocID="{842D03D8-7E62-4F54-8E07-62092EFA2BFD}" presName="thickLine" presStyleLbl="alignNode1" presStyleIdx="4" presStyleCnt="6"/>
      <dgm:spPr/>
    </dgm:pt>
    <dgm:pt modelId="{73B6E4DD-3F89-B143-9C35-4107C81F0701}" type="pres">
      <dgm:prSet presAssocID="{842D03D8-7E62-4F54-8E07-62092EFA2BFD}" presName="horz1" presStyleCnt="0"/>
      <dgm:spPr/>
    </dgm:pt>
    <dgm:pt modelId="{B7FEB14F-5858-0D4E-85AE-24C0A1E40FA0}" type="pres">
      <dgm:prSet presAssocID="{842D03D8-7E62-4F54-8E07-62092EFA2BFD}" presName="tx1" presStyleLbl="revTx" presStyleIdx="4" presStyleCnt="6"/>
      <dgm:spPr/>
    </dgm:pt>
    <dgm:pt modelId="{D33DD409-4950-7444-9064-3B7EFD2ED408}" type="pres">
      <dgm:prSet presAssocID="{842D03D8-7E62-4F54-8E07-62092EFA2BFD}" presName="vert1" presStyleCnt="0"/>
      <dgm:spPr/>
    </dgm:pt>
    <dgm:pt modelId="{66D405B3-B566-B643-A324-839C689A524F}" type="pres">
      <dgm:prSet presAssocID="{3BC14EA6-C330-4ED7-96F0-2C29937BBE26}" presName="thickLine" presStyleLbl="alignNode1" presStyleIdx="5" presStyleCnt="6"/>
      <dgm:spPr/>
    </dgm:pt>
    <dgm:pt modelId="{05526F8D-A44D-CB45-B8B8-C65555F76228}" type="pres">
      <dgm:prSet presAssocID="{3BC14EA6-C330-4ED7-96F0-2C29937BBE26}" presName="horz1" presStyleCnt="0"/>
      <dgm:spPr/>
    </dgm:pt>
    <dgm:pt modelId="{E6BC8029-411F-8C4B-B1B5-B34EAEF1EC70}" type="pres">
      <dgm:prSet presAssocID="{3BC14EA6-C330-4ED7-96F0-2C29937BBE26}" presName="tx1" presStyleLbl="revTx" presStyleIdx="5" presStyleCnt="6"/>
      <dgm:spPr/>
    </dgm:pt>
    <dgm:pt modelId="{335E7DA0-632C-1344-80D4-F469ED9CE0FB}" type="pres">
      <dgm:prSet presAssocID="{3BC14EA6-C330-4ED7-96F0-2C29937BBE26}" presName="vert1" presStyleCnt="0"/>
      <dgm:spPr/>
    </dgm:pt>
  </dgm:ptLst>
  <dgm:cxnLst>
    <dgm:cxn modelId="{C8EFC719-5DA4-5646-B301-C02FCC71CDA9}" type="presOf" srcId="{186CE83E-51A7-43AA-AA10-B3F6E8DEA7FA}" destId="{FEC751B7-4EB9-1C41-B96E-1EE90B127911}" srcOrd="0" destOrd="0" presId="urn:microsoft.com/office/officeart/2008/layout/LinedList"/>
    <dgm:cxn modelId="{3B2B6331-FCF2-4401-AEDC-3AE29FE493AF}" srcId="{186CE83E-51A7-43AA-AA10-B3F6E8DEA7FA}" destId="{28AFB609-3949-4B03-827B-433865293474}" srcOrd="0" destOrd="0" parTransId="{CDA300CE-742D-4440-B0C7-04AF1892F14C}" sibTransId="{97697468-45E4-4A12-A086-DC5DA408B93A}"/>
    <dgm:cxn modelId="{CB95A733-4AD8-3040-8998-728FEA3D1A08}" type="presOf" srcId="{438BC2D9-3A89-4F7A-985B-E03128F18A10}" destId="{4B684689-1359-E441-AC25-515ADB070AF5}" srcOrd="0" destOrd="0" presId="urn:microsoft.com/office/officeart/2008/layout/LinedList"/>
    <dgm:cxn modelId="{2F52CE34-4790-4446-B0C6-E07C5259D0AC}" srcId="{186CE83E-51A7-43AA-AA10-B3F6E8DEA7FA}" destId="{438BC2D9-3A89-4F7A-985B-E03128F18A10}" srcOrd="2" destOrd="0" parTransId="{293E2AE2-D0EF-427E-9D9F-15BF90D890B4}" sibTransId="{232B6692-CF27-48E0-8671-4BDD32D932F9}"/>
    <dgm:cxn modelId="{4D9B8B4C-F0A6-4A3F-9787-B38091CFD27E}" srcId="{186CE83E-51A7-43AA-AA10-B3F6E8DEA7FA}" destId="{842D03D8-7E62-4F54-8E07-62092EFA2BFD}" srcOrd="4" destOrd="0" parTransId="{70208C5A-A8E7-41A4-9836-BFC163C6A131}" sibTransId="{6F3D9128-6587-4325-AE99-1C1A33547A0A}"/>
    <dgm:cxn modelId="{A5E6E256-0D9D-4631-A774-AD0F8D053A5C}" srcId="{186CE83E-51A7-43AA-AA10-B3F6E8DEA7FA}" destId="{86B23AC1-1E65-47CA-B0A0-01D0C466F6F5}" srcOrd="3" destOrd="0" parTransId="{D3168E75-1DDD-4965-84D3-41DC43DD7309}" sibTransId="{1A44DCFE-549B-479A-A975-CB9164667358}"/>
    <dgm:cxn modelId="{B9828A64-9AE3-AF47-BA12-C7D8368280B1}" type="presOf" srcId="{842D03D8-7E62-4F54-8E07-62092EFA2BFD}" destId="{B7FEB14F-5858-0D4E-85AE-24C0A1E40FA0}" srcOrd="0" destOrd="0" presId="urn:microsoft.com/office/officeart/2008/layout/LinedList"/>
    <dgm:cxn modelId="{B4EB5170-90DF-DF40-AA7D-8284F57048E6}" type="presOf" srcId="{86B23AC1-1E65-47CA-B0A0-01D0C466F6F5}" destId="{25BA96B1-9EF2-7B4D-A7DF-C50F74641998}" srcOrd="0" destOrd="0" presId="urn:microsoft.com/office/officeart/2008/layout/LinedList"/>
    <dgm:cxn modelId="{E3048E7A-F916-F140-86BD-B79A42C739A4}" type="presOf" srcId="{28AFB609-3949-4B03-827B-433865293474}" destId="{41E43212-8B4E-C144-B52A-071871F684D5}" srcOrd="0" destOrd="0" presId="urn:microsoft.com/office/officeart/2008/layout/LinedList"/>
    <dgm:cxn modelId="{6BCEDF7D-BD70-42A0-A725-20C4E535E8E9}" srcId="{186CE83E-51A7-43AA-AA10-B3F6E8DEA7FA}" destId="{3BC14EA6-C330-4ED7-96F0-2C29937BBE26}" srcOrd="5" destOrd="0" parTransId="{095A5F5E-6A1D-45F4-9811-3BF06E26F3D3}" sibTransId="{8F2C74AC-F413-4B3F-AE91-E93B40CFDB8D}"/>
    <dgm:cxn modelId="{DCB90FAA-3CFD-3D4D-9F22-EBA6FEB2BDFD}" type="presOf" srcId="{3BC14EA6-C330-4ED7-96F0-2C29937BBE26}" destId="{E6BC8029-411F-8C4B-B1B5-B34EAEF1EC70}" srcOrd="0" destOrd="0" presId="urn:microsoft.com/office/officeart/2008/layout/LinedList"/>
    <dgm:cxn modelId="{BD512BC2-45DB-2549-BACE-BAC625F4001A}" type="presOf" srcId="{EBE8B063-CF9B-4C52-9020-270177713272}" destId="{CCA7B397-803E-3048-BD5B-938F6C3E2A26}" srcOrd="0" destOrd="0" presId="urn:microsoft.com/office/officeart/2008/layout/LinedList"/>
    <dgm:cxn modelId="{5A8D8AE2-0785-4F12-B352-B2F703D17F8E}" srcId="{186CE83E-51A7-43AA-AA10-B3F6E8DEA7FA}" destId="{EBE8B063-CF9B-4C52-9020-270177713272}" srcOrd="1" destOrd="0" parTransId="{5146D95E-0BB9-4747-AE5B-7CB25822DC02}" sibTransId="{E674BDB3-6BBF-423E-9793-DB6F7ED954FF}"/>
    <dgm:cxn modelId="{BA82E331-895D-E14F-80FC-2D0CCB5C929F}" type="presParOf" srcId="{FEC751B7-4EB9-1C41-B96E-1EE90B127911}" destId="{F1EBC656-2459-5D46-80D6-F35FCE113268}" srcOrd="0" destOrd="0" presId="urn:microsoft.com/office/officeart/2008/layout/LinedList"/>
    <dgm:cxn modelId="{24C4048B-3E3E-2249-9D9A-4239A6297A53}" type="presParOf" srcId="{FEC751B7-4EB9-1C41-B96E-1EE90B127911}" destId="{7884B539-3E65-4D44-89E0-E9D9034D7E1B}" srcOrd="1" destOrd="0" presId="urn:microsoft.com/office/officeart/2008/layout/LinedList"/>
    <dgm:cxn modelId="{C1CD7F07-584D-1449-B75B-45E2F906DD4A}" type="presParOf" srcId="{7884B539-3E65-4D44-89E0-E9D9034D7E1B}" destId="{41E43212-8B4E-C144-B52A-071871F684D5}" srcOrd="0" destOrd="0" presId="urn:microsoft.com/office/officeart/2008/layout/LinedList"/>
    <dgm:cxn modelId="{9B0154D6-EB98-5744-AC38-E847055450CC}" type="presParOf" srcId="{7884B539-3E65-4D44-89E0-E9D9034D7E1B}" destId="{300D9C15-2CDB-C84B-ACAB-C6F9C40EBB59}" srcOrd="1" destOrd="0" presId="urn:microsoft.com/office/officeart/2008/layout/LinedList"/>
    <dgm:cxn modelId="{60C3E6A3-AC73-0140-B954-D732993CC7ED}" type="presParOf" srcId="{FEC751B7-4EB9-1C41-B96E-1EE90B127911}" destId="{C0AE01C3-50CB-5D4A-8D26-BE295FB73F38}" srcOrd="2" destOrd="0" presId="urn:microsoft.com/office/officeart/2008/layout/LinedList"/>
    <dgm:cxn modelId="{6B96183B-1D4C-F547-B338-91391B0104F6}" type="presParOf" srcId="{FEC751B7-4EB9-1C41-B96E-1EE90B127911}" destId="{C37C152D-DEE7-7448-BD51-5E1EEEAA82B9}" srcOrd="3" destOrd="0" presId="urn:microsoft.com/office/officeart/2008/layout/LinedList"/>
    <dgm:cxn modelId="{AB0748ED-5330-D145-8A69-C20BA69096FD}" type="presParOf" srcId="{C37C152D-DEE7-7448-BD51-5E1EEEAA82B9}" destId="{CCA7B397-803E-3048-BD5B-938F6C3E2A26}" srcOrd="0" destOrd="0" presId="urn:microsoft.com/office/officeart/2008/layout/LinedList"/>
    <dgm:cxn modelId="{12D2A471-C458-7441-806E-8E82FB508434}" type="presParOf" srcId="{C37C152D-DEE7-7448-BD51-5E1EEEAA82B9}" destId="{EED4CFEF-6F61-494D-A853-BC84DD52A106}" srcOrd="1" destOrd="0" presId="urn:microsoft.com/office/officeart/2008/layout/LinedList"/>
    <dgm:cxn modelId="{C0AB3C18-3CFB-E343-B7A5-3EEEED03B305}" type="presParOf" srcId="{FEC751B7-4EB9-1C41-B96E-1EE90B127911}" destId="{32027E88-D41E-3043-93E2-2DC97EFD9C70}" srcOrd="4" destOrd="0" presId="urn:microsoft.com/office/officeart/2008/layout/LinedList"/>
    <dgm:cxn modelId="{70014A2F-3C61-074F-B344-0516DE841F1B}" type="presParOf" srcId="{FEC751B7-4EB9-1C41-B96E-1EE90B127911}" destId="{6A2196C3-ECEA-FC46-94D2-1B9A9C10DDF1}" srcOrd="5" destOrd="0" presId="urn:microsoft.com/office/officeart/2008/layout/LinedList"/>
    <dgm:cxn modelId="{BC266DA1-7BB5-0F48-81BF-51F5C55E584B}" type="presParOf" srcId="{6A2196C3-ECEA-FC46-94D2-1B9A9C10DDF1}" destId="{4B684689-1359-E441-AC25-515ADB070AF5}" srcOrd="0" destOrd="0" presId="urn:microsoft.com/office/officeart/2008/layout/LinedList"/>
    <dgm:cxn modelId="{2618428F-B925-A740-A027-B7F335E77AB4}" type="presParOf" srcId="{6A2196C3-ECEA-FC46-94D2-1B9A9C10DDF1}" destId="{316F8078-D249-E844-9780-D39E8B76F409}" srcOrd="1" destOrd="0" presId="urn:microsoft.com/office/officeart/2008/layout/LinedList"/>
    <dgm:cxn modelId="{AF772188-8C7B-674F-8CF2-9B466F0F6EFE}" type="presParOf" srcId="{FEC751B7-4EB9-1C41-B96E-1EE90B127911}" destId="{AC26F3A3-FB73-B04C-9034-039C1AA9A464}" srcOrd="6" destOrd="0" presId="urn:microsoft.com/office/officeart/2008/layout/LinedList"/>
    <dgm:cxn modelId="{0DB28B88-0099-5445-97A5-826D670B5ADD}" type="presParOf" srcId="{FEC751B7-4EB9-1C41-B96E-1EE90B127911}" destId="{27112DA5-4F2A-8141-B746-93F9FC688A22}" srcOrd="7" destOrd="0" presId="urn:microsoft.com/office/officeart/2008/layout/LinedList"/>
    <dgm:cxn modelId="{35E87867-B453-0246-B9DE-249E50FA0962}" type="presParOf" srcId="{27112DA5-4F2A-8141-B746-93F9FC688A22}" destId="{25BA96B1-9EF2-7B4D-A7DF-C50F74641998}" srcOrd="0" destOrd="0" presId="urn:microsoft.com/office/officeart/2008/layout/LinedList"/>
    <dgm:cxn modelId="{EFCFB9B7-F23D-FF4D-B663-0A3105DF42A6}" type="presParOf" srcId="{27112DA5-4F2A-8141-B746-93F9FC688A22}" destId="{DC73595F-1CC2-8F4F-A032-571571C1A035}" srcOrd="1" destOrd="0" presId="urn:microsoft.com/office/officeart/2008/layout/LinedList"/>
    <dgm:cxn modelId="{ACC2155C-2C75-3D4B-94EC-BCA504F5013F}" type="presParOf" srcId="{FEC751B7-4EB9-1C41-B96E-1EE90B127911}" destId="{7608A73B-2A4A-FD45-A0E7-838F4FFF2875}" srcOrd="8" destOrd="0" presId="urn:microsoft.com/office/officeart/2008/layout/LinedList"/>
    <dgm:cxn modelId="{C68520C9-A262-5C47-8127-4CED314F126C}" type="presParOf" srcId="{FEC751B7-4EB9-1C41-B96E-1EE90B127911}" destId="{73B6E4DD-3F89-B143-9C35-4107C81F0701}" srcOrd="9" destOrd="0" presId="urn:microsoft.com/office/officeart/2008/layout/LinedList"/>
    <dgm:cxn modelId="{916B3C87-9D28-0441-AEF9-3BF437FC9C56}" type="presParOf" srcId="{73B6E4DD-3F89-B143-9C35-4107C81F0701}" destId="{B7FEB14F-5858-0D4E-85AE-24C0A1E40FA0}" srcOrd="0" destOrd="0" presId="urn:microsoft.com/office/officeart/2008/layout/LinedList"/>
    <dgm:cxn modelId="{4798E799-EAB4-5B46-9CC0-9B1E883348A4}" type="presParOf" srcId="{73B6E4DD-3F89-B143-9C35-4107C81F0701}" destId="{D33DD409-4950-7444-9064-3B7EFD2ED408}" srcOrd="1" destOrd="0" presId="urn:microsoft.com/office/officeart/2008/layout/LinedList"/>
    <dgm:cxn modelId="{1A9234CB-BD44-3F41-AC97-F0464B3F520E}" type="presParOf" srcId="{FEC751B7-4EB9-1C41-B96E-1EE90B127911}" destId="{66D405B3-B566-B643-A324-839C689A524F}" srcOrd="10" destOrd="0" presId="urn:microsoft.com/office/officeart/2008/layout/LinedList"/>
    <dgm:cxn modelId="{ADBBC9E4-9A5E-E048-B9ED-EB32B2D8DAF0}" type="presParOf" srcId="{FEC751B7-4EB9-1C41-B96E-1EE90B127911}" destId="{05526F8D-A44D-CB45-B8B8-C65555F76228}" srcOrd="11" destOrd="0" presId="urn:microsoft.com/office/officeart/2008/layout/LinedList"/>
    <dgm:cxn modelId="{916863A7-A6CE-714B-9C01-8DD9EBE71B04}" type="presParOf" srcId="{05526F8D-A44D-CB45-B8B8-C65555F76228}" destId="{E6BC8029-411F-8C4B-B1B5-B34EAEF1EC70}" srcOrd="0" destOrd="0" presId="urn:microsoft.com/office/officeart/2008/layout/LinedList"/>
    <dgm:cxn modelId="{4F3F8EF3-4D1A-094D-ACAC-E20C5E60963A}" type="presParOf" srcId="{05526F8D-A44D-CB45-B8B8-C65555F76228}" destId="{335E7DA0-632C-1344-80D4-F469ED9CE0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8EC849-225A-4F08-86F8-DF1B26AE269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E6746A-C8D5-4D05-9D77-D602D56C515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Almost never! Post test would have to be zero</a:t>
          </a:r>
        </a:p>
      </dgm:t>
    </dgm:pt>
    <dgm:pt modelId="{3A513434-7F7F-4EE0-8394-86B919B52667}" type="parTrans" cxnId="{1D75B878-823C-44F3-BB28-0AD84095B1B0}">
      <dgm:prSet/>
      <dgm:spPr/>
      <dgm:t>
        <a:bodyPr/>
        <a:lstStyle/>
        <a:p>
          <a:endParaRPr lang="en-US"/>
        </a:p>
      </dgm:t>
    </dgm:pt>
    <dgm:pt modelId="{DD32DDEA-A622-42B9-826D-F398A883D6FC}" type="sibTrans" cxnId="{1D75B878-823C-44F3-BB28-0AD84095B1B0}">
      <dgm:prSet/>
      <dgm:spPr/>
      <dgm:t>
        <a:bodyPr/>
        <a:lstStyle/>
        <a:p>
          <a:endParaRPr lang="en-US"/>
        </a:p>
      </dgm:t>
    </dgm:pt>
    <dgm:pt modelId="{6A73252C-5E36-4F25-982F-02E342D71B5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We can risk stratify to low chance, low risk, low probability </a:t>
          </a:r>
        </a:p>
      </dgm:t>
    </dgm:pt>
    <dgm:pt modelId="{4FC2B8C6-16FD-432F-9F1A-96BA93B594C3}" type="parTrans" cxnId="{64F118C3-F614-47EC-8F99-1B6EF317F702}">
      <dgm:prSet/>
      <dgm:spPr/>
      <dgm:t>
        <a:bodyPr/>
        <a:lstStyle/>
        <a:p>
          <a:endParaRPr lang="en-US"/>
        </a:p>
      </dgm:t>
    </dgm:pt>
    <dgm:pt modelId="{3335E936-7967-41FE-BC1A-E89D2CD1623A}" type="sibTrans" cxnId="{64F118C3-F614-47EC-8F99-1B6EF317F702}">
      <dgm:prSet/>
      <dgm:spPr/>
      <dgm:t>
        <a:bodyPr/>
        <a:lstStyle/>
        <a:p>
          <a:endParaRPr lang="en-US"/>
        </a:p>
      </dgm:t>
    </dgm:pt>
    <dgm:pt modelId="{D5B4FB23-C6CA-438B-940B-6B5D2A59BBE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Telling patients you have ruled out a disease is fraught with error </a:t>
          </a:r>
        </a:p>
      </dgm:t>
    </dgm:pt>
    <dgm:pt modelId="{3ADA0333-67B9-47BC-8329-ACE3C2568401}" type="parTrans" cxnId="{6F61FC6C-33D6-45A4-8AFC-E938C78118A2}">
      <dgm:prSet/>
      <dgm:spPr/>
      <dgm:t>
        <a:bodyPr/>
        <a:lstStyle/>
        <a:p>
          <a:endParaRPr lang="en-US"/>
        </a:p>
      </dgm:t>
    </dgm:pt>
    <dgm:pt modelId="{EB4ECF2B-E0C0-48CA-B617-6D07BB3D9D66}" type="sibTrans" cxnId="{6F61FC6C-33D6-45A4-8AFC-E938C78118A2}">
      <dgm:prSet/>
      <dgm:spPr/>
      <dgm:t>
        <a:bodyPr/>
        <a:lstStyle/>
        <a:p>
          <a:endParaRPr lang="en-US"/>
        </a:p>
      </dgm:t>
    </dgm:pt>
    <dgm:pt modelId="{18DCE2E0-E131-034C-A586-BB9A628FD337}" type="pres">
      <dgm:prSet presAssocID="{BE8EC849-225A-4F08-86F8-DF1B26AE269F}" presName="diagram" presStyleCnt="0">
        <dgm:presLayoutVars>
          <dgm:dir/>
          <dgm:resizeHandles val="exact"/>
        </dgm:presLayoutVars>
      </dgm:prSet>
      <dgm:spPr/>
    </dgm:pt>
    <dgm:pt modelId="{38D75A79-2FAD-0241-9ADD-57B122D0649E}" type="pres">
      <dgm:prSet presAssocID="{6CE6746A-C8D5-4D05-9D77-D602D56C515A}" presName="node" presStyleLbl="node1" presStyleIdx="0" presStyleCnt="3">
        <dgm:presLayoutVars>
          <dgm:bulletEnabled val="1"/>
        </dgm:presLayoutVars>
      </dgm:prSet>
      <dgm:spPr/>
    </dgm:pt>
    <dgm:pt modelId="{891BB574-376A-5548-9836-5D4F15CE8890}" type="pres">
      <dgm:prSet presAssocID="{DD32DDEA-A622-42B9-826D-F398A883D6FC}" presName="sibTrans" presStyleLbl="sibTrans2D1" presStyleIdx="0" presStyleCnt="2"/>
      <dgm:spPr/>
    </dgm:pt>
    <dgm:pt modelId="{2DBC439E-EC58-024A-8A8A-AB82DCB27908}" type="pres">
      <dgm:prSet presAssocID="{DD32DDEA-A622-42B9-826D-F398A883D6FC}" presName="connectorText" presStyleLbl="sibTrans2D1" presStyleIdx="0" presStyleCnt="2"/>
      <dgm:spPr/>
    </dgm:pt>
    <dgm:pt modelId="{C0FD2D4E-2D78-2649-A25D-AD7AD932903F}" type="pres">
      <dgm:prSet presAssocID="{6A73252C-5E36-4F25-982F-02E342D71B5B}" presName="node" presStyleLbl="node1" presStyleIdx="1" presStyleCnt="3">
        <dgm:presLayoutVars>
          <dgm:bulletEnabled val="1"/>
        </dgm:presLayoutVars>
      </dgm:prSet>
      <dgm:spPr/>
    </dgm:pt>
    <dgm:pt modelId="{FD32EB38-76E0-E943-ACE5-04AF549C4ED7}" type="pres">
      <dgm:prSet presAssocID="{3335E936-7967-41FE-BC1A-E89D2CD1623A}" presName="sibTrans" presStyleLbl="sibTrans2D1" presStyleIdx="1" presStyleCnt="2"/>
      <dgm:spPr/>
    </dgm:pt>
    <dgm:pt modelId="{8F7B4A9F-5B1F-EF4E-946F-43DCBC76E788}" type="pres">
      <dgm:prSet presAssocID="{3335E936-7967-41FE-BC1A-E89D2CD1623A}" presName="connectorText" presStyleLbl="sibTrans2D1" presStyleIdx="1" presStyleCnt="2"/>
      <dgm:spPr/>
    </dgm:pt>
    <dgm:pt modelId="{379F3C11-7F0E-F542-BD4D-9ADCB3941F5D}" type="pres">
      <dgm:prSet presAssocID="{D5B4FB23-C6CA-438B-940B-6B5D2A59BBE1}" presName="node" presStyleLbl="node1" presStyleIdx="2" presStyleCnt="3">
        <dgm:presLayoutVars>
          <dgm:bulletEnabled val="1"/>
        </dgm:presLayoutVars>
      </dgm:prSet>
      <dgm:spPr/>
    </dgm:pt>
  </dgm:ptLst>
  <dgm:cxnLst>
    <dgm:cxn modelId="{AA032907-88EB-E543-94F8-5F4AC2B57403}" type="presOf" srcId="{6A73252C-5E36-4F25-982F-02E342D71B5B}" destId="{C0FD2D4E-2D78-2649-A25D-AD7AD932903F}" srcOrd="0" destOrd="0" presId="urn:microsoft.com/office/officeart/2005/8/layout/process5"/>
    <dgm:cxn modelId="{A0BCE814-858A-D04A-8F40-39471C8D90D4}" type="presOf" srcId="{D5B4FB23-C6CA-438B-940B-6B5D2A59BBE1}" destId="{379F3C11-7F0E-F542-BD4D-9ADCB3941F5D}" srcOrd="0" destOrd="0" presId="urn:microsoft.com/office/officeart/2005/8/layout/process5"/>
    <dgm:cxn modelId="{D3E7863F-6FDC-AC42-BBB7-067BC76395BC}" type="presOf" srcId="{BE8EC849-225A-4F08-86F8-DF1B26AE269F}" destId="{18DCE2E0-E131-034C-A586-BB9A628FD337}" srcOrd="0" destOrd="0" presId="urn:microsoft.com/office/officeart/2005/8/layout/process5"/>
    <dgm:cxn modelId="{6F61FC6C-33D6-45A4-8AFC-E938C78118A2}" srcId="{BE8EC849-225A-4F08-86F8-DF1B26AE269F}" destId="{D5B4FB23-C6CA-438B-940B-6B5D2A59BBE1}" srcOrd="2" destOrd="0" parTransId="{3ADA0333-67B9-47BC-8329-ACE3C2568401}" sibTransId="{EB4ECF2B-E0C0-48CA-B617-6D07BB3D9D66}"/>
    <dgm:cxn modelId="{1D75B878-823C-44F3-BB28-0AD84095B1B0}" srcId="{BE8EC849-225A-4F08-86F8-DF1B26AE269F}" destId="{6CE6746A-C8D5-4D05-9D77-D602D56C515A}" srcOrd="0" destOrd="0" parTransId="{3A513434-7F7F-4EE0-8394-86B919B52667}" sibTransId="{DD32DDEA-A622-42B9-826D-F398A883D6FC}"/>
    <dgm:cxn modelId="{639CE989-1D9C-874A-A63D-F7F418FF25B9}" type="presOf" srcId="{3335E936-7967-41FE-BC1A-E89D2CD1623A}" destId="{FD32EB38-76E0-E943-ACE5-04AF549C4ED7}" srcOrd="0" destOrd="0" presId="urn:microsoft.com/office/officeart/2005/8/layout/process5"/>
    <dgm:cxn modelId="{ECBCD3A2-7E89-E54E-AA7B-ED7BD683551D}" type="presOf" srcId="{DD32DDEA-A622-42B9-826D-F398A883D6FC}" destId="{2DBC439E-EC58-024A-8A8A-AB82DCB27908}" srcOrd="1" destOrd="0" presId="urn:microsoft.com/office/officeart/2005/8/layout/process5"/>
    <dgm:cxn modelId="{A31E6EA9-0A8C-F848-8083-1FF1CB1B9B4F}" type="presOf" srcId="{6CE6746A-C8D5-4D05-9D77-D602D56C515A}" destId="{38D75A79-2FAD-0241-9ADD-57B122D0649E}" srcOrd="0" destOrd="0" presId="urn:microsoft.com/office/officeart/2005/8/layout/process5"/>
    <dgm:cxn modelId="{65C16EB2-9D21-F544-9B2E-15A4F580E050}" type="presOf" srcId="{DD32DDEA-A622-42B9-826D-F398A883D6FC}" destId="{891BB574-376A-5548-9836-5D4F15CE8890}" srcOrd="0" destOrd="0" presId="urn:microsoft.com/office/officeart/2005/8/layout/process5"/>
    <dgm:cxn modelId="{64F118C3-F614-47EC-8F99-1B6EF317F702}" srcId="{BE8EC849-225A-4F08-86F8-DF1B26AE269F}" destId="{6A73252C-5E36-4F25-982F-02E342D71B5B}" srcOrd="1" destOrd="0" parTransId="{4FC2B8C6-16FD-432F-9F1A-96BA93B594C3}" sibTransId="{3335E936-7967-41FE-BC1A-E89D2CD1623A}"/>
    <dgm:cxn modelId="{96A047E3-F169-AF40-BBF1-A1B0C4CF23C6}" type="presOf" srcId="{3335E936-7967-41FE-BC1A-E89D2CD1623A}" destId="{8F7B4A9F-5B1F-EF4E-946F-43DCBC76E788}" srcOrd="1" destOrd="0" presId="urn:microsoft.com/office/officeart/2005/8/layout/process5"/>
    <dgm:cxn modelId="{633C80C0-8B86-8641-8654-70B39567A8A1}" type="presParOf" srcId="{18DCE2E0-E131-034C-A586-BB9A628FD337}" destId="{38D75A79-2FAD-0241-9ADD-57B122D0649E}" srcOrd="0" destOrd="0" presId="urn:microsoft.com/office/officeart/2005/8/layout/process5"/>
    <dgm:cxn modelId="{14814CD0-2FBC-1643-A394-C7492D963B32}" type="presParOf" srcId="{18DCE2E0-E131-034C-A586-BB9A628FD337}" destId="{891BB574-376A-5548-9836-5D4F15CE8890}" srcOrd="1" destOrd="0" presId="urn:microsoft.com/office/officeart/2005/8/layout/process5"/>
    <dgm:cxn modelId="{290F6F29-75D0-6545-8BD1-13783CFB5A32}" type="presParOf" srcId="{891BB574-376A-5548-9836-5D4F15CE8890}" destId="{2DBC439E-EC58-024A-8A8A-AB82DCB27908}" srcOrd="0" destOrd="0" presId="urn:microsoft.com/office/officeart/2005/8/layout/process5"/>
    <dgm:cxn modelId="{AAE3FE75-5577-F147-ADE2-455C418ADA8C}" type="presParOf" srcId="{18DCE2E0-E131-034C-A586-BB9A628FD337}" destId="{C0FD2D4E-2D78-2649-A25D-AD7AD932903F}" srcOrd="2" destOrd="0" presId="urn:microsoft.com/office/officeart/2005/8/layout/process5"/>
    <dgm:cxn modelId="{EA203EFA-0DFE-3143-A720-B3599E9F3592}" type="presParOf" srcId="{18DCE2E0-E131-034C-A586-BB9A628FD337}" destId="{FD32EB38-76E0-E943-ACE5-04AF549C4ED7}" srcOrd="3" destOrd="0" presId="urn:microsoft.com/office/officeart/2005/8/layout/process5"/>
    <dgm:cxn modelId="{039935E3-03E1-E840-A7B4-671C661BFCAF}" type="presParOf" srcId="{FD32EB38-76E0-E943-ACE5-04AF549C4ED7}" destId="{8F7B4A9F-5B1F-EF4E-946F-43DCBC76E788}" srcOrd="0" destOrd="0" presId="urn:microsoft.com/office/officeart/2005/8/layout/process5"/>
    <dgm:cxn modelId="{24CF61E5-1C79-974F-B7E2-0B71187750CD}" type="presParOf" srcId="{18DCE2E0-E131-034C-A586-BB9A628FD337}" destId="{379F3C11-7F0E-F542-BD4D-9ADCB3941F5D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90524-BF4A-3D4C-B229-F59648003037}">
      <dsp:nvSpPr>
        <dsp:cNvPr id="0" name=""/>
        <dsp:cNvSpPr/>
      </dsp:nvSpPr>
      <dsp:spPr>
        <a:xfrm>
          <a:off x="3080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B178E-B7D9-954C-B101-0F532A2A1A68}">
      <dsp:nvSpPr>
        <dsp:cNvPr id="0" name=""/>
        <dsp:cNvSpPr/>
      </dsp:nvSpPr>
      <dsp:spPr>
        <a:xfrm>
          <a:off x="247486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Sensitivity</a:t>
          </a:r>
        </a:p>
      </dsp:txBody>
      <dsp:txXfrm>
        <a:off x="288396" y="1441478"/>
        <a:ext cx="2117829" cy="1314957"/>
      </dsp:txXfrm>
    </dsp:sp>
    <dsp:sp modelId="{8766C2A7-77E6-0444-8ABA-CF1E13A23339}">
      <dsp:nvSpPr>
        <dsp:cNvPr id="0" name=""/>
        <dsp:cNvSpPr/>
      </dsp:nvSpPr>
      <dsp:spPr>
        <a:xfrm>
          <a:off x="2691541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D1387-C409-0242-9DA3-90DBE7F72C45}">
      <dsp:nvSpPr>
        <dsp:cNvPr id="0" name=""/>
        <dsp:cNvSpPr/>
      </dsp:nvSpPr>
      <dsp:spPr>
        <a:xfrm>
          <a:off x="2935947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Specificity</a:t>
          </a:r>
        </a:p>
      </dsp:txBody>
      <dsp:txXfrm>
        <a:off x="2976857" y="1441478"/>
        <a:ext cx="2117829" cy="1314957"/>
      </dsp:txXfrm>
    </dsp:sp>
    <dsp:sp modelId="{E4B59D16-318C-074F-89DA-58D8F36FD340}">
      <dsp:nvSpPr>
        <dsp:cNvPr id="0" name=""/>
        <dsp:cNvSpPr/>
      </dsp:nvSpPr>
      <dsp:spPr>
        <a:xfrm>
          <a:off x="5380002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69491-768A-D44E-9357-B80553E0BDEE}">
      <dsp:nvSpPr>
        <dsp:cNvPr id="0" name=""/>
        <dsp:cNvSpPr/>
      </dsp:nvSpPr>
      <dsp:spPr>
        <a:xfrm>
          <a:off x="5624408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Positive Predictive Value</a:t>
          </a:r>
        </a:p>
      </dsp:txBody>
      <dsp:txXfrm>
        <a:off x="5665318" y="1441478"/>
        <a:ext cx="2117829" cy="1314957"/>
      </dsp:txXfrm>
    </dsp:sp>
    <dsp:sp modelId="{88E71C88-70D5-444C-88E9-4B4D67838D7E}">
      <dsp:nvSpPr>
        <dsp:cNvPr id="0" name=""/>
        <dsp:cNvSpPr/>
      </dsp:nvSpPr>
      <dsp:spPr>
        <a:xfrm>
          <a:off x="8068463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31DE6-83E3-994E-ACC6-0C66A7F17587}">
      <dsp:nvSpPr>
        <dsp:cNvPr id="0" name=""/>
        <dsp:cNvSpPr/>
      </dsp:nvSpPr>
      <dsp:spPr>
        <a:xfrm>
          <a:off x="8312869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Negative Predictive Value</a:t>
          </a:r>
        </a:p>
      </dsp:txBody>
      <dsp:txXfrm>
        <a:off x="8353779" y="1441478"/>
        <a:ext cx="2117829" cy="131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B3470-E849-914D-A067-FBF0EC03B9A4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DE4CA2-95D4-F34F-BD4D-03691014B4A4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a likelihood ratio?</a:t>
          </a:r>
        </a:p>
      </dsp:txBody>
      <dsp:txXfrm>
        <a:off x="0" y="0"/>
        <a:ext cx="6291714" cy="1382683"/>
      </dsp:txXfrm>
    </dsp:sp>
    <dsp:sp modelId="{A9571690-349D-E046-9E15-E6D7DB642C0A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4E1F1-8DA1-B342-ACA3-ABD2552FB259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Allows us to decide if performing a test </a:t>
          </a:r>
          <a:r>
            <a:rPr lang="en-US" sz="2500" b="1" kern="1200" dirty="0"/>
            <a:t>usefully</a:t>
          </a:r>
          <a:r>
            <a:rPr lang="en-US" sz="2500" kern="1200" dirty="0"/>
            <a:t> increases or decreases the chance of making the diagnosis </a:t>
          </a:r>
        </a:p>
      </dsp:txBody>
      <dsp:txXfrm>
        <a:off x="0" y="1382683"/>
        <a:ext cx="6291714" cy="1382683"/>
      </dsp:txXfrm>
    </dsp:sp>
    <dsp:sp modelId="{59C4F76A-C890-6246-9A5D-E85094E7BCE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C253C-9AD1-974E-9033-114AA6F5031E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Takes into consideration pre-test probability, and helps us convert into a post-test probability </a:t>
          </a:r>
        </a:p>
      </dsp:txBody>
      <dsp:txXfrm>
        <a:off x="0" y="2765367"/>
        <a:ext cx="6291714" cy="1382683"/>
      </dsp:txXfrm>
    </dsp:sp>
    <dsp:sp modelId="{EEAB4111-8E74-2F48-8170-2AD0B66515D7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2C52F-7684-6C4E-8160-8BDBC370A691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Two forms of likelihood ratio exist, positive and negative, known as LR+ and LR- </a:t>
          </a:r>
        </a:p>
      </dsp:txBody>
      <dsp:txXfrm>
        <a:off x="0" y="4148051"/>
        <a:ext cx="6291714" cy="1382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BC656-2459-5D46-80D6-F35FCE113268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43212-8B4E-C144-B52A-071871F684D5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Testing is not harm free </a:t>
          </a:r>
        </a:p>
      </dsp:txBody>
      <dsp:txXfrm>
        <a:off x="0" y="2703"/>
        <a:ext cx="6900512" cy="921789"/>
      </dsp:txXfrm>
    </dsp:sp>
    <dsp:sp modelId="{C0AE01C3-50CB-5D4A-8D26-BE295FB73F38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7B397-803E-3048-BD5B-938F6C3E2A26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Testing costs money, time, resources (of both patient and health care system)</a:t>
          </a:r>
        </a:p>
      </dsp:txBody>
      <dsp:txXfrm>
        <a:off x="0" y="924492"/>
        <a:ext cx="6900512" cy="921789"/>
      </dsp:txXfrm>
    </dsp:sp>
    <dsp:sp modelId="{32027E88-D41E-3043-93E2-2DC97EFD9C70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84689-1359-E441-AC25-515ADB070AF5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Using the incorrect test can lead to incorrect diagnosis and downstream harm</a:t>
          </a:r>
        </a:p>
      </dsp:txBody>
      <dsp:txXfrm>
        <a:off x="0" y="1846281"/>
        <a:ext cx="6900512" cy="921789"/>
      </dsp:txXfrm>
    </dsp:sp>
    <dsp:sp modelId="{AC26F3A3-FB73-B04C-9034-039C1AA9A46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A96B1-9EF2-7B4D-A7DF-C50F74641998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Using too many tests will make the diagnosis unclear</a:t>
          </a:r>
        </a:p>
      </dsp:txBody>
      <dsp:txXfrm>
        <a:off x="0" y="2768070"/>
        <a:ext cx="6900512" cy="921789"/>
      </dsp:txXfrm>
    </dsp:sp>
    <dsp:sp modelId="{7608A73B-2A4A-FD45-A0E7-838F4FFF2875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FEB14F-5858-0D4E-85AE-24C0A1E40FA0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Interpreting the test incorrectly leads to over treatment</a:t>
          </a:r>
        </a:p>
      </dsp:txBody>
      <dsp:txXfrm>
        <a:off x="0" y="3689859"/>
        <a:ext cx="6900512" cy="921789"/>
      </dsp:txXfrm>
    </dsp:sp>
    <dsp:sp modelId="{66D405B3-B566-B643-A324-839C689A524F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C8029-411F-8C4B-B1B5-B34EAEF1EC70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If we just order tests for our entire differential, we should let a computer practice medicine </a:t>
          </a:r>
        </a:p>
      </dsp:txBody>
      <dsp:txXfrm>
        <a:off x="0" y="4611648"/>
        <a:ext cx="6900512" cy="9217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75A79-2FAD-0241-9ADD-57B122D0649E}">
      <dsp:nvSpPr>
        <dsp:cNvPr id="0" name=""/>
        <dsp:cNvSpPr/>
      </dsp:nvSpPr>
      <dsp:spPr>
        <a:xfrm>
          <a:off x="1855046" y="2257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Almost never! Post test would have to be zero</a:t>
          </a:r>
        </a:p>
      </dsp:txBody>
      <dsp:txXfrm>
        <a:off x="1904811" y="52022"/>
        <a:ext cx="2732288" cy="1599560"/>
      </dsp:txXfrm>
    </dsp:sp>
    <dsp:sp modelId="{891BB574-376A-5548-9836-5D4F15CE8890}">
      <dsp:nvSpPr>
        <dsp:cNvPr id="0" name=""/>
        <dsp:cNvSpPr/>
      </dsp:nvSpPr>
      <dsp:spPr>
        <a:xfrm>
          <a:off x="4936064" y="500657"/>
          <a:ext cx="600345" cy="702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936064" y="641115"/>
        <a:ext cx="420242" cy="421374"/>
      </dsp:txXfrm>
    </dsp:sp>
    <dsp:sp modelId="{C0FD2D4E-2D78-2649-A25D-AD7AD932903F}">
      <dsp:nvSpPr>
        <dsp:cNvPr id="0" name=""/>
        <dsp:cNvSpPr/>
      </dsp:nvSpPr>
      <dsp:spPr>
        <a:xfrm>
          <a:off x="5819591" y="2257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We can risk stratify to low chance, low risk, low probability </a:t>
          </a:r>
        </a:p>
      </dsp:txBody>
      <dsp:txXfrm>
        <a:off x="5869356" y="52022"/>
        <a:ext cx="2732288" cy="1599560"/>
      </dsp:txXfrm>
    </dsp:sp>
    <dsp:sp modelId="{FD32EB38-76E0-E943-ACE5-04AF549C4ED7}">
      <dsp:nvSpPr>
        <dsp:cNvPr id="0" name=""/>
        <dsp:cNvSpPr/>
      </dsp:nvSpPr>
      <dsp:spPr>
        <a:xfrm rot="5400000">
          <a:off x="6935328" y="1899575"/>
          <a:ext cx="600345" cy="702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7024814" y="1950548"/>
        <a:ext cx="421374" cy="420242"/>
      </dsp:txXfrm>
    </dsp:sp>
    <dsp:sp modelId="{379F3C11-7F0E-F542-BD4D-9ADCB3941F5D}">
      <dsp:nvSpPr>
        <dsp:cNvPr id="0" name=""/>
        <dsp:cNvSpPr/>
      </dsp:nvSpPr>
      <dsp:spPr>
        <a:xfrm>
          <a:off x="5819591" y="2834075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Telling patients you have ruled out a disease is fraught with error </a:t>
          </a:r>
        </a:p>
      </dsp:txBody>
      <dsp:txXfrm>
        <a:off x="5869356" y="2883840"/>
        <a:ext cx="2732288" cy="1599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4E619-5740-9D40-BC28-6BB7A627DA32}" type="datetimeFigureOut">
              <a:rPr lang="en-US" smtClean="0"/>
              <a:t>4/14/25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95A13-282E-064F-8BC8-A40F0DF28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2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4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38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enough information!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31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enough information!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3805-7C97-1BC7-D89A-8745AB9D2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F8C5F-6C56-C2F9-69A2-A0D6A1D12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E625-30EC-435A-C023-0E22BA56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0442-4030-30C8-8078-52AF2225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E88C4-D3FD-6C3B-B04D-CF5ECA39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6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3CE4-600B-3380-3676-D923112E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4B543-D7CA-CBBD-B38C-7EA110E0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F571-3FAE-3A80-BDF0-E6CC26BD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E90B-EE4E-B5D1-B4D2-A600C694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22024-A989-375D-779C-57578C3F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7610-CC40-886C-9B04-1345B446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3A914-A72A-DA49-ED54-5591758E1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3684A-42B3-59C9-8696-CF410455A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2CAE3-1E16-8EF7-04D6-7566D60C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83707-EE01-BB09-186A-041CAA26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9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ECCE-7BEE-F9F7-B9A3-50A9EF6A6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D6E1B-460A-9BF9-A10D-6BA145927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1FF59-4AF8-87D7-AB3A-81615CE54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A04EC-87E7-44C6-96C3-DBDF2590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E9D79-4AC9-600A-7DCC-672FE0BD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45D98-FC33-3640-41A0-5F5F6F6AC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3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074E-B41B-A778-9252-15892CE2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7A96F-B7A6-B3C4-24DF-E08128ED3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C69F0-5F14-3CBF-A57B-0B4DD6941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14CB8-3D7E-C6B1-9DBE-11E1F29DC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CF395D-331A-76F8-916D-DF8B37ABE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E95BF-4DBC-AE4A-B5FF-965A0272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A36E4-0D12-B075-5405-FEF52552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0B3B8-FB22-BEE4-1476-3BC0618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4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4BB7-0D85-5B3B-A945-18F59C1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4893DD-F54F-AB90-7D6D-D998101E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EC2E9-5BA0-C1A9-AEED-0F051F45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CD97-1685-2FFF-390C-3E7110E9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5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E1EA14-686D-1AB3-2BED-7E4FB9FA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4D272-0790-D535-6902-6A653784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0B835-87D1-5A26-D784-111E7CAAD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9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51088-A10E-6B9F-29F9-B2A65B754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6092C-61CC-F712-03FD-13048023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A324C-34BC-BEE9-0B29-5F7E8CC20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84368-EB22-ACBC-140B-FAE1D8FA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176F3-8B82-9063-A034-B72ABC1C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1FB6C-8EA3-9A3F-2109-CACCDF0F1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1F29-E13A-C191-3E78-7D9EBF68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57F51-E57D-8D05-F3AB-5C4685685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750E8-3295-0736-579D-C42FFD827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DFC2F-DF62-C928-27A1-7F90199C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E6D03-FE73-6F25-670C-537D6612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0DCF4-EB3A-1239-A0DA-D9C1E8B6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8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E7CF-B844-E2B1-B037-54C09208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AEC49-35C5-F776-4E97-6DC33329C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572D3-6C35-5953-4B1A-DE69FE1D2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549D-A910-F309-6435-945150C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A67B2-90D4-894D-4AA1-100EF9BD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3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B27A8B-A589-825E-15FE-422FDA2C3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ADF24-642F-75B9-C9DB-8CDAED15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C13A9-B554-7AD2-86F6-ED4125F4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625A4-3926-8397-F3A3-05AF9E95B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7B8C1-20D1-B6A9-2DAC-71792F0C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7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FD7A2-6ED2-638F-1079-1617EB36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94BD6-D8C1-3470-57E6-2F45CBC5B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874E-1835-786D-EED0-EDB63AAA2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30F79-E72E-0044-8BDB-082F28B73FC0}" type="datetimeFigureOut">
              <a:rPr lang="en-US" smtClean="0"/>
              <a:t>4/14/25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32EFB-CAFF-B61D-6E4F-A183CD776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CF034-3D39-B117-005D-A12AB0E7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7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free_text_polls/KyHEtIYleQznNYIXgc7Lp/respond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llev.com/free_text_polls/Qk4rv1pGBZlgO8TLzro7P/respond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llev.com/free_text_polls/1mg6ta463yDga38A3nq8V/respond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F2AE782F-2A11-5627-CA74-2A490536D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801"/>
            <a:ext cx="5850384" cy="4168398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D3421-5B0F-7975-BDEC-1E2A6579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32" y="957715"/>
            <a:ext cx="5130798" cy="2750419"/>
          </a:xfrm>
        </p:spPr>
        <p:txBody>
          <a:bodyPr>
            <a:normAutofit/>
          </a:bodyPr>
          <a:lstStyle/>
          <a:p>
            <a:r>
              <a:rPr lang="en-US" dirty="0"/>
              <a:t>Population Health M3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34F69B-A671-53B9-AD99-5DBA57523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7732" y="3800209"/>
            <a:ext cx="5130798" cy="2307022"/>
          </a:xfrm>
        </p:spPr>
        <p:txBody>
          <a:bodyPr>
            <a:normAutofit/>
          </a:bodyPr>
          <a:lstStyle/>
          <a:p>
            <a:r>
              <a:rPr lang="en-US" dirty="0"/>
              <a:t>An introduction to evidence based medicine for patient care</a:t>
            </a:r>
          </a:p>
          <a:p>
            <a:endParaRPr lang="en-US" dirty="0"/>
          </a:p>
          <a:p>
            <a:r>
              <a:rPr lang="en-US" dirty="0"/>
              <a:t>Michael Joyce, MD, FACEP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0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FF3EB-ABE3-DAC2-5ADA-E52CA85D1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Housekeeping: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09AB-677E-EB51-7774-D12993FFD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Quiz will be open immediately after this lecture, and open until Wednesday at 11:59pm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quiz is short 4 questions that you will be able to answer easily if paid attention to presentation</a:t>
            </a:r>
          </a:p>
          <a:p>
            <a:endParaRPr lang="en-US" dirty="0"/>
          </a:p>
          <a:p>
            <a:r>
              <a:rPr lang="en-US" dirty="0"/>
              <a:t>Please remember to take the quiz!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8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>
            <a:off x="6096000" y="1519707"/>
            <a:ext cx="947351" cy="9564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9EEF124B-BDF2-B427-B43B-80AA261C6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241" y="2476134"/>
            <a:ext cx="8449753" cy="407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6160348" y="1481070"/>
            <a:ext cx="1335156" cy="2369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3800EB-7AC3-75E6-DA57-60C985DF9053}"/>
              </a:ext>
            </a:extLst>
          </p:cNvPr>
          <p:cNvSpPr txBox="1"/>
          <p:nvPr/>
        </p:nvSpPr>
        <p:spPr>
          <a:xfrm>
            <a:off x="7495504" y="275298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guides.library.vcu.edu</a:t>
            </a:r>
            <a:r>
              <a:rPr lang="en-US" dirty="0"/>
              <a:t>/clerkships</a:t>
            </a:r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0525800-B4F1-ADC0-2EEA-617C4EAAD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681" y="644630"/>
            <a:ext cx="3510619" cy="6160323"/>
          </a:xfrm>
          <a:prstGeom prst="rect">
            <a:avLst/>
          </a:prstGeom>
        </p:spPr>
      </p:pic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0BBE566-AC49-AA81-6FED-77EACA081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289" y="275298"/>
            <a:ext cx="396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1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3595914" y="1334136"/>
            <a:ext cx="3595817" cy="38135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22E81BD-ABF1-6D3E-C6EA-F48671285B19}"/>
              </a:ext>
            </a:extLst>
          </p:cNvPr>
          <p:cNvSpPr txBox="1"/>
          <p:nvPr/>
        </p:nvSpPr>
        <p:spPr>
          <a:xfrm>
            <a:off x="7364627" y="872471"/>
            <a:ext cx="39788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Takes continued practice and makes you a life long learner!</a:t>
            </a:r>
          </a:p>
          <a:p>
            <a:endParaRPr lang="en-US" dirty="0"/>
          </a:p>
          <a:p>
            <a:r>
              <a:rPr lang="en-US" dirty="0"/>
              <a:t>Remember basics from M1/M2 Pop heath on dissecting the medical literature </a:t>
            </a:r>
          </a:p>
          <a:p>
            <a:endParaRPr lang="en-US" dirty="0"/>
          </a:p>
          <a:p>
            <a:r>
              <a:rPr lang="en-US" dirty="0"/>
              <a:t>We will go through some articles together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8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2071929" y="1300163"/>
            <a:ext cx="4824398" cy="24048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0741580-8918-FCBB-CAAD-AFDB9144EC86}"/>
              </a:ext>
            </a:extLst>
          </p:cNvPr>
          <p:cNvSpPr txBox="1"/>
          <p:nvPr/>
        </p:nvSpPr>
        <p:spPr>
          <a:xfrm>
            <a:off x="6974813" y="865786"/>
            <a:ext cx="3546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decision am I making?</a:t>
            </a:r>
          </a:p>
          <a:p>
            <a:r>
              <a:rPr lang="en-US" dirty="0"/>
              <a:t>Diagnosis</a:t>
            </a:r>
          </a:p>
          <a:p>
            <a:r>
              <a:rPr lang="en-US" dirty="0"/>
              <a:t>Therapy</a:t>
            </a:r>
          </a:p>
          <a:p>
            <a:r>
              <a:rPr lang="en-US" dirty="0"/>
              <a:t>Harm</a:t>
            </a:r>
          </a:p>
          <a:p>
            <a:r>
              <a:rPr lang="en-US" dirty="0"/>
              <a:t>Prognosis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1EBB0-8BAA-215C-4E90-29F038AFB18F}"/>
              </a:ext>
            </a:extLst>
          </p:cNvPr>
          <p:cNvSpPr txBox="1"/>
          <p:nvPr/>
        </p:nvSpPr>
        <p:spPr>
          <a:xfrm>
            <a:off x="6974813" y="3222358"/>
            <a:ext cx="3546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Today:</a:t>
            </a:r>
          </a:p>
          <a:p>
            <a:r>
              <a:rPr lang="en-US" dirty="0"/>
              <a:t>Making the Diagnosis!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75E616-17E9-5CC4-DE16-19F6640A1098}"/>
              </a:ext>
            </a:extLst>
          </p:cNvPr>
          <p:cNvCxnSpPr>
            <a:cxnSpLocks/>
          </p:cNvCxnSpPr>
          <p:nvPr/>
        </p:nvCxnSpPr>
        <p:spPr>
          <a:xfrm>
            <a:off x="7342594" y="2493818"/>
            <a:ext cx="0" cy="6155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0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9CAD3-F5F1-409A-5D26-7BD61668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Goals and Objectives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2AFF93-1C7E-84C6-64B5-341E6CBB6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Today’s goals: </a:t>
            </a:r>
          </a:p>
          <a:p>
            <a:pPr lvl="1"/>
            <a:r>
              <a:rPr lang="en-US" dirty="0"/>
              <a:t>Stress the importance of applying testing appropriately </a:t>
            </a:r>
          </a:p>
          <a:p>
            <a:pPr lvl="1"/>
            <a:r>
              <a:rPr lang="en-US" dirty="0"/>
              <a:t>Remember that </a:t>
            </a:r>
            <a:r>
              <a:rPr lang="en-US" b="1" dirty="0"/>
              <a:t>NO TEST IS PERFECT </a:t>
            </a:r>
            <a:r>
              <a:rPr lang="en-US" dirty="0"/>
              <a:t>and all tests need to be interpreted with stats (sounds miserable, but I’ll show you it is not!) </a:t>
            </a:r>
          </a:p>
          <a:p>
            <a:pPr lvl="1"/>
            <a:r>
              <a:rPr lang="en-US" dirty="0"/>
              <a:t>Remove the words ruled out from our vocabulary</a:t>
            </a:r>
          </a:p>
          <a:p>
            <a:pPr lvl="1"/>
            <a:r>
              <a:rPr lang="en-US" dirty="0"/>
              <a:t>Understand the concept of LR + and LR -</a:t>
            </a:r>
          </a:p>
          <a:p>
            <a:pPr lvl="1"/>
            <a:r>
              <a:rPr lang="en-US" dirty="0"/>
              <a:t>Practice applying to a patient case</a:t>
            </a:r>
          </a:p>
          <a:p>
            <a:pPr lvl="1"/>
            <a:r>
              <a:rPr lang="en-US" dirty="0"/>
              <a:t>Remember that memorizing equations wastes brain space, better to understand how to apply them, we all have smart phones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9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AF5E28-29B9-0AB7-7DD9-393DE416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Today’s Road Map: making the diagnosis </a:t>
            </a:r>
          </a:p>
        </p:txBody>
      </p:sp>
      <p:pic>
        <p:nvPicPr>
          <p:cNvPr id="15" name="Picture 14" descr="A picture containing text, sign, outdoor, street&#10;&#10;Description automatically generated">
            <a:extLst>
              <a:ext uri="{FF2B5EF4-FFF2-40B4-BE49-F238E27FC236}">
                <a16:creationId xmlns:a16="http://schemas.microsoft.com/office/drawing/2014/main" id="{55439673-40C6-FF7A-7C1F-2D1247FA8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831" y="1144588"/>
            <a:ext cx="43053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54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AF5E28-29B9-0AB7-7DD9-393DE416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Today’s Road Map: making the diagnosis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9B03C-9C8F-251E-8CCB-96B0B6BCB410}"/>
              </a:ext>
            </a:extLst>
          </p:cNvPr>
          <p:cNvSpPr txBox="1"/>
          <p:nvPr/>
        </p:nvSpPr>
        <p:spPr>
          <a:xfrm>
            <a:off x="10236758" y="3855041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Labs, CTA, </a:t>
            </a:r>
            <a:r>
              <a:rPr lang="en-US" dirty="0" err="1"/>
              <a:t>laproscopy</a:t>
            </a:r>
            <a:endParaRPr lang="en-US" dirty="0"/>
          </a:p>
        </p:txBody>
      </p:sp>
      <p:pic>
        <p:nvPicPr>
          <p:cNvPr id="24" name="Picture 23" descr="A picture containing text, sign, outdoor, street&#10;&#10;Description automatically generated">
            <a:extLst>
              <a:ext uri="{FF2B5EF4-FFF2-40B4-BE49-F238E27FC236}">
                <a16:creationId xmlns:a16="http://schemas.microsoft.com/office/drawing/2014/main" id="{4AC5827D-B65D-F579-929D-2A76F339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67" y="971550"/>
            <a:ext cx="4305300" cy="49149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AEAEE1-E409-311E-207C-1F85E86D5F75}"/>
              </a:ext>
            </a:extLst>
          </p:cNvPr>
          <p:cNvCxnSpPr/>
          <p:nvPr/>
        </p:nvCxnSpPr>
        <p:spPr>
          <a:xfrm>
            <a:off x="8364053" y="2730321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6D625E-8DCF-6B9F-CEFA-C68EE383DA85}"/>
              </a:ext>
            </a:extLst>
          </p:cNvPr>
          <p:cNvCxnSpPr/>
          <p:nvPr/>
        </p:nvCxnSpPr>
        <p:spPr>
          <a:xfrm>
            <a:off x="8364053" y="3384997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94B50C-0A39-5BC5-B6E1-1C114AC945E0}"/>
              </a:ext>
            </a:extLst>
          </p:cNvPr>
          <p:cNvCxnSpPr/>
          <p:nvPr/>
        </p:nvCxnSpPr>
        <p:spPr>
          <a:xfrm>
            <a:off x="8733247" y="4091188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58C646-F812-E92B-22CD-23ABFA1F8F98}"/>
              </a:ext>
            </a:extLst>
          </p:cNvPr>
          <p:cNvCxnSpPr/>
          <p:nvPr/>
        </p:nvCxnSpPr>
        <p:spPr>
          <a:xfrm>
            <a:off x="8333434" y="4638546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E105B0-EAC6-72D2-D200-CE7EBED3FC74}"/>
              </a:ext>
            </a:extLst>
          </p:cNvPr>
          <p:cNvCxnSpPr/>
          <p:nvPr/>
        </p:nvCxnSpPr>
        <p:spPr>
          <a:xfrm>
            <a:off x="7960514" y="5301561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4ACFAEE-FDBD-54CB-F7A5-1059B571FAEF}"/>
              </a:ext>
            </a:extLst>
          </p:cNvPr>
          <p:cNvSpPr txBox="1"/>
          <p:nvPr/>
        </p:nvSpPr>
        <p:spPr>
          <a:xfrm>
            <a:off x="9929118" y="2428379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Ultrasound, 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B2BFD0-AF03-A5EE-24AD-F5D8ED01059F}"/>
              </a:ext>
            </a:extLst>
          </p:cNvPr>
          <p:cNvSpPr txBox="1"/>
          <p:nvPr/>
        </p:nvSpPr>
        <p:spPr>
          <a:xfrm>
            <a:off x="9988863" y="3149820"/>
            <a:ext cx="138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HPI, Labs, 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EFB6AA-6523-36FA-4AA9-19194E101C5F}"/>
              </a:ext>
            </a:extLst>
          </p:cNvPr>
          <p:cNvSpPr txBox="1"/>
          <p:nvPr/>
        </p:nvSpPr>
        <p:spPr>
          <a:xfrm>
            <a:off x="9958990" y="4516820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Ultrasound, HIDA, MRCP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478CA7-1209-670B-876D-4D9E60E33EFD}"/>
              </a:ext>
            </a:extLst>
          </p:cNvPr>
          <p:cNvSpPr txBox="1"/>
          <p:nvPr/>
        </p:nvSpPr>
        <p:spPr>
          <a:xfrm>
            <a:off x="9546665" y="5133757"/>
            <a:ext cx="1822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POCT UA, Urinalysis, Urine culture</a:t>
            </a:r>
          </a:p>
        </p:txBody>
      </p:sp>
    </p:spTree>
    <p:extLst>
      <p:ext uri="{BB962C8B-B14F-4D97-AF65-F5344CB8AC3E}">
        <p14:creationId xmlns:p14="http://schemas.microsoft.com/office/powerpoint/2010/main" val="154881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94B0-0FDF-BB71-5175-E888ED39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the case: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66AA3-2E1E-0749-EF4C-6198546C1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25"/>
            <a:ext cx="10515600" cy="4351338"/>
          </a:xfrm>
        </p:spPr>
        <p:txBody>
          <a:bodyPr/>
          <a:lstStyle/>
          <a:p>
            <a:r>
              <a:rPr lang="en-US" dirty="0"/>
              <a:t>You are a physician working in the ED and you’ve just evaluated a 16yoM brought in by his parents for abdominal pain which began yesterday. It’s gradually worsening. Pain began 36hrs ago and is located near his belly button. He developed a fever of 38.2 and feels nauseated with loss of appetite. No trauma. He’s vomited twice and had 1 loose stool today. Says abdomen hurts when he’s walking.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8A2D6-E0B0-2B7D-F81F-94B2B1C23C14}"/>
              </a:ext>
            </a:extLst>
          </p:cNvPr>
          <p:cNvSpPr txBox="1"/>
          <p:nvPr/>
        </p:nvSpPr>
        <p:spPr>
          <a:xfrm>
            <a:off x="961767" y="4018941"/>
            <a:ext cx="60980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 exam: </a:t>
            </a:r>
            <a:r>
              <a:rPr lang="en-US" dirty="0"/>
              <a:t>No fever, normal vital signs. Appears ill and moves w/o discomfort. </a:t>
            </a:r>
          </a:p>
          <a:p>
            <a:r>
              <a:rPr lang="en-US" dirty="0"/>
              <a:t>Lungs are clear </a:t>
            </a:r>
          </a:p>
          <a:p>
            <a:r>
              <a:rPr lang="en-US" dirty="0"/>
              <a:t>Normal bowel sounds, tender everywhere including right lower area</a:t>
            </a:r>
          </a:p>
          <a:p>
            <a:r>
              <a:rPr lang="en-US" dirty="0"/>
              <a:t>Rest of exam is unremarkable.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48C358-9FF7-A9BB-5A40-20D9AE36D4A7}"/>
              </a:ext>
            </a:extLst>
          </p:cNvPr>
          <p:cNvSpPr txBox="1"/>
          <p:nvPr/>
        </p:nvSpPr>
        <p:spPr>
          <a:xfrm>
            <a:off x="4471086" y="5292546"/>
            <a:ext cx="6098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Labs:</a:t>
            </a:r>
          </a:p>
          <a:p>
            <a:r>
              <a:rPr lang="en-US" dirty="0"/>
              <a:t>WBC 14,000 </a:t>
            </a:r>
          </a:p>
          <a:p>
            <a:r>
              <a:rPr lang="en-US" dirty="0"/>
              <a:t>60% neutrophils </a:t>
            </a:r>
          </a:p>
          <a:p>
            <a:r>
              <a:rPr lang="en-US" dirty="0"/>
              <a:t>Urine normal</a:t>
            </a:r>
          </a:p>
        </p:txBody>
      </p:sp>
      <p:pic>
        <p:nvPicPr>
          <p:cNvPr id="9218" name="Picture 2" descr="Your Teen Has a Stomach Ache | Considerations &amp; Dangers">
            <a:extLst>
              <a:ext uri="{FF2B5EF4-FFF2-40B4-BE49-F238E27FC236}">
                <a16:creationId xmlns:a16="http://schemas.microsoft.com/office/drawing/2014/main" id="{9C2D78D6-60E7-E724-7EA0-218E6E1BE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411" y="3715478"/>
            <a:ext cx="4488934" cy="30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28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71866-9A66-65AC-09A9-B89FA8217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282" y="1458532"/>
            <a:ext cx="6425485" cy="569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</a:t>
            </a:r>
            <a:r>
              <a:rPr lang="en-US" b="1" dirty="0">
                <a:solidFill>
                  <a:srgbClr val="FF0000"/>
                </a:solidFill>
              </a:rPr>
              <a:t>likely</a:t>
            </a:r>
            <a:r>
              <a:rPr lang="en-US" b="1" dirty="0"/>
              <a:t> is it that he has appendicitis?</a:t>
            </a:r>
          </a:p>
        </p:txBody>
      </p:sp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176AEDA8-A5BA-D312-82F2-2AC8A50F8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0" y="0"/>
            <a:ext cx="3765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38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chart&#10;&#10;Description automatically generated">
            <a:extLst>
              <a:ext uri="{FF2B5EF4-FFF2-40B4-BE49-F238E27FC236}">
                <a16:creationId xmlns:a16="http://schemas.microsoft.com/office/drawing/2014/main" id="{DA54F2F9-1A9A-701A-0109-7B1EA12CD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26100" y="265741"/>
            <a:ext cx="8081280" cy="622713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8106A6-42BB-E9CD-575F-696CA862692C}"/>
              </a:ext>
            </a:extLst>
          </p:cNvPr>
          <p:cNvSpPr txBox="1"/>
          <p:nvPr/>
        </p:nvSpPr>
        <p:spPr>
          <a:xfrm>
            <a:off x="284620" y="1998302"/>
            <a:ext cx="3269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00" b="0" i="0" dirty="0">
                <a:solidFill>
                  <a:srgbClr val="757575"/>
                </a:solidFill>
                <a:effectLst/>
                <a:latin typeface="aleoregular"/>
              </a:rPr>
              <a:t>Expressions of Probability: Words and Numbers</a:t>
            </a:r>
          </a:p>
        </p:txBody>
      </p:sp>
    </p:spTree>
    <p:extLst>
      <p:ext uri="{BB962C8B-B14F-4D97-AF65-F5344CB8AC3E}">
        <p14:creationId xmlns:p14="http://schemas.microsoft.com/office/powerpoint/2010/main" val="1281563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2BED-6EDF-EF08-044F-4601E4E8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test should I order?!</a:t>
            </a:r>
          </a:p>
        </p:txBody>
      </p:sp>
      <p:pic>
        <p:nvPicPr>
          <p:cNvPr id="3074" name="Picture 2" descr="medical memes - Stairs - CT scan ER docs Physical exam History Seeing the patient">
            <a:extLst>
              <a:ext uri="{FF2B5EF4-FFF2-40B4-BE49-F238E27FC236}">
                <a16:creationId xmlns:a16="http://schemas.microsoft.com/office/drawing/2014/main" id="{F81C7AFB-16C0-16DA-9DFB-DC5CF839A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14" y="1811129"/>
            <a:ext cx="4421632" cy="441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DFF60FD-8EB4-AA4D-5ECA-9C964CE86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85" y="1857330"/>
            <a:ext cx="77724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9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8D67AA-28D5-4397-FDDD-5030EB2C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0580"/>
            <a:ext cx="9829800" cy="1089529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Before you order any test, you need to know - how good is the test??</a:t>
            </a: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820B00-6E52-83CD-A064-69C4913975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076697"/>
              </p:ext>
            </p:extLst>
          </p:nvPr>
        </p:nvGraphicFramePr>
        <p:xfrm>
          <a:off x="838200" y="2211233"/>
          <a:ext cx="105156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AF325F4-2904-D306-2A81-A317A3630D82}"/>
              </a:ext>
            </a:extLst>
          </p:cNvPr>
          <p:cNvSpPr txBox="1"/>
          <p:nvPr/>
        </p:nvSpPr>
        <p:spPr>
          <a:xfrm>
            <a:off x="1903710" y="5504007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</p:spTree>
    <p:extLst>
      <p:ext uri="{BB962C8B-B14F-4D97-AF65-F5344CB8AC3E}">
        <p14:creationId xmlns:p14="http://schemas.microsoft.com/office/powerpoint/2010/main" val="418562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67AA-28D5-4397-FDDD-5030EB2C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that we can assess test performance: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BFEC-379B-DF78-626A-F7599489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9" y="1403409"/>
            <a:ext cx="7217229" cy="3178116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Sensitivity - ability of a test to yield a positive result for a subject that has that disease</a:t>
            </a:r>
          </a:p>
          <a:p>
            <a:pPr lvl="1"/>
            <a:r>
              <a:rPr lang="en-US" dirty="0"/>
              <a:t>Specificity- ability of the test to obtain normal range or negative results for a person who does not have a disease</a:t>
            </a:r>
          </a:p>
          <a:p>
            <a:pPr lvl="1"/>
            <a:r>
              <a:rPr lang="en-US" dirty="0"/>
              <a:t>Positive predictive value - proportion of patients with positive test who actually have the disease,</a:t>
            </a:r>
          </a:p>
          <a:p>
            <a:pPr lvl="1"/>
            <a:r>
              <a:rPr lang="en-US" dirty="0"/>
              <a:t>Negative predictive value - proportion of patients with negative test who are actually free of the disease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DC1C8F2-B1A9-F017-3794-475C88D6E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3962400" cy="275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CAE608-638E-87A5-C3E5-6E0C51054736}"/>
              </a:ext>
            </a:extLst>
          </p:cNvPr>
          <p:cNvSpPr txBox="1"/>
          <p:nvPr/>
        </p:nvSpPr>
        <p:spPr>
          <a:xfrm>
            <a:off x="968829" y="4581525"/>
            <a:ext cx="99920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dirty="0"/>
              <a:t>These values are useful for telling us when we have a result, how good is that result.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Limitations: </a:t>
            </a:r>
          </a:p>
          <a:p>
            <a:pPr marL="457200" lvl="1" indent="0">
              <a:buNone/>
            </a:pPr>
            <a:r>
              <a:rPr lang="en-US" dirty="0"/>
              <a:t>Sensitivity – ignores false positives</a:t>
            </a:r>
          </a:p>
          <a:p>
            <a:pPr marL="457200" lvl="1" indent="0">
              <a:buNone/>
            </a:pPr>
            <a:r>
              <a:rPr lang="en-US" dirty="0"/>
              <a:t>Specificity – ignores false negatives</a:t>
            </a:r>
          </a:p>
          <a:p>
            <a:pPr marL="457200" lvl="1" indent="0">
              <a:buNone/>
            </a:pPr>
            <a:r>
              <a:rPr lang="en-US" dirty="0"/>
              <a:t>PPV / NPV – perform different based on the prevalence of disease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But the major limitation of these values, is they do not tell us WHEN to use a test! 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If only there were a better way?!</a:t>
            </a:r>
          </a:p>
        </p:txBody>
      </p:sp>
    </p:spTree>
    <p:extLst>
      <p:ext uri="{BB962C8B-B14F-4D97-AF65-F5344CB8AC3E}">
        <p14:creationId xmlns:p14="http://schemas.microsoft.com/office/powerpoint/2010/main" val="26250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8A3FCBD-10AD-8FCC-1BA4-936B90470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591" y="1184855"/>
            <a:ext cx="5623162" cy="4915673"/>
          </a:xfrm>
        </p:spPr>
      </p:pic>
      <p:pic>
        <p:nvPicPr>
          <p:cNvPr id="7" name="Picture 6" descr="A yellow sign on a road&#10;&#10;Description automatically generated with medium confidence">
            <a:extLst>
              <a:ext uri="{FF2B5EF4-FFF2-40B4-BE49-F238E27FC236}">
                <a16:creationId xmlns:a16="http://schemas.microsoft.com/office/drawing/2014/main" id="{CE56D0EC-A760-3693-72ED-8FD96BE78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12" y="1297961"/>
            <a:ext cx="5788988" cy="48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8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F75771-AEAE-B0C0-9FBC-40608BC8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Likelihood ratios to the rescue! 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2F208303-FFDD-2455-55A6-44CB4B815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885908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927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4D835-E075-E8A5-8C25-76F35B93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Bayes Theorem</a:t>
            </a:r>
          </a:p>
        </p:txBody>
      </p:sp>
      <p:pic>
        <p:nvPicPr>
          <p:cNvPr id="5" name="Picture 4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C268ED99-835B-C8BF-6620-8FD35882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251" y="1041718"/>
            <a:ext cx="6631341" cy="47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6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8AE2-5900-0501-8506-175089C4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Theorem Explained – statistics are fluid!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EEFC-3A16-2A87-2B33-D95D3E75D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Bayes theorem allows us to use context in statistics</a:t>
            </a:r>
          </a:p>
          <a:p>
            <a:r>
              <a:rPr lang="en-US" dirty="0"/>
              <a:t>Let’s take a simple yes/no test:  the UPT</a:t>
            </a:r>
          </a:p>
          <a:p>
            <a:r>
              <a:rPr lang="en-US" dirty="0"/>
              <a:t>What if I were to tell you a UPT pregnancy test is 99% sensitive and 99% specific? </a:t>
            </a:r>
          </a:p>
          <a:p>
            <a:r>
              <a:rPr lang="en-US" dirty="0"/>
              <a:t>That is a great test! (but not perfect)</a:t>
            </a:r>
          </a:p>
          <a:p>
            <a:r>
              <a:rPr lang="en-US" dirty="0"/>
              <a:t>So you order and get a pregnancy test result back, and it is positive! </a:t>
            </a:r>
          </a:p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1846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6501519-F2FC-36E9-947C-095C086C8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402286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FA6F4AF0-C60E-3FBB-C427-B2176030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3429000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8552EC-447B-E448-F403-4C0C1B68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1011886"/>
            <a:ext cx="3175000" cy="1511300"/>
          </a:xfrm>
          <a:prstGeom prst="rect">
            <a:avLst/>
          </a:prstGeom>
        </p:spPr>
      </p:pic>
      <p:pic>
        <p:nvPicPr>
          <p:cNvPr id="6" name="Picture 5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D1B44CE0-5494-352B-072F-916D0BB39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3920365"/>
            <a:ext cx="3175000" cy="1511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79C9DC-40BF-BCE7-CC27-9BC9DA98BA67}"/>
              </a:ext>
            </a:extLst>
          </p:cNvPr>
          <p:cNvSpPr txBox="1"/>
          <p:nvPr/>
        </p:nvSpPr>
        <p:spPr>
          <a:xfrm>
            <a:off x="5412259" y="39203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B9452F-341B-651A-F677-131C9740FB02}"/>
              </a:ext>
            </a:extLst>
          </p:cNvPr>
          <p:cNvSpPr txBox="1"/>
          <p:nvPr/>
        </p:nvSpPr>
        <p:spPr>
          <a:xfrm>
            <a:off x="6907429" y="4609045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D8E9E0-7112-EA1D-E531-627A068201C5}"/>
              </a:ext>
            </a:extLst>
          </p:cNvPr>
          <p:cNvSpPr txBox="1"/>
          <p:nvPr/>
        </p:nvSpPr>
        <p:spPr>
          <a:xfrm>
            <a:off x="5391664" y="4615877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6DBA4-C966-2A9A-1AFC-44A9DDB000A6}"/>
              </a:ext>
            </a:extLst>
          </p:cNvPr>
          <p:cNvSpPr txBox="1"/>
          <p:nvPr/>
        </p:nvSpPr>
        <p:spPr>
          <a:xfrm>
            <a:off x="6907429" y="388194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84D70C-A782-5CB5-D417-E520E053844A}"/>
              </a:ext>
            </a:extLst>
          </p:cNvPr>
          <p:cNvSpPr txBox="1"/>
          <p:nvPr/>
        </p:nvSpPr>
        <p:spPr>
          <a:xfrm>
            <a:off x="6907428" y="2307742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C56C8-1E10-2CB7-E804-DDAA6FD678AC}"/>
              </a:ext>
            </a:extLst>
          </p:cNvPr>
          <p:cNvSpPr txBox="1"/>
          <p:nvPr/>
        </p:nvSpPr>
        <p:spPr>
          <a:xfrm>
            <a:off x="5404021" y="23162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6ECAE-EB87-9530-46E4-1DF9F8F8D478}"/>
              </a:ext>
            </a:extLst>
          </p:cNvPr>
          <p:cNvSpPr txBox="1"/>
          <p:nvPr/>
        </p:nvSpPr>
        <p:spPr>
          <a:xfrm>
            <a:off x="2628900" y="6226809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52684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D59B1A-397C-155F-E7CF-3FB8CE8241C8}"/>
              </a:ext>
            </a:extLst>
          </p:cNvPr>
          <p:cNvSpPr txBox="1"/>
          <p:nvPr/>
        </p:nvSpPr>
        <p:spPr>
          <a:xfrm>
            <a:off x="1725769" y="4649274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99%</a:t>
            </a:r>
          </a:p>
        </p:txBody>
      </p:sp>
      <p:pic>
        <p:nvPicPr>
          <p:cNvPr id="6148" name="Picture 4" descr="No Baby Images – Browse 17,727 Stock Photos, Vectors, and Video | Adobe  Stock">
            <a:extLst>
              <a:ext uri="{FF2B5EF4-FFF2-40B4-BE49-F238E27FC236}">
                <a16:creationId xmlns:a16="http://schemas.microsoft.com/office/drawing/2014/main" id="{20D47462-483F-00FA-B378-41B693913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9" y="535947"/>
            <a:ext cx="3970181" cy="397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E7F03A-751E-F021-F449-D61558506728}"/>
              </a:ext>
            </a:extLst>
          </p:cNvPr>
          <p:cNvSpPr txBox="1"/>
          <p:nvPr/>
        </p:nvSpPr>
        <p:spPr>
          <a:xfrm>
            <a:off x="8439150" y="4649274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B4C1B-E111-5B15-C023-1544985E1F12}"/>
              </a:ext>
            </a:extLst>
          </p:cNvPr>
          <p:cNvSpPr txBox="1"/>
          <p:nvPr/>
        </p:nvSpPr>
        <p:spPr>
          <a:xfrm>
            <a:off x="8214155" y="539258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false positive</a:t>
            </a:r>
            <a:endParaRPr lang="en-US" dirty="0"/>
          </a:p>
        </p:txBody>
      </p:sp>
      <p:pic>
        <p:nvPicPr>
          <p:cNvPr id="3" name="Picture 2" descr="A person holding a baby&#10;&#10;Description automatically generated">
            <a:extLst>
              <a:ext uri="{FF2B5EF4-FFF2-40B4-BE49-F238E27FC236}">
                <a16:creationId xmlns:a16="http://schemas.microsoft.com/office/drawing/2014/main" id="{25F15527-C96F-6F45-0846-30EBA3AFB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08" b="33705"/>
          <a:stretch/>
        </p:blipFill>
        <p:spPr>
          <a:xfrm>
            <a:off x="762268" y="905350"/>
            <a:ext cx="4914900" cy="36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83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BD41-CD37-3530-878A-04630C74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271" y="2791561"/>
            <a:ext cx="5242259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the chance it was FP now?</a:t>
            </a:r>
          </a:p>
        </p:txBody>
      </p:sp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Male Patient Lying In Hospital Bed Stock Photo - Download Image Now -  Patient, Bed - Furniture, Hospital - iStock">
            <a:extLst>
              <a:ext uri="{FF2B5EF4-FFF2-40B4-BE49-F238E27FC236}">
                <a16:creationId xmlns:a16="http://schemas.microsoft.com/office/drawing/2014/main" id="{B4380433-D66A-BE65-2AB2-90C558194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1" r="22062" b="1"/>
          <a:stretch/>
        </p:blipFill>
        <p:spPr bwMode="auto"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17AD99-4300-6CB8-5863-6DF8E5182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7" r="13980" b="-1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A74330-7B65-13FE-A150-0A3B1F087732}"/>
              </a:ext>
            </a:extLst>
          </p:cNvPr>
          <p:cNvSpPr txBox="1">
            <a:spLocks/>
          </p:cNvSpPr>
          <p:nvPr/>
        </p:nvSpPr>
        <p:spPr>
          <a:xfrm>
            <a:off x="7748334" y="4235106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100%!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C2E0B7-03D4-E4BC-B083-9C96E1787738}"/>
              </a:ext>
            </a:extLst>
          </p:cNvPr>
          <p:cNvSpPr txBox="1">
            <a:spLocks/>
          </p:cNvSpPr>
          <p:nvPr/>
        </p:nvSpPr>
        <p:spPr>
          <a:xfrm>
            <a:off x="6694748" y="5491912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1% up to 100%!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1AB2A-85D6-25AD-D523-D3DF530EE93C}"/>
              </a:ext>
            </a:extLst>
          </p:cNvPr>
          <p:cNvSpPr txBox="1"/>
          <p:nvPr/>
        </p:nvSpPr>
        <p:spPr>
          <a:xfrm>
            <a:off x="9527059" y="43866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4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pic>
        <p:nvPicPr>
          <p:cNvPr id="9" name="Picture 8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E0FB1187-7037-3B83-AFEA-B43D4A81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625" y="1908265"/>
            <a:ext cx="7772400" cy="42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2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AE16-7E92-5243-6C64-C3ECF1D8F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Biological male patient: pre-test – 0%</a:t>
            </a:r>
          </a:p>
          <a:p>
            <a:r>
              <a:rPr lang="en-US" dirty="0"/>
              <a:t>Biological female, but has had tubal ligation – 1%</a:t>
            </a:r>
          </a:p>
          <a:p>
            <a:r>
              <a:rPr lang="en-US" dirty="0"/>
              <a:t>Biological female, reports not currently sexually active and normal menstrual cycle last week – 5%</a:t>
            </a:r>
          </a:p>
          <a:p>
            <a:r>
              <a:rPr lang="en-US" dirty="0"/>
              <a:t>Biological female trying to conceive but hasn’t missed a menstrual cycle – 20%</a:t>
            </a:r>
          </a:p>
          <a:p>
            <a:r>
              <a:rPr lang="en-US" dirty="0"/>
              <a:t>Biological female trying to conceive, missed menstrual cycle – 50%</a:t>
            </a:r>
          </a:p>
          <a:p>
            <a:r>
              <a:rPr lang="en-US" dirty="0"/>
              <a:t>Biological female, fetus present on ultrasound – 100% </a:t>
            </a:r>
          </a:p>
        </p:txBody>
      </p:sp>
      <p:pic>
        <p:nvPicPr>
          <p:cNvPr id="4" name="Picture 3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25D61BF0-CAE6-C493-5F4F-FA4C81C95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065" y="1436914"/>
            <a:ext cx="90886" cy="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8A9EDA0-F888-2787-48AE-EBD0613A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148" y="4383131"/>
            <a:ext cx="4277275" cy="1206411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6A4B716-A8C9-0F36-4255-9AD2B91B5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48" y="2675731"/>
            <a:ext cx="4060852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425CE2-B856-458F-9349-9E0FED7B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2x2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4CB5D-4350-485B-9E78-BE1CEC7B2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96707" cy="4351338"/>
          </a:xfrm>
        </p:spPr>
        <p:txBody>
          <a:bodyPr/>
          <a:lstStyle/>
          <a:p>
            <a:r>
              <a:rPr lang="en-US" dirty="0"/>
              <a:t>Lets take the sensitivity and specificity, and convert it to a LR + and LR -</a:t>
            </a:r>
          </a:p>
          <a:p>
            <a:r>
              <a:rPr lang="en-US" i="1" dirty="0"/>
              <a:t>Positive likelihood ratio</a:t>
            </a:r>
            <a:r>
              <a:rPr lang="en-US" dirty="0"/>
              <a:t>: ratio between the probability of a positive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positive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r>
              <a:rPr lang="en-US" i="1" dirty="0"/>
              <a:t>Negative likelihood ratio</a:t>
            </a:r>
            <a:r>
              <a:rPr lang="en-US" dirty="0"/>
              <a:t>: ratio between the probability of a negative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negative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3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3E8142E-53B4-1101-3F47-5E56C52D9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273" y="1374865"/>
            <a:ext cx="5239110" cy="4351338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B26C54-E0CD-C817-FC29-538DC0D9035D}"/>
              </a:ext>
            </a:extLst>
          </p:cNvPr>
          <p:cNvCxnSpPr>
            <a:cxnSpLocks/>
          </p:cNvCxnSpPr>
          <p:nvPr/>
        </p:nvCxnSpPr>
        <p:spPr>
          <a:xfrm>
            <a:off x="5306096" y="3232597"/>
            <a:ext cx="294926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lose-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0DEA796C-1A15-8E0C-C7F1-3CDCF0C59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906" y="683116"/>
            <a:ext cx="2949262" cy="4021721"/>
          </a:xfrm>
          <a:prstGeom prst="rect">
            <a:avLst/>
          </a:prstGeom>
        </p:spPr>
      </p:pic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48C36FCC-4B1E-B33E-9681-5D4E6E15A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8514" y="4733301"/>
            <a:ext cx="2221560" cy="198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38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9C06-A1A2-FDE0-0C82-9CCBA5BE0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98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LR+   Likelihood of the test being correct when it is positive</a:t>
            </a:r>
            <a:br>
              <a:rPr lang="en-US" dirty="0"/>
            </a:br>
            <a:r>
              <a:rPr lang="en-US" dirty="0"/>
              <a:t>LR – Likelihood of the test being correct when it is negative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E09D0-60FD-23A8-4A8A-126AA418A59D}"/>
              </a:ext>
            </a:extLst>
          </p:cNvPr>
          <p:cNvSpPr txBox="1"/>
          <p:nvPr/>
        </p:nvSpPr>
        <p:spPr>
          <a:xfrm>
            <a:off x="1356154" y="3429000"/>
            <a:ext cx="99976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montserrat" panose="020F0502020204030204" pitchFamily="34" charset="0"/>
              </a:rPr>
              <a:t>Likelihood ratios have a number of useful properties: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because they are based on a ratio of sensitivity and specificity, they do not vary in different populations or settings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they can be used directly at the individual patient level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they allow the clinician to quantitate the probability of disease for any individual patient.</a:t>
            </a:r>
          </a:p>
        </p:txBody>
      </p:sp>
    </p:spTree>
    <p:extLst>
      <p:ext uri="{BB962C8B-B14F-4D97-AF65-F5344CB8AC3E}">
        <p14:creationId xmlns:p14="http://schemas.microsoft.com/office/powerpoint/2010/main" val="4126876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able&#10;&#10;Description automatically generated with medium confidence">
            <a:extLst>
              <a:ext uri="{FF2B5EF4-FFF2-40B4-BE49-F238E27FC236}">
                <a16:creationId xmlns:a16="http://schemas.microsoft.com/office/drawing/2014/main" id="{739C7175-E5BF-58A4-897A-5BE4F8103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250" y="471488"/>
            <a:ext cx="7429500" cy="2438400"/>
          </a:xfr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15264F7-BD77-A444-A875-39D30C133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168204"/>
            <a:ext cx="7533524" cy="32738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1921D2-D916-157D-173D-551CC077E10D}"/>
              </a:ext>
            </a:extLst>
          </p:cNvPr>
          <p:cNvSpPr txBox="1"/>
          <p:nvPr/>
        </p:nvSpPr>
        <p:spPr>
          <a:xfrm>
            <a:off x="10030119" y="5098471"/>
            <a:ext cx="6098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0.01</a:t>
            </a:r>
          </a:p>
        </p:txBody>
      </p:sp>
    </p:spTree>
    <p:extLst>
      <p:ext uri="{BB962C8B-B14F-4D97-AF65-F5344CB8AC3E}">
        <p14:creationId xmlns:p14="http://schemas.microsoft.com/office/powerpoint/2010/main" val="2614484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F6DBA-C6EA-758C-810C-6B151AF2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sz="3000" dirty="0"/>
              <a:t>A word on ratios: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9599-11FA-3CED-04AF-81CF60725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069" y="607712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200" dirty="0"/>
              <a:t>You can use them in succession</a:t>
            </a:r>
          </a:p>
          <a:p>
            <a:r>
              <a:rPr lang="en-US" sz="2200" dirty="0"/>
              <a:t>Multiply by 1 - no change!</a:t>
            </a:r>
          </a:p>
          <a:p>
            <a:r>
              <a:rPr lang="en-US" sz="2200" dirty="0"/>
              <a:t>Really high is good – changes the answer significantly</a:t>
            </a:r>
          </a:p>
          <a:p>
            <a:r>
              <a:rPr lang="en-US" sz="2200" dirty="0"/>
              <a:t>Or really low is good – also changes the answer significantly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C6ABA0A-9084-079B-5889-12A98A18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80" y="2290936"/>
            <a:ext cx="10351248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91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486EF-3205-E9D3-1F37-11E578AD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Fagen nomogram</a:t>
            </a:r>
          </a:p>
        </p:txBody>
      </p:sp>
      <p:pic>
        <p:nvPicPr>
          <p:cNvPr id="9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BF581487-40A7-ADA1-E133-35FD72B84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8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914" y="1121290"/>
            <a:ext cx="3758514" cy="4351338"/>
          </a:xfrm>
        </p:spPr>
        <p:txBody>
          <a:bodyPr/>
          <a:lstStyle/>
          <a:p>
            <a:r>
              <a:rPr lang="en-US" dirty="0"/>
              <a:t>Biological female, but has had tubal ligation</a:t>
            </a:r>
          </a:p>
          <a:p>
            <a:r>
              <a:rPr lang="en-US" dirty="0"/>
              <a:t>Pre test: 1%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466677" y="914400"/>
            <a:ext cx="5443442" cy="550644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/>
          <p:nvPr/>
        </p:nvCxnSpPr>
        <p:spPr>
          <a:xfrm>
            <a:off x="5276335" y="1973906"/>
            <a:ext cx="3608173" cy="18690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348337-D77D-9E60-EF5E-F806339D5680}"/>
              </a:ext>
            </a:extLst>
          </p:cNvPr>
          <p:cNvSpPr txBox="1">
            <a:spLocks/>
          </p:cNvSpPr>
          <p:nvPr/>
        </p:nvSpPr>
        <p:spPr>
          <a:xfrm>
            <a:off x="9368481" y="1253331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10%</a:t>
            </a:r>
          </a:p>
        </p:txBody>
      </p: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14565DD6-EED5-C702-F8D0-9665BDDF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96" y="2673350"/>
            <a:ext cx="3175000" cy="1511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99BC31-1870-2C6F-59F7-9187D7B96CC6}"/>
              </a:ext>
            </a:extLst>
          </p:cNvPr>
          <p:cNvSpPr txBox="1"/>
          <p:nvPr/>
        </p:nvSpPr>
        <p:spPr>
          <a:xfrm>
            <a:off x="6679987" y="268069"/>
            <a:ext cx="1016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271137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5076569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endParaRPr lang="en-US" dirty="0"/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6277232" y="2545492"/>
            <a:ext cx="3595817" cy="3336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9E907F8A-5AD0-6C20-4B7E-3079C6DD3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287C61-55C2-0846-4F3F-D62302C99A6D}"/>
              </a:ext>
            </a:extLst>
          </p:cNvPr>
          <p:cNvSpPr txBox="1">
            <a:spLocks/>
          </p:cNvSpPr>
          <p:nvPr/>
        </p:nvSpPr>
        <p:spPr>
          <a:xfrm>
            <a:off x="10288693" y="1860867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</a:t>
            </a:r>
          </a:p>
          <a:p>
            <a:pPr marL="0" indent="0">
              <a:buNone/>
            </a:pPr>
            <a:r>
              <a:rPr lang="en-US" dirty="0"/>
              <a:t> 40%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10422-E8D9-5C64-47CF-A5C49BE52FCB}"/>
              </a:ext>
            </a:extLst>
          </p:cNvPr>
          <p:cNvSpPr txBox="1"/>
          <p:nvPr/>
        </p:nvSpPr>
        <p:spPr>
          <a:xfrm>
            <a:off x="7657621" y="113523"/>
            <a:ext cx="1274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105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4182397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787071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5605850" y="2545491"/>
            <a:ext cx="3657600" cy="240956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Using Computer Vision to Classify Pregnancy Test Results | by Laura Langdon  | Towards Data Science">
            <a:extLst>
              <a:ext uri="{FF2B5EF4-FFF2-40B4-BE49-F238E27FC236}">
                <a16:creationId xmlns:a16="http://schemas.microsoft.com/office/drawing/2014/main" id="{B363D6FC-B5C4-B1EB-A616-2D078199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13" y="3518432"/>
            <a:ext cx="3591697" cy="269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A32637-843E-A3DB-0423-2E41CC553F33}"/>
              </a:ext>
            </a:extLst>
          </p:cNvPr>
          <p:cNvSpPr txBox="1">
            <a:spLocks/>
          </p:cNvSpPr>
          <p:nvPr/>
        </p:nvSpPr>
        <p:spPr>
          <a:xfrm>
            <a:off x="9663648" y="1574606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0.5%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63A7A-6F79-AA69-2583-C9B5F1131520}"/>
              </a:ext>
            </a:extLst>
          </p:cNvPr>
          <p:cNvSpPr txBox="1"/>
          <p:nvPr/>
        </p:nvSpPr>
        <p:spPr>
          <a:xfrm>
            <a:off x="6973608" y="113523"/>
            <a:ext cx="1070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384829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 but hasn’t missed a menstrual cycle</a:t>
            </a:r>
          </a:p>
          <a:p>
            <a:endParaRPr lang="en-US" dirty="0"/>
          </a:p>
          <a:p>
            <a:r>
              <a:rPr lang="en-US" dirty="0"/>
              <a:t>Pre test: 20%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27308" y="2174789"/>
            <a:ext cx="3693124" cy="97760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80%</a:t>
            </a:r>
          </a:p>
        </p:txBody>
      </p:sp>
      <p:pic>
        <p:nvPicPr>
          <p:cNvPr id="10" name="Picture 9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691377FD-0CD3-E237-220F-9FD7F5BA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13FAEA-D26D-ACCF-5B59-FCD9EA555BE7}"/>
              </a:ext>
            </a:extLst>
          </p:cNvPr>
          <p:cNvSpPr txBox="1"/>
          <p:nvPr/>
        </p:nvSpPr>
        <p:spPr>
          <a:xfrm>
            <a:off x="6677816" y="113523"/>
            <a:ext cx="992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53970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conceive, missed menstrual cycle</a:t>
            </a:r>
          </a:p>
          <a:p>
            <a:r>
              <a:rPr lang="en-US" dirty="0"/>
              <a:t>Pre test: 50%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87546" y="1574606"/>
            <a:ext cx="3620530" cy="2157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95%</a:t>
            </a:r>
          </a:p>
        </p:txBody>
      </p:sp>
      <p:pic>
        <p:nvPicPr>
          <p:cNvPr id="2" name="Picture 1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FCD4BF0E-F8AA-F125-83CC-FAB41EA11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358371-6CF7-4C5C-563C-1DD4ADCE67D5}"/>
              </a:ext>
            </a:extLst>
          </p:cNvPr>
          <p:cNvSpPr txBox="1"/>
          <p:nvPr/>
        </p:nvSpPr>
        <p:spPr>
          <a:xfrm>
            <a:off x="6714113" y="197734"/>
            <a:ext cx="967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07324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6055-B8E6-DCE1-4E4C-5ECB3A38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look at some other common tests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BCF980EB-36EB-D528-4D41-5B32BB18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83" y="1509380"/>
            <a:ext cx="11096367" cy="493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22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example, you can get LRs for HPI or Physical exam findings for Chest pain:  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A6AA9CB2-7986-FD73-5B9B-8927C411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176" y="2483708"/>
            <a:ext cx="5511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289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for hypovolemia: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BF3FBDB2-60AD-1EA3-1029-EDF0029C4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904" y="1960023"/>
            <a:ext cx="5767637" cy="453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53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UTI: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5AB230A4-01D2-FB65-B3D8-1923082FC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665" y="1825625"/>
            <a:ext cx="6346567" cy="468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62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BDD81-F639-41A0-52BB-8F8C2C57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 so we now know – no test gives us 100 percent yes or no, so what do I do??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E79AD-4EAD-F064-D01A-6B25BB7A4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Lets revisit our case: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9A148-22C5-A211-0789-06D48CF91954}"/>
              </a:ext>
            </a:extLst>
          </p:cNvPr>
          <p:cNvSpPr txBox="1"/>
          <p:nvPr/>
        </p:nvSpPr>
        <p:spPr>
          <a:xfrm>
            <a:off x="838199" y="2335427"/>
            <a:ext cx="1080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16yoM brought in by his parents for abdominal pain which began yesterday. It’s gradually worsening. Pain began 36hrs ago and is located near his belly button. He developed a fever of 38.2 and feels nauseated with loss of appetite. No trauma. He’s vomited twice and had 1 loose stool today. Says abdomen hurts when he’s walking.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CB9B90-0827-469A-154D-F78DC0A15AC0}"/>
              </a:ext>
            </a:extLst>
          </p:cNvPr>
          <p:cNvSpPr txBox="1"/>
          <p:nvPr/>
        </p:nvSpPr>
        <p:spPr>
          <a:xfrm>
            <a:off x="961767" y="3480893"/>
            <a:ext cx="60980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 exam: </a:t>
            </a:r>
            <a:r>
              <a:rPr lang="en-US" dirty="0"/>
              <a:t>No fever, normal vital signs. Appears ill and moves w/o discomfort. </a:t>
            </a:r>
          </a:p>
          <a:p>
            <a:r>
              <a:rPr lang="en-US" dirty="0"/>
              <a:t>Lungs are clear </a:t>
            </a:r>
          </a:p>
          <a:p>
            <a:r>
              <a:rPr lang="en-US" dirty="0"/>
              <a:t>Normal bowel sounds, tender everywhere including right lower area</a:t>
            </a:r>
          </a:p>
          <a:p>
            <a:r>
              <a:rPr lang="en-US" dirty="0"/>
              <a:t>Rest of exam is unremarkable.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9B2522-DED0-4630-1271-B97C43BC8DD1}"/>
              </a:ext>
            </a:extLst>
          </p:cNvPr>
          <p:cNvSpPr txBox="1"/>
          <p:nvPr/>
        </p:nvSpPr>
        <p:spPr>
          <a:xfrm>
            <a:off x="4471086" y="4754498"/>
            <a:ext cx="6098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Labs:</a:t>
            </a:r>
          </a:p>
          <a:p>
            <a:r>
              <a:rPr lang="en-US" dirty="0"/>
              <a:t>WBC 14,000 </a:t>
            </a:r>
          </a:p>
          <a:p>
            <a:r>
              <a:rPr lang="en-US" dirty="0"/>
              <a:t>60% neutrophils </a:t>
            </a:r>
          </a:p>
          <a:p>
            <a:r>
              <a:rPr lang="en-US" dirty="0"/>
              <a:t>Urine normal</a:t>
            </a:r>
          </a:p>
        </p:txBody>
      </p:sp>
    </p:spTree>
    <p:extLst>
      <p:ext uri="{BB962C8B-B14F-4D97-AF65-F5344CB8AC3E}">
        <p14:creationId xmlns:p14="http://schemas.microsoft.com/office/powerpoint/2010/main" val="1385521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9E4F79-3884-C9CC-C7BD-352AB4C239BD}"/>
              </a:ext>
            </a:extLst>
          </p:cNvPr>
          <p:cNvSpPr txBox="1"/>
          <p:nvPr/>
        </p:nvSpPr>
        <p:spPr>
          <a:xfrm>
            <a:off x="1246032" y="798490"/>
            <a:ext cx="103063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/>
              <a:t>WHAT IS YOUR BEST ESTIMATE (PROBABILITY) THAT SHE has appendicitis?</a:t>
            </a:r>
          </a:p>
        </p:txBody>
      </p:sp>
      <p:pic>
        <p:nvPicPr>
          <p:cNvPr id="7" name="Picture 6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643FF44C-F608-D814-868D-2655D01C2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24" y="3429000"/>
            <a:ext cx="10802334" cy="26060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C3C474-1C52-98EF-51D6-17F636C35057}"/>
              </a:ext>
            </a:extLst>
          </p:cNvPr>
          <p:cNvSpPr txBox="1"/>
          <p:nvPr/>
        </p:nvSpPr>
        <p:spPr>
          <a:xfrm>
            <a:off x="5454372" y="6148887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Responses</a:t>
            </a:r>
            <a:endParaRPr lang="en-US" dirty="0"/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22D2B8C4-5010-5A3E-D7F7-6819E5B7B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96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get pre-test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 a fancy term for your initial impression, before you perform whatever test it is that you are going to use. 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Clinical Judgement</a:t>
            </a:r>
          </a:p>
          <a:p>
            <a:pPr marL="285750" indent="-285750">
              <a:buFontTx/>
              <a:buChar char="-"/>
            </a:pPr>
            <a:r>
              <a:rPr lang="en-US" dirty="0"/>
              <a:t>Physical exam findings</a:t>
            </a:r>
          </a:p>
          <a:p>
            <a:pPr marL="285750" indent="-285750">
              <a:buFontTx/>
              <a:buChar char="-"/>
            </a:pPr>
            <a:r>
              <a:rPr lang="en-US" dirty="0"/>
              <a:t>HPI elements </a:t>
            </a:r>
          </a:p>
          <a:p>
            <a:pPr marL="285750" indent="-285750">
              <a:buFontTx/>
              <a:buChar char="-"/>
            </a:pPr>
            <a:r>
              <a:rPr lang="en-US" dirty="0"/>
              <a:t>Prevalence of disease</a:t>
            </a:r>
          </a:p>
          <a:p>
            <a:pPr marL="285750" indent="-285750">
              <a:buFontTx/>
              <a:buChar char="-"/>
            </a:pPr>
            <a:r>
              <a:rPr lang="en-US" dirty="0"/>
              <a:t>Clinical Decision Tools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0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4100" dirty="0"/>
              <a:t>How do we get pre-test probabilities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dirty="0"/>
              <a:t>Clinical experience</a:t>
            </a:r>
          </a:p>
          <a:p>
            <a:pPr lvl="1"/>
            <a:r>
              <a:rPr lang="en-US" sz="1600" dirty="0"/>
              <a:t>”Pathognomonic” </a:t>
            </a:r>
          </a:p>
          <a:p>
            <a:pPr lvl="1"/>
            <a:r>
              <a:rPr lang="en-US" sz="1600" dirty="0"/>
              <a:t>“consistent with”</a:t>
            </a:r>
          </a:p>
          <a:p>
            <a:pPr lvl="1"/>
            <a:r>
              <a:rPr lang="en-US" sz="1600" dirty="0"/>
              <a:t>“Classic presentation” (Fever, headache, neck pain)</a:t>
            </a:r>
          </a:p>
          <a:p>
            <a:r>
              <a:rPr lang="en-US" sz="2000" dirty="0"/>
              <a:t>Gestalt </a:t>
            </a:r>
          </a:p>
          <a:p>
            <a:r>
              <a:rPr lang="en-US" sz="2000" dirty="0"/>
              <a:t>This is the ART of medicine – and it is real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 descr="The radiologic figure of a skeleton">
            <a:extLst>
              <a:ext uri="{FF2B5EF4-FFF2-40B4-BE49-F238E27FC236}">
                <a16:creationId xmlns:a16="http://schemas.microsoft.com/office/drawing/2014/main" id="{F55DFC7B-97C5-486C-98BA-6808233E5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20" r="-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2E9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54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8B473D2A-CFF0-5B6E-A9BD-811576328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204768"/>
            <a:ext cx="4777381" cy="427575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dirty="0"/>
              <a:t>How do we get pre-test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r>
              <a:rPr lang="en-US" sz="2600" dirty="0"/>
              <a:t>Often, clinical decision making tools can help, and cognitively unload us:</a:t>
            </a:r>
          </a:p>
          <a:p>
            <a:r>
              <a:rPr lang="en-US" sz="2600" dirty="0"/>
              <a:t>PE – Wells Criteria, PERC rule</a:t>
            </a:r>
          </a:p>
          <a:p>
            <a:r>
              <a:rPr lang="en-US" sz="2600" dirty="0"/>
              <a:t>Appendicitis- </a:t>
            </a:r>
            <a:r>
              <a:rPr lang="en-US" sz="2600" dirty="0" err="1"/>
              <a:t>Alvarodo</a:t>
            </a:r>
            <a:r>
              <a:rPr lang="en-US" sz="2600" dirty="0"/>
              <a:t>, </a:t>
            </a:r>
            <a:r>
              <a:rPr lang="en-US" sz="2600" dirty="0" err="1"/>
              <a:t>pARC</a:t>
            </a:r>
            <a:endParaRPr lang="en-US" sz="2600" dirty="0"/>
          </a:p>
          <a:p>
            <a:r>
              <a:rPr lang="en-US" sz="2600" dirty="0"/>
              <a:t>Necrotizing fasciitis – LIRNEC</a:t>
            </a:r>
          </a:p>
          <a:p>
            <a:r>
              <a:rPr lang="en-US" sz="2600" dirty="0"/>
              <a:t>C-Spine Fracture – NEXUS</a:t>
            </a:r>
          </a:p>
          <a:p>
            <a:r>
              <a:rPr lang="en-US" sz="2600" dirty="0"/>
              <a:t>ICH – Canadian head CT</a:t>
            </a:r>
          </a:p>
          <a:p>
            <a:r>
              <a:rPr lang="en-US" sz="2600" dirty="0"/>
              <a:t>NIH Stroke scale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283721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593F-476E-41A7-0D5D-2B4DE355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C1F3DC3-25E9-4B34-8F83-45373788C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275" y="736986"/>
            <a:ext cx="4623486" cy="5384028"/>
          </a:xfrm>
        </p:spPr>
      </p:pic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1B8F0691-C160-1815-CAF1-718D1E941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837" y="953702"/>
            <a:ext cx="536896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81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A1CB1-2181-9BDB-298A-3146168B2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let’s remember our patient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A6E1DAC-3282-162E-FEFF-BF1967BAA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174" y="1454923"/>
            <a:ext cx="9208002" cy="5198922"/>
          </a:xfrm>
        </p:spPr>
      </p:pic>
    </p:spTree>
    <p:extLst>
      <p:ext uri="{BB962C8B-B14F-4D97-AF65-F5344CB8AC3E}">
        <p14:creationId xmlns:p14="http://schemas.microsoft.com/office/powerpoint/2010/main" val="37869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E929-D389-B2FB-ECCB-95DCD78D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But how certain do I need to be?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Magnifying glass and question mark">
            <a:extLst>
              <a:ext uri="{FF2B5EF4-FFF2-40B4-BE49-F238E27FC236}">
                <a16:creationId xmlns:a16="http://schemas.microsoft.com/office/drawing/2014/main" id="{6F809533-A3CE-E2B4-1A34-6843A50778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00" r="1935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2231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D5B29D-948D-2B81-FF0C-E182E27DFD4C}"/>
              </a:ext>
            </a:extLst>
          </p:cNvPr>
          <p:cNvSpPr txBox="1"/>
          <p:nvPr/>
        </p:nvSpPr>
        <p:spPr>
          <a:xfrm>
            <a:off x="839810" y="476518"/>
            <a:ext cx="103063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How certain do you need to be that your patient has appendicitis to call the surgeon and recommend this child go to the OR?</a:t>
            </a:r>
            <a:endParaRPr lang="en-US" sz="3500" dirty="0"/>
          </a:p>
        </p:txBody>
      </p:sp>
      <p:pic>
        <p:nvPicPr>
          <p:cNvPr id="7" name="Picture 6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F08485FD-9CF8-83C9-FEAD-04EF56723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54" y="3429000"/>
            <a:ext cx="10802334" cy="2606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CBE59A-5809-BEA5-C8CE-571F87F1DE1B}"/>
              </a:ext>
            </a:extLst>
          </p:cNvPr>
          <p:cNvSpPr txBox="1"/>
          <p:nvPr/>
        </p:nvSpPr>
        <p:spPr>
          <a:xfrm>
            <a:off x="1099751" y="4843849"/>
            <a:ext cx="164344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50%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3C732B-9142-9DE4-26C6-33CBDE31971C}"/>
              </a:ext>
            </a:extLst>
          </p:cNvPr>
          <p:cNvSpPr txBox="1"/>
          <p:nvPr/>
        </p:nvSpPr>
        <p:spPr>
          <a:xfrm>
            <a:off x="9234616" y="4843849"/>
            <a:ext cx="2356022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100%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B9C73-EFAE-5304-7435-5B2DC71E5B02}"/>
              </a:ext>
            </a:extLst>
          </p:cNvPr>
          <p:cNvSpPr txBox="1"/>
          <p:nvPr/>
        </p:nvSpPr>
        <p:spPr>
          <a:xfrm>
            <a:off x="1796618" y="5604153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53DF34E-3D85-6D03-48CC-95B46B647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05797C-1965-CC4D-51F9-5384BE5E2D49}"/>
              </a:ext>
            </a:extLst>
          </p:cNvPr>
          <p:cNvSpPr txBox="1"/>
          <p:nvPr/>
        </p:nvSpPr>
        <p:spPr>
          <a:xfrm>
            <a:off x="5316368" y="6399428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Treatment threshold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/>
              <a:t>How certain you’d like to be of a diagnosis before proceeding with treatment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Effectiveness, safety, availability of treatment(s)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Safety and costs of next test(s)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2960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8A0E-52C7-4BB6-A532-01A776D5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low would your suspicion of acute appendicitis need to be in order to send him home?</a:t>
            </a:r>
          </a:p>
        </p:txBody>
      </p:sp>
      <p:pic>
        <p:nvPicPr>
          <p:cNvPr id="8" name="Picture 7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A20CAA9-CC58-6FC7-06E7-FE0584B07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83646"/>
            <a:ext cx="10802334" cy="2606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320754-0F46-4994-5864-E3EC57BF21E9}"/>
              </a:ext>
            </a:extLst>
          </p:cNvPr>
          <p:cNvSpPr txBox="1"/>
          <p:nvPr/>
        </p:nvSpPr>
        <p:spPr>
          <a:xfrm>
            <a:off x="9082216" y="4559643"/>
            <a:ext cx="206357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50%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BC2D73-A9FF-AFE0-A128-EF21E1AB2D4B}"/>
              </a:ext>
            </a:extLst>
          </p:cNvPr>
          <p:cNvSpPr txBox="1"/>
          <p:nvPr/>
        </p:nvSpPr>
        <p:spPr>
          <a:xfrm>
            <a:off x="1046205" y="4559643"/>
            <a:ext cx="164344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F3E890-F1F3-606D-3F1E-805CFB68D204}"/>
              </a:ext>
            </a:extLst>
          </p:cNvPr>
          <p:cNvSpPr txBox="1"/>
          <p:nvPr/>
        </p:nvSpPr>
        <p:spPr>
          <a:xfrm>
            <a:off x="1903710" y="5504007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EC6BCC5D-42A7-028E-7396-696FF6D57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2E24CF-CB06-8EB9-6D75-F983FE7C4621}"/>
              </a:ext>
            </a:extLst>
          </p:cNvPr>
          <p:cNvSpPr txBox="1"/>
          <p:nvPr/>
        </p:nvSpPr>
        <p:spPr>
          <a:xfrm>
            <a:off x="5255822" y="6308209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7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Observation threshold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How certain you’d like to be that a patient does NOT have a diagnosis before you would not pursue further testing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Effectiveness and availability of treatment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Test accuracy, safety, acceptability to the patient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43188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D2CA1880-7189-6740-ABEB-D37DE067E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749" y="1421193"/>
            <a:ext cx="8790501" cy="4351338"/>
          </a:xfrm>
        </p:spPr>
      </p:pic>
    </p:spTree>
    <p:extLst>
      <p:ext uri="{BB962C8B-B14F-4D97-AF65-F5344CB8AC3E}">
        <p14:creationId xmlns:p14="http://schemas.microsoft.com/office/powerpoint/2010/main" val="1367073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C6FC-5B6E-2C14-8D4C-39437D37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able, timeline&#10;&#10;Description automatically generated">
            <a:extLst>
              <a:ext uri="{FF2B5EF4-FFF2-40B4-BE49-F238E27FC236}">
                <a16:creationId xmlns:a16="http://schemas.microsoft.com/office/drawing/2014/main" id="{20EFF93E-2548-84A2-5BAD-3410A133D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126" y="1825625"/>
            <a:ext cx="8629748" cy="4351338"/>
          </a:xfrm>
        </p:spPr>
      </p:pic>
    </p:spTree>
    <p:extLst>
      <p:ext uri="{BB962C8B-B14F-4D97-AF65-F5344CB8AC3E}">
        <p14:creationId xmlns:p14="http://schemas.microsoft.com/office/powerpoint/2010/main" val="29506344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75553EF-D566-FADE-B828-0B30DED7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654" y="1021142"/>
            <a:ext cx="7772400" cy="352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D64D1B-4EAF-38DE-6F3A-10D9D9F35397}"/>
              </a:ext>
            </a:extLst>
          </p:cNvPr>
          <p:cNvSpPr txBox="1"/>
          <p:nvPr/>
        </p:nvSpPr>
        <p:spPr>
          <a:xfrm>
            <a:off x="3793524" y="4843849"/>
            <a:ext cx="4324865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Healthy 20 </a:t>
            </a:r>
            <a:r>
              <a:rPr lang="en-US" sz="2800" dirty="0" err="1"/>
              <a:t>yo</a:t>
            </a:r>
            <a:r>
              <a:rPr lang="en-US" sz="2800" dirty="0"/>
              <a:t> with no medical problems</a:t>
            </a:r>
          </a:p>
        </p:txBody>
      </p:sp>
    </p:spTree>
    <p:extLst>
      <p:ext uri="{BB962C8B-B14F-4D97-AF65-F5344CB8AC3E}">
        <p14:creationId xmlns:p14="http://schemas.microsoft.com/office/powerpoint/2010/main" val="40017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603C-3C55-A1BD-8C0F-2526972F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1B50E367-12C8-834E-F877-23ADD27D8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075" y="365125"/>
            <a:ext cx="9975850" cy="45628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D849B-4751-F63F-AA87-9627F9F6F4C3}"/>
              </a:ext>
            </a:extLst>
          </p:cNvPr>
          <p:cNvSpPr txBox="1"/>
          <p:nvPr/>
        </p:nvSpPr>
        <p:spPr>
          <a:xfrm>
            <a:off x="3558745" y="5165124"/>
            <a:ext cx="507450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82 </a:t>
            </a:r>
            <a:r>
              <a:rPr lang="en-US" sz="2800" dirty="0" err="1"/>
              <a:t>yo</a:t>
            </a:r>
            <a:r>
              <a:rPr lang="en-US" sz="2800" dirty="0"/>
              <a:t> with HTN, DM and COPD</a:t>
            </a:r>
          </a:p>
        </p:txBody>
      </p:sp>
    </p:spTree>
    <p:extLst>
      <p:ext uri="{BB962C8B-B14F-4D97-AF65-F5344CB8AC3E}">
        <p14:creationId xmlns:p14="http://schemas.microsoft.com/office/powerpoint/2010/main" val="42859429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Tests force action – one direction or the other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17188298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85BF-4CC0-D712-3F4E-36F09310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our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A457B-7D43-6604-D001-462F627BA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881"/>
            <a:ext cx="10515600" cy="4657082"/>
          </a:xfrm>
        </p:spPr>
        <p:txBody>
          <a:bodyPr>
            <a:normAutofit/>
          </a:bodyPr>
          <a:lstStyle/>
          <a:p>
            <a:r>
              <a:rPr lang="en-US" dirty="0"/>
              <a:t>We landed somewhere around 30%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 we are in the zone of uncertainty </a:t>
            </a:r>
          </a:p>
          <a:p>
            <a:endParaRPr lang="en-US" dirty="0"/>
          </a:p>
        </p:txBody>
      </p:sp>
      <p:pic>
        <p:nvPicPr>
          <p:cNvPr id="4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09FC08BD-C9E2-0F49-2538-0A9C10B70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478"/>
          <a:stretch/>
        </p:blipFill>
        <p:spPr>
          <a:xfrm>
            <a:off x="1700749" y="1894681"/>
            <a:ext cx="8790501" cy="3068638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8ACD4B2-DCB5-18CC-ED26-18CB4F9C9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368"/>
          <a:stretch/>
        </p:blipFill>
        <p:spPr>
          <a:xfrm>
            <a:off x="1919592" y="2033569"/>
            <a:ext cx="8352814" cy="31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3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Your Teen Has a Stomach Ache | Considerations &amp; Dangers">
            <a:extLst>
              <a:ext uri="{FF2B5EF4-FFF2-40B4-BE49-F238E27FC236}">
                <a16:creationId xmlns:a16="http://schemas.microsoft.com/office/drawing/2014/main" id="{F293D2D7-D3AF-4BF2-8303-8559A4EB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070" y="421415"/>
            <a:ext cx="4488934" cy="30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3713FA-F6F6-6B76-E5B2-47E01A75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continued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04C2D-319D-BEF5-0256-426C1C4FB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20697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2am.  Turns out, you are in a rural clinic.  You don’t have a CT scanner.  You remember taking POCUS ultrasound at VCU SOM and feel confident about your US skills, and decide to throw the probe on yourself</a:t>
            </a:r>
          </a:p>
          <a:p>
            <a:endParaRPr lang="en-US" dirty="0"/>
          </a:p>
          <a:p>
            <a:r>
              <a:rPr lang="en-US" dirty="0"/>
              <a:t>But, how does this test perform?</a:t>
            </a:r>
          </a:p>
          <a:p>
            <a:endParaRPr lang="en-US" dirty="0"/>
          </a:p>
          <a:p>
            <a:r>
              <a:rPr lang="en-US" dirty="0"/>
              <a:t>Lets remember EBM process to answer our question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C5AF7D3-49A6-7EF5-1C28-03725A086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014" y="3906958"/>
            <a:ext cx="2359224" cy="21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6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>
            <a:off x="6096000" y="1519707"/>
            <a:ext cx="170859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FF78687-EA33-3941-4E28-D87559FE155D}"/>
              </a:ext>
            </a:extLst>
          </p:cNvPr>
          <p:cNvSpPr txBox="1"/>
          <p:nvPr/>
        </p:nvSpPr>
        <p:spPr>
          <a:xfrm>
            <a:off x="7081678" y="3638010"/>
            <a:ext cx="3670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P: Pediatric patients with abdominal pain</a:t>
            </a:r>
          </a:p>
          <a:p>
            <a:r>
              <a:rPr lang="en-US" dirty="0"/>
              <a:t>I: Ultrasound (POCUS)</a:t>
            </a:r>
          </a:p>
          <a:p>
            <a:r>
              <a:rPr lang="en-US" dirty="0"/>
              <a:t>C: Gold standard </a:t>
            </a:r>
          </a:p>
          <a:p>
            <a:r>
              <a:rPr lang="en-US" dirty="0"/>
              <a:t>O: Correct diagnosis or final outcome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94610-1405-0664-1230-98923D8E6942}"/>
              </a:ext>
            </a:extLst>
          </p:cNvPr>
          <p:cNvSpPr txBox="1"/>
          <p:nvPr/>
        </p:nvSpPr>
        <p:spPr>
          <a:xfrm>
            <a:off x="7064448" y="2100421"/>
            <a:ext cx="3670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P: Patients</a:t>
            </a:r>
          </a:p>
          <a:p>
            <a:r>
              <a:rPr lang="en-US" dirty="0"/>
              <a:t>I: Intervention</a:t>
            </a:r>
          </a:p>
          <a:p>
            <a:r>
              <a:rPr lang="en-US" dirty="0"/>
              <a:t>C: Comparison</a:t>
            </a:r>
          </a:p>
          <a:p>
            <a:r>
              <a:rPr lang="en-US" dirty="0"/>
              <a:t>O: Outcome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6160348" y="1481070"/>
            <a:ext cx="1335156" cy="2369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3800EB-7AC3-75E6-DA57-60C985DF9053}"/>
              </a:ext>
            </a:extLst>
          </p:cNvPr>
          <p:cNvSpPr txBox="1"/>
          <p:nvPr/>
        </p:nvSpPr>
        <p:spPr>
          <a:xfrm>
            <a:off x="7495504" y="275298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guides.library.vcu.edu</a:t>
            </a:r>
            <a:r>
              <a:rPr lang="en-US" dirty="0"/>
              <a:t>/clerkships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4057BAD-B6C5-C064-B1F9-6F6C8D750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678" y="2281476"/>
            <a:ext cx="6052978" cy="191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595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C128EE-72B0-0BE6-5DA9-0FCEE787B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044" y="1047148"/>
            <a:ext cx="9863911" cy="5701859"/>
          </a:xfrm>
        </p:spPr>
      </p:pic>
    </p:spTree>
    <p:extLst>
      <p:ext uri="{BB962C8B-B14F-4D97-AF65-F5344CB8AC3E}">
        <p14:creationId xmlns:p14="http://schemas.microsoft.com/office/powerpoint/2010/main" val="4914571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DAF7-6A2C-EF52-D056-97B3E091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BE09BCD-349F-D90A-8914-A94CF62D0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28" y="2041159"/>
            <a:ext cx="7087527" cy="3828299"/>
          </a:xfrm>
        </p:spPr>
      </p:pic>
    </p:spTree>
    <p:extLst>
      <p:ext uri="{BB962C8B-B14F-4D97-AF65-F5344CB8AC3E}">
        <p14:creationId xmlns:p14="http://schemas.microsoft.com/office/powerpoint/2010/main" val="3372915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DFC47-5787-329E-8580-1D3602F9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You perform your ultrasound and see: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ppendicitis Noncompressible" descr="Appendicitis Noncompressible">
            <a:hlinkClick r:id="" action="ppaction://media"/>
            <a:extLst>
              <a:ext uri="{FF2B5EF4-FFF2-40B4-BE49-F238E27FC236}">
                <a16:creationId xmlns:a16="http://schemas.microsoft.com/office/drawing/2014/main" id="{B77A7FFF-097C-53D9-EFD9-08190FEE2B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434" y="2426818"/>
            <a:ext cx="5330183" cy="39976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ppendicitis" descr="appendicitis">
            <a:hlinkClick r:id="" action="ppaction://media"/>
            <a:extLst>
              <a:ext uri="{FF2B5EF4-FFF2-40B4-BE49-F238E27FC236}">
                <a16:creationId xmlns:a16="http://schemas.microsoft.com/office/drawing/2014/main" id="{60843C82-A2C9-2E6F-C3CD-08C62E5FB77A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07940" y="2426818"/>
            <a:ext cx="5330183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6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9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Ultrasound Positive</a:t>
            </a:r>
          </a:p>
          <a:p>
            <a:endParaRPr lang="en-US" dirty="0"/>
          </a:p>
          <a:p>
            <a:r>
              <a:rPr lang="en-US" dirty="0"/>
              <a:t>LR+ 11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 test: 30%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234983" y="724612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065678" y="1862696"/>
            <a:ext cx="3650099" cy="144574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EB6893-AE94-85F2-72F0-97B77C5AF031}"/>
              </a:ext>
            </a:extLst>
          </p:cNvPr>
          <p:cNvSpPr txBox="1">
            <a:spLocks/>
          </p:cNvSpPr>
          <p:nvPr/>
        </p:nvSpPr>
        <p:spPr>
          <a:xfrm>
            <a:off x="9096633" y="1825625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90%</a:t>
            </a:r>
          </a:p>
        </p:txBody>
      </p:sp>
    </p:spTree>
    <p:extLst>
      <p:ext uri="{BB962C8B-B14F-4D97-AF65-F5344CB8AC3E}">
        <p14:creationId xmlns:p14="http://schemas.microsoft.com/office/powerpoint/2010/main" val="12131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DFC47-5787-329E-8580-1D3602F9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You perform your ultrasound and see: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6" name="Picture 2">
            <a:extLst>
              <a:ext uri="{FF2B5EF4-FFF2-40B4-BE49-F238E27FC236}">
                <a16:creationId xmlns:a16="http://schemas.microsoft.com/office/drawing/2014/main" id="{E5131B93-A872-41E3-2689-0EF669984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4"/>
          <a:stretch/>
        </p:blipFill>
        <p:spPr bwMode="auto">
          <a:xfrm>
            <a:off x="3647645" y="2430972"/>
            <a:ext cx="4699000" cy="414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7747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86665" cy="4351338"/>
          </a:xfrm>
        </p:spPr>
        <p:txBody>
          <a:bodyPr/>
          <a:lstStyle/>
          <a:p>
            <a:r>
              <a:rPr lang="en-US" dirty="0"/>
              <a:t>Ultrasound Negative</a:t>
            </a:r>
          </a:p>
          <a:p>
            <a:endParaRPr lang="en-US" dirty="0"/>
          </a:p>
          <a:p>
            <a:r>
              <a:rPr lang="en-US" dirty="0"/>
              <a:t>LR 0.16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 test: 30%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234983" y="724612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5040964" y="3333151"/>
            <a:ext cx="3658193" cy="63336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FB176C-A6F3-06FA-007C-789F1032CE0B}"/>
              </a:ext>
            </a:extLst>
          </p:cNvPr>
          <p:cNvSpPr txBox="1">
            <a:spLocks/>
          </p:cNvSpPr>
          <p:nvPr/>
        </p:nvSpPr>
        <p:spPr>
          <a:xfrm>
            <a:off x="9096633" y="1825625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5%</a:t>
            </a:r>
          </a:p>
        </p:txBody>
      </p:sp>
    </p:spTree>
    <p:extLst>
      <p:ext uri="{BB962C8B-B14F-4D97-AF65-F5344CB8AC3E}">
        <p14:creationId xmlns:p14="http://schemas.microsoft.com/office/powerpoint/2010/main" val="315459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B96CF-BD3A-3918-7445-BFA2EE7D6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accomplished?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8F401-7890-2BBE-E049-5CF1C103D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Took a patient from a zone of uncertainty </a:t>
            </a:r>
          </a:p>
          <a:p>
            <a:r>
              <a:rPr lang="en-US" dirty="0"/>
              <a:t>Found evidence on using a new test</a:t>
            </a:r>
          </a:p>
          <a:p>
            <a:r>
              <a:rPr lang="en-US" dirty="0"/>
              <a:t>Used the test, and appropriately determined what our true chance of the patient having the disease is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EBM! </a:t>
            </a:r>
          </a:p>
        </p:txBody>
      </p:sp>
    </p:spTree>
    <p:extLst>
      <p:ext uri="{BB962C8B-B14F-4D97-AF65-F5344CB8AC3E}">
        <p14:creationId xmlns:p14="http://schemas.microsoft.com/office/powerpoint/2010/main" val="24267331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1CBC-5F9B-39DF-CAF2-9F878A78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 does it matter? </a:t>
            </a:r>
          </a:p>
        </p:txBody>
      </p:sp>
      <p:pic>
        <p:nvPicPr>
          <p:cNvPr id="6" name="Picture 2" descr="medical memes - Stairs - CT scan ER docs Physical exam History Seeing the patient">
            <a:extLst>
              <a:ext uri="{FF2B5EF4-FFF2-40B4-BE49-F238E27FC236}">
                <a16:creationId xmlns:a16="http://schemas.microsoft.com/office/drawing/2014/main" id="{D483EA98-0B0C-6B4B-21E0-C84D439A1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14" y="1811129"/>
            <a:ext cx="4421632" cy="441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769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A1CBC-5F9B-39DF-CAF2-9F878A78A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But why does it matter?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7E812C-64C5-915A-A834-3AF87C368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72749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37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D4CE8-011D-B0A4-865D-3C93FF19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en-US" sz="4000"/>
              <a:t>Can we ”rule out” disease?</a:t>
            </a: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D1E74-76E5-3E56-83A8-A697B6375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083064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93756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2AB1A-14B5-C3D4-942F-0748D15A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36975-38BA-69FC-89D8-1C289B23A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Remember when COVID tests came out, all of a sudden everyone seemed to understood false positive and false negative</a:t>
            </a:r>
          </a:p>
          <a:p>
            <a:r>
              <a:rPr lang="en-US" dirty="0"/>
              <a:t>But did they really? </a:t>
            </a:r>
          </a:p>
          <a:p>
            <a:r>
              <a:rPr lang="en-US" dirty="0"/>
              <a:t>The chance of it being FP or FN varied significantly on the pre-test probability</a:t>
            </a:r>
          </a:p>
          <a:p>
            <a:r>
              <a:rPr lang="en-US" dirty="0"/>
              <a:t>Fever, cough, chills, SOB --&gt; high pre-test</a:t>
            </a:r>
          </a:p>
          <a:p>
            <a:r>
              <a:rPr lang="en-US" dirty="0"/>
              <a:t>Asymptomatic --&gt; low pre-test </a:t>
            </a:r>
          </a:p>
          <a:p>
            <a:r>
              <a:rPr lang="en-US" dirty="0"/>
              <a:t>But --- we didn’t know the test characteristics!  What was the gold standard?? </a:t>
            </a:r>
          </a:p>
        </p:txBody>
      </p:sp>
    </p:spTree>
    <p:extLst>
      <p:ext uri="{BB962C8B-B14F-4D97-AF65-F5344CB8AC3E}">
        <p14:creationId xmlns:p14="http://schemas.microsoft.com/office/powerpoint/2010/main" val="35253254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95E6-CBEC-5907-C5FB-37F02F7F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from last month: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2DEF8-7809-C03B-6622-42865FA3F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Wilson, resident physician sees a patient with chief complaint of leg swelling. 	</a:t>
            </a:r>
          </a:p>
          <a:p>
            <a:pPr lvl="1"/>
            <a:r>
              <a:rPr lang="en-US" dirty="0"/>
              <a:t>PMH: HTN, COPD, DM, hyperlipidemia, VTE</a:t>
            </a:r>
          </a:p>
          <a:p>
            <a:r>
              <a:rPr lang="en-US" dirty="0"/>
              <a:t>Patient denies trauma, redness, fevers, rash or any other complaints. </a:t>
            </a:r>
          </a:p>
          <a:p>
            <a:r>
              <a:rPr lang="en-US" dirty="0"/>
              <a:t>On physical exam, there is unilateral left lower extremity swelling, 1+ pitting edema to mid shin, no deformities, normal sensation and motor.  Skin exam is unremarkable.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57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C6B0-9EF3-CF41-A6A6-D7EE77CD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1223D-CC2A-A667-7F0D-DFE4A50EC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DVT</a:t>
            </a:r>
          </a:p>
          <a:p>
            <a:endParaRPr lang="en-US" dirty="0"/>
          </a:p>
          <a:p>
            <a:r>
              <a:rPr lang="en-US" sz="1200" dirty="0" err="1"/>
              <a:t>Cellluitis</a:t>
            </a:r>
            <a:endParaRPr lang="en-US" sz="1200" dirty="0"/>
          </a:p>
          <a:p>
            <a:r>
              <a:rPr lang="en-US" sz="1200" dirty="0"/>
              <a:t>Abscess</a:t>
            </a:r>
          </a:p>
          <a:p>
            <a:r>
              <a:rPr lang="en-US" sz="1200" dirty="0"/>
              <a:t>Fracture</a:t>
            </a:r>
          </a:p>
          <a:p>
            <a:r>
              <a:rPr lang="en-US" sz="1200" dirty="0"/>
              <a:t>Contusion</a:t>
            </a:r>
          </a:p>
          <a:p>
            <a:r>
              <a:rPr lang="en-US" sz="1200" dirty="0"/>
              <a:t>Renal failure</a:t>
            </a:r>
          </a:p>
          <a:p>
            <a:r>
              <a:rPr lang="en-US" sz="1200" dirty="0"/>
              <a:t>Heart failure</a:t>
            </a:r>
          </a:p>
          <a:p>
            <a:r>
              <a:rPr lang="en-US" sz="1200" dirty="0"/>
              <a:t>Lymphedema</a:t>
            </a:r>
          </a:p>
          <a:p>
            <a:pPr marL="0" indent="0">
              <a:buNone/>
            </a:pP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BB6D-0BC5-AE4E-471A-9E3CEA29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 test probability?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B83BB28-883A-D21C-17B4-53A9737EF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2364" y="1590493"/>
            <a:ext cx="5532415" cy="4351338"/>
          </a:xfrm>
        </p:spPr>
      </p:pic>
      <p:pic>
        <p:nvPicPr>
          <p:cNvPr id="7" name="Picture 6" descr="A screenshot of a medical survey&#10;&#10;Description automatically generated">
            <a:extLst>
              <a:ext uri="{FF2B5EF4-FFF2-40B4-BE49-F238E27FC236}">
                <a16:creationId xmlns:a16="http://schemas.microsoft.com/office/drawing/2014/main" id="{96453F3E-ADCD-9612-3E13-533D26146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21" y="1330642"/>
            <a:ext cx="5015958" cy="4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921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517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</p:spTree>
    <p:extLst>
      <p:ext uri="{BB962C8B-B14F-4D97-AF65-F5344CB8AC3E}">
        <p14:creationId xmlns:p14="http://schemas.microsoft.com/office/powerpoint/2010/main" val="4881725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A7DAE1-6B4D-1EA7-3A26-074191DCF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003" y="1117192"/>
            <a:ext cx="3369201" cy="544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904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2929618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E346-4F30-6103-A77E-DEF5C50E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black device with a screen and cables&#10;&#10;Description automatically generated">
            <a:extLst>
              <a:ext uri="{FF2B5EF4-FFF2-40B4-BE49-F238E27FC236}">
                <a16:creationId xmlns:a16="http://schemas.microsoft.com/office/drawing/2014/main" id="{7D6BB4CB-9E32-B34E-F2F8-2E88C0B19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67156" y="638433"/>
            <a:ext cx="2768821" cy="5581133"/>
          </a:xfrm>
        </p:spPr>
      </p:pic>
      <p:pic>
        <p:nvPicPr>
          <p:cNvPr id="6" name="wilson clot">
            <a:hlinkClick r:id="" action="ppaction://media"/>
            <a:extLst>
              <a:ext uri="{FF2B5EF4-FFF2-40B4-BE49-F238E27FC236}">
                <a16:creationId xmlns:a16="http://schemas.microsoft.com/office/drawing/2014/main" id="{675E4405-FD8B-1BCF-3FB5-CE222F9EA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2166" y="1109457"/>
            <a:ext cx="6185444" cy="463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9C9D-FDC7-7F15-A07E-F58DF316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6CC44-F227-E10A-5A61-C7E226BC7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Started patient on DOAC</a:t>
            </a:r>
          </a:p>
          <a:p>
            <a:r>
              <a:rPr lang="en-US" dirty="0"/>
              <a:t>Followed up with PCP, had a repeat study done which again confirmed the diagnosis </a:t>
            </a:r>
          </a:p>
          <a:p>
            <a:r>
              <a:rPr lang="en-US" dirty="0"/>
              <a:t>Used likelihood ratios to appropriately determine the likelihood that the test was correct! </a:t>
            </a:r>
          </a:p>
          <a:p>
            <a:r>
              <a:rPr lang="en-US" dirty="0"/>
              <a:t>This can be you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101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E059-4CAE-9B36-9A9D-623A96E4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A1D4-734B-77C5-94B8-C7A744976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Likelihood ratios: </a:t>
            </a:r>
          </a:p>
          <a:p>
            <a:pPr lvl="1"/>
            <a:r>
              <a:rPr lang="en-US" dirty="0"/>
              <a:t>Affect real time decision making</a:t>
            </a:r>
          </a:p>
          <a:p>
            <a:pPr lvl="1"/>
            <a:r>
              <a:rPr lang="en-US" dirty="0"/>
              <a:t>Integrate specificity and sensitivity (the whole 2x2 table!)</a:t>
            </a:r>
          </a:p>
          <a:p>
            <a:pPr lvl="1"/>
            <a:r>
              <a:rPr lang="en-US" dirty="0"/>
              <a:t>Should be applied in all diagnostic work ups! </a:t>
            </a:r>
          </a:p>
          <a:p>
            <a:pPr lvl="1"/>
            <a:r>
              <a:rPr lang="en-US" dirty="0"/>
              <a:t>Used appropriately, can prevent unnecessary testing or incorrect testing</a:t>
            </a:r>
          </a:p>
          <a:p>
            <a:pPr lvl="1"/>
            <a:r>
              <a:rPr lang="en-US" dirty="0"/>
              <a:t>As you rotate through M3 year, start thinking in terms of probability expressed as a percentage, not “pathognomonic, classic presentation, </a:t>
            </a:r>
            <a:r>
              <a:rPr lang="en-US" dirty="0" err="1"/>
              <a:t>etc</a:t>
            </a:r>
            <a:r>
              <a:rPr lang="en-US" dirty="0"/>
              <a:t>”.  What does that mean for that disease ? </a:t>
            </a:r>
          </a:p>
          <a:p>
            <a:pPr lvl="1"/>
            <a:r>
              <a:rPr lang="en-US" dirty="0"/>
              <a:t>The data is out there! </a:t>
            </a:r>
          </a:p>
        </p:txBody>
      </p:sp>
    </p:spTree>
    <p:extLst>
      <p:ext uri="{BB962C8B-B14F-4D97-AF65-F5344CB8AC3E}">
        <p14:creationId xmlns:p14="http://schemas.microsoft.com/office/powerpoint/2010/main" val="26260435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A616-E749-B98F-FAB0-89F6A25E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34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Remember 	- take the quiz!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Questions? Email me – </a:t>
            </a:r>
            <a:r>
              <a:rPr lang="en-US" dirty="0" err="1"/>
              <a:t>john.joyce@vcuhealth.org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52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18306</TotalTime>
  <Words>2471</Words>
  <Application>Microsoft Macintosh PowerPoint</Application>
  <PresentationFormat>Widescreen</PresentationFormat>
  <Paragraphs>371</Paragraphs>
  <Slides>82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aleoregular</vt:lpstr>
      <vt:lpstr>Arial</vt:lpstr>
      <vt:lpstr>Calibri</vt:lpstr>
      <vt:lpstr>Calibri Light</vt:lpstr>
      <vt:lpstr>inherit</vt:lpstr>
      <vt:lpstr>montserrat</vt:lpstr>
      <vt:lpstr>Office Theme</vt:lpstr>
      <vt:lpstr>Population Health M3</vt:lpstr>
      <vt:lpstr>Housekeeping:  </vt:lpstr>
      <vt:lpstr>The Evidence Cycle</vt:lpstr>
      <vt:lpstr>The Evidence Cycle</vt:lpstr>
      <vt:lpstr>The Evidence Cycle</vt:lpstr>
      <vt:lpstr>The Evidence Cycle</vt:lpstr>
      <vt:lpstr>Goals and Objectives</vt:lpstr>
      <vt:lpstr>Today’s Road Map: making the diagnosis </vt:lpstr>
      <vt:lpstr>Today’s Road Map: making the diagnosis </vt:lpstr>
      <vt:lpstr>Consider the case:</vt:lpstr>
      <vt:lpstr>PowerPoint Presentation</vt:lpstr>
      <vt:lpstr>PowerPoint Presentation</vt:lpstr>
      <vt:lpstr>So what test should I order?!</vt:lpstr>
      <vt:lpstr>Before you order any test, you need to know - how good is the test??</vt:lpstr>
      <vt:lpstr>Ways that we can assess test performance:  </vt:lpstr>
      <vt:lpstr>PowerPoint Presentation</vt:lpstr>
      <vt:lpstr>Likelihood ratios to the rescue! </vt:lpstr>
      <vt:lpstr>Bayes Theorem</vt:lpstr>
      <vt:lpstr>Bayes Theorem Explained – statistics are fluid!</vt:lpstr>
      <vt:lpstr>PowerPoint Presentation</vt:lpstr>
      <vt:lpstr>PowerPoint Presentation</vt:lpstr>
      <vt:lpstr>What is the chance it was FP now?</vt:lpstr>
      <vt:lpstr>This is because our pre-test probability was zero</vt:lpstr>
      <vt:lpstr>This is because our pre-test probability was zero</vt:lpstr>
      <vt:lpstr>Back to the 2x2 table</vt:lpstr>
      <vt:lpstr>PowerPoint Presentation</vt:lpstr>
      <vt:lpstr>LR+   Likelihood of the test being correct when it is positive LR – Likelihood of the test being correct when it is negative </vt:lpstr>
      <vt:lpstr>PowerPoint Presentation</vt:lpstr>
      <vt:lpstr>A word on ratios: </vt:lpstr>
      <vt:lpstr>Fagen nomogram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look at some other common tests</vt:lpstr>
      <vt:lpstr>You can see if studies done, usually they are for common disease states: </vt:lpstr>
      <vt:lpstr>You can see if studies done, usually they are for common disease states: </vt:lpstr>
      <vt:lpstr>You can see if studies done, usually they are for common disease states: </vt:lpstr>
      <vt:lpstr>Ok so we now know – no test gives us 100 percent yes or no, so what do I do?? </vt:lpstr>
      <vt:lpstr>PowerPoint Presentation</vt:lpstr>
      <vt:lpstr>How do we get pre-test probabilities</vt:lpstr>
      <vt:lpstr>How do we get pre-test probabilities </vt:lpstr>
      <vt:lpstr>How do we get pre-test probabilities</vt:lpstr>
      <vt:lpstr>PowerPoint Presentation</vt:lpstr>
      <vt:lpstr>But let’s remember our patient</vt:lpstr>
      <vt:lpstr>But how certain do I need to be?</vt:lpstr>
      <vt:lpstr>PowerPoint Presentation</vt:lpstr>
      <vt:lpstr>Treatment threshold</vt:lpstr>
      <vt:lpstr>How low would your suspicion of acute appendicitis need to be in order to send him home?</vt:lpstr>
      <vt:lpstr>Observation threshold</vt:lpstr>
      <vt:lpstr>PowerPoint Presentation</vt:lpstr>
      <vt:lpstr>PowerPoint Presentation</vt:lpstr>
      <vt:lpstr>PowerPoint Presentation</vt:lpstr>
      <vt:lpstr>PowerPoint Presentation</vt:lpstr>
      <vt:lpstr>Tests force action – one direction or the other</vt:lpstr>
      <vt:lpstr>Back to our case</vt:lpstr>
      <vt:lpstr>Case continued </vt:lpstr>
      <vt:lpstr>The Evidence Cycle</vt:lpstr>
      <vt:lpstr>The Evidence Cycle</vt:lpstr>
      <vt:lpstr>PowerPoint Presentation</vt:lpstr>
      <vt:lpstr>PowerPoint Presentation</vt:lpstr>
      <vt:lpstr>You perform your ultrasound and see:</vt:lpstr>
      <vt:lpstr>PowerPoint Presentation</vt:lpstr>
      <vt:lpstr>You perform your ultrasound and see:</vt:lpstr>
      <vt:lpstr>PowerPoint Presentation</vt:lpstr>
      <vt:lpstr>What have we accomplished?</vt:lpstr>
      <vt:lpstr>But why does it matter? </vt:lpstr>
      <vt:lpstr>But why does it matter? </vt:lpstr>
      <vt:lpstr>Can we ”rule out” disease?</vt:lpstr>
      <vt:lpstr>COVID </vt:lpstr>
      <vt:lpstr>A case from last month: </vt:lpstr>
      <vt:lpstr>DDx?</vt:lpstr>
      <vt:lpstr>Pre test probability?</vt:lpstr>
      <vt:lpstr>Ultrasound obtained </vt:lpstr>
      <vt:lpstr>Ultrasound obtained </vt:lpstr>
      <vt:lpstr>Ultrasound obtained </vt:lpstr>
      <vt:lpstr>PowerPoint Presentation</vt:lpstr>
      <vt:lpstr>PowerPoint Presentation</vt:lpstr>
      <vt:lpstr>Case conclusion</vt:lpstr>
      <vt:lpstr>Putting it together  </vt:lpstr>
      <vt:lpstr>Remember  - take the quiz!   Questions? Email me – john.joyce@vcuhealth.org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</dc:title>
  <dc:creator>Michael Joyce</dc:creator>
  <cp:lastModifiedBy>Michael Joyce</cp:lastModifiedBy>
  <cp:revision>33</cp:revision>
  <dcterms:created xsi:type="dcterms:W3CDTF">2022-07-06T12:32:15Z</dcterms:created>
  <dcterms:modified xsi:type="dcterms:W3CDTF">2025-04-14T16:14:44Z</dcterms:modified>
</cp:coreProperties>
</file>