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43"/>
  </p:notesMasterIdLst>
  <p:sldIdLst>
    <p:sldId id="256" r:id="rId2"/>
    <p:sldId id="267" r:id="rId3"/>
    <p:sldId id="268" r:id="rId4"/>
    <p:sldId id="285" r:id="rId5"/>
    <p:sldId id="258" r:id="rId6"/>
    <p:sldId id="259" r:id="rId7"/>
    <p:sldId id="276" r:id="rId8"/>
    <p:sldId id="278" r:id="rId9"/>
    <p:sldId id="279" r:id="rId10"/>
    <p:sldId id="286" r:id="rId11"/>
    <p:sldId id="277" r:id="rId12"/>
    <p:sldId id="272" r:id="rId13"/>
    <p:sldId id="260" r:id="rId14"/>
    <p:sldId id="261" r:id="rId15"/>
    <p:sldId id="262" r:id="rId16"/>
    <p:sldId id="263" r:id="rId17"/>
    <p:sldId id="264" r:id="rId18"/>
    <p:sldId id="265" r:id="rId19"/>
    <p:sldId id="284" r:id="rId20"/>
    <p:sldId id="280" r:id="rId21"/>
    <p:sldId id="281" r:id="rId22"/>
    <p:sldId id="283" r:id="rId23"/>
    <p:sldId id="296" r:id="rId24"/>
    <p:sldId id="266" r:id="rId25"/>
    <p:sldId id="269" r:id="rId26"/>
    <p:sldId id="270" r:id="rId27"/>
    <p:sldId id="271" r:id="rId28"/>
    <p:sldId id="302" r:id="rId29"/>
    <p:sldId id="273" r:id="rId30"/>
    <p:sldId id="274" r:id="rId31"/>
    <p:sldId id="287" r:id="rId32"/>
    <p:sldId id="288" r:id="rId33"/>
    <p:sldId id="289" r:id="rId34"/>
    <p:sldId id="291" r:id="rId35"/>
    <p:sldId id="294" r:id="rId36"/>
    <p:sldId id="293" r:id="rId37"/>
    <p:sldId id="295" r:id="rId38"/>
    <p:sldId id="298" r:id="rId39"/>
    <p:sldId id="299" r:id="rId40"/>
    <p:sldId id="300" r:id="rId41"/>
    <p:sldId id="30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8844"/>
  </p:normalViewPr>
  <p:slideViewPr>
    <p:cSldViewPr snapToGrid="0" snapToObjects="1">
      <p:cViewPr varScale="1">
        <p:scale>
          <a:sx n="99" d="100"/>
          <a:sy n="99" d="100"/>
        </p:scale>
        <p:origin x="16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03AF3-44D4-49E3-97EA-FABB88C2EE4F}" type="doc">
      <dgm:prSet loTypeId="urn:microsoft.com/office/officeart/2016/7/layout/BasicLinearProcessNumbered" loCatId="process" qsTypeId="urn:microsoft.com/office/officeart/2005/8/quickstyle/simple2" qsCatId="simple" csTypeId="urn:microsoft.com/office/officeart/2005/8/colors/colorful2" csCatId="colorful" phldr="1"/>
      <dgm:spPr/>
      <dgm:t>
        <a:bodyPr/>
        <a:lstStyle/>
        <a:p>
          <a:endParaRPr lang="en-US"/>
        </a:p>
      </dgm:t>
    </dgm:pt>
    <dgm:pt modelId="{D44A93F7-C15D-4074-865D-FB79E37B6FD2}">
      <dgm:prSet/>
      <dgm:spPr/>
      <dgm:t>
        <a:bodyPr/>
        <a:lstStyle/>
        <a:p>
          <a:r>
            <a:rPr lang="en-US"/>
            <a:t>Discuss the importance of how to formulate a question</a:t>
          </a:r>
        </a:p>
      </dgm:t>
    </dgm:pt>
    <dgm:pt modelId="{E1E16993-F5A1-4092-ACD3-D6305841D7F3}" type="parTrans" cxnId="{75D7F8B7-207C-4AA2-849D-3AF7D84943A4}">
      <dgm:prSet/>
      <dgm:spPr/>
      <dgm:t>
        <a:bodyPr/>
        <a:lstStyle/>
        <a:p>
          <a:endParaRPr lang="en-US"/>
        </a:p>
      </dgm:t>
    </dgm:pt>
    <dgm:pt modelId="{031F3D19-20E0-491B-81F5-9190315AE167}" type="sibTrans" cxnId="{75D7F8B7-207C-4AA2-849D-3AF7D84943A4}">
      <dgm:prSet phldrT="1" phldr="0"/>
      <dgm:spPr/>
      <dgm:t>
        <a:bodyPr/>
        <a:lstStyle/>
        <a:p>
          <a:r>
            <a:rPr lang="en-US"/>
            <a:t>1</a:t>
          </a:r>
        </a:p>
      </dgm:t>
    </dgm:pt>
    <dgm:pt modelId="{1D7066FE-E144-4D01-ACCC-39EDE66493B9}">
      <dgm:prSet/>
      <dgm:spPr/>
      <dgm:t>
        <a:bodyPr/>
        <a:lstStyle/>
        <a:p>
          <a:r>
            <a:rPr lang="en-US"/>
            <a:t>Overview of the main types of questions doctors ask on a daily basis </a:t>
          </a:r>
        </a:p>
      </dgm:t>
    </dgm:pt>
    <dgm:pt modelId="{A68C13FD-AB06-4D39-BCD3-1BFA6C5F2CFE}" type="parTrans" cxnId="{762B6DA7-0F74-40BC-9595-9EDBB127D9B4}">
      <dgm:prSet/>
      <dgm:spPr/>
      <dgm:t>
        <a:bodyPr/>
        <a:lstStyle/>
        <a:p>
          <a:endParaRPr lang="en-US"/>
        </a:p>
      </dgm:t>
    </dgm:pt>
    <dgm:pt modelId="{73EB7DD9-8175-42F0-8926-EBBC86BD5FC3}" type="sibTrans" cxnId="{762B6DA7-0F74-40BC-9595-9EDBB127D9B4}">
      <dgm:prSet phldrT="2" phldr="0"/>
      <dgm:spPr/>
      <dgm:t>
        <a:bodyPr/>
        <a:lstStyle/>
        <a:p>
          <a:r>
            <a:rPr lang="en-US"/>
            <a:t>2</a:t>
          </a:r>
        </a:p>
      </dgm:t>
    </dgm:pt>
    <dgm:pt modelId="{4B17C1AA-ABDE-45FA-9D3F-804C7EB1AF81}">
      <dgm:prSet/>
      <dgm:spPr/>
      <dgm:t>
        <a:bodyPr/>
        <a:lstStyle/>
        <a:p>
          <a:r>
            <a:rPr lang="en-US" dirty="0"/>
            <a:t>Practice refining clinical questions so that we can get to an answer</a:t>
          </a:r>
        </a:p>
      </dgm:t>
    </dgm:pt>
    <dgm:pt modelId="{DD0A3EBE-DD7A-4033-9203-BA854938A0F3}" type="parTrans" cxnId="{B6FAB279-4C3A-41FA-BFDE-C894DD371FE7}">
      <dgm:prSet/>
      <dgm:spPr/>
      <dgm:t>
        <a:bodyPr/>
        <a:lstStyle/>
        <a:p>
          <a:endParaRPr lang="en-US"/>
        </a:p>
      </dgm:t>
    </dgm:pt>
    <dgm:pt modelId="{6B3B0AC4-93CB-4BF3-97FC-01BA4FE37D1C}" type="sibTrans" cxnId="{B6FAB279-4C3A-41FA-BFDE-C894DD371FE7}">
      <dgm:prSet phldrT="3" phldr="0"/>
      <dgm:spPr/>
      <dgm:t>
        <a:bodyPr/>
        <a:lstStyle/>
        <a:p>
          <a:r>
            <a:rPr lang="en-US"/>
            <a:t>3</a:t>
          </a:r>
        </a:p>
      </dgm:t>
    </dgm:pt>
    <dgm:pt modelId="{CF4E6B61-C6B7-6E4C-A457-C783BA989D0B}">
      <dgm:prSet/>
      <dgm:spPr/>
      <dgm:t>
        <a:bodyPr/>
        <a:lstStyle/>
        <a:p>
          <a:r>
            <a:rPr lang="en-US" dirty="0"/>
            <a:t>Provide resources for searching for evidence </a:t>
          </a:r>
        </a:p>
      </dgm:t>
    </dgm:pt>
    <dgm:pt modelId="{AA5D0EAB-BAA6-084E-A2F7-3C22FADF4E53}" type="parTrans" cxnId="{F5E9239A-36B7-654B-B1F9-BDFF7445D4E8}">
      <dgm:prSet/>
      <dgm:spPr/>
      <dgm:t>
        <a:bodyPr/>
        <a:lstStyle/>
        <a:p>
          <a:endParaRPr lang="en-US"/>
        </a:p>
      </dgm:t>
    </dgm:pt>
    <dgm:pt modelId="{9B1C1591-4B53-1A41-90FC-01B021DC93DC}" type="sibTrans" cxnId="{F5E9239A-36B7-654B-B1F9-BDFF7445D4E8}">
      <dgm:prSet phldrT="4" phldr="0"/>
      <dgm:spPr/>
      <dgm:t>
        <a:bodyPr/>
        <a:lstStyle/>
        <a:p>
          <a:r>
            <a:rPr lang="en-US"/>
            <a:t>4</a:t>
          </a:r>
        </a:p>
      </dgm:t>
    </dgm:pt>
    <dgm:pt modelId="{8A3C77F2-1B1A-104B-AF36-5C311E0E3529}" type="pres">
      <dgm:prSet presAssocID="{1D703AF3-44D4-49E3-97EA-FABB88C2EE4F}" presName="Name0" presStyleCnt="0">
        <dgm:presLayoutVars>
          <dgm:animLvl val="lvl"/>
          <dgm:resizeHandles val="exact"/>
        </dgm:presLayoutVars>
      </dgm:prSet>
      <dgm:spPr/>
    </dgm:pt>
    <dgm:pt modelId="{CE794243-41A9-EF41-B6AB-3D8F3847FFF9}" type="pres">
      <dgm:prSet presAssocID="{D44A93F7-C15D-4074-865D-FB79E37B6FD2}" presName="compositeNode" presStyleCnt="0">
        <dgm:presLayoutVars>
          <dgm:bulletEnabled val="1"/>
        </dgm:presLayoutVars>
      </dgm:prSet>
      <dgm:spPr/>
    </dgm:pt>
    <dgm:pt modelId="{62EF1A87-DD41-9544-83ED-511E312D8294}" type="pres">
      <dgm:prSet presAssocID="{D44A93F7-C15D-4074-865D-FB79E37B6FD2}" presName="bgRect" presStyleLbl="bgAccFollowNode1" presStyleIdx="0" presStyleCnt="4"/>
      <dgm:spPr/>
    </dgm:pt>
    <dgm:pt modelId="{EF253637-8FD8-4C46-9585-4915B36E8FC2}" type="pres">
      <dgm:prSet presAssocID="{031F3D19-20E0-491B-81F5-9190315AE167}" presName="sibTransNodeCircle" presStyleLbl="alignNode1" presStyleIdx="0" presStyleCnt="8">
        <dgm:presLayoutVars>
          <dgm:chMax val="0"/>
          <dgm:bulletEnabled/>
        </dgm:presLayoutVars>
      </dgm:prSet>
      <dgm:spPr/>
    </dgm:pt>
    <dgm:pt modelId="{01427454-9CD6-1E48-A834-2E10E8B7820B}" type="pres">
      <dgm:prSet presAssocID="{D44A93F7-C15D-4074-865D-FB79E37B6FD2}" presName="bottomLine" presStyleLbl="alignNode1" presStyleIdx="1" presStyleCnt="8">
        <dgm:presLayoutVars/>
      </dgm:prSet>
      <dgm:spPr/>
    </dgm:pt>
    <dgm:pt modelId="{87992EF9-C758-7640-9F62-62F06D053A0E}" type="pres">
      <dgm:prSet presAssocID="{D44A93F7-C15D-4074-865D-FB79E37B6FD2}" presName="nodeText" presStyleLbl="bgAccFollowNode1" presStyleIdx="0" presStyleCnt="4">
        <dgm:presLayoutVars>
          <dgm:bulletEnabled val="1"/>
        </dgm:presLayoutVars>
      </dgm:prSet>
      <dgm:spPr/>
    </dgm:pt>
    <dgm:pt modelId="{3BCE7ED1-E9D6-2E4D-A83B-C3850D265DCB}" type="pres">
      <dgm:prSet presAssocID="{031F3D19-20E0-491B-81F5-9190315AE167}" presName="sibTrans" presStyleCnt="0"/>
      <dgm:spPr/>
    </dgm:pt>
    <dgm:pt modelId="{EA5DCEE0-D576-954B-819B-8CF62D8693CF}" type="pres">
      <dgm:prSet presAssocID="{1D7066FE-E144-4D01-ACCC-39EDE66493B9}" presName="compositeNode" presStyleCnt="0">
        <dgm:presLayoutVars>
          <dgm:bulletEnabled val="1"/>
        </dgm:presLayoutVars>
      </dgm:prSet>
      <dgm:spPr/>
    </dgm:pt>
    <dgm:pt modelId="{00B5E310-0FEC-1C47-92F2-C7018E355E51}" type="pres">
      <dgm:prSet presAssocID="{1D7066FE-E144-4D01-ACCC-39EDE66493B9}" presName="bgRect" presStyleLbl="bgAccFollowNode1" presStyleIdx="1" presStyleCnt="4"/>
      <dgm:spPr/>
    </dgm:pt>
    <dgm:pt modelId="{2FD6C8AD-F723-A54C-B176-5865FB6DBDB4}" type="pres">
      <dgm:prSet presAssocID="{73EB7DD9-8175-42F0-8926-EBBC86BD5FC3}" presName="sibTransNodeCircle" presStyleLbl="alignNode1" presStyleIdx="2" presStyleCnt="8">
        <dgm:presLayoutVars>
          <dgm:chMax val="0"/>
          <dgm:bulletEnabled/>
        </dgm:presLayoutVars>
      </dgm:prSet>
      <dgm:spPr/>
    </dgm:pt>
    <dgm:pt modelId="{FB29407D-A8D8-6747-9BD5-B7D5AB3D47C8}" type="pres">
      <dgm:prSet presAssocID="{1D7066FE-E144-4D01-ACCC-39EDE66493B9}" presName="bottomLine" presStyleLbl="alignNode1" presStyleIdx="3" presStyleCnt="8">
        <dgm:presLayoutVars/>
      </dgm:prSet>
      <dgm:spPr/>
    </dgm:pt>
    <dgm:pt modelId="{02AD1E8D-9CE0-6C45-9523-D9B02B8FB706}" type="pres">
      <dgm:prSet presAssocID="{1D7066FE-E144-4D01-ACCC-39EDE66493B9}" presName="nodeText" presStyleLbl="bgAccFollowNode1" presStyleIdx="1" presStyleCnt="4">
        <dgm:presLayoutVars>
          <dgm:bulletEnabled val="1"/>
        </dgm:presLayoutVars>
      </dgm:prSet>
      <dgm:spPr/>
    </dgm:pt>
    <dgm:pt modelId="{55B03DE6-8105-5F40-81A7-458D6FA9D460}" type="pres">
      <dgm:prSet presAssocID="{73EB7DD9-8175-42F0-8926-EBBC86BD5FC3}" presName="sibTrans" presStyleCnt="0"/>
      <dgm:spPr/>
    </dgm:pt>
    <dgm:pt modelId="{65EDDD4F-8645-D94F-ACD2-923B247B4C1A}" type="pres">
      <dgm:prSet presAssocID="{4B17C1AA-ABDE-45FA-9D3F-804C7EB1AF81}" presName="compositeNode" presStyleCnt="0">
        <dgm:presLayoutVars>
          <dgm:bulletEnabled val="1"/>
        </dgm:presLayoutVars>
      </dgm:prSet>
      <dgm:spPr/>
    </dgm:pt>
    <dgm:pt modelId="{DFA67817-4D83-8649-9A59-6FC1DA9999D8}" type="pres">
      <dgm:prSet presAssocID="{4B17C1AA-ABDE-45FA-9D3F-804C7EB1AF81}" presName="bgRect" presStyleLbl="bgAccFollowNode1" presStyleIdx="2" presStyleCnt="4"/>
      <dgm:spPr/>
    </dgm:pt>
    <dgm:pt modelId="{A15184A5-F2AC-F841-9E5D-451594F5CC3E}" type="pres">
      <dgm:prSet presAssocID="{6B3B0AC4-93CB-4BF3-97FC-01BA4FE37D1C}" presName="sibTransNodeCircle" presStyleLbl="alignNode1" presStyleIdx="4" presStyleCnt="8">
        <dgm:presLayoutVars>
          <dgm:chMax val="0"/>
          <dgm:bulletEnabled/>
        </dgm:presLayoutVars>
      </dgm:prSet>
      <dgm:spPr/>
    </dgm:pt>
    <dgm:pt modelId="{F4EFB847-406A-5B48-BE9A-DAD171A44E17}" type="pres">
      <dgm:prSet presAssocID="{4B17C1AA-ABDE-45FA-9D3F-804C7EB1AF81}" presName="bottomLine" presStyleLbl="alignNode1" presStyleIdx="5" presStyleCnt="8">
        <dgm:presLayoutVars/>
      </dgm:prSet>
      <dgm:spPr/>
    </dgm:pt>
    <dgm:pt modelId="{C58240AE-E772-334B-9057-03CA5AA63E9F}" type="pres">
      <dgm:prSet presAssocID="{4B17C1AA-ABDE-45FA-9D3F-804C7EB1AF81}" presName="nodeText" presStyleLbl="bgAccFollowNode1" presStyleIdx="2" presStyleCnt="4">
        <dgm:presLayoutVars>
          <dgm:bulletEnabled val="1"/>
        </dgm:presLayoutVars>
      </dgm:prSet>
      <dgm:spPr/>
    </dgm:pt>
    <dgm:pt modelId="{014AB5D7-6A65-8C44-A97D-11240028F6F9}" type="pres">
      <dgm:prSet presAssocID="{6B3B0AC4-93CB-4BF3-97FC-01BA4FE37D1C}" presName="sibTrans" presStyleCnt="0"/>
      <dgm:spPr/>
    </dgm:pt>
    <dgm:pt modelId="{B13901BB-64F2-5044-8DE5-1BEEE82500F8}" type="pres">
      <dgm:prSet presAssocID="{CF4E6B61-C6B7-6E4C-A457-C783BA989D0B}" presName="compositeNode" presStyleCnt="0">
        <dgm:presLayoutVars>
          <dgm:bulletEnabled val="1"/>
        </dgm:presLayoutVars>
      </dgm:prSet>
      <dgm:spPr/>
    </dgm:pt>
    <dgm:pt modelId="{FF6C7E1F-48E2-DC42-BAFC-978522247102}" type="pres">
      <dgm:prSet presAssocID="{CF4E6B61-C6B7-6E4C-A457-C783BA989D0B}" presName="bgRect" presStyleLbl="bgAccFollowNode1" presStyleIdx="3" presStyleCnt="4"/>
      <dgm:spPr/>
    </dgm:pt>
    <dgm:pt modelId="{9666C801-C3F7-2440-BAC3-9FCA30E7D90F}" type="pres">
      <dgm:prSet presAssocID="{9B1C1591-4B53-1A41-90FC-01B021DC93DC}" presName="sibTransNodeCircle" presStyleLbl="alignNode1" presStyleIdx="6" presStyleCnt="8">
        <dgm:presLayoutVars>
          <dgm:chMax val="0"/>
          <dgm:bulletEnabled/>
        </dgm:presLayoutVars>
      </dgm:prSet>
      <dgm:spPr/>
    </dgm:pt>
    <dgm:pt modelId="{A65AE084-9F81-2C4A-B9BB-AB22C6381E8B}" type="pres">
      <dgm:prSet presAssocID="{CF4E6B61-C6B7-6E4C-A457-C783BA989D0B}" presName="bottomLine" presStyleLbl="alignNode1" presStyleIdx="7" presStyleCnt="8">
        <dgm:presLayoutVars/>
      </dgm:prSet>
      <dgm:spPr/>
    </dgm:pt>
    <dgm:pt modelId="{62BBA757-E402-004D-ABD1-3398DA737E87}" type="pres">
      <dgm:prSet presAssocID="{CF4E6B61-C6B7-6E4C-A457-C783BA989D0B}" presName="nodeText" presStyleLbl="bgAccFollowNode1" presStyleIdx="3" presStyleCnt="4">
        <dgm:presLayoutVars>
          <dgm:bulletEnabled val="1"/>
        </dgm:presLayoutVars>
      </dgm:prSet>
      <dgm:spPr/>
    </dgm:pt>
  </dgm:ptLst>
  <dgm:cxnLst>
    <dgm:cxn modelId="{300F0C13-65C0-4946-B84A-51E77223E200}" type="presOf" srcId="{031F3D19-20E0-491B-81F5-9190315AE167}" destId="{EF253637-8FD8-4C46-9585-4915B36E8FC2}" srcOrd="0" destOrd="0" presId="urn:microsoft.com/office/officeart/2016/7/layout/BasicLinearProcessNumbered"/>
    <dgm:cxn modelId="{9583B63E-1EF9-9244-A5BF-3DAE185CCA8A}" type="presOf" srcId="{4B17C1AA-ABDE-45FA-9D3F-804C7EB1AF81}" destId="{DFA67817-4D83-8649-9A59-6FC1DA9999D8}" srcOrd="0" destOrd="0" presId="urn:microsoft.com/office/officeart/2016/7/layout/BasicLinearProcessNumbered"/>
    <dgm:cxn modelId="{F02EDD4C-B848-5247-ACB5-281C2818C790}" type="presOf" srcId="{D44A93F7-C15D-4074-865D-FB79E37B6FD2}" destId="{62EF1A87-DD41-9544-83ED-511E312D8294}" srcOrd="0" destOrd="0" presId="urn:microsoft.com/office/officeart/2016/7/layout/BasicLinearProcessNumbered"/>
    <dgm:cxn modelId="{EBB35156-9B3A-2A43-B2CD-34F182490A7B}" type="presOf" srcId="{CF4E6B61-C6B7-6E4C-A457-C783BA989D0B}" destId="{62BBA757-E402-004D-ABD1-3398DA737E87}" srcOrd="1" destOrd="0" presId="urn:microsoft.com/office/officeart/2016/7/layout/BasicLinearProcessNumbered"/>
    <dgm:cxn modelId="{797A4659-0743-8442-95C8-B6A8EAD1AC08}" type="presOf" srcId="{1D7066FE-E144-4D01-ACCC-39EDE66493B9}" destId="{02AD1E8D-9CE0-6C45-9523-D9B02B8FB706}" srcOrd="1" destOrd="0" presId="urn:microsoft.com/office/officeart/2016/7/layout/BasicLinearProcessNumbered"/>
    <dgm:cxn modelId="{53A2425C-E6DA-9347-80BC-151AD27A39F2}" type="presOf" srcId="{9B1C1591-4B53-1A41-90FC-01B021DC93DC}" destId="{9666C801-C3F7-2440-BAC3-9FCA30E7D90F}" srcOrd="0" destOrd="0" presId="urn:microsoft.com/office/officeart/2016/7/layout/BasicLinearProcessNumbered"/>
    <dgm:cxn modelId="{B6FAB279-4C3A-41FA-BFDE-C894DD371FE7}" srcId="{1D703AF3-44D4-49E3-97EA-FABB88C2EE4F}" destId="{4B17C1AA-ABDE-45FA-9D3F-804C7EB1AF81}" srcOrd="2" destOrd="0" parTransId="{DD0A3EBE-DD7A-4033-9203-BA854938A0F3}" sibTransId="{6B3B0AC4-93CB-4BF3-97FC-01BA4FE37D1C}"/>
    <dgm:cxn modelId="{F5E9239A-36B7-654B-B1F9-BDFF7445D4E8}" srcId="{1D703AF3-44D4-49E3-97EA-FABB88C2EE4F}" destId="{CF4E6B61-C6B7-6E4C-A457-C783BA989D0B}" srcOrd="3" destOrd="0" parTransId="{AA5D0EAB-BAA6-084E-A2F7-3C22FADF4E53}" sibTransId="{9B1C1591-4B53-1A41-90FC-01B021DC93DC}"/>
    <dgm:cxn modelId="{762B6DA7-0F74-40BC-9595-9EDBB127D9B4}" srcId="{1D703AF3-44D4-49E3-97EA-FABB88C2EE4F}" destId="{1D7066FE-E144-4D01-ACCC-39EDE66493B9}" srcOrd="1" destOrd="0" parTransId="{A68C13FD-AB06-4D39-BCD3-1BFA6C5F2CFE}" sibTransId="{73EB7DD9-8175-42F0-8926-EBBC86BD5FC3}"/>
    <dgm:cxn modelId="{75D7F8B7-207C-4AA2-849D-3AF7D84943A4}" srcId="{1D703AF3-44D4-49E3-97EA-FABB88C2EE4F}" destId="{D44A93F7-C15D-4074-865D-FB79E37B6FD2}" srcOrd="0" destOrd="0" parTransId="{E1E16993-F5A1-4092-ACD3-D6305841D7F3}" sibTransId="{031F3D19-20E0-491B-81F5-9190315AE167}"/>
    <dgm:cxn modelId="{A3CD57BC-9428-4C43-AC57-8EC3E46CD575}" type="presOf" srcId="{CF4E6B61-C6B7-6E4C-A457-C783BA989D0B}" destId="{FF6C7E1F-48E2-DC42-BAFC-978522247102}" srcOrd="0" destOrd="0" presId="urn:microsoft.com/office/officeart/2016/7/layout/BasicLinearProcessNumbered"/>
    <dgm:cxn modelId="{27BEE4CB-0E96-7B4D-9842-999762C1AB2D}" type="presOf" srcId="{73EB7DD9-8175-42F0-8926-EBBC86BD5FC3}" destId="{2FD6C8AD-F723-A54C-B176-5865FB6DBDB4}" srcOrd="0" destOrd="0" presId="urn:microsoft.com/office/officeart/2016/7/layout/BasicLinearProcessNumbered"/>
    <dgm:cxn modelId="{E05A0CD5-3014-4F44-84E3-C5A53CB745E0}" type="presOf" srcId="{1D7066FE-E144-4D01-ACCC-39EDE66493B9}" destId="{00B5E310-0FEC-1C47-92F2-C7018E355E51}" srcOrd="0" destOrd="0" presId="urn:microsoft.com/office/officeart/2016/7/layout/BasicLinearProcessNumbered"/>
    <dgm:cxn modelId="{E4A50CD8-6FC2-F449-B523-454FCD3BAAAD}" type="presOf" srcId="{6B3B0AC4-93CB-4BF3-97FC-01BA4FE37D1C}" destId="{A15184A5-F2AC-F841-9E5D-451594F5CC3E}" srcOrd="0" destOrd="0" presId="urn:microsoft.com/office/officeart/2016/7/layout/BasicLinearProcessNumbered"/>
    <dgm:cxn modelId="{BD4DBADB-BEEA-924C-966F-1F36726C522F}" type="presOf" srcId="{1D703AF3-44D4-49E3-97EA-FABB88C2EE4F}" destId="{8A3C77F2-1B1A-104B-AF36-5C311E0E3529}" srcOrd="0" destOrd="0" presId="urn:microsoft.com/office/officeart/2016/7/layout/BasicLinearProcessNumbered"/>
    <dgm:cxn modelId="{8C04F8E9-4890-3747-9833-1792D8226889}" type="presOf" srcId="{4B17C1AA-ABDE-45FA-9D3F-804C7EB1AF81}" destId="{C58240AE-E772-334B-9057-03CA5AA63E9F}" srcOrd="1" destOrd="0" presId="urn:microsoft.com/office/officeart/2016/7/layout/BasicLinearProcessNumbered"/>
    <dgm:cxn modelId="{A675E5F0-2380-3F48-B4E8-8CEC364FB33C}" type="presOf" srcId="{D44A93F7-C15D-4074-865D-FB79E37B6FD2}" destId="{87992EF9-C758-7640-9F62-62F06D053A0E}" srcOrd="1" destOrd="0" presId="urn:microsoft.com/office/officeart/2016/7/layout/BasicLinearProcessNumbered"/>
    <dgm:cxn modelId="{4B593C85-E39A-404C-A1F3-2867B5C5A2EC}" type="presParOf" srcId="{8A3C77F2-1B1A-104B-AF36-5C311E0E3529}" destId="{CE794243-41A9-EF41-B6AB-3D8F3847FFF9}" srcOrd="0" destOrd="0" presId="urn:microsoft.com/office/officeart/2016/7/layout/BasicLinearProcessNumbered"/>
    <dgm:cxn modelId="{8CB5F8B8-6983-2141-A4CE-DB73D59C52F4}" type="presParOf" srcId="{CE794243-41A9-EF41-B6AB-3D8F3847FFF9}" destId="{62EF1A87-DD41-9544-83ED-511E312D8294}" srcOrd="0" destOrd="0" presId="urn:microsoft.com/office/officeart/2016/7/layout/BasicLinearProcessNumbered"/>
    <dgm:cxn modelId="{87D2F354-6158-D54A-834A-861312732296}" type="presParOf" srcId="{CE794243-41A9-EF41-B6AB-3D8F3847FFF9}" destId="{EF253637-8FD8-4C46-9585-4915B36E8FC2}" srcOrd="1" destOrd="0" presId="urn:microsoft.com/office/officeart/2016/7/layout/BasicLinearProcessNumbered"/>
    <dgm:cxn modelId="{CDDA5D05-7C3E-624D-8670-11FF341CF92E}" type="presParOf" srcId="{CE794243-41A9-EF41-B6AB-3D8F3847FFF9}" destId="{01427454-9CD6-1E48-A834-2E10E8B7820B}" srcOrd="2" destOrd="0" presId="urn:microsoft.com/office/officeart/2016/7/layout/BasicLinearProcessNumbered"/>
    <dgm:cxn modelId="{4088B95D-1D47-3245-9876-501E0E008F6F}" type="presParOf" srcId="{CE794243-41A9-EF41-B6AB-3D8F3847FFF9}" destId="{87992EF9-C758-7640-9F62-62F06D053A0E}" srcOrd="3" destOrd="0" presId="urn:microsoft.com/office/officeart/2016/7/layout/BasicLinearProcessNumbered"/>
    <dgm:cxn modelId="{CC34B297-95A3-314F-81DA-490725F8E667}" type="presParOf" srcId="{8A3C77F2-1B1A-104B-AF36-5C311E0E3529}" destId="{3BCE7ED1-E9D6-2E4D-A83B-C3850D265DCB}" srcOrd="1" destOrd="0" presId="urn:microsoft.com/office/officeart/2016/7/layout/BasicLinearProcessNumbered"/>
    <dgm:cxn modelId="{0026AAB7-6B30-B043-9C64-FC36C9736D67}" type="presParOf" srcId="{8A3C77F2-1B1A-104B-AF36-5C311E0E3529}" destId="{EA5DCEE0-D576-954B-819B-8CF62D8693CF}" srcOrd="2" destOrd="0" presId="urn:microsoft.com/office/officeart/2016/7/layout/BasicLinearProcessNumbered"/>
    <dgm:cxn modelId="{65259373-7A2D-D44B-B9F1-6B077C2B9CF8}" type="presParOf" srcId="{EA5DCEE0-D576-954B-819B-8CF62D8693CF}" destId="{00B5E310-0FEC-1C47-92F2-C7018E355E51}" srcOrd="0" destOrd="0" presId="urn:microsoft.com/office/officeart/2016/7/layout/BasicLinearProcessNumbered"/>
    <dgm:cxn modelId="{2D6E2C09-EDB7-1E40-8008-0DF4B0BF28F2}" type="presParOf" srcId="{EA5DCEE0-D576-954B-819B-8CF62D8693CF}" destId="{2FD6C8AD-F723-A54C-B176-5865FB6DBDB4}" srcOrd="1" destOrd="0" presId="urn:microsoft.com/office/officeart/2016/7/layout/BasicLinearProcessNumbered"/>
    <dgm:cxn modelId="{D8DC2229-AA89-6A47-AC28-28D5D90919F9}" type="presParOf" srcId="{EA5DCEE0-D576-954B-819B-8CF62D8693CF}" destId="{FB29407D-A8D8-6747-9BD5-B7D5AB3D47C8}" srcOrd="2" destOrd="0" presId="urn:microsoft.com/office/officeart/2016/7/layout/BasicLinearProcessNumbered"/>
    <dgm:cxn modelId="{51A49624-0C82-B645-8B2A-981E9FE134C1}" type="presParOf" srcId="{EA5DCEE0-D576-954B-819B-8CF62D8693CF}" destId="{02AD1E8D-9CE0-6C45-9523-D9B02B8FB706}" srcOrd="3" destOrd="0" presId="urn:microsoft.com/office/officeart/2016/7/layout/BasicLinearProcessNumbered"/>
    <dgm:cxn modelId="{12331249-5AA5-754F-8A5B-9888836E7D15}" type="presParOf" srcId="{8A3C77F2-1B1A-104B-AF36-5C311E0E3529}" destId="{55B03DE6-8105-5F40-81A7-458D6FA9D460}" srcOrd="3" destOrd="0" presId="urn:microsoft.com/office/officeart/2016/7/layout/BasicLinearProcessNumbered"/>
    <dgm:cxn modelId="{BB9A7DA7-D3CC-1F42-A8A3-00947A2EECAE}" type="presParOf" srcId="{8A3C77F2-1B1A-104B-AF36-5C311E0E3529}" destId="{65EDDD4F-8645-D94F-ACD2-923B247B4C1A}" srcOrd="4" destOrd="0" presId="urn:microsoft.com/office/officeart/2016/7/layout/BasicLinearProcessNumbered"/>
    <dgm:cxn modelId="{30CFF847-9651-C84F-A824-0B9FBF34A426}" type="presParOf" srcId="{65EDDD4F-8645-D94F-ACD2-923B247B4C1A}" destId="{DFA67817-4D83-8649-9A59-6FC1DA9999D8}" srcOrd="0" destOrd="0" presId="urn:microsoft.com/office/officeart/2016/7/layout/BasicLinearProcessNumbered"/>
    <dgm:cxn modelId="{21D4D971-9CDE-334F-962C-282B0D93122C}" type="presParOf" srcId="{65EDDD4F-8645-D94F-ACD2-923B247B4C1A}" destId="{A15184A5-F2AC-F841-9E5D-451594F5CC3E}" srcOrd="1" destOrd="0" presId="urn:microsoft.com/office/officeart/2016/7/layout/BasicLinearProcessNumbered"/>
    <dgm:cxn modelId="{4850DEE4-61AD-AE41-B673-0CD216406313}" type="presParOf" srcId="{65EDDD4F-8645-D94F-ACD2-923B247B4C1A}" destId="{F4EFB847-406A-5B48-BE9A-DAD171A44E17}" srcOrd="2" destOrd="0" presId="urn:microsoft.com/office/officeart/2016/7/layout/BasicLinearProcessNumbered"/>
    <dgm:cxn modelId="{39074858-0DC4-7F42-B59B-CA7D7D351245}" type="presParOf" srcId="{65EDDD4F-8645-D94F-ACD2-923B247B4C1A}" destId="{C58240AE-E772-334B-9057-03CA5AA63E9F}" srcOrd="3" destOrd="0" presId="urn:microsoft.com/office/officeart/2016/7/layout/BasicLinearProcessNumbered"/>
    <dgm:cxn modelId="{DC754C4B-A10D-4341-A8E8-E6206580455A}" type="presParOf" srcId="{8A3C77F2-1B1A-104B-AF36-5C311E0E3529}" destId="{014AB5D7-6A65-8C44-A97D-11240028F6F9}" srcOrd="5" destOrd="0" presId="urn:microsoft.com/office/officeart/2016/7/layout/BasicLinearProcessNumbered"/>
    <dgm:cxn modelId="{3DED5F16-2469-6141-B62E-9DF86F9D1D0B}" type="presParOf" srcId="{8A3C77F2-1B1A-104B-AF36-5C311E0E3529}" destId="{B13901BB-64F2-5044-8DE5-1BEEE82500F8}" srcOrd="6" destOrd="0" presId="urn:microsoft.com/office/officeart/2016/7/layout/BasicLinearProcessNumbered"/>
    <dgm:cxn modelId="{DD5EB473-B01A-2B4D-B171-11EDFBBB7855}" type="presParOf" srcId="{B13901BB-64F2-5044-8DE5-1BEEE82500F8}" destId="{FF6C7E1F-48E2-DC42-BAFC-978522247102}" srcOrd="0" destOrd="0" presId="urn:microsoft.com/office/officeart/2016/7/layout/BasicLinearProcessNumbered"/>
    <dgm:cxn modelId="{C428535C-51D0-404A-A4AC-FB41B6F3C2B5}" type="presParOf" srcId="{B13901BB-64F2-5044-8DE5-1BEEE82500F8}" destId="{9666C801-C3F7-2440-BAC3-9FCA30E7D90F}" srcOrd="1" destOrd="0" presId="urn:microsoft.com/office/officeart/2016/7/layout/BasicLinearProcessNumbered"/>
    <dgm:cxn modelId="{2B1A6828-3D6F-2246-AA24-3F5C6246723E}" type="presParOf" srcId="{B13901BB-64F2-5044-8DE5-1BEEE82500F8}" destId="{A65AE084-9F81-2C4A-B9BB-AB22C6381E8B}" srcOrd="2" destOrd="0" presId="urn:microsoft.com/office/officeart/2016/7/layout/BasicLinearProcessNumbered"/>
    <dgm:cxn modelId="{66E6642C-284D-D248-88AA-775CE5329381}" type="presParOf" srcId="{B13901BB-64F2-5044-8DE5-1BEEE82500F8}" destId="{62BBA757-E402-004D-ABD1-3398DA737E87}"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BC5535-D83C-4719-86B5-8E6EFCAFB6B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B5A4BAE-E44B-4476-A16F-975C316415A0}">
      <dgm:prSet/>
      <dgm:spPr/>
      <dgm:t>
        <a:bodyPr/>
        <a:lstStyle/>
        <a:p>
          <a:r>
            <a:rPr lang="en-US"/>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155/88 mm Hg.</a:t>
          </a:r>
        </a:p>
      </dgm:t>
    </dgm:pt>
    <dgm:pt modelId="{7D3ACB14-1344-452C-815E-328E45E29A85}" type="parTrans" cxnId="{44AA5F8C-230B-4AA2-B6E7-BE00FD088ADE}">
      <dgm:prSet/>
      <dgm:spPr/>
      <dgm:t>
        <a:bodyPr/>
        <a:lstStyle/>
        <a:p>
          <a:endParaRPr lang="en-US"/>
        </a:p>
      </dgm:t>
    </dgm:pt>
    <dgm:pt modelId="{C993036E-14F9-4EB5-8E7F-089CD7F2A439}" type="sibTrans" cxnId="{44AA5F8C-230B-4AA2-B6E7-BE00FD088ADE}">
      <dgm:prSet/>
      <dgm:spPr/>
      <dgm:t>
        <a:bodyPr/>
        <a:lstStyle/>
        <a:p>
          <a:endParaRPr lang="en-US"/>
        </a:p>
      </dgm:t>
    </dgm:pt>
    <dgm:pt modelId="{186386F8-E0FA-4973-9A48-04E56517291C}">
      <dgm:prSet/>
      <dgm:spPr/>
      <dgm:t>
        <a:bodyPr/>
        <a:lstStyle/>
        <a:p>
          <a:r>
            <a:rPr lang="en-US" b="1"/>
            <a:t>Initial Question:</a:t>
          </a:r>
          <a:r>
            <a:rPr lang="en-US"/>
            <a:t> When treating hypertension, at what target blood pressure should we aim?</a:t>
          </a:r>
        </a:p>
      </dgm:t>
    </dgm:pt>
    <dgm:pt modelId="{D433B5B0-1314-4D92-9E35-FF16C9D8D4FE}" type="parTrans" cxnId="{6D2D8F1C-56AB-4667-9085-2CFD4AFCFB30}">
      <dgm:prSet/>
      <dgm:spPr/>
      <dgm:t>
        <a:bodyPr/>
        <a:lstStyle/>
        <a:p>
          <a:endParaRPr lang="en-US"/>
        </a:p>
      </dgm:t>
    </dgm:pt>
    <dgm:pt modelId="{EDC0D6F4-DB39-490B-AB72-0AF31B7EF589}" type="sibTrans" cxnId="{6D2D8F1C-56AB-4667-9085-2CFD4AFCFB30}">
      <dgm:prSet/>
      <dgm:spPr/>
      <dgm:t>
        <a:bodyPr/>
        <a:lstStyle/>
        <a:p>
          <a:endParaRPr lang="en-US"/>
        </a:p>
      </dgm:t>
    </dgm:pt>
    <dgm:pt modelId="{819A201B-391D-F348-86BE-935296D0BBF5}" type="pres">
      <dgm:prSet presAssocID="{F7BC5535-D83C-4719-86B5-8E6EFCAFB6BA}" presName="vert0" presStyleCnt="0">
        <dgm:presLayoutVars>
          <dgm:dir/>
          <dgm:animOne val="branch"/>
          <dgm:animLvl val="lvl"/>
        </dgm:presLayoutVars>
      </dgm:prSet>
      <dgm:spPr/>
    </dgm:pt>
    <dgm:pt modelId="{3331E5F7-A328-9542-AA62-4D3BE6B9CE9E}" type="pres">
      <dgm:prSet presAssocID="{1B5A4BAE-E44B-4476-A16F-975C316415A0}" presName="thickLine" presStyleLbl="alignNode1" presStyleIdx="0" presStyleCnt="2"/>
      <dgm:spPr/>
    </dgm:pt>
    <dgm:pt modelId="{17C69393-C035-0547-8C74-9C5CC8EC7E7D}" type="pres">
      <dgm:prSet presAssocID="{1B5A4BAE-E44B-4476-A16F-975C316415A0}" presName="horz1" presStyleCnt="0"/>
      <dgm:spPr/>
    </dgm:pt>
    <dgm:pt modelId="{6FB6739D-F9D3-4F44-B865-FB6D11A87B93}" type="pres">
      <dgm:prSet presAssocID="{1B5A4BAE-E44B-4476-A16F-975C316415A0}" presName="tx1" presStyleLbl="revTx" presStyleIdx="0" presStyleCnt="2"/>
      <dgm:spPr/>
    </dgm:pt>
    <dgm:pt modelId="{250F7CCA-40D7-7D48-9706-CAE09CCA8D7A}" type="pres">
      <dgm:prSet presAssocID="{1B5A4BAE-E44B-4476-A16F-975C316415A0}" presName="vert1" presStyleCnt="0"/>
      <dgm:spPr/>
    </dgm:pt>
    <dgm:pt modelId="{17E3E680-7502-9F49-B9CD-E6CE80D29702}" type="pres">
      <dgm:prSet presAssocID="{186386F8-E0FA-4973-9A48-04E56517291C}" presName="thickLine" presStyleLbl="alignNode1" presStyleIdx="1" presStyleCnt="2"/>
      <dgm:spPr/>
    </dgm:pt>
    <dgm:pt modelId="{5A7A89AC-3755-4C4C-8EC0-6011E8D4CD94}" type="pres">
      <dgm:prSet presAssocID="{186386F8-E0FA-4973-9A48-04E56517291C}" presName="horz1" presStyleCnt="0"/>
      <dgm:spPr/>
    </dgm:pt>
    <dgm:pt modelId="{1FF24538-73CF-0A46-BC46-32D25098F577}" type="pres">
      <dgm:prSet presAssocID="{186386F8-E0FA-4973-9A48-04E56517291C}" presName="tx1" presStyleLbl="revTx" presStyleIdx="1" presStyleCnt="2"/>
      <dgm:spPr/>
    </dgm:pt>
    <dgm:pt modelId="{5D427863-DB76-2848-BD25-3B1855CBA6D9}" type="pres">
      <dgm:prSet presAssocID="{186386F8-E0FA-4973-9A48-04E56517291C}" presName="vert1" presStyleCnt="0"/>
      <dgm:spPr/>
    </dgm:pt>
  </dgm:ptLst>
  <dgm:cxnLst>
    <dgm:cxn modelId="{9CF5D319-9F3C-9244-BFB2-938A30597946}" type="presOf" srcId="{F7BC5535-D83C-4719-86B5-8E6EFCAFB6BA}" destId="{819A201B-391D-F348-86BE-935296D0BBF5}" srcOrd="0" destOrd="0" presId="urn:microsoft.com/office/officeart/2008/layout/LinedList"/>
    <dgm:cxn modelId="{6D2D8F1C-56AB-4667-9085-2CFD4AFCFB30}" srcId="{F7BC5535-D83C-4719-86B5-8E6EFCAFB6BA}" destId="{186386F8-E0FA-4973-9A48-04E56517291C}" srcOrd="1" destOrd="0" parTransId="{D433B5B0-1314-4D92-9E35-FF16C9D8D4FE}" sibTransId="{EDC0D6F4-DB39-490B-AB72-0AF31B7EF589}"/>
    <dgm:cxn modelId="{A0615686-DF9D-084B-B7B9-DAF7FEA8849F}" type="presOf" srcId="{186386F8-E0FA-4973-9A48-04E56517291C}" destId="{1FF24538-73CF-0A46-BC46-32D25098F577}" srcOrd="0" destOrd="0" presId="urn:microsoft.com/office/officeart/2008/layout/LinedList"/>
    <dgm:cxn modelId="{44AA5F8C-230B-4AA2-B6E7-BE00FD088ADE}" srcId="{F7BC5535-D83C-4719-86B5-8E6EFCAFB6BA}" destId="{1B5A4BAE-E44B-4476-A16F-975C316415A0}" srcOrd="0" destOrd="0" parTransId="{7D3ACB14-1344-452C-815E-328E45E29A85}" sibTransId="{C993036E-14F9-4EB5-8E7F-089CD7F2A439}"/>
    <dgm:cxn modelId="{9D0FCFE0-4DD8-F740-AFCB-4E41DC7E7DEF}" type="presOf" srcId="{1B5A4BAE-E44B-4476-A16F-975C316415A0}" destId="{6FB6739D-F9D3-4F44-B865-FB6D11A87B93}" srcOrd="0" destOrd="0" presId="urn:microsoft.com/office/officeart/2008/layout/LinedList"/>
    <dgm:cxn modelId="{0B6B7BAC-BDEF-5B45-9DB3-44C4CAF7F7C0}" type="presParOf" srcId="{819A201B-391D-F348-86BE-935296D0BBF5}" destId="{3331E5F7-A328-9542-AA62-4D3BE6B9CE9E}" srcOrd="0" destOrd="0" presId="urn:microsoft.com/office/officeart/2008/layout/LinedList"/>
    <dgm:cxn modelId="{087F7D9C-8F45-8A4D-801B-486F51D175DD}" type="presParOf" srcId="{819A201B-391D-F348-86BE-935296D0BBF5}" destId="{17C69393-C035-0547-8C74-9C5CC8EC7E7D}" srcOrd="1" destOrd="0" presId="urn:microsoft.com/office/officeart/2008/layout/LinedList"/>
    <dgm:cxn modelId="{A23DB8DB-B2E8-1F42-803D-F1D2E4778472}" type="presParOf" srcId="{17C69393-C035-0547-8C74-9C5CC8EC7E7D}" destId="{6FB6739D-F9D3-4F44-B865-FB6D11A87B93}" srcOrd="0" destOrd="0" presId="urn:microsoft.com/office/officeart/2008/layout/LinedList"/>
    <dgm:cxn modelId="{983F743A-2D34-8D46-BD4D-FADE3C88EAA4}" type="presParOf" srcId="{17C69393-C035-0547-8C74-9C5CC8EC7E7D}" destId="{250F7CCA-40D7-7D48-9706-CAE09CCA8D7A}" srcOrd="1" destOrd="0" presId="urn:microsoft.com/office/officeart/2008/layout/LinedList"/>
    <dgm:cxn modelId="{02EF7D4F-EA20-3648-BF4B-64EDA585206C}" type="presParOf" srcId="{819A201B-391D-F348-86BE-935296D0BBF5}" destId="{17E3E680-7502-9F49-B9CD-E6CE80D29702}" srcOrd="2" destOrd="0" presId="urn:microsoft.com/office/officeart/2008/layout/LinedList"/>
    <dgm:cxn modelId="{0F7F6B69-32CB-494C-ABB1-AD2DAC618451}" type="presParOf" srcId="{819A201B-391D-F348-86BE-935296D0BBF5}" destId="{5A7A89AC-3755-4C4C-8EC0-6011E8D4CD94}" srcOrd="3" destOrd="0" presId="urn:microsoft.com/office/officeart/2008/layout/LinedList"/>
    <dgm:cxn modelId="{D0E713C7-65E2-1B44-A7EF-E767D26CEAB7}" type="presParOf" srcId="{5A7A89AC-3755-4C4C-8EC0-6011E8D4CD94}" destId="{1FF24538-73CF-0A46-BC46-32D25098F577}" srcOrd="0" destOrd="0" presId="urn:microsoft.com/office/officeart/2008/layout/LinedList"/>
    <dgm:cxn modelId="{B0282D66-CDA7-5B48-9BB8-9C95BF753653}" type="presParOf" srcId="{5A7A89AC-3755-4C4C-8EC0-6011E8D4CD94}" destId="{5D427863-DB76-2848-BD25-3B1855CBA6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AE3239-ACF8-4960-9606-C6296C609C89}"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FA6E8E2-396B-454A-838E-23227B014FEF}">
      <dgm:prSet custT="1"/>
      <dgm:spPr/>
      <dgm:t>
        <a:bodyPr/>
        <a:lstStyle/>
        <a:p>
          <a:r>
            <a:rPr lang="en-US" sz="3200" b="1" i="1" dirty="0"/>
            <a:t>Ask</a:t>
          </a:r>
          <a:r>
            <a:rPr lang="en-US" sz="3200" b="1" dirty="0"/>
            <a:t> a question </a:t>
          </a:r>
          <a:endParaRPr lang="en-US" sz="3200" dirty="0"/>
        </a:p>
      </dgm:t>
    </dgm:pt>
    <dgm:pt modelId="{AC7D07B8-C21C-4C6E-A6F0-62C5155889F5}" type="parTrans" cxnId="{90AE5D7F-BC86-4A60-BB83-09680735CB8F}">
      <dgm:prSet/>
      <dgm:spPr/>
      <dgm:t>
        <a:bodyPr/>
        <a:lstStyle/>
        <a:p>
          <a:endParaRPr lang="en-US"/>
        </a:p>
      </dgm:t>
    </dgm:pt>
    <dgm:pt modelId="{10871199-AD54-4D92-B2AE-6EAF88D48037}" type="sibTrans" cxnId="{90AE5D7F-BC86-4A60-BB83-09680735CB8F}">
      <dgm:prSet/>
      <dgm:spPr/>
      <dgm:t>
        <a:bodyPr/>
        <a:lstStyle/>
        <a:p>
          <a:endParaRPr lang="en-US"/>
        </a:p>
      </dgm:t>
    </dgm:pt>
    <dgm:pt modelId="{EC2CA16E-8491-4387-B131-6B40E99659BC}">
      <dgm:prSet/>
      <dgm:spPr/>
      <dgm:t>
        <a:bodyPr/>
        <a:lstStyle/>
        <a:p>
          <a:r>
            <a:rPr lang="en-US" b="1" i="1" dirty="0"/>
            <a:t>Acquire </a:t>
          </a:r>
          <a:r>
            <a:rPr lang="en-US" b="1" dirty="0"/>
            <a:t>evidence </a:t>
          </a:r>
        </a:p>
      </dgm:t>
    </dgm:pt>
    <dgm:pt modelId="{7978B723-19BB-4F00-A210-C9570E762726}" type="parTrans" cxnId="{253A6091-9139-435A-9A5A-BEF3ED69E680}">
      <dgm:prSet/>
      <dgm:spPr/>
      <dgm:t>
        <a:bodyPr/>
        <a:lstStyle/>
        <a:p>
          <a:endParaRPr lang="en-US"/>
        </a:p>
      </dgm:t>
    </dgm:pt>
    <dgm:pt modelId="{4E914034-639F-4C8B-9F07-6A07297265BB}" type="sibTrans" cxnId="{253A6091-9139-435A-9A5A-BEF3ED69E680}">
      <dgm:prSet/>
      <dgm:spPr/>
      <dgm:t>
        <a:bodyPr/>
        <a:lstStyle/>
        <a:p>
          <a:endParaRPr lang="en-US"/>
        </a:p>
      </dgm:t>
    </dgm:pt>
    <dgm:pt modelId="{63D745FB-8FE1-4FFE-B161-2D0172A04A23}">
      <dgm:prSet/>
      <dgm:spPr/>
      <dgm:t>
        <a:bodyPr/>
        <a:lstStyle/>
        <a:p>
          <a:r>
            <a:rPr lang="en-US"/>
            <a:t>critically </a:t>
          </a:r>
          <a:r>
            <a:rPr lang="en-US" i="1"/>
            <a:t>Appraise </a:t>
          </a:r>
          <a:r>
            <a:rPr lang="en-US"/>
            <a:t>evidence </a:t>
          </a:r>
        </a:p>
      </dgm:t>
    </dgm:pt>
    <dgm:pt modelId="{A58EFF15-64C8-4922-A72E-CB76701CF45D}" type="parTrans" cxnId="{D47EAE5E-4E0D-4A42-9401-F14B197F3373}">
      <dgm:prSet/>
      <dgm:spPr/>
      <dgm:t>
        <a:bodyPr/>
        <a:lstStyle/>
        <a:p>
          <a:endParaRPr lang="en-US"/>
        </a:p>
      </dgm:t>
    </dgm:pt>
    <dgm:pt modelId="{A138FF8D-5503-4BC8-9622-CBA6B1BFF71E}" type="sibTrans" cxnId="{D47EAE5E-4E0D-4A42-9401-F14B197F3373}">
      <dgm:prSet/>
      <dgm:spPr/>
      <dgm:t>
        <a:bodyPr/>
        <a:lstStyle/>
        <a:p>
          <a:endParaRPr lang="en-US"/>
        </a:p>
      </dgm:t>
    </dgm:pt>
    <dgm:pt modelId="{CFA69632-FE07-4A86-B9AA-6564901C12DC}">
      <dgm:prSet/>
      <dgm:spPr/>
      <dgm:t>
        <a:bodyPr/>
        <a:lstStyle/>
        <a:p>
          <a:r>
            <a:rPr lang="en-US" i="1"/>
            <a:t>Apply </a:t>
          </a:r>
          <a:r>
            <a:rPr lang="en-US"/>
            <a:t>evidence </a:t>
          </a:r>
        </a:p>
      </dgm:t>
    </dgm:pt>
    <dgm:pt modelId="{04EEE432-03B1-4F84-A063-E6B9A35B6563}" type="parTrans" cxnId="{54A2EBAB-ADEB-445E-9DA8-45CA969128DA}">
      <dgm:prSet/>
      <dgm:spPr/>
      <dgm:t>
        <a:bodyPr/>
        <a:lstStyle/>
        <a:p>
          <a:endParaRPr lang="en-US"/>
        </a:p>
      </dgm:t>
    </dgm:pt>
    <dgm:pt modelId="{D8413F96-DE2B-43FA-970D-FDC4147D5990}" type="sibTrans" cxnId="{54A2EBAB-ADEB-445E-9DA8-45CA969128DA}">
      <dgm:prSet/>
      <dgm:spPr/>
      <dgm:t>
        <a:bodyPr/>
        <a:lstStyle/>
        <a:p>
          <a:endParaRPr lang="en-US"/>
        </a:p>
      </dgm:t>
    </dgm:pt>
    <dgm:pt modelId="{7EBED46B-F9B2-4A40-BDEB-3F84F753FA02}">
      <dgm:prSet/>
      <dgm:spPr/>
      <dgm:t>
        <a:bodyPr/>
        <a:lstStyle/>
        <a:p>
          <a:r>
            <a:rPr lang="en-US" i="1"/>
            <a:t>Assess </a:t>
          </a:r>
          <a:r>
            <a:rPr lang="en-US"/>
            <a:t>EBM process</a:t>
          </a:r>
        </a:p>
      </dgm:t>
    </dgm:pt>
    <dgm:pt modelId="{CA5AF540-02D2-4D84-BCF3-2D3E29575F24}" type="parTrans" cxnId="{0BC74D92-B7A4-4FE8-9F48-52964B8E92A3}">
      <dgm:prSet/>
      <dgm:spPr/>
      <dgm:t>
        <a:bodyPr/>
        <a:lstStyle/>
        <a:p>
          <a:endParaRPr lang="en-US"/>
        </a:p>
      </dgm:t>
    </dgm:pt>
    <dgm:pt modelId="{DFD647F4-6732-4B3A-9D59-35E7A2112E76}" type="sibTrans" cxnId="{0BC74D92-B7A4-4FE8-9F48-52964B8E92A3}">
      <dgm:prSet/>
      <dgm:spPr/>
      <dgm:t>
        <a:bodyPr/>
        <a:lstStyle/>
        <a:p>
          <a:endParaRPr lang="en-US"/>
        </a:p>
      </dgm:t>
    </dgm:pt>
    <dgm:pt modelId="{7E3D9F96-5B0E-44AD-8CCE-5C1916335DFE}" type="pres">
      <dgm:prSet presAssocID="{05AE3239-ACF8-4960-9606-C6296C609C89}" presName="root" presStyleCnt="0">
        <dgm:presLayoutVars>
          <dgm:dir/>
          <dgm:resizeHandles val="exact"/>
        </dgm:presLayoutVars>
      </dgm:prSet>
      <dgm:spPr/>
    </dgm:pt>
    <dgm:pt modelId="{C7EF8D4C-8B5F-4274-B652-2773BFDDC2CB}" type="pres">
      <dgm:prSet presAssocID="{2FA6E8E2-396B-454A-838E-23227B014FEF}" presName="compNode" presStyleCnt="0"/>
      <dgm:spPr/>
    </dgm:pt>
    <dgm:pt modelId="{5B20ECA2-CF6B-457D-934D-9099F18D4F17}" type="pres">
      <dgm:prSet presAssocID="{2FA6E8E2-396B-454A-838E-23227B014FEF}" presName="bgRect" presStyleLbl="bgShp" presStyleIdx="0" presStyleCnt="5" custLinFactNeighborX="3323" custLinFactNeighborY="2251"/>
      <dgm:spPr/>
    </dgm:pt>
    <dgm:pt modelId="{977ADEDF-DDED-42E1-8A3C-1264DCA5B1F2}" type="pres">
      <dgm:prSet presAssocID="{2FA6E8E2-396B-454A-838E-23227B014FE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C89A02DB-BA14-414E-9D3F-53C4F66CF2E5}" type="pres">
      <dgm:prSet presAssocID="{2FA6E8E2-396B-454A-838E-23227B014FEF}" presName="spaceRect" presStyleCnt="0"/>
      <dgm:spPr/>
    </dgm:pt>
    <dgm:pt modelId="{DEF1EA0D-1889-426E-8464-F904971B25EB}" type="pres">
      <dgm:prSet presAssocID="{2FA6E8E2-396B-454A-838E-23227B014FEF}" presName="parTx" presStyleLbl="revTx" presStyleIdx="0" presStyleCnt="5">
        <dgm:presLayoutVars>
          <dgm:chMax val="0"/>
          <dgm:chPref val="0"/>
        </dgm:presLayoutVars>
      </dgm:prSet>
      <dgm:spPr/>
    </dgm:pt>
    <dgm:pt modelId="{29318EDE-A170-4158-B718-B7728A909A7B}" type="pres">
      <dgm:prSet presAssocID="{10871199-AD54-4D92-B2AE-6EAF88D48037}" presName="sibTrans" presStyleCnt="0"/>
      <dgm:spPr/>
    </dgm:pt>
    <dgm:pt modelId="{94996212-5A5B-488D-8100-FDDF2AA83B5D}" type="pres">
      <dgm:prSet presAssocID="{EC2CA16E-8491-4387-B131-6B40E99659BC}" presName="compNode" presStyleCnt="0"/>
      <dgm:spPr/>
    </dgm:pt>
    <dgm:pt modelId="{6B1A916B-527C-4DFB-9605-4B8099C8AAD4}" type="pres">
      <dgm:prSet presAssocID="{EC2CA16E-8491-4387-B131-6B40E99659BC}" presName="bgRect" presStyleLbl="bgShp" presStyleIdx="1" presStyleCnt="5"/>
      <dgm:spPr/>
    </dgm:pt>
    <dgm:pt modelId="{38D6D4BB-3726-4A5B-9782-1DB899FAEF41}" type="pres">
      <dgm:prSet presAssocID="{EC2CA16E-8491-4387-B131-6B40E99659B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8B8B1CB-1C3A-46CD-BDEE-9994C7D8A924}" type="pres">
      <dgm:prSet presAssocID="{EC2CA16E-8491-4387-B131-6B40E99659BC}" presName="spaceRect" presStyleCnt="0"/>
      <dgm:spPr/>
    </dgm:pt>
    <dgm:pt modelId="{B457BF2A-0F10-422D-B429-8339951F9DDC}" type="pres">
      <dgm:prSet presAssocID="{EC2CA16E-8491-4387-B131-6B40E99659BC}" presName="parTx" presStyleLbl="revTx" presStyleIdx="1" presStyleCnt="5">
        <dgm:presLayoutVars>
          <dgm:chMax val="0"/>
          <dgm:chPref val="0"/>
        </dgm:presLayoutVars>
      </dgm:prSet>
      <dgm:spPr/>
    </dgm:pt>
    <dgm:pt modelId="{54DED1D1-1488-47EA-9A52-62291EF7E02B}" type="pres">
      <dgm:prSet presAssocID="{4E914034-639F-4C8B-9F07-6A07297265BB}" presName="sibTrans" presStyleCnt="0"/>
      <dgm:spPr/>
    </dgm:pt>
    <dgm:pt modelId="{F7E4F193-181B-4611-A2D3-6DABCB14E093}" type="pres">
      <dgm:prSet presAssocID="{63D745FB-8FE1-4FFE-B161-2D0172A04A23}" presName="compNode" presStyleCnt="0"/>
      <dgm:spPr/>
    </dgm:pt>
    <dgm:pt modelId="{1571E2C4-ACEB-497A-8CDA-4C12E533C543}" type="pres">
      <dgm:prSet presAssocID="{63D745FB-8FE1-4FFE-B161-2D0172A04A23}" presName="bgRect" presStyleLbl="bgShp" presStyleIdx="2" presStyleCnt="5"/>
      <dgm:spPr/>
    </dgm:pt>
    <dgm:pt modelId="{B4933CD1-965C-4D00-B553-393A033140A5}" type="pres">
      <dgm:prSet presAssocID="{63D745FB-8FE1-4FFE-B161-2D0172A04A2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448F74E6-87DC-4D8F-8F89-9415D852C8C7}" type="pres">
      <dgm:prSet presAssocID="{63D745FB-8FE1-4FFE-B161-2D0172A04A23}" presName="spaceRect" presStyleCnt="0"/>
      <dgm:spPr/>
    </dgm:pt>
    <dgm:pt modelId="{E78AFEEE-FCD6-4B0D-AB6D-32F0CC2FC4C3}" type="pres">
      <dgm:prSet presAssocID="{63D745FB-8FE1-4FFE-B161-2D0172A04A23}" presName="parTx" presStyleLbl="revTx" presStyleIdx="2" presStyleCnt="5">
        <dgm:presLayoutVars>
          <dgm:chMax val="0"/>
          <dgm:chPref val="0"/>
        </dgm:presLayoutVars>
      </dgm:prSet>
      <dgm:spPr/>
    </dgm:pt>
    <dgm:pt modelId="{7AD73EA5-E714-4768-99D3-783B5140F73A}" type="pres">
      <dgm:prSet presAssocID="{A138FF8D-5503-4BC8-9622-CBA6B1BFF71E}" presName="sibTrans" presStyleCnt="0"/>
      <dgm:spPr/>
    </dgm:pt>
    <dgm:pt modelId="{F8D42468-7D3E-4919-A011-B2018D387FCA}" type="pres">
      <dgm:prSet presAssocID="{CFA69632-FE07-4A86-B9AA-6564901C12DC}" presName="compNode" presStyleCnt="0"/>
      <dgm:spPr/>
    </dgm:pt>
    <dgm:pt modelId="{D1122056-18BE-4ABF-AAFE-E554181168A2}" type="pres">
      <dgm:prSet presAssocID="{CFA69632-FE07-4A86-B9AA-6564901C12DC}" presName="bgRect" presStyleLbl="bgShp" presStyleIdx="3" presStyleCnt="5"/>
      <dgm:spPr/>
    </dgm:pt>
    <dgm:pt modelId="{A898ED2B-6580-48CC-B68B-559B9BEE1901}" type="pres">
      <dgm:prSet presAssocID="{CFA69632-FE07-4A86-B9AA-6564901C12D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EA73E395-BE44-4D12-B80E-1CC3CDC37244}" type="pres">
      <dgm:prSet presAssocID="{CFA69632-FE07-4A86-B9AA-6564901C12DC}" presName="spaceRect" presStyleCnt="0"/>
      <dgm:spPr/>
    </dgm:pt>
    <dgm:pt modelId="{5AA4DA1A-8764-40DA-8C21-778D4BC0414F}" type="pres">
      <dgm:prSet presAssocID="{CFA69632-FE07-4A86-B9AA-6564901C12DC}" presName="parTx" presStyleLbl="revTx" presStyleIdx="3" presStyleCnt="5">
        <dgm:presLayoutVars>
          <dgm:chMax val="0"/>
          <dgm:chPref val="0"/>
        </dgm:presLayoutVars>
      </dgm:prSet>
      <dgm:spPr/>
    </dgm:pt>
    <dgm:pt modelId="{37F1A5F5-1ECD-47CA-8BD2-0F6FF02AFC4B}" type="pres">
      <dgm:prSet presAssocID="{D8413F96-DE2B-43FA-970D-FDC4147D5990}" presName="sibTrans" presStyleCnt="0"/>
      <dgm:spPr/>
    </dgm:pt>
    <dgm:pt modelId="{004B2E4A-1990-449D-B794-64AC80E1B352}" type="pres">
      <dgm:prSet presAssocID="{7EBED46B-F9B2-4A40-BDEB-3F84F753FA02}" presName="compNode" presStyleCnt="0"/>
      <dgm:spPr/>
    </dgm:pt>
    <dgm:pt modelId="{7061FE8F-23FB-4FC6-B492-09FF28743776}" type="pres">
      <dgm:prSet presAssocID="{7EBED46B-F9B2-4A40-BDEB-3F84F753FA02}" presName="bgRect" presStyleLbl="bgShp" presStyleIdx="4" presStyleCnt="5"/>
      <dgm:spPr/>
    </dgm:pt>
    <dgm:pt modelId="{EAEA6286-93C3-49DA-B059-DD99DC25ED6F}" type="pres">
      <dgm:prSet presAssocID="{7EBED46B-F9B2-4A40-BDEB-3F84F753FA0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 List"/>
        </a:ext>
      </dgm:extLst>
    </dgm:pt>
    <dgm:pt modelId="{10E05A71-2387-43A1-8864-A16FD241C186}" type="pres">
      <dgm:prSet presAssocID="{7EBED46B-F9B2-4A40-BDEB-3F84F753FA02}" presName="spaceRect" presStyleCnt="0"/>
      <dgm:spPr/>
    </dgm:pt>
    <dgm:pt modelId="{E6022F95-27CC-4ABC-8B77-CD517C553042}" type="pres">
      <dgm:prSet presAssocID="{7EBED46B-F9B2-4A40-BDEB-3F84F753FA02}" presName="parTx" presStyleLbl="revTx" presStyleIdx="4" presStyleCnt="5">
        <dgm:presLayoutVars>
          <dgm:chMax val="0"/>
          <dgm:chPref val="0"/>
        </dgm:presLayoutVars>
      </dgm:prSet>
      <dgm:spPr/>
    </dgm:pt>
  </dgm:ptLst>
  <dgm:cxnLst>
    <dgm:cxn modelId="{3D158710-3DA6-4FF3-86E4-6A78EFD61B32}" type="presOf" srcId="{05AE3239-ACF8-4960-9606-C6296C609C89}" destId="{7E3D9F96-5B0E-44AD-8CCE-5C1916335DFE}" srcOrd="0" destOrd="0" presId="urn:microsoft.com/office/officeart/2018/2/layout/IconVerticalSolidList"/>
    <dgm:cxn modelId="{C61D8E17-7C07-45E1-B728-25EA00076EBD}" type="presOf" srcId="{2FA6E8E2-396B-454A-838E-23227B014FEF}" destId="{DEF1EA0D-1889-426E-8464-F904971B25EB}" srcOrd="0" destOrd="0" presId="urn:microsoft.com/office/officeart/2018/2/layout/IconVerticalSolidList"/>
    <dgm:cxn modelId="{C188661D-8571-4E64-A675-48B810F75BB9}" type="presOf" srcId="{7EBED46B-F9B2-4A40-BDEB-3F84F753FA02}" destId="{E6022F95-27CC-4ABC-8B77-CD517C553042}" srcOrd="0" destOrd="0" presId="urn:microsoft.com/office/officeart/2018/2/layout/IconVerticalSolidList"/>
    <dgm:cxn modelId="{D47EAE5E-4E0D-4A42-9401-F14B197F3373}" srcId="{05AE3239-ACF8-4960-9606-C6296C609C89}" destId="{63D745FB-8FE1-4FFE-B161-2D0172A04A23}" srcOrd="2" destOrd="0" parTransId="{A58EFF15-64C8-4922-A72E-CB76701CF45D}" sibTransId="{A138FF8D-5503-4BC8-9622-CBA6B1BFF71E}"/>
    <dgm:cxn modelId="{7B18307C-4B85-4FD3-99EC-B0CF246F35E6}" type="presOf" srcId="{EC2CA16E-8491-4387-B131-6B40E99659BC}" destId="{B457BF2A-0F10-422D-B429-8339951F9DDC}" srcOrd="0" destOrd="0" presId="urn:microsoft.com/office/officeart/2018/2/layout/IconVerticalSolidList"/>
    <dgm:cxn modelId="{90AE5D7F-BC86-4A60-BB83-09680735CB8F}" srcId="{05AE3239-ACF8-4960-9606-C6296C609C89}" destId="{2FA6E8E2-396B-454A-838E-23227B014FEF}" srcOrd="0" destOrd="0" parTransId="{AC7D07B8-C21C-4C6E-A6F0-62C5155889F5}" sibTransId="{10871199-AD54-4D92-B2AE-6EAF88D48037}"/>
    <dgm:cxn modelId="{253A6091-9139-435A-9A5A-BEF3ED69E680}" srcId="{05AE3239-ACF8-4960-9606-C6296C609C89}" destId="{EC2CA16E-8491-4387-B131-6B40E99659BC}" srcOrd="1" destOrd="0" parTransId="{7978B723-19BB-4F00-A210-C9570E762726}" sibTransId="{4E914034-639F-4C8B-9F07-6A07297265BB}"/>
    <dgm:cxn modelId="{0BC74D92-B7A4-4FE8-9F48-52964B8E92A3}" srcId="{05AE3239-ACF8-4960-9606-C6296C609C89}" destId="{7EBED46B-F9B2-4A40-BDEB-3F84F753FA02}" srcOrd="4" destOrd="0" parTransId="{CA5AF540-02D2-4D84-BCF3-2D3E29575F24}" sibTransId="{DFD647F4-6732-4B3A-9D59-35E7A2112E76}"/>
    <dgm:cxn modelId="{8A38A8A7-A206-4DF1-AD17-1259395A99DB}" type="presOf" srcId="{CFA69632-FE07-4A86-B9AA-6564901C12DC}" destId="{5AA4DA1A-8764-40DA-8C21-778D4BC0414F}" srcOrd="0" destOrd="0" presId="urn:microsoft.com/office/officeart/2018/2/layout/IconVerticalSolidList"/>
    <dgm:cxn modelId="{54A2EBAB-ADEB-445E-9DA8-45CA969128DA}" srcId="{05AE3239-ACF8-4960-9606-C6296C609C89}" destId="{CFA69632-FE07-4A86-B9AA-6564901C12DC}" srcOrd="3" destOrd="0" parTransId="{04EEE432-03B1-4F84-A063-E6B9A35B6563}" sibTransId="{D8413F96-DE2B-43FA-970D-FDC4147D5990}"/>
    <dgm:cxn modelId="{A78B44D4-4235-4DFB-9CC4-ACDC79B93557}" type="presOf" srcId="{63D745FB-8FE1-4FFE-B161-2D0172A04A23}" destId="{E78AFEEE-FCD6-4B0D-AB6D-32F0CC2FC4C3}" srcOrd="0" destOrd="0" presId="urn:microsoft.com/office/officeart/2018/2/layout/IconVerticalSolidList"/>
    <dgm:cxn modelId="{80AF4620-4F80-47F5-A836-112DA3C39D6C}" type="presParOf" srcId="{7E3D9F96-5B0E-44AD-8CCE-5C1916335DFE}" destId="{C7EF8D4C-8B5F-4274-B652-2773BFDDC2CB}" srcOrd="0" destOrd="0" presId="urn:microsoft.com/office/officeart/2018/2/layout/IconVerticalSolidList"/>
    <dgm:cxn modelId="{39F76BA1-EA47-4291-A0B8-5559D5985BD8}" type="presParOf" srcId="{C7EF8D4C-8B5F-4274-B652-2773BFDDC2CB}" destId="{5B20ECA2-CF6B-457D-934D-9099F18D4F17}" srcOrd="0" destOrd="0" presId="urn:microsoft.com/office/officeart/2018/2/layout/IconVerticalSolidList"/>
    <dgm:cxn modelId="{9668080C-4AA0-4FF2-A1DB-C80EA698CF96}" type="presParOf" srcId="{C7EF8D4C-8B5F-4274-B652-2773BFDDC2CB}" destId="{977ADEDF-DDED-42E1-8A3C-1264DCA5B1F2}" srcOrd="1" destOrd="0" presId="urn:microsoft.com/office/officeart/2018/2/layout/IconVerticalSolidList"/>
    <dgm:cxn modelId="{550B023B-C904-47B8-9FF7-A0D2A2EE4C9D}" type="presParOf" srcId="{C7EF8D4C-8B5F-4274-B652-2773BFDDC2CB}" destId="{C89A02DB-BA14-414E-9D3F-53C4F66CF2E5}" srcOrd="2" destOrd="0" presId="urn:microsoft.com/office/officeart/2018/2/layout/IconVerticalSolidList"/>
    <dgm:cxn modelId="{55196C1D-765A-43AA-8DD6-0F4977519506}" type="presParOf" srcId="{C7EF8D4C-8B5F-4274-B652-2773BFDDC2CB}" destId="{DEF1EA0D-1889-426E-8464-F904971B25EB}" srcOrd="3" destOrd="0" presId="urn:microsoft.com/office/officeart/2018/2/layout/IconVerticalSolidList"/>
    <dgm:cxn modelId="{80DC273C-6ACA-4825-BF66-AF21C17B5161}" type="presParOf" srcId="{7E3D9F96-5B0E-44AD-8CCE-5C1916335DFE}" destId="{29318EDE-A170-4158-B718-B7728A909A7B}" srcOrd="1" destOrd="0" presId="urn:microsoft.com/office/officeart/2018/2/layout/IconVerticalSolidList"/>
    <dgm:cxn modelId="{A77B092A-D31A-4249-8EF3-7C5914FAE30F}" type="presParOf" srcId="{7E3D9F96-5B0E-44AD-8CCE-5C1916335DFE}" destId="{94996212-5A5B-488D-8100-FDDF2AA83B5D}" srcOrd="2" destOrd="0" presId="urn:microsoft.com/office/officeart/2018/2/layout/IconVerticalSolidList"/>
    <dgm:cxn modelId="{0D27B135-BC67-492C-B841-5CD89F602D5B}" type="presParOf" srcId="{94996212-5A5B-488D-8100-FDDF2AA83B5D}" destId="{6B1A916B-527C-4DFB-9605-4B8099C8AAD4}" srcOrd="0" destOrd="0" presId="urn:microsoft.com/office/officeart/2018/2/layout/IconVerticalSolidList"/>
    <dgm:cxn modelId="{C242C73D-5E2C-4AEB-9AE6-89D413B9F654}" type="presParOf" srcId="{94996212-5A5B-488D-8100-FDDF2AA83B5D}" destId="{38D6D4BB-3726-4A5B-9782-1DB899FAEF41}" srcOrd="1" destOrd="0" presId="urn:microsoft.com/office/officeart/2018/2/layout/IconVerticalSolidList"/>
    <dgm:cxn modelId="{81FFE6CE-31BE-4E9B-B9AA-00EE297ADC96}" type="presParOf" srcId="{94996212-5A5B-488D-8100-FDDF2AA83B5D}" destId="{48B8B1CB-1C3A-46CD-BDEE-9994C7D8A924}" srcOrd="2" destOrd="0" presId="urn:microsoft.com/office/officeart/2018/2/layout/IconVerticalSolidList"/>
    <dgm:cxn modelId="{D68A8250-C052-48F7-93E1-F7A9533E0305}" type="presParOf" srcId="{94996212-5A5B-488D-8100-FDDF2AA83B5D}" destId="{B457BF2A-0F10-422D-B429-8339951F9DDC}" srcOrd="3" destOrd="0" presId="urn:microsoft.com/office/officeart/2018/2/layout/IconVerticalSolidList"/>
    <dgm:cxn modelId="{6E47D5E3-D729-48BA-8FEA-EE9DD8A8407C}" type="presParOf" srcId="{7E3D9F96-5B0E-44AD-8CCE-5C1916335DFE}" destId="{54DED1D1-1488-47EA-9A52-62291EF7E02B}" srcOrd="3" destOrd="0" presId="urn:microsoft.com/office/officeart/2018/2/layout/IconVerticalSolidList"/>
    <dgm:cxn modelId="{71A3B3EF-98C5-46AB-AF78-DFFFDB628993}" type="presParOf" srcId="{7E3D9F96-5B0E-44AD-8CCE-5C1916335DFE}" destId="{F7E4F193-181B-4611-A2D3-6DABCB14E093}" srcOrd="4" destOrd="0" presId="urn:microsoft.com/office/officeart/2018/2/layout/IconVerticalSolidList"/>
    <dgm:cxn modelId="{8D35572B-EA3D-43BE-8C61-FAE2C3BD6133}" type="presParOf" srcId="{F7E4F193-181B-4611-A2D3-6DABCB14E093}" destId="{1571E2C4-ACEB-497A-8CDA-4C12E533C543}" srcOrd="0" destOrd="0" presId="urn:microsoft.com/office/officeart/2018/2/layout/IconVerticalSolidList"/>
    <dgm:cxn modelId="{E879797F-C2CA-4E97-88C4-A6B3D1A7AFB9}" type="presParOf" srcId="{F7E4F193-181B-4611-A2D3-6DABCB14E093}" destId="{B4933CD1-965C-4D00-B553-393A033140A5}" srcOrd="1" destOrd="0" presId="urn:microsoft.com/office/officeart/2018/2/layout/IconVerticalSolidList"/>
    <dgm:cxn modelId="{1FCC486D-5B20-437B-9C62-1DD9A03C8914}" type="presParOf" srcId="{F7E4F193-181B-4611-A2D3-6DABCB14E093}" destId="{448F74E6-87DC-4D8F-8F89-9415D852C8C7}" srcOrd="2" destOrd="0" presId="urn:microsoft.com/office/officeart/2018/2/layout/IconVerticalSolidList"/>
    <dgm:cxn modelId="{C489B691-7D9A-4D8E-879F-76E52552D90C}" type="presParOf" srcId="{F7E4F193-181B-4611-A2D3-6DABCB14E093}" destId="{E78AFEEE-FCD6-4B0D-AB6D-32F0CC2FC4C3}" srcOrd="3" destOrd="0" presId="urn:microsoft.com/office/officeart/2018/2/layout/IconVerticalSolidList"/>
    <dgm:cxn modelId="{47380DD1-A2AA-41A4-9F16-B586C60FE1E0}" type="presParOf" srcId="{7E3D9F96-5B0E-44AD-8CCE-5C1916335DFE}" destId="{7AD73EA5-E714-4768-99D3-783B5140F73A}" srcOrd="5" destOrd="0" presId="urn:microsoft.com/office/officeart/2018/2/layout/IconVerticalSolidList"/>
    <dgm:cxn modelId="{4692C7C1-4938-4E3E-B571-61048AE26CFA}" type="presParOf" srcId="{7E3D9F96-5B0E-44AD-8CCE-5C1916335DFE}" destId="{F8D42468-7D3E-4919-A011-B2018D387FCA}" srcOrd="6" destOrd="0" presId="urn:microsoft.com/office/officeart/2018/2/layout/IconVerticalSolidList"/>
    <dgm:cxn modelId="{519B0E79-5353-455A-8769-ADFAEB974951}" type="presParOf" srcId="{F8D42468-7D3E-4919-A011-B2018D387FCA}" destId="{D1122056-18BE-4ABF-AAFE-E554181168A2}" srcOrd="0" destOrd="0" presId="urn:microsoft.com/office/officeart/2018/2/layout/IconVerticalSolidList"/>
    <dgm:cxn modelId="{CA983197-1701-4258-9051-2888A713ADA5}" type="presParOf" srcId="{F8D42468-7D3E-4919-A011-B2018D387FCA}" destId="{A898ED2B-6580-48CC-B68B-559B9BEE1901}" srcOrd="1" destOrd="0" presId="urn:microsoft.com/office/officeart/2018/2/layout/IconVerticalSolidList"/>
    <dgm:cxn modelId="{9E6ACE37-1B0B-474D-9076-356AAFAB5D9A}" type="presParOf" srcId="{F8D42468-7D3E-4919-A011-B2018D387FCA}" destId="{EA73E395-BE44-4D12-B80E-1CC3CDC37244}" srcOrd="2" destOrd="0" presId="urn:microsoft.com/office/officeart/2018/2/layout/IconVerticalSolidList"/>
    <dgm:cxn modelId="{83164445-A595-4DC5-A3B9-4071108BF398}" type="presParOf" srcId="{F8D42468-7D3E-4919-A011-B2018D387FCA}" destId="{5AA4DA1A-8764-40DA-8C21-778D4BC0414F}" srcOrd="3" destOrd="0" presId="urn:microsoft.com/office/officeart/2018/2/layout/IconVerticalSolidList"/>
    <dgm:cxn modelId="{CB8ED472-8EDE-4021-A92C-F4DA81C261DE}" type="presParOf" srcId="{7E3D9F96-5B0E-44AD-8CCE-5C1916335DFE}" destId="{37F1A5F5-1ECD-47CA-8BD2-0F6FF02AFC4B}" srcOrd="7" destOrd="0" presId="urn:microsoft.com/office/officeart/2018/2/layout/IconVerticalSolidList"/>
    <dgm:cxn modelId="{D1E0E5AF-6D8A-4A58-8AB5-216FB5F815F5}" type="presParOf" srcId="{7E3D9F96-5B0E-44AD-8CCE-5C1916335DFE}" destId="{004B2E4A-1990-449D-B794-64AC80E1B352}" srcOrd="8" destOrd="0" presId="urn:microsoft.com/office/officeart/2018/2/layout/IconVerticalSolidList"/>
    <dgm:cxn modelId="{C415F4A6-AE9A-4327-B79B-B59C33C41D8C}" type="presParOf" srcId="{004B2E4A-1990-449D-B794-64AC80E1B352}" destId="{7061FE8F-23FB-4FC6-B492-09FF28743776}" srcOrd="0" destOrd="0" presId="urn:microsoft.com/office/officeart/2018/2/layout/IconVerticalSolidList"/>
    <dgm:cxn modelId="{69674368-2409-4EC7-9238-6DB2C440C2CC}" type="presParOf" srcId="{004B2E4A-1990-449D-B794-64AC80E1B352}" destId="{EAEA6286-93C3-49DA-B059-DD99DC25ED6F}" srcOrd="1" destOrd="0" presId="urn:microsoft.com/office/officeart/2018/2/layout/IconVerticalSolidList"/>
    <dgm:cxn modelId="{4A10F19A-CD28-4471-9A3A-781C2B308053}" type="presParOf" srcId="{004B2E4A-1990-449D-B794-64AC80E1B352}" destId="{10E05A71-2387-43A1-8864-A16FD241C186}" srcOrd="2" destOrd="0" presId="urn:microsoft.com/office/officeart/2018/2/layout/IconVerticalSolidList"/>
    <dgm:cxn modelId="{826A8B02-8728-42FB-80EA-FCD8691ECDC9}" type="presParOf" srcId="{004B2E4A-1990-449D-B794-64AC80E1B352}" destId="{E6022F95-27CC-4ABC-8B77-CD517C55304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F1A87-DD41-9544-83ED-511E312D8294}">
      <dsp:nvSpPr>
        <dsp:cNvPr id="0" name=""/>
        <dsp:cNvSpPr/>
      </dsp:nvSpPr>
      <dsp:spPr>
        <a:xfrm>
          <a:off x="3080" y="464830"/>
          <a:ext cx="2444055" cy="342167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a:t>Discuss the importance of how to formulate a question</a:t>
          </a:r>
        </a:p>
      </dsp:txBody>
      <dsp:txXfrm>
        <a:off x="3080" y="1765067"/>
        <a:ext cx="2444055" cy="2053006"/>
      </dsp:txXfrm>
    </dsp:sp>
    <dsp:sp modelId="{EF253637-8FD8-4C46-9585-4915B36E8FC2}">
      <dsp:nvSpPr>
        <dsp:cNvPr id="0" name=""/>
        <dsp:cNvSpPr/>
      </dsp:nvSpPr>
      <dsp:spPr>
        <a:xfrm>
          <a:off x="711856" y="806997"/>
          <a:ext cx="1026503" cy="102650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957325"/>
        <a:ext cx="725847" cy="725847"/>
      </dsp:txXfrm>
    </dsp:sp>
    <dsp:sp modelId="{01427454-9CD6-1E48-A834-2E10E8B7820B}">
      <dsp:nvSpPr>
        <dsp:cNvPr id="0" name=""/>
        <dsp:cNvSpPr/>
      </dsp:nvSpPr>
      <dsp:spPr>
        <a:xfrm>
          <a:off x="3080" y="3886435"/>
          <a:ext cx="2444055" cy="72"/>
        </a:xfrm>
        <a:prstGeom prst="rect">
          <a:avLst/>
        </a:prstGeom>
        <a:solidFill>
          <a:schemeClr val="accent2">
            <a:hueOff val="-207909"/>
            <a:satOff val="-11990"/>
            <a:lumOff val="1233"/>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0B5E310-0FEC-1C47-92F2-C7018E355E51}">
      <dsp:nvSpPr>
        <dsp:cNvPr id="0" name=""/>
        <dsp:cNvSpPr/>
      </dsp:nvSpPr>
      <dsp:spPr>
        <a:xfrm>
          <a:off x="2691541" y="464830"/>
          <a:ext cx="2444055" cy="3421677"/>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a:t>Overview of the main types of questions doctors ask on a daily basis </a:t>
          </a:r>
        </a:p>
      </dsp:txBody>
      <dsp:txXfrm>
        <a:off x="2691541" y="1765067"/>
        <a:ext cx="2444055" cy="2053006"/>
      </dsp:txXfrm>
    </dsp:sp>
    <dsp:sp modelId="{2FD6C8AD-F723-A54C-B176-5865FB6DBDB4}">
      <dsp:nvSpPr>
        <dsp:cNvPr id="0" name=""/>
        <dsp:cNvSpPr/>
      </dsp:nvSpPr>
      <dsp:spPr>
        <a:xfrm>
          <a:off x="3400317" y="806997"/>
          <a:ext cx="1026503" cy="1026503"/>
        </a:xfrm>
        <a:prstGeom prst="ellipse">
          <a:avLst/>
        </a:prstGeom>
        <a:solidFill>
          <a:schemeClr val="accent2">
            <a:hueOff val="-415818"/>
            <a:satOff val="-23979"/>
            <a:lumOff val="2465"/>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957325"/>
        <a:ext cx="725847" cy="725847"/>
      </dsp:txXfrm>
    </dsp:sp>
    <dsp:sp modelId="{FB29407D-A8D8-6747-9BD5-B7D5AB3D47C8}">
      <dsp:nvSpPr>
        <dsp:cNvPr id="0" name=""/>
        <dsp:cNvSpPr/>
      </dsp:nvSpPr>
      <dsp:spPr>
        <a:xfrm>
          <a:off x="2691541" y="3886435"/>
          <a:ext cx="2444055" cy="72"/>
        </a:xfrm>
        <a:prstGeom prst="rect">
          <a:avLst/>
        </a:prstGeom>
        <a:solidFill>
          <a:schemeClr val="accent2">
            <a:hueOff val="-623727"/>
            <a:satOff val="-35969"/>
            <a:lumOff val="3698"/>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FA67817-4D83-8649-9A59-6FC1DA9999D8}">
      <dsp:nvSpPr>
        <dsp:cNvPr id="0" name=""/>
        <dsp:cNvSpPr/>
      </dsp:nvSpPr>
      <dsp:spPr>
        <a:xfrm>
          <a:off x="5380002" y="464830"/>
          <a:ext cx="2444055" cy="3421677"/>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dirty="0"/>
            <a:t>Practice refining clinical questions so that we can get to an answer</a:t>
          </a:r>
        </a:p>
      </dsp:txBody>
      <dsp:txXfrm>
        <a:off x="5380002" y="1765067"/>
        <a:ext cx="2444055" cy="2053006"/>
      </dsp:txXfrm>
    </dsp:sp>
    <dsp:sp modelId="{A15184A5-F2AC-F841-9E5D-451594F5CC3E}">
      <dsp:nvSpPr>
        <dsp:cNvPr id="0" name=""/>
        <dsp:cNvSpPr/>
      </dsp:nvSpPr>
      <dsp:spPr>
        <a:xfrm>
          <a:off x="6088778" y="806997"/>
          <a:ext cx="1026503" cy="1026503"/>
        </a:xfrm>
        <a:prstGeom prst="ellipse">
          <a:avLst/>
        </a:prstGeom>
        <a:solidFill>
          <a:schemeClr val="accent2">
            <a:hueOff val="-831636"/>
            <a:satOff val="-47959"/>
            <a:lumOff val="493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957325"/>
        <a:ext cx="725847" cy="725847"/>
      </dsp:txXfrm>
    </dsp:sp>
    <dsp:sp modelId="{F4EFB847-406A-5B48-BE9A-DAD171A44E17}">
      <dsp:nvSpPr>
        <dsp:cNvPr id="0" name=""/>
        <dsp:cNvSpPr/>
      </dsp:nvSpPr>
      <dsp:spPr>
        <a:xfrm>
          <a:off x="5380002" y="3886435"/>
          <a:ext cx="2444055" cy="72"/>
        </a:xfrm>
        <a:prstGeom prst="rect">
          <a:avLst/>
        </a:prstGeom>
        <a:solidFill>
          <a:schemeClr val="accent2">
            <a:hueOff val="-1039545"/>
            <a:satOff val="-59949"/>
            <a:lumOff val="6163"/>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F6C7E1F-48E2-DC42-BAFC-978522247102}">
      <dsp:nvSpPr>
        <dsp:cNvPr id="0" name=""/>
        <dsp:cNvSpPr/>
      </dsp:nvSpPr>
      <dsp:spPr>
        <a:xfrm>
          <a:off x="8068463" y="464830"/>
          <a:ext cx="2444055" cy="3421677"/>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dirty="0"/>
            <a:t>Provide resources for searching for evidence </a:t>
          </a:r>
        </a:p>
      </dsp:txBody>
      <dsp:txXfrm>
        <a:off x="8068463" y="1765067"/>
        <a:ext cx="2444055" cy="2053006"/>
      </dsp:txXfrm>
    </dsp:sp>
    <dsp:sp modelId="{9666C801-C3F7-2440-BAC3-9FCA30E7D90F}">
      <dsp:nvSpPr>
        <dsp:cNvPr id="0" name=""/>
        <dsp:cNvSpPr/>
      </dsp:nvSpPr>
      <dsp:spPr>
        <a:xfrm>
          <a:off x="8777239" y="806997"/>
          <a:ext cx="1026503" cy="1026503"/>
        </a:xfrm>
        <a:prstGeom prst="ellipse">
          <a:avLst/>
        </a:prstGeom>
        <a:solidFill>
          <a:schemeClr val="accent2">
            <a:hueOff val="-1247454"/>
            <a:satOff val="-71938"/>
            <a:lumOff val="7395"/>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957325"/>
        <a:ext cx="725847" cy="725847"/>
      </dsp:txXfrm>
    </dsp:sp>
    <dsp:sp modelId="{A65AE084-9F81-2C4A-B9BB-AB22C6381E8B}">
      <dsp:nvSpPr>
        <dsp:cNvPr id="0" name=""/>
        <dsp:cNvSpPr/>
      </dsp:nvSpPr>
      <dsp:spPr>
        <a:xfrm>
          <a:off x="8068463" y="3886435"/>
          <a:ext cx="2444055"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1E5F7-A328-9542-AA62-4D3BE6B9CE9E}">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B6739D-F9D3-4F44-B865-FB6D11A87B93}">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155/88 mm Hg.</a:t>
          </a:r>
        </a:p>
      </dsp:txBody>
      <dsp:txXfrm>
        <a:off x="0" y="0"/>
        <a:ext cx="6900512" cy="2768070"/>
      </dsp:txXfrm>
    </dsp:sp>
    <dsp:sp modelId="{17E3E680-7502-9F49-B9CD-E6CE80D29702}">
      <dsp:nvSpPr>
        <dsp:cNvPr id="0" name=""/>
        <dsp:cNvSpPr/>
      </dsp:nvSpPr>
      <dsp:spPr>
        <a:xfrm>
          <a:off x="0" y="2768070"/>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F24538-73CF-0A46-BC46-32D25098F577}">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a:t>Initial Question:</a:t>
          </a:r>
          <a:r>
            <a:rPr lang="en-US" sz="2600" kern="1200"/>
            <a:t> When treating hypertension, at what target blood pressure should we aim?</a:t>
          </a:r>
        </a:p>
      </dsp:txBody>
      <dsp:txXfrm>
        <a:off x="0" y="2768070"/>
        <a:ext cx="6900512" cy="2768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0ECA2-CF6B-457D-934D-9099F18D4F17}">
      <dsp:nvSpPr>
        <dsp:cNvPr id="0" name=""/>
        <dsp:cNvSpPr/>
      </dsp:nvSpPr>
      <dsp:spPr>
        <a:xfrm>
          <a:off x="0" y="2669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7ADEDF-DDED-42E1-8A3C-1264DCA5B1F2}">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F1EA0D-1889-426E-8464-F904971B25EB}">
      <dsp:nvSpPr>
        <dsp:cNvPr id="0" name=""/>
        <dsp:cNvSpPr/>
      </dsp:nvSpPr>
      <dsp:spPr>
        <a:xfrm>
          <a:off x="1133349" y="4606"/>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422400">
            <a:lnSpc>
              <a:spcPct val="90000"/>
            </a:lnSpc>
            <a:spcBef>
              <a:spcPct val="0"/>
            </a:spcBef>
            <a:spcAft>
              <a:spcPct val="35000"/>
            </a:spcAft>
            <a:buNone/>
          </a:pPr>
          <a:r>
            <a:rPr lang="en-US" sz="3200" b="1" i="1" kern="1200" dirty="0"/>
            <a:t>Ask</a:t>
          </a:r>
          <a:r>
            <a:rPr lang="en-US" sz="3200" b="1" kern="1200" dirty="0"/>
            <a:t> a question </a:t>
          </a:r>
          <a:endParaRPr lang="en-US" sz="3200" kern="1200" dirty="0"/>
        </a:p>
      </dsp:txBody>
      <dsp:txXfrm>
        <a:off x="1133349" y="4606"/>
        <a:ext cx="5455341" cy="981254"/>
      </dsp:txXfrm>
    </dsp:sp>
    <dsp:sp modelId="{6B1A916B-527C-4DFB-9605-4B8099C8AAD4}">
      <dsp:nvSpPr>
        <dsp:cNvPr id="0" name=""/>
        <dsp:cNvSpPr/>
      </dsp:nvSpPr>
      <dsp:spPr>
        <a:xfrm>
          <a:off x="0" y="1231175"/>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D6D4BB-3726-4A5B-9782-1DB899FAEF41}">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7BF2A-0F10-422D-B429-8339951F9DDC}">
      <dsp:nvSpPr>
        <dsp:cNvPr id="0" name=""/>
        <dsp:cNvSpPr/>
      </dsp:nvSpPr>
      <dsp:spPr>
        <a:xfrm>
          <a:off x="1133349" y="1231175"/>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b="1" i="1" kern="1200" dirty="0"/>
            <a:t>Acquire </a:t>
          </a:r>
          <a:r>
            <a:rPr lang="en-US" sz="1900" b="1" kern="1200" dirty="0"/>
            <a:t>evidence </a:t>
          </a:r>
        </a:p>
      </dsp:txBody>
      <dsp:txXfrm>
        <a:off x="1133349" y="1231175"/>
        <a:ext cx="5455341" cy="981254"/>
      </dsp:txXfrm>
    </dsp:sp>
    <dsp:sp modelId="{1571E2C4-ACEB-497A-8CDA-4C12E533C543}">
      <dsp:nvSpPr>
        <dsp:cNvPr id="0" name=""/>
        <dsp:cNvSpPr/>
      </dsp:nvSpPr>
      <dsp:spPr>
        <a:xfrm>
          <a:off x="0" y="245774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33CD1-965C-4D00-B553-393A033140A5}">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8AFEEE-FCD6-4B0D-AB6D-32F0CC2FC4C3}">
      <dsp:nvSpPr>
        <dsp:cNvPr id="0" name=""/>
        <dsp:cNvSpPr/>
      </dsp:nvSpPr>
      <dsp:spPr>
        <a:xfrm>
          <a:off x="1133349" y="2457744"/>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kern="1200"/>
            <a:t>critically </a:t>
          </a:r>
          <a:r>
            <a:rPr lang="en-US" sz="1900" i="1" kern="1200"/>
            <a:t>Appraise </a:t>
          </a:r>
          <a:r>
            <a:rPr lang="en-US" sz="1900" kern="1200"/>
            <a:t>evidence </a:t>
          </a:r>
        </a:p>
      </dsp:txBody>
      <dsp:txXfrm>
        <a:off x="1133349" y="2457744"/>
        <a:ext cx="5455341" cy="981254"/>
      </dsp:txXfrm>
    </dsp:sp>
    <dsp:sp modelId="{D1122056-18BE-4ABF-AAFE-E554181168A2}">
      <dsp:nvSpPr>
        <dsp:cNvPr id="0" name=""/>
        <dsp:cNvSpPr/>
      </dsp:nvSpPr>
      <dsp:spPr>
        <a:xfrm>
          <a:off x="0" y="3684312"/>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98ED2B-6580-48CC-B68B-559B9BEE1901}">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A4DA1A-8764-40DA-8C21-778D4BC0414F}">
      <dsp:nvSpPr>
        <dsp:cNvPr id="0" name=""/>
        <dsp:cNvSpPr/>
      </dsp:nvSpPr>
      <dsp:spPr>
        <a:xfrm>
          <a:off x="1133349" y="3684312"/>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i="1" kern="1200"/>
            <a:t>Apply </a:t>
          </a:r>
          <a:r>
            <a:rPr lang="en-US" sz="1900" kern="1200"/>
            <a:t>evidence </a:t>
          </a:r>
        </a:p>
      </dsp:txBody>
      <dsp:txXfrm>
        <a:off x="1133349" y="3684312"/>
        <a:ext cx="5455341" cy="981254"/>
      </dsp:txXfrm>
    </dsp:sp>
    <dsp:sp modelId="{7061FE8F-23FB-4FC6-B492-09FF28743776}">
      <dsp:nvSpPr>
        <dsp:cNvPr id="0" name=""/>
        <dsp:cNvSpPr/>
      </dsp:nvSpPr>
      <dsp:spPr>
        <a:xfrm>
          <a:off x="0" y="4910881"/>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EA6286-93C3-49DA-B059-DD99DC25ED6F}">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022F95-27CC-4ABC-8B77-CD517C553042}">
      <dsp:nvSpPr>
        <dsp:cNvPr id="0" name=""/>
        <dsp:cNvSpPr/>
      </dsp:nvSpPr>
      <dsp:spPr>
        <a:xfrm>
          <a:off x="1133349" y="4910881"/>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i="1" kern="1200"/>
            <a:t>Assess </a:t>
          </a:r>
          <a:r>
            <a:rPr lang="en-US" sz="1900" kern="1200"/>
            <a:t>EBM process</a:t>
          </a:r>
        </a:p>
      </dsp:txBody>
      <dsp:txXfrm>
        <a:off x="1133349" y="4910881"/>
        <a:ext cx="5455341" cy="981254"/>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3/21/24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a:t>
            </a:fld>
            <a:endParaRPr lang="en-US"/>
          </a:p>
        </p:txBody>
      </p:sp>
    </p:spTree>
    <p:extLst>
      <p:ext uri="{BB962C8B-B14F-4D97-AF65-F5344CB8AC3E}">
        <p14:creationId xmlns:p14="http://schemas.microsoft.com/office/powerpoint/2010/main" val="2965643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single study examines a specific question in a limited population and results may not be relevant to other groups.</a:t>
            </a:r>
          </a:p>
          <a:p>
            <a:r>
              <a:rPr lang="en-US" sz="1200" b="0" i="0" kern="1200" dirty="0">
                <a:solidFill>
                  <a:schemeClr val="tx1"/>
                </a:solidFill>
                <a:effectLst/>
                <a:latin typeface="+mn-lt"/>
                <a:ea typeface="+mn-ea"/>
                <a:cs typeface="+mn-cs"/>
              </a:rPr>
              <a:t>A synopsis summarizes evidence from a high-quality study or set of studies; synopses of multiple studies provide stronger evidence than synopses of a single study.</a:t>
            </a:r>
          </a:p>
          <a:p>
            <a:r>
              <a:rPr lang="en-US" sz="1200" b="0" i="0" kern="1200" dirty="0">
                <a:solidFill>
                  <a:schemeClr val="tx1"/>
                </a:solidFill>
                <a:effectLst/>
                <a:latin typeface="+mn-lt"/>
                <a:ea typeface="+mn-ea"/>
                <a:cs typeface="+mn-cs"/>
              </a:rPr>
              <a:t>A synthesis, or systematic review is a comprehensive summary of all the evidence for a specific question.</a:t>
            </a:r>
          </a:p>
          <a:p>
            <a:r>
              <a:rPr lang="en-US" sz="1200" b="0" i="0" kern="1200" dirty="0">
                <a:solidFill>
                  <a:schemeClr val="tx1"/>
                </a:solidFill>
                <a:effectLst/>
                <a:latin typeface="+mn-lt"/>
                <a:ea typeface="+mn-ea"/>
                <a:cs typeface="+mn-cs"/>
              </a:rPr>
              <a:t>Summaries are clinical guidelines or textbooks that are updated routinely to reflect complete and updated information about clinical issues.</a:t>
            </a:r>
          </a:p>
          <a:p>
            <a:r>
              <a:rPr lang="en-US" sz="1200" b="0" i="0" kern="1200" dirty="0">
                <a:solidFill>
                  <a:schemeClr val="tx1"/>
                </a:solidFill>
                <a:effectLst/>
                <a:latin typeface="+mn-lt"/>
                <a:ea typeface="+mn-ea"/>
                <a:cs typeface="+mn-cs"/>
              </a:rPr>
              <a:t>Systems populated by many, many individual patient records represent the ideal source of evidence.</a:t>
            </a:r>
          </a:p>
          <a:p>
            <a:br>
              <a:rPr lang="en-US" dirty="0"/>
            </a:br>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37</a:t>
            </a:fld>
            <a:endParaRPr lang="en-US"/>
          </a:p>
        </p:txBody>
      </p:sp>
    </p:spTree>
    <p:extLst>
      <p:ext uri="{BB962C8B-B14F-4D97-AF65-F5344CB8AC3E}">
        <p14:creationId xmlns:p14="http://schemas.microsoft.com/office/powerpoint/2010/main" val="1237799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41</a:t>
            </a:fld>
            <a:endParaRPr lang="en-US"/>
          </a:p>
        </p:txBody>
      </p:sp>
    </p:spTree>
    <p:extLst>
      <p:ext uri="{BB962C8B-B14F-4D97-AF65-F5344CB8AC3E}">
        <p14:creationId xmlns:p14="http://schemas.microsoft.com/office/powerpoint/2010/main" val="4146889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annals.org/article.aspx?articleid=1032750"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library.vcu.edu/search/922" TargetMode="External"/><Relationship Id="rId2" Type="http://schemas.openxmlformats.org/officeDocument/2006/relationships/hyperlink" Target="https://guides.library.vcu.edu/clerkships"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a:bodyPr>
          <a:lstStyle/>
          <a:p>
            <a:r>
              <a:rPr lang="en-US" dirty="0"/>
              <a:t>An introduction to evidence based medicine for patient care</a:t>
            </a:r>
          </a:p>
          <a:p>
            <a:endParaRPr lang="en-US" dirty="0"/>
          </a:p>
          <a:p>
            <a:r>
              <a:rPr lang="en-US" dirty="0"/>
              <a:t>Michael Joyce, MD, FACEP</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636D6B-DEC9-A294-729D-6AA118F0BB7F}"/>
              </a:ext>
            </a:extLst>
          </p:cNvPr>
          <p:cNvSpPr>
            <a:spLocks noGrp="1"/>
          </p:cNvSpPr>
          <p:nvPr>
            <p:ph idx="1"/>
          </p:nvPr>
        </p:nvSpPr>
        <p:spPr>
          <a:xfrm>
            <a:off x="838200" y="1929384"/>
            <a:ext cx="10515600" cy="4251960"/>
          </a:xfrm>
        </p:spPr>
        <p:txBody>
          <a:bodyPr>
            <a:normAutofit/>
          </a:bodyPr>
          <a:lstStyle/>
          <a:p>
            <a:r>
              <a:rPr lang="en-US" sz="1700" b="1"/>
              <a:t>Goal</a:t>
            </a:r>
            <a:endParaRPr lang="en-US" sz="1700"/>
          </a:p>
          <a:p>
            <a:pPr lvl="0"/>
            <a:r>
              <a:rPr lang="en-US" sz="1700"/>
              <a:t>The goal of this course is for students to learn the necessary knowledge and skills to acquire, appraise, and apply evidence-based medicine to the care of their patients. By the end of this course, third year medical students will be to make patient care decisions using the principles of EBM.</a:t>
            </a:r>
          </a:p>
          <a:p>
            <a:r>
              <a:rPr lang="en-US" sz="1700"/>
              <a:t> </a:t>
            </a:r>
            <a:r>
              <a:rPr lang="en-US" sz="1700" b="1"/>
              <a:t>Objectives</a:t>
            </a:r>
            <a:endParaRPr lang="en-US" sz="1700"/>
          </a:p>
          <a:p>
            <a:pPr marL="0" indent="0">
              <a:buNone/>
            </a:pPr>
            <a:r>
              <a:rPr lang="en-US" sz="1700" b="1"/>
              <a:t>         </a:t>
            </a:r>
            <a:r>
              <a:rPr lang="en-US" sz="1700"/>
              <a:t>By the end of this course the M3 student will be able to: </a:t>
            </a:r>
          </a:p>
          <a:p>
            <a:pPr lvl="1"/>
            <a:r>
              <a:rPr lang="en-US" sz="1700"/>
              <a:t>formulate a clinical question based on a patient scenario in the format of PICO (Population/disease, Intervention/exposure, Comparator, and Outcome); </a:t>
            </a:r>
          </a:p>
          <a:p>
            <a:pPr lvl="1"/>
            <a:r>
              <a:rPr lang="en-US" sz="1700"/>
              <a:t>Perform a refined search of the medical literature to answer a clinical question using both primary sources and pre-appraised literature</a:t>
            </a:r>
          </a:p>
          <a:p>
            <a:pPr lvl="1"/>
            <a:r>
              <a:rPr lang="en-US" sz="1700"/>
              <a:t>Select appropriate types of articles based on the type of clinical question (therapy, harm, diagnosis, prognosis)</a:t>
            </a:r>
          </a:p>
          <a:p>
            <a:pPr lvl="1"/>
            <a:r>
              <a:rPr lang="en-US" sz="1700"/>
              <a:t>Evaluate articles for study methodology, effectiveness, and generalizability using criteria such as GRADE or other scoring systems</a:t>
            </a:r>
          </a:p>
          <a:p>
            <a:pPr lvl="1"/>
            <a:r>
              <a:rPr lang="en-US" sz="1700"/>
              <a:t>Summarize the available evidence and present summarized evidence as a recommendation to a patient</a:t>
            </a:r>
          </a:p>
          <a:p>
            <a:endParaRPr lang="en-US" sz="1700"/>
          </a:p>
        </p:txBody>
      </p:sp>
    </p:spTree>
    <p:extLst>
      <p:ext uri="{BB962C8B-B14F-4D97-AF65-F5344CB8AC3E}">
        <p14:creationId xmlns:p14="http://schemas.microsoft.com/office/powerpoint/2010/main" val="1204597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CFEB66-0EDB-65A9-E42E-F82BF1383119}"/>
              </a:ext>
            </a:extLst>
          </p:cNvPr>
          <p:cNvPicPr>
            <a:picLocks noChangeAspect="1"/>
          </p:cNvPicPr>
          <p:nvPr/>
        </p:nvPicPr>
        <p:blipFill rotWithShape="1">
          <a:blip r:embed="rId2">
            <a:duotone>
              <a:schemeClr val="bg2">
                <a:shade val="45000"/>
                <a:satMod val="135000"/>
              </a:schemeClr>
              <a:prstClr val="white"/>
            </a:duotone>
          </a:blip>
          <a:srcRect t="14069" b="642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4706F2-CC28-6342-4E9F-6702FFE3CBCD}"/>
              </a:ext>
            </a:extLst>
          </p:cNvPr>
          <p:cNvSpPr>
            <a:spLocks noGrp="1"/>
          </p:cNvSpPr>
          <p:nvPr>
            <p:ph type="title"/>
          </p:nvPr>
        </p:nvSpPr>
        <p:spPr>
          <a:xfrm>
            <a:off x="838200" y="365125"/>
            <a:ext cx="10515600" cy="1325563"/>
          </a:xfrm>
        </p:spPr>
        <p:txBody>
          <a:bodyPr>
            <a:normAutofit/>
          </a:bodyPr>
          <a:lstStyle/>
          <a:p>
            <a:r>
              <a:rPr lang="en-US" dirty="0"/>
              <a:t>Today’s outline</a:t>
            </a:r>
          </a:p>
        </p:txBody>
      </p:sp>
      <p:graphicFrame>
        <p:nvGraphicFramePr>
          <p:cNvPr id="5" name="Content Placeholder 2">
            <a:extLst>
              <a:ext uri="{FF2B5EF4-FFF2-40B4-BE49-F238E27FC236}">
                <a16:creationId xmlns:a16="http://schemas.microsoft.com/office/drawing/2014/main" id="{7CB9FDEE-5549-2DBA-3DB2-200F13455400}"/>
              </a:ext>
            </a:extLst>
          </p:cNvPr>
          <p:cNvGraphicFramePr>
            <a:graphicFrameLocks noGrp="1"/>
          </p:cNvGraphicFramePr>
          <p:nvPr>
            <p:ph idx="1"/>
            <p:extLst>
              <p:ext uri="{D42A27DB-BD31-4B8C-83A1-F6EECF244321}">
                <p14:modId xmlns:p14="http://schemas.microsoft.com/office/powerpoint/2010/main" val="10508921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6285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D8EF4-F768-E5E3-9FD6-C30370517392}"/>
              </a:ext>
            </a:extLst>
          </p:cNvPr>
          <p:cNvSpPr>
            <a:spLocks noGrp="1"/>
          </p:cNvSpPr>
          <p:nvPr>
            <p:ph type="title"/>
          </p:nvPr>
        </p:nvSpPr>
        <p:spPr>
          <a:xfrm>
            <a:off x="1136428" y="627564"/>
            <a:ext cx="7474172" cy="1325563"/>
          </a:xfrm>
        </p:spPr>
        <p:txBody>
          <a:bodyPr>
            <a:normAutofit/>
          </a:bodyPr>
          <a:lstStyle/>
          <a:p>
            <a:r>
              <a:rPr lang="en-US" dirty="0"/>
              <a:t>Reminder of EBM Principles </a:t>
            </a:r>
          </a:p>
        </p:txBody>
      </p:sp>
      <p:sp>
        <p:nvSpPr>
          <p:cNvPr id="3" name="Content Placeholder 2">
            <a:extLst>
              <a:ext uri="{FF2B5EF4-FFF2-40B4-BE49-F238E27FC236}">
                <a16:creationId xmlns:a16="http://schemas.microsoft.com/office/drawing/2014/main" id="{76B253FC-B28A-F832-0A2A-DC0D03D64C01}"/>
              </a:ext>
            </a:extLst>
          </p:cNvPr>
          <p:cNvSpPr>
            <a:spLocks noGrp="1"/>
          </p:cNvSpPr>
          <p:nvPr>
            <p:ph idx="1"/>
          </p:nvPr>
        </p:nvSpPr>
        <p:spPr>
          <a:xfrm>
            <a:off x="1136429" y="2278173"/>
            <a:ext cx="6467867" cy="3450613"/>
          </a:xfrm>
        </p:spPr>
        <p:txBody>
          <a:bodyPr anchor="ctr">
            <a:normAutofit/>
          </a:bodyPr>
          <a:lstStyle/>
          <a:p>
            <a:r>
              <a:rPr lang="en-US" sz="2200" b="1" dirty="0"/>
              <a:t>Evidence-Based Medicine</a:t>
            </a:r>
            <a:endParaRPr lang="en-US" sz="2200" b="0" dirty="0">
              <a:effectLst/>
            </a:endParaRPr>
          </a:p>
          <a:p>
            <a:pPr marL="0" indent="0" fontAlgn="base">
              <a:buNone/>
            </a:pPr>
            <a:r>
              <a:rPr lang="en-US" sz="2200" dirty="0"/>
              <a:t>	The practice of using research evidence in 	decision-making about the care of an individual 	patient</a:t>
            </a:r>
          </a:p>
          <a:p>
            <a:pPr marL="457200" lvl="1" indent="0" fontAlgn="base">
              <a:buNone/>
            </a:pPr>
            <a:r>
              <a:rPr lang="en-US" sz="1800" dirty="0"/>
              <a:t>	Involves the integration of your own clinical knowledge, 	research, and patient preferences</a:t>
            </a:r>
          </a:p>
          <a:p>
            <a:pPr marL="457200" lvl="1" indent="0" fontAlgn="base">
              <a:buNone/>
            </a:pPr>
            <a:r>
              <a:rPr lang="en-US" sz="1800" dirty="0"/>
              <a:t>	There is no one right answer! </a:t>
            </a:r>
          </a:p>
          <a:p>
            <a:r>
              <a:rPr lang="en-US" sz="2200" b="1" dirty="0"/>
              <a:t>EBM Process:</a:t>
            </a:r>
            <a:endParaRPr lang="en-US" sz="2200" b="0" dirty="0">
              <a:effectLst/>
            </a:endParaRPr>
          </a:p>
          <a:p>
            <a:pPr marL="457200" lvl="1" indent="0">
              <a:buNone/>
            </a:pPr>
            <a:r>
              <a:rPr lang="en-US" sz="1800" i="1" dirty="0"/>
              <a:t>Ask</a:t>
            </a:r>
            <a:r>
              <a:rPr lang="en-US" sz="1800" dirty="0"/>
              <a:t> a question &gt; </a:t>
            </a:r>
            <a:r>
              <a:rPr lang="en-US" sz="1800" i="1" dirty="0"/>
              <a:t>Acquire </a:t>
            </a:r>
            <a:r>
              <a:rPr lang="en-US" sz="1800" dirty="0"/>
              <a:t>evidence &gt; critically </a:t>
            </a:r>
            <a:r>
              <a:rPr lang="en-US" sz="1800" i="1" dirty="0"/>
              <a:t>Appraise </a:t>
            </a:r>
            <a:r>
              <a:rPr lang="en-US" sz="1800" dirty="0"/>
              <a:t>evidence &gt; </a:t>
            </a:r>
            <a:r>
              <a:rPr lang="en-US" sz="1800" i="1" dirty="0"/>
              <a:t>Apply </a:t>
            </a:r>
            <a:r>
              <a:rPr lang="en-US" sz="1800" dirty="0"/>
              <a:t>evidence &gt; </a:t>
            </a:r>
            <a:r>
              <a:rPr lang="en-US" sz="1800" i="1" dirty="0"/>
              <a:t>Assess </a:t>
            </a:r>
            <a:r>
              <a:rPr lang="en-US" sz="1800" dirty="0"/>
              <a:t>EBM process</a:t>
            </a:r>
          </a:p>
          <a:p>
            <a:pPr marL="457200" lvl="1" indent="0">
              <a:buNone/>
            </a:pPr>
            <a:endParaRPr lang="en-US" sz="18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Doctor">
            <a:extLst>
              <a:ext uri="{FF2B5EF4-FFF2-40B4-BE49-F238E27FC236}">
                <a16:creationId xmlns:a16="http://schemas.microsoft.com/office/drawing/2014/main" id="{EDE02CBA-B74C-0C73-6AE9-8505A77E54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742644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B7F537-C09A-B689-2D99-5E2D529488F4}"/>
              </a:ext>
            </a:extLst>
          </p:cNvPr>
          <p:cNvSpPr>
            <a:spLocks noGrp="1"/>
          </p:cNvSpPr>
          <p:nvPr>
            <p:ph type="title"/>
          </p:nvPr>
        </p:nvSpPr>
        <p:spPr>
          <a:xfrm>
            <a:off x="630936" y="640080"/>
            <a:ext cx="4818888" cy="1481328"/>
          </a:xfrm>
        </p:spPr>
        <p:txBody>
          <a:bodyPr anchor="b">
            <a:normAutofit/>
          </a:bodyPr>
          <a:lstStyle/>
          <a:p>
            <a:r>
              <a:rPr lang="en-US" sz="3800" b="1"/>
              <a:t>What Is the Question?</a:t>
            </a:r>
            <a:br>
              <a:rPr lang="en-US" sz="3800" b="1"/>
            </a:br>
            <a:endParaRPr lang="en-US" sz="3800"/>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B6E2D2-BC71-7F6E-719D-29044D410A3B}"/>
              </a:ext>
            </a:extLst>
          </p:cNvPr>
          <p:cNvSpPr>
            <a:spLocks noGrp="1"/>
          </p:cNvSpPr>
          <p:nvPr>
            <p:ph idx="1"/>
          </p:nvPr>
        </p:nvSpPr>
        <p:spPr>
          <a:xfrm>
            <a:off x="630936" y="2660904"/>
            <a:ext cx="4818888" cy="3547872"/>
          </a:xfrm>
        </p:spPr>
        <p:txBody>
          <a:bodyPr anchor="t">
            <a:normAutofit/>
          </a:bodyPr>
          <a:lstStyle/>
          <a:p>
            <a:r>
              <a:rPr lang="en-US" sz="2200" dirty="0"/>
              <a:t>On average, clinicians have 5 to 8 questions about individual patients per daily shift.</a:t>
            </a:r>
          </a:p>
          <a:p>
            <a:r>
              <a:rPr lang="en-US" sz="2200" dirty="0"/>
              <a:t>Some now even consider that “the use of search engines is as essential as the stethoscope.” </a:t>
            </a:r>
          </a:p>
          <a:p>
            <a:r>
              <a:rPr lang="en-US" sz="2200" dirty="0"/>
              <a:t>Background vs Foreground</a:t>
            </a:r>
          </a:p>
          <a:p>
            <a:endParaRPr lang="en-US" sz="2200" dirty="0"/>
          </a:p>
        </p:txBody>
      </p:sp>
      <p:pic>
        <p:nvPicPr>
          <p:cNvPr id="4" name="New picture">
            <a:extLst>
              <a:ext uri="{FF2B5EF4-FFF2-40B4-BE49-F238E27FC236}">
                <a16:creationId xmlns:a16="http://schemas.microsoft.com/office/drawing/2014/main" id="{6D826083-DE86-A88B-E6AC-C69B4CE16B29}"/>
              </a:ext>
            </a:extLst>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bwMode="auto">
          <a:xfrm>
            <a:off x="6253118" y="640080"/>
            <a:ext cx="5150828" cy="55778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7" name="TextBox 9">
            <a:extLst>
              <a:ext uri="{FF2B5EF4-FFF2-40B4-BE49-F238E27FC236}">
                <a16:creationId xmlns:a16="http://schemas.microsoft.com/office/drawing/2014/main" id="{8D4F4299-BE93-D7DC-3B8C-04BB9B056F75}"/>
              </a:ext>
            </a:extLst>
          </p:cNvPr>
          <p:cNvSpPr/>
          <p:nvPr>
            <p:custDataLst>
              <p:tags r:id="rId2"/>
            </p:custDataLst>
          </p:nvPr>
        </p:nvSpPr>
        <p:spPr>
          <a:xfrm>
            <a:off x="7415765" y="5963186"/>
            <a:ext cx="3189287" cy="1101840"/>
          </a:xfrm>
          <a:prstGeom prst="rect">
            <a:avLst/>
          </a:prstGeom>
          <a:noFill/>
          <a:ln w="9525" cap="flat" cmpd="sng" algn="ctr">
            <a:noFill/>
            <a:prstDash val="solid"/>
            <a:miter lim="800000"/>
            <a:headEnd type="none" w="med" len="med"/>
            <a:tailEnd type="none" w="med" len="med"/>
          </a:ln>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dirty="0">
                <a:latin typeface="Helvetica" pitchFamily="2" charset="0"/>
              </a:rPr>
              <a:t>Citation: Chapter 4 What Is the Question?, </a:t>
            </a:r>
            <a:r>
              <a:rPr lang="en-US" altLang="en-US" sz="800" dirty="0" err="1">
                <a:latin typeface="Helvetica" pitchFamily="2" charset="0"/>
              </a:rPr>
              <a:t>Guyatt</a:t>
            </a:r>
            <a:r>
              <a:rPr lang="en-US" altLang="en-US" sz="800" dirty="0">
                <a:latin typeface="Helvetica" pitchFamily="2" charset="0"/>
              </a:rPr>
              <a:t> G, Rennie D, Meade MO, Cook DJ. </a:t>
            </a:r>
            <a:r>
              <a:rPr lang="en-US" altLang="en-US" sz="800" i="1" dirty="0">
                <a:latin typeface="Helvetica" pitchFamily="2" charset="0"/>
              </a:rPr>
              <a:t>Users' Guides to the Medical Literature: A Manual for Evidence-Based Clinical Practice, 3rd ed;</a:t>
            </a:r>
            <a:r>
              <a:rPr lang="en-US" altLang="en-US" sz="800" dirty="0">
                <a:latin typeface="Helvetica" pitchFamily="2" charset="0"/>
              </a:rPr>
              <a:t> 2015. Available at: https://</a:t>
            </a:r>
            <a:r>
              <a:rPr lang="en-US" altLang="en-US" sz="800" dirty="0" err="1">
                <a:latin typeface="Helvetica" pitchFamily="2" charset="0"/>
              </a:rPr>
              <a:t>jamaevidence.mhmedical.com</a:t>
            </a:r>
            <a:r>
              <a:rPr lang="en-US" altLang="en-US" sz="800" dirty="0">
                <a:latin typeface="Helvetica" pitchFamily="2" charset="0"/>
              </a:rPr>
              <a:t>/</a:t>
            </a:r>
            <a:r>
              <a:rPr lang="en-US" altLang="en-US" sz="800" dirty="0" err="1">
                <a:latin typeface="Helvetica" pitchFamily="2" charset="0"/>
              </a:rPr>
              <a:t>content.aspx?bookid</a:t>
            </a:r>
            <a:r>
              <a:rPr lang="en-US" altLang="en-US" sz="800" dirty="0">
                <a:latin typeface="Helvetica" pitchFamily="2" charset="0"/>
              </a:rPr>
              <a:t>=847&amp;sectionid=69031460 Accessed: July 06, 2022</a:t>
            </a:r>
          </a:p>
          <a:p>
            <a:pPr eaLnBrk="1" hangingPunct="1">
              <a:buFontTx/>
              <a:buNone/>
            </a:pPr>
            <a:r>
              <a:rPr lang="en-US" altLang="en-US" sz="800" dirty="0">
                <a:solidFill>
                  <a:srgbClr val="999999"/>
                </a:solidFill>
                <a:latin typeface="Helvetica" pitchFamily="2" charset="0"/>
              </a:rPr>
              <a:t>Copyright © 2022 American Medical Association. All rights reserved</a:t>
            </a:r>
          </a:p>
        </p:txBody>
      </p:sp>
      <p:cxnSp>
        <p:nvCxnSpPr>
          <p:cNvPr id="6" name="Straight Connector 5">
            <a:extLst>
              <a:ext uri="{FF2B5EF4-FFF2-40B4-BE49-F238E27FC236}">
                <a16:creationId xmlns:a16="http://schemas.microsoft.com/office/drawing/2014/main" id="{D1EF0953-7805-43C3-656E-1AAB1D69BC74}"/>
              </a:ext>
            </a:extLst>
          </p:cNvPr>
          <p:cNvCxnSpPr>
            <a:cxnSpLocks/>
          </p:cNvCxnSpPr>
          <p:nvPr/>
        </p:nvCxnSpPr>
        <p:spPr>
          <a:xfrm flipH="1">
            <a:off x="788054" y="4505481"/>
            <a:ext cx="174908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C0B80C05-2D3D-0F4D-CB24-EBD9CF315E42}"/>
              </a:ext>
            </a:extLst>
          </p:cNvPr>
          <p:cNvSpPr txBox="1"/>
          <p:nvPr/>
        </p:nvSpPr>
        <p:spPr>
          <a:xfrm>
            <a:off x="2537138" y="4321957"/>
            <a:ext cx="1714613" cy="367048"/>
          </a:xfrm>
          <a:prstGeom prst="rect">
            <a:avLst/>
          </a:prstGeom>
          <a:noFill/>
        </p:spPr>
        <p:txBody>
          <a:bodyPr wrap="square" rtlCol="0">
            <a:spAutoFit/>
          </a:bodyPr>
          <a:lstStyle/>
          <a:p>
            <a:r>
              <a:rPr lang="en-US" dirty="0"/>
              <a:t>Ultrasound.</a:t>
            </a:r>
          </a:p>
        </p:txBody>
      </p:sp>
    </p:spTree>
    <p:extLst>
      <p:ext uri="{BB962C8B-B14F-4D97-AF65-F5344CB8AC3E}">
        <p14:creationId xmlns:p14="http://schemas.microsoft.com/office/powerpoint/2010/main" val="138191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ECFF2-F2C5-2C69-76D9-55D1698F4B43}"/>
              </a:ext>
            </a:extLst>
          </p:cNvPr>
          <p:cNvSpPr>
            <a:spLocks noGrp="1"/>
          </p:cNvSpPr>
          <p:nvPr>
            <p:ph type="title"/>
          </p:nvPr>
        </p:nvSpPr>
        <p:spPr>
          <a:xfrm>
            <a:off x="841248" y="548640"/>
            <a:ext cx="3600860" cy="5431536"/>
          </a:xfrm>
        </p:spPr>
        <p:txBody>
          <a:bodyPr>
            <a:normAutofit/>
          </a:bodyPr>
          <a:lstStyle/>
          <a:p>
            <a:r>
              <a:rPr lang="en-US" sz="5400"/>
              <a:t>Clarifying the question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7EF720-A528-7B1C-E829-9B3E8DBE428D}"/>
              </a:ext>
            </a:extLst>
          </p:cNvPr>
          <p:cNvSpPr>
            <a:spLocks noGrp="1"/>
          </p:cNvSpPr>
          <p:nvPr>
            <p:ph idx="1"/>
          </p:nvPr>
        </p:nvSpPr>
        <p:spPr>
          <a:xfrm>
            <a:off x="5126418" y="552091"/>
            <a:ext cx="6224335" cy="5431536"/>
          </a:xfrm>
        </p:spPr>
        <p:txBody>
          <a:bodyPr anchor="ctr">
            <a:normAutofit/>
          </a:bodyPr>
          <a:lstStyle/>
          <a:p>
            <a:r>
              <a:rPr lang="en-US" sz="2200" dirty="0"/>
              <a:t>Clinical questions often spring to mind in a form that makes finding answers in the medical literature a challenge. </a:t>
            </a:r>
          </a:p>
          <a:p>
            <a:r>
              <a:rPr lang="en-US" sz="2200" dirty="0"/>
              <a:t>Dissecting the question into its component parts to facilitate finding the best evidence is a fundamental skill. </a:t>
            </a:r>
          </a:p>
          <a:p>
            <a:r>
              <a:rPr lang="en-US" sz="2200" dirty="0"/>
              <a:t>This is what separates you from your patients with google searches</a:t>
            </a:r>
          </a:p>
        </p:txBody>
      </p:sp>
    </p:spTree>
    <p:extLst>
      <p:ext uri="{BB962C8B-B14F-4D97-AF65-F5344CB8AC3E}">
        <p14:creationId xmlns:p14="http://schemas.microsoft.com/office/powerpoint/2010/main" val="899591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ECFF2-F2C5-2C69-76D9-55D1698F4B43}"/>
              </a:ext>
            </a:extLst>
          </p:cNvPr>
          <p:cNvSpPr>
            <a:spLocks noGrp="1"/>
          </p:cNvSpPr>
          <p:nvPr>
            <p:ph type="title"/>
          </p:nvPr>
        </p:nvSpPr>
        <p:spPr>
          <a:xfrm>
            <a:off x="838200" y="365125"/>
            <a:ext cx="10515600" cy="1325563"/>
          </a:xfrm>
        </p:spPr>
        <p:txBody>
          <a:bodyPr>
            <a:normAutofit/>
          </a:bodyPr>
          <a:lstStyle/>
          <a:p>
            <a:r>
              <a:rPr lang="en-US" sz="5400"/>
              <a:t>Clarifying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7EF720-A528-7B1C-E829-9B3E8DBE428D}"/>
              </a:ext>
            </a:extLst>
          </p:cNvPr>
          <p:cNvSpPr>
            <a:spLocks noGrp="1"/>
          </p:cNvSpPr>
          <p:nvPr>
            <p:ph idx="1"/>
          </p:nvPr>
        </p:nvSpPr>
        <p:spPr>
          <a:xfrm>
            <a:off x="838200" y="1929384"/>
            <a:ext cx="10515600" cy="4251960"/>
          </a:xfrm>
        </p:spPr>
        <p:txBody>
          <a:bodyPr>
            <a:normAutofit/>
          </a:bodyPr>
          <a:lstStyle/>
          <a:p>
            <a:r>
              <a:rPr lang="en-US" sz="2200"/>
              <a:t>Consider the following patient scenario: </a:t>
            </a:r>
          </a:p>
          <a:p>
            <a:r>
              <a:rPr lang="en-US" sz="2200"/>
              <a:t>A 53 year old male presents with chest pain that has been going on for 1 day.  The pain is mid sternal with no radiation.  There is no associated shortness of breath. The pain is relieved with Tylenol. He has never had pain like this before.  He has a history of diabetes and high cholesterol for which he takes medications.  He smokes cigarettes, but does not drink or use any illicit drugs.  His father died from a heart attack at age 64.  </a:t>
            </a:r>
          </a:p>
          <a:p>
            <a:r>
              <a:rPr lang="en-US" sz="2200"/>
              <a:t>Work up today reveals a normal ECG, normal troponins and chest xray, and his pain has now resolved. </a:t>
            </a:r>
          </a:p>
          <a:p>
            <a:r>
              <a:rPr lang="en-US" sz="2200"/>
              <a:t>What is the next step?  Should I get a stress test on this patient? </a:t>
            </a:r>
          </a:p>
        </p:txBody>
      </p:sp>
    </p:spTree>
    <p:extLst>
      <p:ext uri="{BB962C8B-B14F-4D97-AF65-F5344CB8AC3E}">
        <p14:creationId xmlns:p14="http://schemas.microsoft.com/office/powerpoint/2010/main" val="1643386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844F0-0CE1-3386-3C2C-FBAB8048281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Google</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7CFE2AE5-C674-2C24-7F04-D9FFC00399A8}"/>
              </a:ext>
            </a:extLst>
          </p:cNvPr>
          <p:cNvPicPr>
            <a:picLocks noGrp="1" noChangeAspect="1"/>
          </p:cNvPicPr>
          <p:nvPr>
            <p:ph idx="1"/>
          </p:nvPr>
        </p:nvPicPr>
        <p:blipFill>
          <a:blip r:embed="rId2"/>
          <a:stretch>
            <a:fillRect/>
          </a:stretch>
        </p:blipFill>
        <p:spPr>
          <a:xfrm>
            <a:off x="4777316" y="885073"/>
            <a:ext cx="6780700" cy="5085524"/>
          </a:xfrm>
          <a:prstGeom prst="rect">
            <a:avLst/>
          </a:prstGeom>
        </p:spPr>
      </p:pic>
    </p:spTree>
    <p:extLst>
      <p:ext uri="{BB962C8B-B14F-4D97-AF65-F5344CB8AC3E}">
        <p14:creationId xmlns:p14="http://schemas.microsoft.com/office/powerpoint/2010/main" val="4107975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Uptodate</a:t>
            </a:r>
          </a:p>
        </p:txBody>
      </p:sp>
      <p:pic>
        <p:nvPicPr>
          <p:cNvPr id="5" name="Picture 4" descr="Graphical user interface, text, application, email&#10;&#10;Description automatically generated">
            <a:extLst>
              <a:ext uri="{FF2B5EF4-FFF2-40B4-BE49-F238E27FC236}">
                <a16:creationId xmlns:a16="http://schemas.microsoft.com/office/drawing/2014/main" id="{FCA6FCFA-BD44-2DD0-AFFD-CEEC369743FE}"/>
              </a:ext>
            </a:extLst>
          </p:cNvPr>
          <p:cNvPicPr>
            <a:picLocks noChangeAspect="1"/>
          </p:cNvPicPr>
          <p:nvPr/>
        </p:nvPicPr>
        <p:blipFill>
          <a:blip r:embed="rId2"/>
          <a:stretch>
            <a:fillRect/>
          </a:stretch>
        </p:blipFill>
        <p:spPr>
          <a:xfrm>
            <a:off x="6065467" y="643466"/>
            <a:ext cx="4204397" cy="5568739"/>
          </a:xfrm>
          <a:prstGeom prst="rect">
            <a:avLst/>
          </a:prstGeom>
        </p:spPr>
      </p:pic>
    </p:spTree>
    <p:extLst>
      <p:ext uri="{BB962C8B-B14F-4D97-AF65-F5344CB8AC3E}">
        <p14:creationId xmlns:p14="http://schemas.microsoft.com/office/powerpoint/2010/main" val="20589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Pubmed</a:t>
            </a:r>
            <a:endParaRPr lang="en-US" sz="3600" kern="1200" dirty="0">
              <a:solidFill>
                <a:srgbClr val="FFFFFF"/>
              </a:solidFill>
              <a:latin typeface="+mj-lt"/>
              <a:ea typeface="+mj-ea"/>
              <a:cs typeface="+mj-cs"/>
            </a:endParaRPr>
          </a:p>
        </p:txBody>
      </p:sp>
      <p:pic>
        <p:nvPicPr>
          <p:cNvPr id="4" name="Picture 3" descr="Graphical user interface, text&#10;&#10;Description automatically generated with medium confidence">
            <a:extLst>
              <a:ext uri="{FF2B5EF4-FFF2-40B4-BE49-F238E27FC236}">
                <a16:creationId xmlns:a16="http://schemas.microsoft.com/office/drawing/2014/main" id="{89999E5A-4C45-4D69-4156-D34289AB2F40}"/>
              </a:ext>
            </a:extLst>
          </p:cNvPr>
          <p:cNvPicPr>
            <a:picLocks noChangeAspect="1"/>
          </p:cNvPicPr>
          <p:nvPr/>
        </p:nvPicPr>
        <p:blipFill>
          <a:blip r:embed="rId2"/>
          <a:stretch>
            <a:fillRect/>
          </a:stretch>
        </p:blipFill>
        <p:spPr>
          <a:xfrm>
            <a:off x="4775191" y="324175"/>
            <a:ext cx="6811467" cy="6209650"/>
          </a:xfrm>
          <a:prstGeom prst="rect">
            <a:avLst/>
          </a:prstGeom>
        </p:spPr>
      </p:pic>
    </p:spTree>
    <p:extLst>
      <p:ext uri="{BB962C8B-B14F-4D97-AF65-F5344CB8AC3E}">
        <p14:creationId xmlns:p14="http://schemas.microsoft.com/office/powerpoint/2010/main" val="3147708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16DB1-1C48-C5F7-8160-826B3CE969A8}"/>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is the question?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95E6D9E-E077-5388-6049-FD1229369E3B}"/>
              </a:ext>
            </a:extLst>
          </p:cNvPr>
          <p:cNvSpPr>
            <a:spLocks noGrp="1"/>
          </p:cNvSpPr>
          <p:nvPr>
            <p:ph idx="1"/>
          </p:nvPr>
        </p:nvSpPr>
        <p:spPr>
          <a:xfrm>
            <a:off x="4447308" y="591344"/>
            <a:ext cx="6906491" cy="5585619"/>
          </a:xfrm>
        </p:spPr>
        <p:txBody>
          <a:bodyPr anchor="ctr">
            <a:normAutofit/>
          </a:bodyPr>
          <a:lstStyle/>
          <a:p>
            <a:r>
              <a:rPr lang="en-US" sz="2000" dirty="0"/>
              <a:t>What question are we trying to answer? Cause of chest pain? </a:t>
            </a:r>
          </a:p>
          <a:p>
            <a:r>
              <a:rPr lang="en-US" sz="2000" dirty="0"/>
              <a:t>What is the outcome we are interested in?</a:t>
            </a:r>
          </a:p>
          <a:p>
            <a:r>
              <a:rPr lang="en-US" sz="2000" dirty="0"/>
              <a:t>What risk does the test have to the patient?</a:t>
            </a:r>
          </a:p>
          <a:p>
            <a:r>
              <a:rPr lang="en-US" sz="2000" dirty="0"/>
              <a:t>What benefit does the test have to the patient?</a:t>
            </a:r>
          </a:p>
          <a:p>
            <a:r>
              <a:rPr lang="en-US" sz="2000" dirty="0"/>
              <a:t>Is there evidence to suggest this is the next best step?</a:t>
            </a:r>
          </a:p>
          <a:p>
            <a:r>
              <a:rPr lang="en-US" sz="2000" dirty="0"/>
              <a:t>Does the outcome of the test benefit the patient?</a:t>
            </a:r>
          </a:p>
          <a:p>
            <a:r>
              <a:rPr lang="en-US" sz="2000" dirty="0"/>
              <a:t>Does the outcome of the test benefit what the patient wants?</a:t>
            </a:r>
          </a:p>
          <a:p>
            <a:r>
              <a:rPr lang="en-US" sz="2000" dirty="0"/>
              <a:t>How good is the test at answering the question compared to another test?</a:t>
            </a:r>
          </a:p>
          <a:p>
            <a:r>
              <a:rPr lang="en-US" sz="2000" dirty="0"/>
              <a:t>If we do the test, when should we do it? </a:t>
            </a:r>
          </a:p>
          <a:p>
            <a:r>
              <a:rPr lang="en-US" sz="2000" dirty="0"/>
              <a:t>Admit to the hospital for stress test or follow up for one?</a:t>
            </a:r>
          </a:p>
          <a:p>
            <a:r>
              <a:rPr lang="en-US" sz="2000" dirty="0"/>
              <a:t>What do we do with the results of the test?</a:t>
            </a:r>
          </a:p>
          <a:p>
            <a:r>
              <a:rPr lang="en-US" sz="2000" dirty="0"/>
              <a:t>…… </a:t>
            </a:r>
          </a:p>
          <a:p>
            <a:pPr marL="0" indent="0">
              <a:buNone/>
            </a:pPr>
            <a:endParaRPr lang="en-US" sz="2000" dirty="0"/>
          </a:p>
        </p:txBody>
      </p:sp>
    </p:spTree>
    <p:extLst>
      <p:ext uri="{BB962C8B-B14F-4D97-AF65-F5344CB8AC3E}">
        <p14:creationId xmlns:p14="http://schemas.microsoft.com/office/powerpoint/2010/main" val="22667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EED589-649E-E681-CEBD-783EA0388E63}"/>
              </a:ext>
            </a:extLst>
          </p:cNvPr>
          <p:cNvSpPr>
            <a:spLocks noGrp="1"/>
          </p:cNvSpPr>
          <p:nvPr>
            <p:ph type="title"/>
          </p:nvPr>
        </p:nvSpPr>
        <p:spPr>
          <a:xfrm>
            <a:off x="841248" y="548640"/>
            <a:ext cx="3600860" cy="5431536"/>
          </a:xfrm>
        </p:spPr>
        <p:txBody>
          <a:bodyPr>
            <a:normAutofit/>
          </a:bodyPr>
          <a:lstStyle/>
          <a:p>
            <a:r>
              <a:rPr lang="en-US" sz="5400" b="1" dirty="0"/>
              <a:t>The Structure: PICO (TT)</a:t>
            </a:r>
            <a:br>
              <a:rPr lang="en-US" sz="5400" b="1" dirty="0"/>
            </a:b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D2FD87-2152-FA39-FA2C-1E0B7F37E8D5}"/>
              </a:ext>
            </a:extLst>
          </p:cNvPr>
          <p:cNvSpPr>
            <a:spLocks noGrp="1"/>
          </p:cNvSpPr>
          <p:nvPr>
            <p:ph idx="1"/>
          </p:nvPr>
        </p:nvSpPr>
        <p:spPr>
          <a:xfrm>
            <a:off x="5126418" y="552091"/>
            <a:ext cx="6224335" cy="5431536"/>
          </a:xfrm>
        </p:spPr>
        <p:txBody>
          <a:bodyPr anchor="ctr">
            <a:normAutofit/>
          </a:bodyPr>
          <a:lstStyle/>
          <a:p>
            <a:pPr fontAlgn="base"/>
            <a:r>
              <a:rPr lang="en-US" sz="1700" dirty="0"/>
              <a:t>The question that you ask should be relevant to a specific patient or the problem at hand. The PICO framework links your question to the search by helping you identify individual concepts that should appear in relevant articles and can be used to formulate a search strategy for those articles. </a:t>
            </a:r>
          </a:p>
          <a:p>
            <a:pPr marL="0" indent="0" fontAlgn="base">
              <a:buNone/>
            </a:pPr>
            <a:endParaRPr lang="en-US" sz="1700" dirty="0"/>
          </a:p>
          <a:p>
            <a:r>
              <a:rPr lang="en-US" sz="1700" dirty="0"/>
              <a:t>P - population, patient, problem - What are the most important characteristics of the patient or population?</a:t>
            </a:r>
            <a:endParaRPr lang="en-US" sz="1700" b="0" dirty="0">
              <a:effectLst/>
            </a:endParaRPr>
          </a:p>
          <a:p>
            <a:r>
              <a:rPr lang="en-US" sz="1700" dirty="0"/>
              <a:t>I - intervention, exposure - What is the main intervention or exposure of interest?</a:t>
            </a:r>
            <a:endParaRPr lang="en-US" sz="1700" b="0" dirty="0">
              <a:effectLst/>
            </a:endParaRPr>
          </a:p>
          <a:p>
            <a:r>
              <a:rPr lang="en-US" sz="1700" dirty="0"/>
              <a:t>C - comparison (if applicable) - Is there an alternative intervention or exposure being considered?</a:t>
            </a:r>
            <a:endParaRPr lang="en-US" sz="1700" b="0" dirty="0">
              <a:effectLst/>
            </a:endParaRPr>
          </a:p>
          <a:p>
            <a:r>
              <a:rPr lang="en-US" sz="1700" dirty="0"/>
              <a:t>O - outcome - What is being measured, improved, or affected?</a:t>
            </a:r>
          </a:p>
          <a:p>
            <a:pPr marL="0" indent="0">
              <a:buNone/>
            </a:pPr>
            <a:endParaRPr lang="en-US" sz="1700" b="0" dirty="0">
              <a:effectLst/>
            </a:endParaRPr>
          </a:p>
          <a:p>
            <a:r>
              <a:rPr lang="en-US" sz="1700" dirty="0"/>
              <a:t>T - type of question (</a:t>
            </a:r>
            <a:r>
              <a:rPr lang="en-US" sz="1700" dirty="0" err="1"/>
              <a:t>eg.</a:t>
            </a:r>
            <a:r>
              <a:rPr lang="en-US" sz="1700" dirty="0"/>
              <a:t>, therapy, harm, prognosis, diagnosis)</a:t>
            </a:r>
            <a:endParaRPr lang="en-US" sz="1700" b="0" dirty="0">
              <a:effectLst/>
            </a:endParaRPr>
          </a:p>
          <a:p>
            <a:r>
              <a:rPr lang="en-US" sz="1700" dirty="0"/>
              <a:t>T - type of study (</a:t>
            </a:r>
            <a:r>
              <a:rPr lang="en-US" sz="1700" dirty="0" err="1"/>
              <a:t>eg.</a:t>
            </a:r>
            <a:r>
              <a:rPr lang="en-US" sz="1700" dirty="0"/>
              <a:t>, RCT, cohort, case control)</a:t>
            </a:r>
            <a:endParaRPr lang="en-US" sz="1700" b="0" dirty="0">
              <a:effectLst/>
            </a:endParaRPr>
          </a:p>
          <a:p>
            <a:pPr marL="0" indent="0">
              <a:buNone/>
            </a:pPr>
            <a:br>
              <a:rPr lang="en-US" sz="1700" dirty="0"/>
            </a:br>
            <a:endParaRPr lang="en-US" sz="1700" dirty="0"/>
          </a:p>
        </p:txBody>
      </p:sp>
    </p:spTree>
    <p:extLst>
      <p:ext uri="{BB962C8B-B14F-4D97-AF65-F5344CB8AC3E}">
        <p14:creationId xmlns:p14="http://schemas.microsoft.com/office/powerpoint/2010/main" val="2523097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1FA782-1ACD-6290-FE14-424921C0BB36}"/>
              </a:ext>
            </a:extLst>
          </p:cNvPr>
          <p:cNvSpPr>
            <a:spLocks noGrp="1"/>
          </p:cNvSpPr>
          <p:nvPr>
            <p:ph type="title"/>
          </p:nvPr>
        </p:nvSpPr>
        <p:spPr>
          <a:xfrm>
            <a:off x="838200" y="365125"/>
            <a:ext cx="10515600" cy="1325563"/>
          </a:xfrm>
        </p:spPr>
        <p:txBody>
          <a:bodyPr>
            <a:normAutofit/>
          </a:bodyPr>
          <a:lstStyle/>
          <a:p>
            <a:r>
              <a:rPr lang="en-US" sz="4600" b="1" dirty="0"/>
              <a:t>Types of Foreground Clinical Questions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BA145A-2DC3-5A89-2BE9-25283F409FE6}"/>
              </a:ext>
            </a:extLst>
          </p:cNvPr>
          <p:cNvSpPr>
            <a:spLocks noGrp="1"/>
          </p:cNvSpPr>
          <p:nvPr>
            <p:ph idx="1"/>
          </p:nvPr>
        </p:nvSpPr>
        <p:spPr>
          <a:xfrm>
            <a:off x="838200" y="1929384"/>
            <a:ext cx="10515600" cy="4251960"/>
          </a:xfrm>
        </p:spPr>
        <p:txBody>
          <a:bodyPr>
            <a:normAutofit/>
          </a:bodyPr>
          <a:lstStyle/>
          <a:p>
            <a:r>
              <a:rPr lang="en-US" sz="2200" b="1" i="1" dirty="0"/>
              <a:t>Therapy:</a:t>
            </a:r>
            <a:r>
              <a:rPr lang="en-US" sz="2200" b="1" dirty="0"/>
              <a:t> </a:t>
            </a:r>
            <a:r>
              <a:rPr lang="en-US" sz="2200" dirty="0"/>
              <a:t>determining the effect of interventions on </a:t>
            </a:r>
            <a:r>
              <a:rPr lang="en-US" sz="2200" i="1" dirty="0"/>
              <a:t>patient-important outcomes</a:t>
            </a:r>
            <a:r>
              <a:rPr lang="en-US" sz="2200" dirty="0"/>
              <a:t> (</a:t>
            </a:r>
            <a:r>
              <a:rPr lang="en-US" sz="2200" i="1" dirty="0"/>
              <a:t>symptoms</a:t>
            </a:r>
            <a:r>
              <a:rPr lang="en-US" sz="2200" dirty="0"/>
              <a:t>, function, morbidity, mortality, and costs)</a:t>
            </a:r>
          </a:p>
          <a:p>
            <a:r>
              <a:rPr lang="en-US" sz="2200" b="1" i="1" dirty="0"/>
              <a:t>Harm: </a:t>
            </a:r>
            <a:r>
              <a:rPr lang="en-US" sz="2200" dirty="0"/>
              <a:t>ascertaining the effects of potentially harmful agents (including therapies from the first type of question) on patient-important outcomes</a:t>
            </a:r>
          </a:p>
          <a:p>
            <a:r>
              <a:rPr lang="en-US" sz="2200" b="1" i="1" dirty="0"/>
              <a:t>Differential diagnosis</a:t>
            </a:r>
            <a:r>
              <a:rPr lang="en-US" sz="2200" b="1" dirty="0"/>
              <a:t>: </a:t>
            </a:r>
            <a:r>
              <a:rPr lang="en-US" sz="2200" dirty="0"/>
              <a:t>in patients with a particular clinical presentation, establishing the frequency of the underlying disorders</a:t>
            </a:r>
          </a:p>
          <a:p>
            <a:r>
              <a:rPr lang="en-US" sz="2200" b="1" i="1" dirty="0"/>
              <a:t>Diagnosis:</a:t>
            </a:r>
            <a:r>
              <a:rPr lang="en-US" sz="2200" b="1" dirty="0"/>
              <a:t> </a:t>
            </a:r>
            <a:r>
              <a:rPr lang="en-US" sz="2200" dirty="0"/>
              <a:t>establishing the power of a test to differentiate between those with and without a </a:t>
            </a:r>
            <a:r>
              <a:rPr lang="en-US" sz="2200" i="1" dirty="0"/>
              <a:t>target condition</a:t>
            </a:r>
            <a:r>
              <a:rPr lang="en-US" sz="2200" dirty="0"/>
              <a:t> or disease</a:t>
            </a:r>
          </a:p>
          <a:p>
            <a:r>
              <a:rPr lang="en-US" sz="2200" b="1" i="1" dirty="0"/>
              <a:t>Prognosis: </a:t>
            </a:r>
            <a:r>
              <a:rPr lang="en-US" sz="2200" dirty="0"/>
              <a:t>estimating a patient's future course</a:t>
            </a:r>
          </a:p>
          <a:p>
            <a:r>
              <a:rPr lang="en-US" sz="2200" b="1" i="1" dirty="0"/>
              <a:t>Prevention: </a:t>
            </a:r>
            <a:r>
              <a:rPr lang="en-US" sz="2200" dirty="0"/>
              <a:t>determining if an intervention prevents a specific outcome</a:t>
            </a:r>
            <a:endParaRPr lang="en-US" sz="2200" b="1" i="1" dirty="0"/>
          </a:p>
          <a:p>
            <a:endParaRPr lang="en-US" sz="2200" dirty="0"/>
          </a:p>
        </p:txBody>
      </p:sp>
    </p:spTree>
    <p:extLst>
      <p:ext uri="{BB962C8B-B14F-4D97-AF65-F5344CB8AC3E}">
        <p14:creationId xmlns:p14="http://schemas.microsoft.com/office/powerpoint/2010/main" val="175437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Therapy </a:t>
            </a:r>
          </a:p>
        </p:txBody>
      </p:sp>
      <p:pic>
        <p:nvPicPr>
          <p:cNvPr id="4" name="New picture">
            <a:extLst>
              <a:ext uri="{FF2B5EF4-FFF2-40B4-BE49-F238E27FC236}">
                <a16:creationId xmlns:a16="http://schemas.microsoft.com/office/drawing/2014/main" id="{CEC3F654-A5FD-9D62-07E5-75583446168D}"/>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21794"/>
            <a:ext cx="63754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BCD57855-ED1C-9CD2-1799-E689E163C1CA}"/>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244506E7-AD81-8B6E-BA69-8226FEB14E34}"/>
              </a:ext>
            </a:extLst>
          </p:cNvPr>
          <p:cNvSpPr txBox="1"/>
          <p:nvPr/>
        </p:nvSpPr>
        <p:spPr>
          <a:xfrm>
            <a:off x="7807884" y="1777107"/>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Randomized Clinical Trial</a:t>
            </a:r>
          </a:p>
        </p:txBody>
      </p:sp>
    </p:spTree>
    <p:extLst>
      <p:ext uri="{BB962C8B-B14F-4D97-AF65-F5344CB8AC3E}">
        <p14:creationId xmlns:p14="http://schemas.microsoft.com/office/powerpoint/2010/main" val="3715488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Harm </a:t>
            </a:r>
          </a:p>
        </p:txBody>
      </p:sp>
      <p:pic>
        <p:nvPicPr>
          <p:cNvPr id="4" name="New picture">
            <a:extLst>
              <a:ext uri="{FF2B5EF4-FFF2-40B4-BE49-F238E27FC236}">
                <a16:creationId xmlns:a16="http://schemas.microsoft.com/office/drawing/2014/main" id="{E01AAF37-2A0C-E4A9-568F-8403D8A6768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15444"/>
            <a:ext cx="63754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6E8635AA-2493-6572-A9D8-5FC478A33297}"/>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BD43CBAB-DED2-DA20-85F7-9AEA4EDAEF6B}"/>
              </a:ext>
            </a:extLst>
          </p:cNvPr>
          <p:cNvSpPr txBox="1"/>
          <p:nvPr/>
        </p:nvSpPr>
        <p:spPr>
          <a:xfrm>
            <a:off x="7203990" y="1773932"/>
            <a:ext cx="4409775"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Observational Cohort  </a:t>
            </a:r>
          </a:p>
        </p:txBody>
      </p:sp>
    </p:spTree>
    <p:extLst>
      <p:ext uri="{BB962C8B-B14F-4D97-AF65-F5344CB8AC3E}">
        <p14:creationId xmlns:p14="http://schemas.microsoft.com/office/powerpoint/2010/main" val="461127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Differential Diagnosis </a:t>
            </a:r>
          </a:p>
        </p:txBody>
      </p:sp>
      <p:pic>
        <p:nvPicPr>
          <p:cNvPr id="4" name="New picture">
            <a:extLst>
              <a:ext uri="{FF2B5EF4-FFF2-40B4-BE49-F238E27FC236}">
                <a16:creationId xmlns:a16="http://schemas.microsoft.com/office/drawing/2014/main" id="{CF971DFB-72BB-2A2D-2951-BBE69F43B9F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3321844"/>
            <a:ext cx="63754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85DA516C-8836-9A36-5775-DA3E2D9A3A57}"/>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FAA72929-B1D2-9E8A-64B6-3A059F16A9D3}"/>
              </a:ext>
            </a:extLst>
          </p:cNvPr>
          <p:cNvSpPr txBox="1"/>
          <p:nvPr/>
        </p:nvSpPr>
        <p:spPr>
          <a:xfrm>
            <a:off x="6732846" y="2342902"/>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Prospective Cohort</a:t>
            </a:r>
          </a:p>
        </p:txBody>
      </p:sp>
    </p:spTree>
    <p:extLst>
      <p:ext uri="{BB962C8B-B14F-4D97-AF65-F5344CB8AC3E}">
        <p14:creationId xmlns:p14="http://schemas.microsoft.com/office/powerpoint/2010/main" val="732629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Diagnostic Test</a:t>
            </a:r>
          </a:p>
        </p:txBody>
      </p:sp>
      <p:pic>
        <p:nvPicPr>
          <p:cNvPr id="4" name="New picture">
            <a:extLst>
              <a:ext uri="{FF2B5EF4-FFF2-40B4-BE49-F238E27FC236}">
                <a16:creationId xmlns:a16="http://schemas.microsoft.com/office/drawing/2014/main" id="{BACB61A0-984E-FAA6-631C-41F9B76B710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755900" y="2916881"/>
            <a:ext cx="6375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080C0A24-240B-B797-B5CC-52C3C17646C0}"/>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E6D28022-EFB9-8C30-084D-3639B5A8BA24}"/>
              </a:ext>
            </a:extLst>
          </p:cNvPr>
          <p:cNvSpPr txBox="1"/>
          <p:nvPr/>
        </p:nvSpPr>
        <p:spPr>
          <a:xfrm>
            <a:off x="7043352" y="1367821"/>
            <a:ext cx="3880022" cy="1200329"/>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Prospective blind comparison to gold standard</a:t>
            </a:r>
          </a:p>
        </p:txBody>
      </p:sp>
    </p:spTree>
    <p:extLst>
      <p:ext uri="{BB962C8B-B14F-4D97-AF65-F5344CB8AC3E}">
        <p14:creationId xmlns:p14="http://schemas.microsoft.com/office/powerpoint/2010/main" val="2406274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Prognosis</a:t>
            </a:r>
          </a:p>
        </p:txBody>
      </p:sp>
      <p:pic>
        <p:nvPicPr>
          <p:cNvPr id="4" name="New picture">
            <a:extLst>
              <a:ext uri="{FF2B5EF4-FFF2-40B4-BE49-F238E27FC236}">
                <a16:creationId xmlns:a16="http://schemas.microsoft.com/office/drawing/2014/main" id="{541301A8-8723-C8F7-42A9-489CA00949D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66244"/>
            <a:ext cx="63754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C1EB3A7A-4E24-2BDA-4FB2-E6775DB33078}"/>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CA92DA4B-3576-9B76-E1CA-82075AAC7AB2}"/>
              </a:ext>
            </a:extLst>
          </p:cNvPr>
          <p:cNvSpPr txBox="1"/>
          <p:nvPr/>
        </p:nvSpPr>
        <p:spPr>
          <a:xfrm>
            <a:off x="6349786" y="2219772"/>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Observational Cohort</a:t>
            </a:r>
          </a:p>
        </p:txBody>
      </p:sp>
    </p:spTree>
    <p:extLst>
      <p:ext uri="{BB962C8B-B14F-4D97-AF65-F5344CB8AC3E}">
        <p14:creationId xmlns:p14="http://schemas.microsoft.com/office/powerpoint/2010/main" val="2559922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00DDE4C-4505-3948-BD97-437596DEA245}"/>
              </a:ext>
            </a:extLst>
          </p:cNvPr>
          <p:cNvSpPr>
            <a:spLocks noGrp="1"/>
          </p:cNvSpPr>
          <p:nvPr>
            <p:ph type="title"/>
          </p:nvPr>
        </p:nvSpPr>
        <p:spPr>
          <a:xfrm>
            <a:off x="838200" y="365125"/>
            <a:ext cx="10515600" cy="1325563"/>
          </a:xfrm>
        </p:spPr>
        <p:txBody>
          <a:bodyPr>
            <a:normAutofit/>
          </a:bodyPr>
          <a:lstStyle/>
          <a:p>
            <a:r>
              <a:rPr lang="en-US"/>
              <a:t>Revisit our chest pain question?</a:t>
            </a:r>
            <a:endParaRPr lang="en-U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Content Placeholder 2">
            <a:extLst>
              <a:ext uri="{FF2B5EF4-FFF2-40B4-BE49-F238E27FC236}">
                <a16:creationId xmlns:a16="http://schemas.microsoft.com/office/drawing/2014/main" id="{4BAECA4E-FDB6-EFF9-63C8-0786A173C5F3}"/>
              </a:ext>
            </a:extLst>
          </p:cNvPr>
          <p:cNvSpPr>
            <a:spLocks noGrp="1"/>
          </p:cNvSpPr>
          <p:nvPr>
            <p:ph idx="1"/>
          </p:nvPr>
        </p:nvSpPr>
        <p:spPr>
          <a:xfrm>
            <a:off x="838200" y="1825625"/>
            <a:ext cx="10515600" cy="4351338"/>
          </a:xfrm>
        </p:spPr>
        <p:txBody>
          <a:bodyPr>
            <a:normAutofit/>
          </a:bodyPr>
          <a:lstStyle/>
          <a:p>
            <a:r>
              <a:rPr lang="en-US" dirty="0"/>
              <a:t>Break it down into components that can be answered</a:t>
            </a:r>
          </a:p>
          <a:p>
            <a:r>
              <a:rPr lang="en-US" dirty="0"/>
              <a:t>Diagnosis</a:t>
            </a:r>
          </a:p>
          <a:p>
            <a:r>
              <a:rPr lang="en-US" dirty="0"/>
              <a:t>Prognosis</a:t>
            </a:r>
          </a:p>
          <a:p>
            <a:r>
              <a:rPr lang="en-US" dirty="0"/>
              <a:t>Diagnostic test </a:t>
            </a:r>
          </a:p>
          <a:p>
            <a:r>
              <a:rPr lang="en-US" dirty="0"/>
              <a:t>Harm</a:t>
            </a:r>
          </a:p>
        </p:txBody>
      </p:sp>
    </p:spTree>
    <p:extLst>
      <p:ext uri="{BB962C8B-B14F-4D97-AF65-F5344CB8AC3E}">
        <p14:creationId xmlns:p14="http://schemas.microsoft.com/office/powerpoint/2010/main" val="3986257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Diagnosis</a:t>
            </a:r>
          </a:p>
        </p:txBody>
      </p:sp>
      <p:sp>
        <p:nvSpPr>
          <p:cNvPr id="15"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acute coronary syndrome, does obtaining a stress test help establish the diagnosis compared to serial troponin testing? </a:t>
            </a:r>
          </a:p>
          <a:p>
            <a:pPr marL="0" indent="0">
              <a:buNone/>
            </a:pPr>
            <a:endParaRPr lang="en-US" dirty="0"/>
          </a:p>
          <a:p>
            <a:pPr marL="0" indent="0">
              <a:buNone/>
            </a:pPr>
            <a:r>
              <a:rPr lang="en-US" dirty="0"/>
              <a:t>P: patients with risk factors for ACS</a:t>
            </a:r>
          </a:p>
          <a:p>
            <a:pPr marL="0" indent="0">
              <a:buNone/>
            </a:pPr>
            <a:r>
              <a:rPr lang="en-US" dirty="0"/>
              <a:t>I: stress test</a:t>
            </a:r>
          </a:p>
          <a:p>
            <a:pPr marL="0" indent="0">
              <a:buNone/>
            </a:pPr>
            <a:r>
              <a:rPr lang="en-US" dirty="0"/>
              <a:t>C: serial troponin testing</a:t>
            </a:r>
          </a:p>
          <a:p>
            <a:pPr marL="0" indent="0">
              <a:buNone/>
            </a:pPr>
            <a:r>
              <a:rPr lang="en-US" dirty="0"/>
              <a:t>O: correct diagnosis</a:t>
            </a:r>
          </a:p>
        </p:txBody>
      </p:sp>
    </p:spTree>
    <p:extLst>
      <p:ext uri="{BB962C8B-B14F-4D97-AF65-F5344CB8AC3E}">
        <p14:creationId xmlns:p14="http://schemas.microsoft.com/office/powerpoint/2010/main" val="372699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Diagnostic Test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a stress test have a higher sensitivity for making the diagnosis compared to a coronary CTA? </a:t>
            </a:r>
          </a:p>
          <a:p>
            <a:endParaRPr lang="en-US" dirty="0"/>
          </a:p>
          <a:p>
            <a:pPr marL="0" indent="0">
              <a:buNone/>
            </a:pPr>
            <a:r>
              <a:rPr lang="en-US" dirty="0"/>
              <a:t>P: patients with risk factors for CAD</a:t>
            </a:r>
          </a:p>
          <a:p>
            <a:pPr marL="0" indent="0">
              <a:buNone/>
            </a:pPr>
            <a:r>
              <a:rPr lang="en-US" dirty="0"/>
              <a:t>I: stress test</a:t>
            </a:r>
          </a:p>
          <a:p>
            <a:pPr marL="0" indent="0">
              <a:buNone/>
            </a:pPr>
            <a:r>
              <a:rPr lang="en-US" dirty="0"/>
              <a:t>C: coronary CTA</a:t>
            </a:r>
          </a:p>
          <a:p>
            <a:pPr marL="0" indent="0">
              <a:buNone/>
            </a:pPr>
            <a:r>
              <a:rPr lang="en-US" dirty="0"/>
              <a:t>O: sensitivity of the test compared to gold standard </a:t>
            </a:r>
          </a:p>
          <a:p>
            <a:endParaRPr lang="en-US" dirty="0"/>
          </a:p>
        </p:txBody>
      </p:sp>
    </p:spTree>
    <p:extLst>
      <p:ext uri="{BB962C8B-B14F-4D97-AF65-F5344CB8AC3E}">
        <p14:creationId xmlns:p14="http://schemas.microsoft.com/office/powerpoint/2010/main" val="46106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Prognosis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obtaining an inpatient stress test decrease the risk of 30 day mortality from cardiac causes compared to an outpatient stress test. </a:t>
            </a:r>
          </a:p>
          <a:p>
            <a:endParaRPr lang="en-US" dirty="0"/>
          </a:p>
          <a:p>
            <a:pPr marL="0" indent="0">
              <a:buNone/>
            </a:pPr>
            <a:r>
              <a:rPr lang="en-US" dirty="0"/>
              <a:t>P: patients with risk factors for ACS</a:t>
            </a:r>
          </a:p>
          <a:p>
            <a:pPr marL="0" indent="0">
              <a:buNone/>
            </a:pPr>
            <a:r>
              <a:rPr lang="en-US" dirty="0"/>
              <a:t>I: stress test in the hospital </a:t>
            </a:r>
          </a:p>
          <a:p>
            <a:pPr marL="0" indent="0">
              <a:buNone/>
            </a:pPr>
            <a:r>
              <a:rPr lang="en-US" dirty="0"/>
              <a:t>C: outpatient follow up stress test </a:t>
            </a:r>
          </a:p>
          <a:p>
            <a:pPr marL="0" indent="0">
              <a:buNone/>
            </a:pPr>
            <a:r>
              <a:rPr lang="en-US" dirty="0"/>
              <a:t>O: mortality </a:t>
            </a:r>
          </a:p>
          <a:p>
            <a:endParaRPr lang="en-US" dirty="0"/>
          </a:p>
        </p:txBody>
      </p:sp>
    </p:spTree>
    <p:extLst>
      <p:ext uri="{BB962C8B-B14F-4D97-AF65-F5344CB8AC3E}">
        <p14:creationId xmlns:p14="http://schemas.microsoft.com/office/powerpoint/2010/main" val="408621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Harm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obtaining an stress test increase unnecessary downstream testing causing patient harm</a:t>
            </a:r>
          </a:p>
          <a:p>
            <a:endParaRPr lang="en-US" dirty="0"/>
          </a:p>
          <a:p>
            <a:pPr marL="0" indent="0">
              <a:buNone/>
            </a:pPr>
            <a:r>
              <a:rPr lang="en-US" dirty="0"/>
              <a:t>P: patients with risk factors for ACS</a:t>
            </a:r>
          </a:p>
          <a:p>
            <a:pPr marL="0" indent="0">
              <a:buNone/>
            </a:pPr>
            <a:r>
              <a:rPr lang="en-US" dirty="0"/>
              <a:t>I: stress test </a:t>
            </a:r>
          </a:p>
          <a:p>
            <a:pPr marL="0" indent="0">
              <a:buNone/>
            </a:pPr>
            <a:r>
              <a:rPr lang="en-US" dirty="0"/>
              <a:t>C: no stress test</a:t>
            </a:r>
          </a:p>
          <a:p>
            <a:pPr marL="0" indent="0">
              <a:buNone/>
            </a:pPr>
            <a:r>
              <a:rPr lang="en-US" dirty="0"/>
              <a:t>O: complications from procedures</a:t>
            </a:r>
          </a:p>
          <a:p>
            <a:endParaRPr lang="en-US" dirty="0"/>
          </a:p>
        </p:txBody>
      </p:sp>
    </p:spTree>
    <p:extLst>
      <p:ext uri="{BB962C8B-B14F-4D97-AF65-F5344CB8AC3E}">
        <p14:creationId xmlns:p14="http://schemas.microsoft.com/office/powerpoint/2010/main" val="369254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Refining the question</a:t>
            </a:r>
            <a:endParaRPr lang="en-US" sz="4000">
              <a:solidFill>
                <a:srgbClr val="FFFFFF"/>
              </a:solidFill>
            </a:endParaRPr>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4810259" y="649480"/>
            <a:ext cx="6555347" cy="5546047"/>
          </a:xfrm>
        </p:spPr>
        <p:txBody>
          <a:bodyPr anchor="ctr">
            <a:normAutofit/>
          </a:bodyPr>
          <a:lstStyle/>
          <a:p>
            <a:r>
              <a:rPr lang="en-US" sz="2000" dirty="0"/>
              <a:t>Work in your table groups</a:t>
            </a:r>
          </a:p>
          <a:p>
            <a:r>
              <a:rPr lang="en-US" sz="2000" dirty="0"/>
              <a:t>Take the initial question, and refine it into a question that is answerable </a:t>
            </a:r>
          </a:p>
          <a:p>
            <a:r>
              <a:rPr lang="en-US" sz="2000" dirty="0"/>
              <a:t>Use the PICO format</a:t>
            </a:r>
          </a:p>
          <a:p>
            <a:r>
              <a:rPr lang="en-US" sz="2000" dirty="0"/>
              <a:t>Think about Therapy, Harm, DDx, Diagnostic Testing, Prognosis </a:t>
            </a:r>
          </a:p>
        </p:txBody>
      </p:sp>
    </p:spTree>
    <p:extLst>
      <p:ext uri="{BB962C8B-B14F-4D97-AF65-F5344CB8AC3E}">
        <p14:creationId xmlns:p14="http://schemas.microsoft.com/office/powerpoint/2010/main" val="4167450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635000" y="640823"/>
            <a:ext cx="3418659" cy="5583148"/>
          </a:xfrm>
        </p:spPr>
        <p:txBody>
          <a:bodyPr anchor="ctr">
            <a:normAutofit/>
          </a:bodyPr>
          <a:lstStyle/>
          <a:p>
            <a:r>
              <a:rPr lang="en-US" sz="5400" b="1"/>
              <a:t>Refining the question</a:t>
            </a:r>
            <a:endParaRPr lang="en-US" sz="5400"/>
          </a:p>
        </p:txBody>
      </p:sp>
      <p:sp>
        <p:nvSpPr>
          <p:cNvPr id="18"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8237BBFB-A1E5-3652-4FF8-25BBD8A11385}"/>
              </a:ext>
            </a:extLst>
          </p:cNvPr>
          <p:cNvGraphicFramePr>
            <a:graphicFrameLocks noGrp="1"/>
          </p:cNvGraphicFramePr>
          <p:nvPr>
            <p:ph idx="1"/>
            <p:extLst>
              <p:ext uri="{D42A27DB-BD31-4B8C-83A1-F6EECF244321}">
                <p14:modId xmlns:p14="http://schemas.microsoft.com/office/powerpoint/2010/main" val="76213705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7856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41248" y="548640"/>
            <a:ext cx="3600860" cy="5431536"/>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5126418" y="552091"/>
            <a:ext cx="6224335" cy="5431536"/>
          </a:xfrm>
        </p:spPr>
        <p:txBody>
          <a:bodyPr anchor="ctr">
            <a:normAutofit/>
          </a:bodyPr>
          <a:lstStyle/>
          <a:p>
            <a:r>
              <a:rPr lang="en-US" sz="2000"/>
              <a:t>A previously well although heavy drinker, 55-year-old man presents to the emergency department with an episode of transient loss of consciousness. On the evening of presentation, he had his usual 5 beers and started to climb the stairs at bedtime. The next thing he remembers is being woken by his son, who found him lying near the bottom of the stairs. The patient took about a minute to regain consciousness and remained confused for another 2 minutes. His son did not witness any shaking, and there had not been any incontinence. Physical examination findings were unremarkable; the electrocardiogram revealed a sinus rhythm with a rate of 80/min and no abnormalities. Glucose, sodium, and other laboratory results were normal, and a blood alcohol test result was negative.</a:t>
            </a:r>
          </a:p>
          <a:p>
            <a:pPr marL="0" indent="0">
              <a:buNone/>
            </a:pPr>
            <a:endParaRPr lang="en-US" sz="2000"/>
          </a:p>
          <a:p>
            <a:r>
              <a:rPr lang="en-US" sz="2000" b="1"/>
              <a:t>Initial Question:</a:t>
            </a:r>
            <a:r>
              <a:rPr lang="en-US" sz="2000"/>
              <a:t> How extensively should I investigate this patient?</a:t>
            </a:r>
          </a:p>
          <a:p>
            <a:pPr marL="0" indent="0">
              <a:buNone/>
            </a:pPr>
            <a:endParaRPr lang="en-US" sz="2000"/>
          </a:p>
        </p:txBody>
      </p:sp>
    </p:spTree>
    <p:extLst>
      <p:ext uri="{BB962C8B-B14F-4D97-AF65-F5344CB8AC3E}">
        <p14:creationId xmlns:p14="http://schemas.microsoft.com/office/powerpoint/2010/main" val="1883819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41248" y="548640"/>
            <a:ext cx="3600860" cy="5431536"/>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5126418" y="552091"/>
            <a:ext cx="6224335" cy="5431536"/>
          </a:xfrm>
        </p:spPr>
        <p:txBody>
          <a:bodyPr anchor="ctr">
            <a:normAutofit/>
          </a:bodyPr>
          <a:lstStyle/>
          <a:p>
            <a:r>
              <a:rPr lang="en-US" sz="2200"/>
              <a:t>A 60-year-old man with a 40-pack-year smoking history presents with hemoptysis. A chest radiograph shows a parenchymal mass with a normal mediastinum, and a fine-needle aspiration and biopsy of the mass reveals non–small cell carcinoma. Aside from hemoptysis, the patient is asymptomatic, and the physical examination results are normal.</a:t>
            </a:r>
          </a:p>
          <a:p>
            <a:pPr marL="0" indent="0">
              <a:buNone/>
            </a:pPr>
            <a:endParaRPr lang="en-US" sz="2200"/>
          </a:p>
          <a:p>
            <a:r>
              <a:rPr lang="en-US" sz="2200" b="1"/>
              <a:t>Initial Question:</a:t>
            </a:r>
            <a:r>
              <a:rPr lang="en-US" sz="2200"/>
              <a:t> What investigations should we undertake before deciding whether to offer this patient surgery?</a:t>
            </a:r>
          </a:p>
          <a:p>
            <a:pPr marL="0" indent="0">
              <a:buNone/>
            </a:pPr>
            <a:endParaRPr lang="en-US" sz="2200"/>
          </a:p>
        </p:txBody>
      </p:sp>
    </p:spTree>
    <p:extLst>
      <p:ext uri="{BB962C8B-B14F-4D97-AF65-F5344CB8AC3E}">
        <p14:creationId xmlns:p14="http://schemas.microsoft.com/office/powerpoint/2010/main" val="1587321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08BA-9989-E658-8BF2-8466389C0FD3}"/>
              </a:ext>
            </a:extLst>
          </p:cNvPr>
          <p:cNvSpPr>
            <a:spLocks noGrp="1"/>
          </p:cNvSpPr>
          <p:nvPr>
            <p:ph type="title"/>
          </p:nvPr>
        </p:nvSpPr>
        <p:spPr/>
        <p:txBody>
          <a:bodyPr/>
          <a:lstStyle/>
          <a:p>
            <a:r>
              <a:rPr lang="en-US" dirty="0" err="1"/>
              <a:t>www.vcuultrasound.com</a:t>
            </a:r>
            <a:r>
              <a:rPr lang="en-US" dirty="0"/>
              <a:t>/question</a:t>
            </a:r>
          </a:p>
        </p:txBody>
      </p:sp>
      <p:sp>
        <p:nvSpPr>
          <p:cNvPr id="3" name="Content Placeholder 2">
            <a:extLst>
              <a:ext uri="{FF2B5EF4-FFF2-40B4-BE49-F238E27FC236}">
                <a16:creationId xmlns:a16="http://schemas.microsoft.com/office/drawing/2014/main" id="{25CA7AA9-1E77-B908-7DB2-7503535AF3C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95322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190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near 155/88 mm Hg.</a:t>
            </a:r>
          </a:p>
          <a:p>
            <a:r>
              <a:rPr lang="en-US" sz="1900" b="1"/>
              <a:t>Initial Question:</a:t>
            </a:r>
            <a:r>
              <a:rPr lang="en-US" sz="1900"/>
              <a:t> When treating hypertension, at what target blood pressure should we aim?</a:t>
            </a:r>
          </a:p>
          <a:p>
            <a:pPr marL="0" indent="0">
              <a:buNone/>
            </a:pPr>
            <a:endParaRPr lang="en-US" sz="1900"/>
          </a:p>
          <a:p>
            <a:r>
              <a:rPr lang="en-US" sz="1900" b="1"/>
              <a:t>Improved (Searchable) Question: Therapy</a:t>
            </a:r>
            <a:endParaRPr lang="en-US" sz="1900"/>
          </a:p>
          <a:p>
            <a:r>
              <a:rPr lang="en-US" sz="1900" i="1"/>
              <a:t>Patients:</a:t>
            </a:r>
            <a:r>
              <a:rPr lang="en-US" sz="1900"/>
              <a:t> Patients with hypertension and type 2 diabetes without diabetic complications.</a:t>
            </a:r>
          </a:p>
          <a:p>
            <a:r>
              <a:rPr lang="en-US" sz="1900" i="1"/>
              <a:t>Intervention/Exposure: </a:t>
            </a:r>
            <a:r>
              <a:rPr lang="en-US" sz="1900"/>
              <a:t>Any antihypertensive agent that aims at a target diastolic blood pressure of 90 mm Hg.</a:t>
            </a:r>
          </a:p>
          <a:p>
            <a:r>
              <a:rPr lang="en-US" sz="1900" i="1"/>
              <a:t>Comparator:</a:t>
            </a:r>
            <a:r>
              <a:rPr lang="en-US" sz="1900"/>
              <a:t> Target diastolic blood pressure of 80 mm Hg.</a:t>
            </a:r>
          </a:p>
          <a:p>
            <a:r>
              <a:rPr lang="en-US" sz="1900" i="1"/>
              <a:t>Outcomes:</a:t>
            </a:r>
            <a:r>
              <a:rPr lang="en-US" sz="1900"/>
              <a:t> stroke, myocardial infarction, cardiovascular death, and total mortality.</a:t>
            </a:r>
          </a:p>
          <a:p>
            <a:endParaRPr lang="en-US" sz="1900"/>
          </a:p>
        </p:txBody>
      </p:sp>
    </p:spTree>
    <p:extLst>
      <p:ext uri="{BB962C8B-B14F-4D97-AF65-F5344CB8AC3E}">
        <p14:creationId xmlns:p14="http://schemas.microsoft.com/office/powerpoint/2010/main" val="1105505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a:t>A previously well, although a heavy drinker, 55-year-old man presents to the emergency department with an episode of transient loss of consciousness. On the evening of presentation, he had his usual 5 beers and started to climb the stairs at bedtime. The next thing he remembers is being woken by his son, who found him lying near the bottom of the stairs. The patient took about a minute to regain consciousness and remained confused for another 2 minutes. His son did not witness any shaking, and there had not been any incontinence. Physical examination findings were unremarkable; the electrocardiogram revealed a sinus rhythm with a rate of 80/min and no abnormalities. Glucose, sodium, and other laboratory results were normal, and a blood alcohol test result was negative.</a:t>
            </a:r>
          </a:p>
          <a:p>
            <a:r>
              <a:rPr lang="en-US" sz="2200" b="1"/>
              <a:t>Initial Question:</a:t>
            </a:r>
            <a:r>
              <a:rPr lang="en-US" sz="2200"/>
              <a:t> How extensively should I investigate this patient?</a:t>
            </a:r>
          </a:p>
          <a:p>
            <a:endParaRPr lang="en-US" sz="2200"/>
          </a:p>
        </p:txBody>
      </p:sp>
    </p:spTree>
    <p:extLst>
      <p:ext uri="{BB962C8B-B14F-4D97-AF65-F5344CB8AC3E}">
        <p14:creationId xmlns:p14="http://schemas.microsoft.com/office/powerpoint/2010/main" val="1866966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Differential Diagnosis Improved Question</a:t>
            </a:r>
            <a:endParaRPr lang="en-US" sz="2200" dirty="0"/>
          </a:p>
          <a:p>
            <a:r>
              <a:rPr lang="en-US" sz="2200" i="1" dirty="0"/>
              <a:t>Patients:</a:t>
            </a:r>
            <a:r>
              <a:rPr lang="en-US" sz="2200" dirty="0"/>
              <a:t> Middle-aged patients presenting with transient loss of consciousness.</a:t>
            </a:r>
          </a:p>
          <a:p>
            <a:r>
              <a:rPr lang="en-US" sz="2200" i="1" dirty="0"/>
              <a:t>Intervention: </a:t>
            </a:r>
            <a:r>
              <a:rPr lang="en-US" sz="2200" dirty="0"/>
              <a:t>Thorough investigation and follow up for common and less common diagnoses.</a:t>
            </a:r>
          </a:p>
          <a:p>
            <a:r>
              <a:rPr lang="en-US" sz="2200" i="1" dirty="0"/>
              <a:t>Comparator:</a:t>
            </a:r>
            <a:r>
              <a:rPr lang="en-US" sz="2200" dirty="0"/>
              <a:t> Minimal investigation and close follow up </a:t>
            </a:r>
          </a:p>
          <a:p>
            <a:r>
              <a:rPr lang="en-US" sz="2200" i="1" dirty="0"/>
              <a:t>Outcomes:</a:t>
            </a:r>
            <a:r>
              <a:rPr lang="en-US" sz="2200" dirty="0"/>
              <a:t> Frequency of underlying disorders, such as vasovagal syncope, seizure, and transient ischemic attack.</a:t>
            </a:r>
          </a:p>
          <a:p>
            <a:endParaRPr lang="en-US" sz="2200" dirty="0"/>
          </a:p>
          <a:p>
            <a:endParaRPr lang="en-US" sz="2200" dirty="0"/>
          </a:p>
        </p:txBody>
      </p:sp>
    </p:spTree>
    <p:extLst>
      <p:ext uri="{BB962C8B-B14F-4D97-AF65-F5344CB8AC3E}">
        <p14:creationId xmlns:p14="http://schemas.microsoft.com/office/powerpoint/2010/main" val="2487181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i="1" dirty="0"/>
              <a:t>Prognosis: Improved question</a:t>
            </a:r>
          </a:p>
          <a:p>
            <a:r>
              <a:rPr lang="en-US" sz="2200" i="1" dirty="0"/>
              <a:t>Patients:</a:t>
            </a:r>
            <a:r>
              <a:rPr lang="en-US" sz="2200" dirty="0"/>
              <a:t> Middle-aged patients presenting with transient loss of consciousness.</a:t>
            </a:r>
          </a:p>
          <a:p>
            <a:r>
              <a:rPr lang="en-US" sz="2200" i="1" dirty="0"/>
              <a:t>Exposure/Comparison: </a:t>
            </a:r>
            <a:r>
              <a:rPr lang="en-US" sz="2200" dirty="0"/>
              <a:t>Time.</a:t>
            </a:r>
          </a:p>
          <a:p>
            <a:r>
              <a:rPr lang="en-US" sz="2200" i="1" dirty="0"/>
              <a:t>Outcomes:</a:t>
            </a:r>
            <a:r>
              <a:rPr lang="en-US" sz="2200" dirty="0"/>
              <a:t> Morbidity (complicated arrhythmias or seizures, strokes, or serious accidents) and mortality in the year after presentation.</a:t>
            </a:r>
          </a:p>
          <a:p>
            <a:endParaRPr lang="en-US" sz="2200" dirty="0"/>
          </a:p>
          <a:p>
            <a:endParaRPr lang="en-US" sz="2200" dirty="0"/>
          </a:p>
        </p:txBody>
      </p:sp>
    </p:spTree>
    <p:extLst>
      <p:ext uri="{BB962C8B-B14F-4D97-AF65-F5344CB8AC3E}">
        <p14:creationId xmlns:p14="http://schemas.microsoft.com/office/powerpoint/2010/main" val="1990829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Diagnostic test: Improved question</a:t>
            </a:r>
            <a:endParaRPr lang="en-US" sz="2200" dirty="0"/>
          </a:p>
          <a:p>
            <a:r>
              <a:rPr lang="en-US" sz="2200" i="1" dirty="0"/>
              <a:t>Patients:</a:t>
            </a:r>
            <a:r>
              <a:rPr lang="en-US" sz="2200" dirty="0"/>
              <a:t> Middle-aged patients presenting with loss of consciousness with concern for underlying arrhythmia</a:t>
            </a:r>
          </a:p>
          <a:p>
            <a:r>
              <a:rPr lang="en-US" sz="2200" i="1" dirty="0"/>
              <a:t>Intervention: </a:t>
            </a:r>
            <a:r>
              <a:rPr lang="en-US" sz="2200" dirty="0"/>
              <a:t>admission for telemetry </a:t>
            </a:r>
          </a:p>
          <a:p>
            <a:r>
              <a:rPr lang="en-US" sz="2200" i="1" dirty="0"/>
              <a:t>Comparator:</a:t>
            </a:r>
            <a:r>
              <a:rPr lang="en-US" sz="2200" dirty="0"/>
              <a:t> outpatient event monitor</a:t>
            </a:r>
          </a:p>
          <a:p>
            <a:r>
              <a:rPr lang="en-US" sz="2200" i="1" dirty="0"/>
              <a:t>Outcomes:</a:t>
            </a:r>
            <a:r>
              <a:rPr lang="en-US" sz="2200" dirty="0"/>
              <a:t> Cardiac event 90 days after presentation </a:t>
            </a:r>
          </a:p>
          <a:p>
            <a:endParaRPr lang="en-US" sz="2200" dirty="0"/>
          </a:p>
        </p:txBody>
      </p:sp>
    </p:spTree>
    <p:extLst>
      <p:ext uri="{BB962C8B-B14F-4D97-AF65-F5344CB8AC3E}">
        <p14:creationId xmlns:p14="http://schemas.microsoft.com/office/powerpoint/2010/main" val="18820591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dirty="0"/>
              <a:t>A 60-year-old man with a 40-pack-year smoking history presents with hemoptysis. A chest radiograph shows a parenchymal mass with a normal mediastinum, and a fine-needle aspiration and biopsy of the mass reveals non–small cell carcinoma. Aside from hemoptysis, the patient is asymptomatic, and the physical examination results are normal.</a:t>
            </a:r>
          </a:p>
          <a:p>
            <a:pPr marL="0" indent="0">
              <a:buNone/>
            </a:pPr>
            <a:endParaRPr lang="en-US" sz="2200" dirty="0"/>
          </a:p>
          <a:p>
            <a:r>
              <a:rPr lang="en-US" sz="2200" b="1" dirty="0"/>
              <a:t>Initial Question:</a:t>
            </a:r>
            <a:r>
              <a:rPr lang="en-US" sz="2200" dirty="0"/>
              <a:t> What investigations should we undertake before deciding whether to offer this patient surgery?</a:t>
            </a:r>
          </a:p>
          <a:p>
            <a:pPr marL="0" indent="0">
              <a:buNone/>
            </a:pPr>
            <a:endParaRPr lang="en-US" sz="2200" dirty="0"/>
          </a:p>
        </p:txBody>
      </p:sp>
    </p:spTree>
    <p:extLst>
      <p:ext uri="{BB962C8B-B14F-4D97-AF65-F5344CB8AC3E}">
        <p14:creationId xmlns:p14="http://schemas.microsoft.com/office/powerpoint/2010/main" val="2828516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b="1"/>
              <a:t>Therapy:</a:t>
            </a:r>
            <a:endParaRPr lang="en-US" sz="2200"/>
          </a:p>
          <a:p>
            <a:r>
              <a:rPr lang="en-US" sz="2200" i="1"/>
              <a:t>Patients:</a:t>
            </a:r>
            <a:r>
              <a:rPr lang="en-US" sz="2200"/>
              <a:t> Newly diagnosed non–small cell lung cancer with no evidence of extrapulmonary metastases</a:t>
            </a:r>
          </a:p>
          <a:p>
            <a:r>
              <a:rPr lang="en-US" sz="2200" i="1"/>
              <a:t>Intervention:</a:t>
            </a:r>
            <a:r>
              <a:rPr lang="en-US" sz="2200"/>
              <a:t> surgery for excision </a:t>
            </a:r>
          </a:p>
          <a:p>
            <a:r>
              <a:rPr lang="en-US" sz="2200" i="1"/>
              <a:t>Comparator:</a:t>
            </a:r>
            <a:r>
              <a:rPr lang="en-US" sz="2200"/>
              <a:t> chemo and radiation</a:t>
            </a:r>
          </a:p>
          <a:p>
            <a:r>
              <a:rPr lang="en-US" sz="2200" i="1"/>
              <a:t>Outcome:</a:t>
            </a:r>
            <a:r>
              <a:rPr lang="en-US" sz="2200"/>
              <a:t> 5-year survival, quality of life, complications</a:t>
            </a:r>
          </a:p>
        </p:txBody>
      </p:sp>
    </p:spTree>
    <p:extLst>
      <p:ext uri="{BB962C8B-B14F-4D97-AF65-F5344CB8AC3E}">
        <p14:creationId xmlns:p14="http://schemas.microsoft.com/office/powerpoint/2010/main" val="4108024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b="1"/>
              <a:t>Diagnosis:</a:t>
            </a:r>
            <a:endParaRPr lang="en-US" sz="2200"/>
          </a:p>
          <a:p>
            <a:r>
              <a:rPr lang="en-US" sz="2200" i="1"/>
              <a:t>Patients:</a:t>
            </a:r>
            <a:r>
              <a:rPr lang="en-US" sz="2200"/>
              <a:t> Newly diagnosed non–small cell lung cancer with no evidence of extrapulmonary metastases</a:t>
            </a:r>
          </a:p>
          <a:p>
            <a:r>
              <a:rPr lang="en-US" sz="2200" i="1"/>
              <a:t>Intervention:</a:t>
            </a:r>
            <a:r>
              <a:rPr lang="en-US" sz="2200"/>
              <a:t> PET-CT</a:t>
            </a:r>
          </a:p>
          <a:p>
            <a:r>
              <a:rPr lang="en-US" sz="2200" i="1"/>
              <a:t>Comparator:</a:t>
            </a:r>
            <a:r>
              <a:rPr lang="en-US" sz="2200"/>
              <a:t> Alternative diagnostic strategies </a:t>
            </a:r>
          </a:p>
          <a:p>
            <a:r>
              <a:rPr lang="en-US" sz="2200" i="1"/>
              <a:t>Outcome:</a:t>
            </a:r>
            <a:r>
              <a:rPr lang="en-US" sz="2200"/>
              <a:t> Unnecessary thoracotomy</a:t>
            </a:r>
          </a:p>
          <a:p>
            <a:pPr marL="0" indent="0">
              <a:buNone/>
            </a:pPr>
            <a:endParaRPr lang="en-US" sz="2200"/>
          </a:p>
        </p:txBody>
      </p:sp>
    </p:spTree>
    <p:extLst>
      <p:ext uri="{BB962C8B-B14F-4D97-AF65-F5344CB8AC3E}">
        <p14:creationId xmlns:p14="http://schemas.microsoft.com/office/powerpoint/2010/main" val="3296932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art, funnel chart&#10;&#10;Description automatically generated">
            <a:extLst>
              <a:ext uri="{FF2B5EF4-FFF2-40B4-BE49-F238E27FC236}">
                <a16:creationId xmlns:a16="http://schemas.microsoft.com/office/drawing/2014/main" id="{FAA49222-68BA-FC4F-FB5C-BC1A0630455D}"/>
              </a:ext>
            </a:extLst>
          </p:cNvPr>
          <p:cNvPicPr>
            <a:picLocks noChangeAspect="1"/>
          </p:cNvPicPr>
          <p:nvPr/>
        </p:nvPicPr>
        <p:blipFill rotWithShape="1">
          <a:blip r:embed="rId3"/>
          <a:srcRect b="1994"/>
          <a:stretch/>
        </p:blipFill>
        <p:spPr>
          <a:xfrm>
            <a:off x="5511589" y="523804"/>
            <a:ext cx="6680411" cy="5696039"/>
          </a:xfrm>
          <a:custGeom>
            <a:avLst/>
            <a:gdLst/>
            <a:ahLst/>
            <a:cxnLst/>
            <a:rect l="l" t="t" r="r" b="b"/>
            <a:pathLst>
              <a:path w="6680411" h="5696039">
                <a:moveTo>
                  <a:pt x="3592766" y="0"/>
                </a:moveTo>
                <a:lnTo>
                  <a:pt x="4718262" y="0"/>
                </a:lnTo>
                <a:lnTo>
                  <a:pt x="4718262" y="2"/>
                </a:lnTo>
                <a:lnTo>
                  <a:pt x="6680411" y="2"/>
                </a:lnTo>
                <a:lnTo>
                  <a:pt x="6680411" y="5696022"/>
                </a:lnTo>
                <a:lnTo>
                  <a:pt x="3888773" y="5696022"/>
                </a:lnTo>
                <a:lnTo>
                  <a:pt x="3888773" y="5696039"/>
                </a:lnTo>
                <a:lnTo>
                  <a:pt x="0" y="5696039"/>
                </a:lnTo>
                <a:lnTo>
                  <a:pt x="2763278" y="19"/>
                </a:lnTo>
                <a:lnTo>
                  <a:pt x="3447183" y="19"/>
                </a:lnTo>
                <a:lnTo>
                  <a:pt x="3447183" y="2"/>
                </a:lnTo>
                <a:lnTo>
                  <a:pt x="3592765" y="2"/>
                </a:lnTo>
                <a:close/>
              </a:path>
            </a:pathLst>
          </a:custGeom>
        </p:spPr>
      </p:pic>
      <p:sp>
        <p:nvSpPr>
          <p:cNvPr id="12" name="Freeform: Shape 11">
            <a:extLst>
              <a:ext uri="{FF2B5EF4-FFF2-40B4-BE49-F238E27FC236}">
                <a16:creationId xmlns:a16="http://schemas.microsoft.com/office/drawing/2014/main" id="{206E9F47-DC46-4A02-B5DB-26B56C39C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3805"/>
            <a:ext cx="7800441" cy="5696020"/>
          </a:xfrm>
          <a:custGeom>
            <a:avLst/>
            <a:gdLst>
              <a:gd name="connsiteX0" fmla="*/ 0 w 7800441"/>
              <a:gd name="connsiteY0" fmla="*/ 0 h 5696020"/>
              <a:gd name="connsiteX1" fmla="*/ 7800441 w 7800441"/>
              <a:gd name="connsiteY1" fmla="*/ 0 h 5696020"/>
              <a:gd name="connsiteX2" fmla="*/ 5037161 w 7800441"/>
              <a:gd name="connsiteY2" fmla="*/ 5696020 h 5696020"/>
              <a:gd name="connsiteX3" fmla="*/ 0 w 7800441"/>
              <a:gd name="connsiteY3" fmla="*/ 5696020 h 5696020"/>
            </a:gdLst>
            <a:ahLst/>
            <a:cxnLst>
              <a:cxn ang="0">
                <a:pos x="connsiteX0" y="connsiteY0"/>
              </a:cxn>
              <a:cxn ang="0">
                <a:pos x="connsiteX1" y="connsiteY1"/>
              </a:cxn>
              <a:cxn ang="0">
                <a:pos x="connsiteX2" y="connsiteY2"/>
              </a:cxn>
              <a:cxn ang="0">
                <a:pos x="connsiteX3" y="connsiteY3"/>
              </a:cxn>
            </a:cxnLst>
            <a:rect l="l" t="t" r="r" b="b"/>
            <a:pathLst>
              <a:path w="7800441" h="5696020">
                <a:moveTo>
                  <a:pt x="0" y="0"/>
                </a:moveTo>
                <a:lnTo>
                  <a:pt x="7800441" y="0"/>
                </a:lnTo>
                <a:lnTo>
                  <a:pt x="5037161" y="5696020"/>
                </a:lnTo>
                <a:lnTo>
                  <a:pt x="0" y="569602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9779B47D-D526-0C83-A295-693D1B7E0EBF}"/>
              </a:ext>
            </a:extLst>
          </p:cNvPr>
          <p:cNvSpPr>
            <a:spLocks noGrp="1"/>
          </p:cNvSpPr>
          <p:nvPr>
            <p:ph type="title"/>
          </p:nvPr>
        </p:nvSpPr>
        <p:spPr>
          <a:xfrm>
            <a:off x="841247" y="914400"/>
            <a:ext cx="5111877" cy="1095375"/>
          </a:xfrm>
        </p:spPr>
        <p:txBody>
          <a:bodyPr anchor="ctr">
            <a:normAutofit/>
          </a:bodyPr>
          <a:lstStyle/>
          <a:p>
            <a:r>
              <a:rPr lang="en-US" sz="3400">
                <a:solidFill>
                  <a:srgbClr val="FFFFFF"/>
                </a:solidFill>
              </a:rPr>
              <a:t>Where do I find the evidence? </a:t>
            </a:r>
          </a:p>
        </p:txBody>
      </p:sp>
      <p:sp>
        <p:nvSpPr>
          <p:cNvPr id="3" name="Content Placeholder 2">
            <a:extLst>
              <a:ext uri="{FF2B5EF4-FFF2-40B4-BE49-F238E27FC236}">
                <a16:creationId xmlns:a16="http://schemas.microsoft.com/office/drawing/2014/main" id="{669B941C-75E8-DEB4-44A4-61A572332BB7}"/>
              </a:ext>
            </a:extLst>
          </p:cNvPr>
          <p:cNvSpPr>
            <a:spLocks noGrp="1"/>
          </p:cNvSpPr>
          <p:nvPr>
            <p:ph idx="1"/>
          </p:nvPr>
        </p:nvSpPr>
        <p:spPr>
          <a:xfrm>
            <a:off x="841248" y="2333625"/>
            <a:ext cx="4378452" cy="3543300"/>
          </a:xfrm>
        </p:spPr>
        <p:txBody>
          <a:bodyPr anchor="t">
            <a:normAutofit/>
          </a:bodyPr>
          <a:lstStyle/>
          <a:p>
            <a:pPr marL="0" indent="0">
              <a:buNone/>
            </a:pPr>
            <a:r>
              <a:rPr lang="en-US" sz="2000">
                <a:solidFill>
                  <a:srgbClr val="FFFFFF"/>
                </a:solidFill>
              </a:rPr>
              <a:t>After you have clarified your question, where should you search for the answer?</a:t>
            </a:r>
            <a:br>
              <a:rPr lang="en-US" sz="2000">
                <a:solidFill>
                  <a:srgbClr val="FFFFFF"/>
                </a:solidFill>
              </a:rPr>
            </a:br>
            <a:endParaRPr lang="en-US" sz="2000">
              <a:solidFill>
                <a:srgbClr val="FFFFFF"/>
              </a:solidFill>
            </a:endParaRPr>
          </a:p>
          <a:p>
            <a:pPr marL="0" indent="0">
              <a:buNone/>
            </a:pPr>
            <a:r>
              <a:rPr lang="en-US" sz="2000">
                <a:solidFill>
                  <a:srgbClr val="FFFFFF"/>
                </a:solidFill>
              </a:rPr>
              <a:t>Start with the evidence pyramid </a:t>
            </a:r>
          </a:p>
          <a:p>
            <a:pPr marL="0" indent="0">
              <a:buNone/>
            </a:pPr>
            <a:endParaRPr lang="en-US" sz="2000">
              <a:solidFill>
                <a:srgbClr val="FFFFFF"/>
              </a:solidFill>
            </a:endParaRPr>
          </a:p>
        </p:txBody>
      </p:sp>
      <p:sp>
        <p:nvSpPr>
          <p:cNvPr id="9" name="TextBox 8">
            <a:extLst>
              <a:ext uri="{FF2B5EF4-FFF2-40B4-BE49-F238E27FC236}">
                <a16:creationId xmlns:a16="http://schemas.microsoft.com/office/drawing/2014/main" id="{B735B5C0-503A-5666-23BB-FD63E08815F2}"/>
              </a:ext>
            </a:extLst>
          </p:cNvPr>
          <p:cNvSpPr txBox="1"/>
          <p:nvPr/>
        </p:nvSpPr>
        <p:spPr>
          <a:xfrm>
            <a:off x="5032420" y="6334195"/>
            <a:ext cx="7159580" cy="646331"/>
          </a:xfrm>
          <a:prstGeom prst="rect">
            <a:avLst/>
          </a:prstGeom>
          <a:noFill/>
        </p:spPr>
        <p:txBody>
          <a:bodyPr wrap="square">
            <a:spAutoFit/>
          </a:bodyPr>
          <a:lstStyle/>
          <a:p>
            <a:r>
              <a:rPr lang="en-US" sz="1200" b="0" i="0" dirty="0">
                <a:solidFill>
                  <a:srgbClr val="333333"/>
                </a:solidFill>
                <a:effectLst/>
                <a:latin typeface="Arial" panose="020B0604020202020204" pitchFamily="34" charset="0"/>
              </a:rPr>
              <a:t>[Adapted from </a:t>
            </a:r>
            <a:r>
              <a:rPr lang="en-US" sz="1200" b="0" i="0" dirty="0" err="1">
                <a:solidFill>
                  <a:srgbClr val="333333"/>
                </a:solidFill>
                <a:effectLst/>
                <a:latin typeface="Arial" panose="020B0604020202020204" pitchFamily="34" charset="0"/>
              </a:rPr>
              <a:t>DiCenso</a:t>
            </a:r>
            <a:r>
              <a:rPr lang="en-US" sz="1200" b="0" i="0" dirty="0">
                <a:solidFill>
                  <a:srgbClr val="333333"/>
                </a:solidFill>
                <a:effectLst/>
                <a:latin typeface="Arial" panose="020B0604020202020204" pitchFamily="34" charset="0"/>
              </a:rPr>
              <a:t>, Bayley and Haynes (2009). ACP Journal Club. Editorial: </a:t>
            </a:r>
            <a:r>
              <a:rPr lang="en-US" sz="1200" b="0" i="0" u="none" strike="noStrike" dirty="0">
                <a:solidFill>
                  <a:srgbClr val="7A003C"/>
                </a:solidFill>
                <a:effectLst/>
                <a:latin typeface="Arial" panose="020B0604020202020204" pitchFamily="34" charset="0"/>
                <a:hlinkClick r:id="rId4" tooltip="Accessing pre-appraised evidence: Fine-tuning the 5S model into a 6S model"/>
              </a:rPr>
              <a:t>Accessing pre-appraised evidence: Fine-tuning the 5S model into a 6S model.</a:t>
            </a:r>
            <a:r>
              <a:rPr lang="en-US" sz="1200" b="0" i="0" dirty="0">
                <a:solidFill>
                  <a:srgbClr val="333333"/>
                </a:solidFill>
                <a:effectLst/>
                <a:latin typeface="Arial" panose="020B0604020202020204" pitchFamily="34" charset="0"/>
              </a:rPr>
              <a:t> Annals of Internal Medicine, 151(6):JC3-2, JC3-3.]</a:t>
            </a:r>
            <a:endParaRPr lang="en-US" sz="1200" dirty="0"/>
          </a:p>
        </p:txBody>
      </p:sp>
    </p:spTree>
    <p:extLst>
      <p:ext uri="{BB962C8B-B14F-4D97-AF65-F5344CB8AC3E}">
        <p14:creationId xmlns:p14="http://schemas.microsoft.com/office/powerpoint/2010/main" val="2820436450"/>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379F-BBE5-FC5A-2BAD-0B32EE5F8CB4}"/>
              </a:ext>
            </a:extLst>
          </p:cNvPr>
          <p:cNvSpPr>
            <a:spLocks noGrp="1"/>
          </p:cNvSpPr>
          <p:nvPr>
            <p:ph type="title"/>
          </p:nvPr>
        </p:nvSpPr>
        <p:spPr/>
        <p:txBody>
          <a:bodyPr/>
          <a:lstStyle/>
          <a:p>
            <a:r>
              <a:rPr lang="en-US" dirty="0"/>
              <a:t>Use pre-appraised evidence first</a:t>
            </a:r>
          </a:p>
        </p:txBody>
      </p:sp>
      <p:sp>
        <p:nvSpPr>
          <p:cNvPr id="3" name="Content Placeholder 2">
            <a:extLst>
              <a:ext uri="{FF2B5EF4-FFF2-40B4-BE49-F238E27FC236}">
                <a16:creationId xmlns:a16="http://schemas.microsoft.com/office/drawing/2014/main" id="{DD95B32A-BD43-4F2B-A6B7-2FE260ED4B8E}"/>
              </a:ext>
            </a:extLst>
          </p:cNvPr>
          <p:cNvSpPr>
            <a:spLocks noGrp="1"/>
          </p:cNvSpPr>
          <p:nvPr>
            <p:ph idx="1"/>
          </p:nvPr>
        </p:nvSpPr>
        <p:spPr/>
        <p:txBody>
          <a:bodyPr>
            <a:normAutofit lnSpcReduction="10000"/>
          </a:bodyPr>
          <a:lstStyle/>
          <a:p>
            <a:r>
              <a:rPr lang="en-US" dirty="0"/>
              <a:t>The M3 clerkship guide can help you find resources: </a:t>
            </a:r>
          </a:p>
          <a:p>
            <a:r>
              <a:rPr lang="en-US" dirty="0">
                <a:hlinkClick r:id="rId2"/>
              </a:rPr>
              <a:t>https://guides.library.vcu.edu/clerkships</a:t>
            </a:r>
            <a:endParaRPr lang="en-US" dirty="0"/>
          </a:p>
          <a:p>
            <a:endParaRPr lang="en-US" dirty="0"/>
          </a:p>
          <a:p>
            <a:r>
              <a:rPr lang="en-US" dirty="0"/>
              <a:t>Resources like </a:t>
            </a:r>
            <a:r>
              <a:rPr lang="en-US" u="sng" dirty="0">
                <a:hlinkClick r:id="rId3"/>
              </a:rPr>
              <a:t>UpToDate</a:t>
            </a:r>
            <a:r>
              <a:rPr lang="en-US" dirty="0"/>
              <a:t> provide access to evidence-based summaries of clinical topics that can answer background and provide a starting place for foreground questions. </a:t>
            </a:r>
          </a:p>
          <a:p>
            <a:pPr marL="0" indent="0">
              <a:buNone/>
            </a:pPr>
            <a:endParaRPr lang="en-US" b="0" dirty="0">
              <a:effectLst/>
            </a:endParaRPr>
          </a:p>
          <a:p>
            <a:r>
              <a:rPr lang="en-US" dirty="0"/>
              <a:t>Meta-analyses, RCTs, cohort studies, case control studies, case reports, and reviews can all be found in databases like </a:t>
            </a:r>
            <a:r>
              <a:rPr lang="en-US" u="sng" dirty="0" err="1"/>
              <a:t>Pubmed</a:t>
            </a:r>
            <a:br>
              <a:rPr lang="en-US" dirty="0"/>
            </a:br>
            <a:endParaRPr lang="en-US" dirty="0"/>
          </a:p>
        </p:txBody>
      </p:sp>
    </p:spTree>
    <p:extLst>
      <p:ext uri="{BB962C8B-B14F-4D97-AF65-F5344CB8AC3E}">
        <p14:creationId xmlns:p14="http://schemas.microsoft.com/office/powerpoint/2010/main" val="3746533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B6D9C8-694C-4016-8904-983114D48093}"/>
              </a:ext>
            </a:extLst>
          </p:cNvPr>
          <p:cNvSpPr>
            <a:spLocks noGrp="1"/>
          </p:cNvSpPr>
          <p:nvPr>
            <p:ph type="title"/>
          </p:nvPr>
        </p:nvSpPr>
        <p:spPr>
          <a:xfrm>
            <a:off x="594360" y="637125"/>
            <a:ext cx="3802276" cy="5256371"/>
          </a:xfrm>
        </p:spPr>
        <p:txBody>
          <a:bodyPr>
            <a:normAutofit/>
          </a:bodyPr>
          <a:lstStyle/>
          <a:p>
            <a:r>
              <a:rPr lang="en-US" sz="4800" dirty="0">
                <a:solidFill>
                  <a:schemeClr val="bg1"/>
                </a:solidFill>
              </a:rPr>
              <a:t>Future sessions: </a:t>
            </a:r>
          </a:p>
        </p:txBody>
      </p:sp>
      <p:graphicFrame>
        <p:nvGraphicFramePr>
          <p:cNvPr id="5" name="Content Placeholder 2">
            <a:extLst>
              <a:ext uri="{FF2B5EF4-FFF2-40B4-BE49-F238E27FC236}">
                <a16:creationId xmlns:a16="http://schemas.microsoft.com/office/drawing/2014/main" id="{409AD822-4B55-2E19-2A4A-60A6D3B87D58}"/>
              </a:ext>
            </a:extLst>
          </p:cNvPr>
          <p:cNvGraphicFramePr>
            <a:graphicFrameLocks noGrp="1"/>
          </p:cNvGraphicFramePr>
          <p:nvPr>
            <p:ph idx="1"/>
            <p:extLst>
              <p:ext uri="{D42A27DB-BD31-4B8C-83A1-F6EECF244321}">
                <p14:modId xmlns:p14="http://schemas.microsoft.com/office/powerpoint/2010/main" val="2765011828"/>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1075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8E4B36E-9AF9-C624-CD51-DEDAC89C5094}"/>
              </a:ext>
            </a:extLst>
          </p:cNvPr>
          <p:cNvSpPr>
            <a:spLocks noGrp="1"/>
          </p:cNvSpPr>
          <p:nvPr>
            <p:ph type="title"/>
          </p:nvPr>
        </p:nvSpPr>
        <p:spPr>
          <a:xfrm>
            <a:off x="1629751" y="1059116"/>
            <a:ext cx="8924392" cy="933486"/>
          </a:xfrm>
        </p:spPr>
        <p:txBody>
          <a:bodyPr>
            <a:normAutofit/>
          </a:bodyPr>
          <a:lstStyle/>
          <a:p>
            <a:pPr algn="ctr"/>
            <a:r>
              <a:rPr lang="en-US" dirty="0"/>
              <a:t>Big take home points</a:t>
            </a:r>
            <a:endParaRPr lang="en-US"/>
          </a:p>
        </p:txBody>
      </p:sp>
      <p:sp>
        <p:nvSpPr>
          <p:cNvPr id="12"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6F8847E-D1E8-7960-D65F-22A27F489478}"/>
              </a:ext>
            </a:extLst>
          </p:cNvPr>
          <p:cNvSpPr>
            <a:spLocks noGrp="1"/>
          </p:cNvSpPr>
          <p:nvPr>
            <p:ph idx="1"/>
          </p:nvPr>
        </p:nvSpPr>
        <p:spPr>
          <a:xfrm>
            <a:off x="1957986" y="2292176"/>
            <a:ext cx="8273380" cy="3329395"/>
          </a:xfrm>
        </p:spPr>
        <p:txBody>
          <a:bodyPr>
            <a:normAutofit/>
          </a:bodyPr>
          <a:lstStyle/>
          <a:p>
            <a:r>
              <a:rPr lang="en-US" sz="2000"/>
              <a:t>It is </a:t>
            </a:r>
            <a:r>
              <a:rPr lang="en-US" sz="2000" b="1"/>
              <a:t>VERY </a:t>
            </a:r>
            <a:r>
              <a:rPr lang="en-US" sz="2000"/>
              <a:t>important that you understand what question to ask</a:t>
            </a:r>
          </a:p>
          <a:p>
            <a:r>
              <a:rPr lang="en-US" sz="2000"/>
              <a:t>This is an essential skill that separates you as a doctor from the rest of the care team and allows you to </a:t>
            </a:r>
            <a:r>
              <a:rPr lang="en-US" sz="2000" b="1"/>
              <a:t>make the decisions </a:t>
            </a:r>
            <a:r>
              <a:rPr lang="en-US" sz="2000"/>
              <a:t>and lead the care for your patients </a:t>
            </a:r>
          </a:p>
          <a:p>
            <a:r>
              <a:rPr lang="en-US" sz="2000"/>
              <a:t>Remember to think in terms of therapy, diagnosis, testing, prognosis, and harm.  </a:t>
            </a:r>
          </a:p>
          <a:p>
            <a:r>
              <a:rPr lang="en-US" sz="2000"/>
              <a:t>There is no one right answer for any patient scenario, always remember the importance of patient preference and patient centered outcomes, not just the outcomes of specific trials</a:t>
            </a:r>
          </a:p>
          <a:p>
            <a:endParaRPr lang="en-US" sz="2000"/>
          </a:p>
        </p:txBody>
      </p:sp>
    </p:spTree>
    <p:extLst>
      <p:ext uri="{BB962C8B-B14F-4D97-AF65-F5344CB8AC3E}">
        <p14:creationId xmlns:p14="http://schemas.microsoft.com/office/powerpoint/2010/main" val="2732911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C9774D-B16E-72B7-CC76-7A1519C22431}"/>
              </a:ext>
            </a:extLst>
          </p:cNvPr>
          <p:cNvSpPr>
            <a:spLocks noGrp="1"/>
          </p:cNvSpPr>
          <p:nvPr>
            <p:ph type="title"/>
          </p:nvPr>
        </p:nvSpPr>
        <p:spPr>
          <a:xfrm>
            <a:off x="640080" y="325369"/>
            <a:ext cx="4368602" cy="1956841"/>
          </a:xfrm>
        </p:spPr>
        <p:txBody>
          <a:bodyPr anchor="b">
            <a:normAutofit/>
          </a:bodyPr>
          <a:lstStyle/>
          <a:p>
            <a:r>
              <a:rPr lang="en-US" sz="5400"/>
              <a:t>Logistics	</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87E42C-FAA9-B180-29E6-96891912F0CA}"/>
              </a:ext>
            </a:extLst>
          </p:cNvPr>
          <p:cNvSpPr>
            <a:spLocks noGrp="1"/>
          </p:cNvSpPr>
          <p:nvPr>
            <p:ph idx="1"/>
          </p:nvPr>
        </p:nvSpPr>
        <p:spPr>
          <a:xfrm>
            <a:off x="640080" y="2872899"/>
            <a:ext cx="7808461" cy="3320668"/>
          </a:xfrm>
        </p:spPr>
        <p:txBody>
          <a:bodyPr>
            <a:normAutofit/>
          </a:bodyPr>
          <a:lstStyle/>
          <a:p>
            <a:r>
              <a:rPr lang="en-US" sz="2200" dirty="0"/>
              <a:t>Take the quiz by Sunday at midnight in </a:t>
            </a:r>
            <a:r>
              <a:rPr lang="en-US" sz="2200" dirty="0" err="1"/>
              <a:t>Examsoft</a:t>
            </a:r>
            <a:endParaRPr lang="en-US" sz="2200" dirty="0"/>
          </a:p>
          <a:p>
            <a:r>
              <a:rPr lang="en-US" sz="2200" dirty="0"/>
              <a:t>5 questions – could do it now! </a:t>
            </a:r>
          </a:p>
          <a:p>
            <a:r>
              <a:rPr lang="en-US" sz="2200" dirty="0"/>
              <a:t>Enjoy M3 year, ask lots of questions, remain skeptical </a:t>
            </a:r>
          </a:p>
          <a:p>
            <a:pPr marL="0" indent="0">
              <a:buNone/>
            </a:pPr>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1673716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84"/>
</p:tagLst>
</file>

<file path=ppt/tags/tag2.xml><?xml version="1.0" encoding="utf-8"?>
<p:tagLst xmlns:a="http://schemas.openxmlformats.org/drawingml/2006/main" xmlns:r="http://schemas.openxmlformats.org/officeDocument/2006/relationships" xmlns:p="http://schemas.openxmlformats.org/presentationml/2006/main">
  <p:tag name="AS_UNIQUEID" val="81"/>
</p:tagLst>
</file>

<file path=ppt/tags/tag3.xml><?xml version="1.0" encoding="utf-8"?>
<p:tagLst xmlns:a="http://schemas.openxmlformats.org/drawingml/2006/main" xmlns:r="http://schemas.openxmlformats.org/officeDocument/2006/relationships" xmlns:p="http://schemas.openxmlformats.org/presentationml/2006/main">
  <p:tag name="AS_UNIQUEID" val="84"/>
</p:tagLst>
</file>

<file path=ppt/tags/tag4.xml><?xml version="1.0" encoding="utf-8"?>
<p:tagLst xmlns:a="http://schemas.openxmlformats.org/drawingml/2006/main" xmlns:r="http://schemas.openxmlformats.org/officeDocument/2006/relationships" xmlns:p="http://schemas.openxmlformats.org/presentationml/2006/main">
  <p:tag name="AS_UNIQUEID" val="81"/>
</p:tagLst>
</file>

<file path=ppt/tags/tag5.xml><?xml version="1.0" encoding="utf-8"?>
<p:tagLst xmlns:a="http://schemas.openxmlformats.org/drawingml/2006/main" xmlns:r="http://schemas.openxmlformats.org/officeDocument/2006/relationships" xmlns:p="http://schemas.openxmlformats.org/presentationml/2006/main">
  <p:tag name="AS_UNIQUEID" val="84"/>
</p:tagLst>
</file>

<file path=ppt/tags/tag6.xml><?xml version="1.0" encoding="utf-8"?>
<p:tagLst xmlns:a="http://schemas.openxmlformats.org/drawingml/2006/main" xmlns:r="http://schemas.openxmlformats.org/officeDocument/2006/relationships" xmlns:p="http://schemas.openxmlformats.org/presentationml/2006/main">
  <p:tag name="AS_UNIQUEID" val="81"/>
</p:tagLst>
</file>

<file path=ppt/tags/tag7.xml><?xml version="1.0" encoding="utf-8"?>
<p:tagLst xmlns:a="http://schemas.openxmlformats.org/drawingml/2006/main" xmlns:r="http://schemas.openxmlformats.org/officeDocument/2006/relationships" xmlns:p="http://schemas.openxmlformats.org/presentationml/2006/main">
  <p:tag name="AS_UNIQUEID" val="84"/>
</p:tagLst>
</file>

<file path=ppt/tags/tag8.xml><?xml version="1.0" encoding="utf-8"?>
<p:tagLst xmlns:a="http://schemas.openxmlformats.org/drawingml/2006/main" xmlns:r="http://schemas.openxmlformats.org/officeDocument/2006/relationships" xmlns:p="http://schemas.openxmlformats.org/presentationml/2006/main">
  <p:tag name="AS_UNIQUEID" val="81"/>
</p:tagLst>
</file>

<file path=ppt/tags/tag9.xml><?xml version="1.0" encoding="utf-8"?>
<p:tagLst xmlns:a="http://schemas.openxmlformats.org/drawingml/2006/main" xmlns:r="http://schemas.openxmlformats.org/officeDocument/2006/relationships" xmlns:p="http://schemas.openxmlformats.org/presentationml/2006/main">
  <p:tag name="AS_UNIQUEID" val="84"/>
</p:tagLst>
</file>

<file path=ppt/tags/tag10.xml><?xml version="1.0" encoding="utf-8"?>
<p:tagLst xmlns:a="http://schemas.openxmlformats.org/drawingml/2006/main" xmlns:r="http://schemas.openxmlformats.org/officeDocument/2006/relationships" xmlns:p="http://schemas.openxmlformats.org/presentationml/2006/main">
  <p:tag name="AS_UNIQUEID" val="81"/>
</p:tagLst>
</file>

<file path=ppt/tags/tag11.xml><?xml version="1.0" encoding="utf-8"?>
<p:tagLst xmlns:a="http://schemas.openxmlformats.org/drawingml/2006/main" xmlns:r="http://schemas.openxmlformats.org/officeDocument/2006/relationships" xmlns:p="http://schemas.openxmlformats.org/presentationml/2006/main">
  <p:tag name="AS_UNIQUEID" val="84"/>
</p:tagLst>
</file>

<file path=ppt/tags/tag12.xml><?xml version="1.0" encoding="utf-8"?>
<p:tagLst xmlns:a="http://schemas.openxmlformats.org/drawingml/2006/main" xmlns:r="http://schemas.openxmlformats.org/officeDocument/2006/relationships" xmlns:p="http://schemas.openxmlformats.org/presentationml/2006/main">
  <p:tag name="AS_UNIQUEID" val="8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21824</TotalTime>
  <Words>3098</Words>
  <Application>Microsoft Macintosh PowerPoint</Application>
  <PresentationFormat>Widescreen</PresentationFormat>
  <Paragraphs>240</Paragraphs>
  <Slides>41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Aharoni</vt:lpstr>
      <vt:lpstr>Arial</vt:lpstr>
      <vt:lpstr>Calibri</vt:lpstr>
      <vt:lpstr>Calibri Light</vt:lpstr>
      <vt:lpstr>Helvetica</vt:lpstr>
      <vt:lpstr>Office Theme</vt:lpstr>
      <vt:lpstr>Population Health M3</vt:lpstr>
      <vt:lpstr>Goals and Objectives</vt:lpstr>
      <vt:lpstr>Today’s outline</vt:lpstr>
      <vt:lpstr>Reminder of EBM Principles </vt:lpstr>
      <vt:lpstr>What Is the Question? </vt:lpstr>
      <vt:lpstr>Clarifying the question</vt:lpstr>
      <vt:lpstr>Clarifying the question</vt:lpstr>
      <vt:lpstr>Google</vt:lpstr>
      <vt:lpstr>Uptodate</vt:lpstr>
      <vt:lpstr>Pubmed</vt:lpstr>
      <vt:lpstr>What is the question?</vt:lpstr>
      <vt:lpstr>The Structure: PICO (TT) </vt:lpstr>
      <vt:lpstr>Types of Foreground Clinical Questions</vt:lpstr>
      <vt:lpstr>Finding a Suitably Designed Study for Your Question Type </vt:lpstr>
      <vt:lpstr>Finding a Suitably Designed Study for Your Question Type </vt:lpstr>
      <vt:lpstr>Finding a Suitably Designed Study for Your Question Type </vt:lpstr>
      <vt:lpstr>Finding a Suitably Designed Study for Your Question Type </vt:lpstr>
      <vt:lpstr>Finding a Suitably Designed Study for Your Question Type </vt:lpstr>
      <vt:lpstr>Revisit our chest pain question?</vt:lpstr>
      <vt:lpstr>Diagnosis</vt:lpstr>
      <vt:lpstr>Diagnostic Test</vt:lpstr>
      <vt:lpstr>Prognosis</vt:lpstr>
      <vt:lpstr>Harm</vt:lpstr>
      <vt:lpstr>Refining the question</vt:lpstr>
      <vt:lpstr>Refining the question</vt:lpstr>
      <vt:lpstr>Refining the question</vt:lpstr>
      <vt:lpstr>Refining the question</vt:lpstr>
      <vt:lpstr>www.vcuultrasound.com/question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Where do I find the evidence? </vt:lpstr>
      <vt:lpstr>Use pre-appraised evidence first</vt:lpstr>
      <vt:lpstr>Future sessions: </vt:lpstr>
      <vt:lpstr>Big take home points</vt:lpstr>
      <vt:lpstr>Logistics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19</cp:revision>
  <dcterms:created xsi:type="dcterms:W3CDTF">2022-07-06T12:32:15Z</dcterms:created>
  <dcterms:modified xsi:type="dcterms:W3CDTF">2024-03-21T18:04:19Z</dcterms:modified>
</cp:coreProperties>
</file>