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9" r:id="rId1"/>
  </p:sldMasterIdLst>
  <p:notesMasterIdLst>
    <p:notesMasterId r:id="rId47"/>
  </p:notesMasterIdLst>
  <p:sldIdLst>
    <p:sldId id="256" r:id="rId2"/>
    <p:sldId id="267" r:id="rId3"/>
    <p:sldId id="268" r:id="rId4"/>
    <p:sldId id="285" r:id="rId5"/>
    <p:sldId id="258" r:id="rId6"/>
    <p:sldId id="259" r:id="rId7"/>
    <p:sldId id="276" r:id="rId8"/>
    <p:sldId id="278" r:id="rId9"/>
    <p:sldId id="279" r:id="rId10"/>
    <p:sldId id="286" r:id="rId11"/>
    <p:sldId id="277" r:id="rId12"/>
    <p:sldId id="272" r:id="rId13"/>
    <p:sldId id="260" r:id="rId14"/>
    <p:sldId id="261" r:id="rId15"/>
    <p:sldId id="262" r:id="rId16"/>
    <p:sldId id="263" r:id="rId17"/>
    <p:sldId id="264" r:id="rId18"/>
    <p:sldId id="265" r:id="rId19"/>
    <p:sldId id="284" r:id="rId20"/>
    <p:sldId id="280" r:id="rId21"/>
    <p:sldId id="281" r:id="rId22"/>
    <p:sldId id="283" r:id="rId23"/>
    <p:sldId id="296" r:id="rId24"/>
    <p:sldId id="266" r:id="rId25"/>
    <p:sldId id="303" r:id="rId26"/>
    <p:sldId id="269" r:id="rId27"/>
    <p:sldId id="270" r:id="rId28"/>
    <p:sldId id="271" r:id="rId29"/>
    <p:sldId id="302" r:id="rId30"/>
    <p:sldId id="273" r:id="rId31"/>
    <p:sldId id="304" r:id="rId32"/>
    <p:sldId id="274" r:id="rId33"/>
    <p:sldId id="305" r:id="rId34"/>
    <p:sldId id="288" r:id="rId35"/>
    <p:sldId id="308" r:id="rId36"/>
    <p:sldId id="289" r:id="rId37"/>
    <p:sldId id="306" r:id="rId38"/>
    <p:sldId id="291" r:id="rId39"/>
    <p:sldId id="307" r:id="rId40"/>
    <p:sldId id="293" r:id="rId41"/>
    <p:sldId id="295" r:id="rId42"/>
    <p:sldId id="298" r:id="rId43"/>
    <p:sldId id="299" r:id="rId44"/>
    <p:sldId id="300" r:id="rId45"/>
    <p:sldId id="301"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78844"/>
  </p:normalViewPr>
  <p:slideViewPr>
    <p:cSldViewPr snapToGrid="0" snapToObjects="1">
      <p:cViewPr varScale="1">
        <p:scale>
          <a:sx n="99" d="100"/>
          <a:sy n="99" d="100"/>
        </p:scale>
        <p:origin x="16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3.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diagrams/_rels/drawing3.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703AF3-44D4-49E3-97EA-FABB88C2EE4F}" type="doc">
      <dgm:prSet loTypeId="urn:microsoft.com/office/officeart/2016/7/layout/BasicLinearProcessNumbered" loCatId="process" qsTypeId="urn:microsoft.com/office/officeart/2005/8/quickstyle/simple2" qsCatId="simple" csTypeId="urn:microsoft.com/office/officeart/2005/8/colors/colorful2" csCatId="colorful" phldr="1"/>
      <dgm:spPr/>
      <dgm:t>
        <a:bodyPr/>
        <a:lstStyle/>
        <a:p>
          <a:endParaRPr lang="en-US"/>
        </a:p>
      </dgm:t>
    </dgm:pt>
    <dgm:pt modelId="{D44A93F7-C15D-4074-865D-FB79E37B6FD2}">
      <dgm:prSet/>
      <dgm:spPr/>
      <dgm:t>
        <a:bodyPr/>
        <a:lstStyle/>
        <a:p>
          <a:r>
            <a:rPr lang="en-US"/>
            <a:t>Discuss the importance of how to formulate a question</a:t>
          </a:r>
        </a:p>
      </dgm:t>
    </dgm:pt>
    <dgm:pt modelId="{E1E16993-F5A1-4092-ACD3-D6305841D7F3}" type="parTrans" cxnId="{75D7F8B7-207C-4AA2-849D-3AF7D84943A4}">
      <dgm:prSet/>
      <dgm:spPr/>
      <dgm:t>
        <a:bodyPr/>
        <a:lstStyle/>
        <a:p>
          <a:endParaRPr lang="en-US"/>
        </a:p>
      </dgm:t>
    </dgm:pt>
    <dgm:pt modelId="{031F3D19-20E0-491B-81F5-9190315AE167}" type="sibTrans" cxnId="{75D7F8B7-207C-4AA2-849D-3AF7D84943A4}">
      <dgm:prSet phldrT="1" phldr="0"/>
      <dgm:spPr/>
      <dgm:t>
        <a:bodyPr/>
        <a:lstStyle/>
        <a:p>
          <a:r>
            <a:rPr lang="en-US"/>
            <a:t>1</a:t>
          </a:r>
        </a:p>
      </dgm:t>
    </dgm:pt>
    <dgm:pt modelId="{1D7066FE-E144-4D01-ACCC-39EDE66493B9}">
      <dgm:prSet/>
      <dgm:spPr/>
      <dgm:t>
        <a:bodyPr/>
        <a:lstStyle/>
        <a:p>
          <a:r>
            <a:rPr lang="en-US"/>
            <a:t>Overview of the main types of questions doctors ask on a daily basis </a:t>
          </a:r>
        </a:p>
      </dgm:t>
    </dgm:pt>
    <dgm:pt modelId="{A68C13FD-AB06-4D39-BCD3-1BFA6C5F2CFE}" type="parTrans" cxnId="{762B6DA7-0F74-40BC-9595-9EDBB127D9B4}">
      <dgm:prSet/>
      <dgm:spPr/>
      <dgm:t>
        <a:bodyPr/>
        <a:lstStyle/>
        <a:p>
          <a:endParaRPr lang="en-US"/>
        </a:p>
      </dgm:t>
    </dgm:pt>
    <dgm:pt modelId="{73EB7DD9-8175-42F0-8926-EBBC86BD5FC3}" type="sibTrans" cxnId="{762B6DA7-0F74-40BC-9595-9EDBB127D9B4}">
      <dgm:prSet phldrT="2" phldr="0"/>
      <dgm:spPr/>
      <dgm:t>
        <a:bodyPr/>
        <a:lstStyle/>
        <a:p>
          <a:r>
            <a:rPr lang="en-US"/>
            <a:t>2</a:t>
          </a:r>
        </a:p>
      </dgm:t>
    </dgm:pt>
    <dgm:pt modelId="{4B17C1AA-ABDE-45FA-9D3F-804C7EB1AF81}">
      <dgm:prSet/>
      <dgm:spPr/>
      <dgm:t>
        <a:bodyPr/>
        <a:lstStyle/>
        <a:p>
          <a:r>
            <a:rPr lang="en-US" dirty="0"/>
            <a:t>Practice refining clinical questions so that we can get to an answer</a:t>
          </a:r>
        </a:p>
      </dgm:t>
    </dgm:pt>
    <dgm:pt modelId="{DD0A3EBE-DD7A-4033-9203-BA854938A0F3}" type="parTrans" cxnId="{B6FAB279-4C3A-41FA-BFDE-C894DD371FE7}">
      <dgm:prSet/>
      <dgm:spPr/>
      <dgm:t>
        <a:bodyPr/>
        <a:lstStyle/>
        <a:p>
          <a:endParaRPr lang="en-US"/>
        </a:p>
      </dgm:t>
    </dgm:pt>
    <dgm:pt modelId="{6B3B0AC4-93CB-4BF3-97FC-01BA4FE37D1C}" type="sibTrans" cxnId="{B6FAB279-4C3A-41FA-BFDE-C894DD371FE7}">
      <dgm:prSet phldrT="3" phldr="0"/>
      <dgm:spPr/>
      <dgm:t>
        <a:bodyPr/>
        <a:lstStyle/>
        <a:p>
          <a:r>
            <a:rPr lang="en-US"/>
            <a:t>3</a:t>
          </a:r>
        </a:p>
      </dgm:t>
    </dgm:pt>
    <dgm:pt modelId="{CF4E6B61-C6B7-6E4C-A457-C783BA989D0B}">
      <dgm:prSet/>
      <dgm:spPr/>
      <dgm:t>
        <a:bodyPr/>
        <a:lstStyle/>
        <a:p>
          <a:r>
            <a:rPr lang="en-US" dirty="0"/>
            <a:t>Provide resources for searching for evidence </a:t>
          </a:r>
        </a:p>
      </dgm:t>
    </dgm:pt>
    <dgm:pt modelId="{AA5D0EAB-BAA6-084E-A2F7-3C22FADF4E53}" type="parTrans" cxnId="{F5E9239A-36B7-654B-B1F9-BDFF7445D4E8}">
      <dgm:prSet/>
      <dgm:spPr/>
      <dgm:t>
        <a:bodyPr/>
        <a:lstStyle/>
        <a:p>
          <a:endParaRPr lang="en-US"/>
        </a:p>
      </dgm:t>
    </dgm:pt>
    <dgm:pt modelId="{9B1C1591-4B53-1A41-90FC-01B021DC93DC}" type="sibTrans" cxnId="{F5E9239A-36B7-654B-B1F9-BDFF7445D4E8}">
      <dgm:prSet phldrT="4" phldr="0"/>
      <dgm:spPr/>
      <dgm:t>
        <a:bodyPr/>
        <a:lstStyle/>
        <a:p>
          <a:r>
            <a:rPr lang="en-US"/>
            <a:t>4</a:t>
          </a:r>
        </a:p>
      </dgm:t>
    </dgm:pt>
    <dgm:pt modelId="{8A3C77F2-1B1A-104B-AF36-5C311E0E3529}" type="pres">
      <dgm:prSet presAssocID="{1D703AF3-44D4-49E3-97EA-FABB88C2EE4F}" presName="Name0" presStyleCnt="0">
        <dgm:presLayoutVars>
          <dgm:animLvl val="lvl"/>
          <dgm:resizeHandles val="exact"/>
        </dgm:presLayoutVars>
      </dgm:prSet>
      <dgm:spPr/>
    </dgm:pt>
    <dgm:pt modelId="{CE794243-41A9-EF41-B6AB-3D8F3847FFF9}" type="pres">
      <dgm:prSet presAssocID="{D44A93F7-C15D-4074-865D-FB79E37B6FD2}" presName="compositeNode" presStyleCnt="0">
        <dgm:presLayoutVars>
          <dgm:bulletEnabled val="1"/>
        </dgm:presLayoutVars>
      </dgm:prSet>
      <dgm:spPr/>
    </dgm:pt>
    <dgm:pt modelId="{62EF1A87-DD41-9544-83ED-511E312D8294}" type="pres">
      <dgm:prSet presAssocID="{D44A93F7-C15D-4074-865D-FB79E37B6FD2}" presName="bgRect" presStyleLbl="bgAccFollowNode1" presStyleIdx="0" presStyleCnt="4"/>
      <dgm:spPr/>
    </dgm:pt>
    <dgm:pt modelId="{EF253637-8FD8-4C46-9585-4915B36E8FC2}" type="pres">
      <dgm:prSet presAssocID="{031F3D19-20E0-491B-81F5-9190315AE167}" presName="sibTransNodeCircle" presStyleLbl="alignNode1" presStyleIdx="0" presStyleCnt="8">
        <dgm:presLayoutVars>
          <dgm:chMax val="0"/>
          <dgm:bulletEnabled/>
        </dgm:presLayoutVars>
      </dgm:prSet>
      <dgm:spPr/>
    </dgm:pt>
    <dgm:pt modelId="{01427454-9CD6-1E48-A834-2E10E8B7820B}" type="pres">
      <dgm:prSet presAssocID="{D44A93F7-C15D-4074-865D-FB79E37B6FD2}" presName="bottomLine" presStyleLbl="alignNode1" presStyleIdx="1" presStyleCnt="8">
        <dgm:presLayoutVars/>
      </dgm:prSet>
      <dgm:spPr/>
    </dgm:pt>
    <dgm:pt modelId="{87992EF9-C758-7640-9F62-62F06D053A0E}" type="pres">
      <dgm:prSet presAssocID="{D44A93F7-C15D-4074-865D-FB79E37B6FD2}" presName="nodeText" presStyleLbl="bgAccFollowNode1" presStyleIdx="0" presStyleCnt="4">
        <dgm:presLayoutVars>
          <dgm:bulletEnabled val="1"/>
        </dgm:presLayoutVars>
      </dgm:prSet>
      <dgm:spPr/>
    </dgm:pt>
    <dgm:pt modelId="{3BCE7ED1-E9D6-2E4D-A83B-C3850D265DCB}" type="pres">
      <dgm:prSet presAssocID="{031F3D19-20E0-491B-81F5-9190315AE167}" presName="sibTrans" presStyleCnt="0"/>
      <dgm:spPr/>
    </dgm:pt>
    <dgm:pt modelId="{EA5DCEE0-D576-954B-819B-8CF62D8693CF}" type="pres">
      <dgm:prSet presAssocID="{1D7066FE-E144-4D01-ACCC-39EDE66493B9}" presName="compositeNode" presStyleCnt="0">
        <dgm:presLayoutVars>
          <dgm:bulletEnabled val="1"/>
        </dgm:presLayoutVars>
      </dgm:prSet>
      <dgm:spPr/>
    </dgm:pt>
    <dgm:pt modelId="{00B5E310-0FEC-1C47-92F2-C7018E355E51}" type="pres">
      <dgm:prSet presAssocID="{1D7066FE-E144-4D01-ACCC-39EDE66493B9}" presName="bgRect" presStyleLbl="bgAccFollowNode1" presStyleIdx="1" presStyleCnt="4"/>
      <dgm:spPr/>
    </dgm:pt>
    <dgm:pt modelId="{2FD6C8AD-F723-A54C-B176-5865FB6DBDB4}" type="pres">
      <dgm:prSet presAssocID="{73EB7DD9-8175-42F0-8926-EBBC86BD5FC3}" presName="sibTransNodeCircle" presStyleLbl="alignNode1" presStyleIdx="2" presStyleCnt="8">
        <dgm:presLayoutVars>
          <dgm:chMax val="0"/>
          <dgm:bulletEnabled/>
        </dgm:presLayoutVars>
      </dgm:prSet>
      <dgm:spPr/>
    </dgm:pt>
    <dgm:pt modelId="{FB29407D-A8D8-6747-9BD5-B7D5AB3D47C8}" type="pres">
      <dgm:prSet presAssocID="{1D7066FE-E144-4D01-ACCC-39EDE66493B9}" presName="bottomLine" presStyleLbl="alignNode1" presStyleIdx="3" presStyleCnt="8">
        <dgm:presLayoutVars/>
      </dgm:prSet>
      <dgm:spPr/>
    </dgm:pt>
    <dgm:pt modelId="{02AD1E8D-9CE0-6C45-9523-D9B02B8FB706}" type="pres">
      <dgm:prSet presAssocID="{1D7066FE-E144-4D01-ACCC-39EDE66493B9}" presName="nodeText" presStyleLbl="bgAccFollowNode1" presStyleIdx="1" presStyleCnt="4">
        <dgm:presLayoutVars>
          <dgm:bulletEnabled val="1"/>
        </dgm:presLayoutVars>
      </dgm:prSet>
      <dgm:spPr/>
    </dgm:pt>
    <dgm:pt modelId="{55B03DE6-8105-5F40-81A7-458D6FA9D460}" type="pres">
      <dgm:prSet presAssocID="{73EB7DD9-8175-42F0-8926-EBBC86BD5FC3}" presName="sibTrans" presStyleCnt="0"/>
      <dgm:spPr/>
    </dgm:pt>
    <dgm:pt modelId="{65EDDD4F-8645-D94F-ACD2-923B247B4C1A}" type="pres">
      <dgm:prSet presAssocID="{4B17C1AA-ABDE-45FA-9D3F-804C7EB1AF81}" presName="compositeNode" presStyleCnt="0">
        <dgm:presLayoutVars>
          <dgm:bulletEnabled val="1"/>
        </dgm:presLayoutVars>
      </dgm:prSet>
      <dgm:spPr/>
    </dgm:pt>
    <dgm:pt modelId="{DFA67817-4D83-8649-9A59-6FC1DA9999D8}" type="pres">
      <dgm:prSet presAssocID="{4B17C1AA-ABDE-45FA-9D3F-804C7EB1AF81}" presName="bgRect" presStyleLbl="bgAccFollowNode1" presStyleIdx="2" presStyleCnt="4"/>
      <dgm:spPr/>
    </dgm:pt>
    <dgm:pt modelId="{A15184A5-F2AC-F841-9E5D-451594F5CC3E}" type="pres">
      <dgm:prSet presAssocID="{6B3B0AC4-93CB-4BF3-97FC-01BA4FE37D1C}" presName="sibTransNodeCircle" presStyleLbl="alignNode1" presStyleIdx="4" presStyleCnt="8">
        <dgm:presLayoutVars>
          <dgm:chMax val="0"/>
          <dgm:bulletEnabled/>
        </dgm:presLayoutVars>
      </dgm:prSet>
      <dgm:spPr/>
    </dgm:pt>
    <dgm:pt modelId="{F4EFB847-406A-5B48-BE9A-DAD171A44E17}" type="pres">
      <dgm:prSet presAssocID="{4B17C1AA-ABDE-45FA-9D3F-804C7EB1AF81}" presName="bottomLine" presStyleLbl="alignNode1" presStyleIdx="5" presStyleCnt="8">
        <dgm:presLayoutVars/>
      </dgm:prSet>
      <dgm:spPr/>
    </dgm:pt>
    <dgm:pt modelId="{C58240AE-E772-334B-9057-03CA5AA63E9F}" type="pres">
      <dgm:prSet presAssocID="{4B17C1AA-ABDE-45FA-9D3F-804C7EB1AF81}" presName="nodeText" presStyleLbl="bgAccFollowNode1" presStyleIdx="2" presStyleCnt="4">
        <dgm:presLayoutVars>
          <dgm:bulletEnabled val="1"/>
        </dgm:presLayoutVars>
      </dgm:prSet>
      <dgm:spPr/>
    </dgm:pt>
    <dgm:pt modelId="{014AB5D7-6A65-8C44-A97D-11240028F6F9}" type="pres">
      <dgm:prSet presAssocID="{6B3B0AC4-93CB-4BF3-97FC-01BA4FE37D1C}" presName="sibTrans" presStyleCnt="0"/>
      <dgm:spPr/>
    </dgm:pt>
    <dgm:pt modelId="{B13901BB-64F2-5044-8DE5-1BEEE82500F8}" type="pres">
      <dgm:prSet presAssocID="{CF4E6B61-C6B7-6E4C-A457-C783BA989D0B}" presName="compositeNode" presStyleCnt="0">
        <dgm:presLayoutVars>
          <dgm:bulletEnabled val="1"/>
        </dgm:presLayoutVars>
      </dgm:prSet>
      <dgm:spPr/>
    </dgm:pt>
    <dgm:pt modelId="{FF6C7E1F-48E2-DC42-BAFC-978522247102}" type="pres">
      <dgm:prSet presAssocID="{CF4E6B61-C6B7-6E4C-A457-C783BA989D0B}" presName="bgRect" presStyleLbl="bgAccFollowNode1" presStyleIdx="3" presStyleCnt="4"/>
      <dgm:spPr/>
    </dgm:pt>
    <dgm:pt modelId="{9666C801-C3F7-2440-BAC3-9FCA30E7D90F}" type="pres">
      <dgm:prSet presAssocID="{9B1C1591-4B53-1A41-90FC-01B021DC93DC}" presName="sibTransNodeCircle" presStyleLbl="alignNode1" presStyleIdx="6" presStyleCnt="8">
        <dgm:presLayoutVars>
          <dgm:chMax val="0"/>
          <dgm:bulletEnabled/>
        </dgm:presLayoutVars>
      </dgm:prSet>
      <dgm:spPr/>
    </dgm:pt>
    <dgm:pt modelId="{A65AE084-9F81-2C4A-B9BB-AB22C6381E8B}" type="pres">
      <dgm:prSet presAssocID="{CF4E6B61-C6B7-6E4C-A457-C783BA989D0B}" presName="bottomLine" presStyleLbl="alignNode1" presStyleIdx="7" presStyleCnt="8">
        <dgm:presLayoutVars/>
      </dgm:prSet>
      <dgm:spPr/>
    </dgm:pt>
    <dgm:pt modelId="{62BBA757-E402-004D-ABD1-3398DA737E87}" type="pres">
      <dgm:prSet presAssocID="{CF4E6B61-C6B7-6E4C-A457-C783BA989D0B}" presName="nodeText" presStyleLbl="bgAccFollowNode1" presStyleIdx="3" presStyleCnt="4">
        <dgm:presLayoutVars>
          <dgm:bulletEnabled val="1"/>
        </dgm:presLayoutVars>
      </dgm:prSet>
      <dgm:spPr/>
    </dgm:pt>
  </dgm:ptLst>
  <dgm:cxnLst>
    <dgm:cxn modelId="{300F0C13-65C0-4946-B84A-51E77223E200}" type="presOf" srcId="{031F3D19-20E0-491B-81F5-9190315AE167}" destId="{EF253637-8FD8-4C46-9585-4915B36E8FC2}" srcOrd="0" destOrd="0" presId="urn:microsoft.com/office/officeart/2016/7/layout/BasicLinearProcessNumbered"/>
    <dgm:cxn modelId="{9583B63E-1EF9-9244-A5BF-3DAE185CCA8A}" type="presOf" srcId="{4B17C1AA-ABDE-45FA-9D3F-804C7EB1AF81}" destId="{DFA67817-4D83-8649-9A59-6FC1DA9999D8}" srcOrd="0" destOrd="0" presId="urn:microsoft.com/office/officeart/2016/7/layout/BasicLinearProcessNumbered"/>
    <dgm:cxn modelId="{F02EDD4C-B848-5247-ACB5-281C2818C790}" type="presOf" srcId="{D44A93F7-C15D-4074-865D-FB79E37B6FD2}" destId="{62EF1A87-DD41-9544-83ED-511E312D8294}" srcOrd="0" destOrd="0" presId="urn:microsoft.com/office/officeart/2016/7/layout/BasicLinearProcessNumbered"/>
    <dgm:cxn modelId="{EBB35156-9B3A-2A43-B2CD-34F182490A7B}" type="presOf" srcId="{CF4E6B61-C6B7-6E4C-A457-C783BA989D0B}" destId="{62BBA757-E402-004D-ABD1-3398DA737E87}" srcOrd="1" destOrd="0" presId="urn:microsoft.com/office/officeart/2016/7/layout/BasicLinearProcessNumbered"/>
    <dgm:cxn modelId="{797A4659-0743-8442-95C8-B6A8EAD1AC08}" type="presOf" srcId="{1D7066FE-E144-4D01-ACCC-39EDE66493B9}" destId="{02AD1E8D-9CE0-6C45-9523-D9B02B8FB706}" srcOrd="1" destOrd="0" presId="urn:microsoft.com/office/officeart/2016/7/layout/BasicLinearProcessNumbered"/>
    <dgm:cxn modelId="{53A2425C-E6DA-9347-80BC-151AD27A39F2}" type="presOf" srcId="{9B1C1591-4B53-1A41-90FC-01B021DC93DC}" destId="{9666C801-C3F7-2440-BAC3-9FCA30E7D90F}" srcOrd="0" destOrd="0" presId="urn:microsoft.com/office/officeart/2016/7/layout/BasicLinearProcessNumbered"/>
    <dgm:cxn modelId="{B6FAB279-4C3A-41FA-BFDE-C894DD371FE7}" srcId="{1D703AF3-44D4-49E3-97EA-FABB88C2EE4F}" destId="{4B17C1AA-ABDE-45FA-9D3F-804C7EB1AF81}" srcOrd="2" destOrd="0" parTransId="{DD0A3EBE-DD7A-4033-9203-BA854938A0F3}" sibTransId="{6B3B0AC4-93CB-4BF3-97FC-01BA4FE37D1C}"/>
    <dgm:cxn modelId="{F5E9239A-36B7-654B-B1F9-BDFF7445D4E8}" srcId="{1D703AF3-44D4-49E3-97EA-FABB88C2EE4F}" destId="{CF4E6B61-C6B7-6E4C-A457-C783BA989D0B}" srcOrd="3" destOrd="0" parTransId="{AA5D0EAB-BAA6-084E-A2F7-3C22FADF4E53}" sibTransId="{9B1C1591-4B53-1A41-90FC-01B021DC93DC}"/>
    <dgm:cxn modelId="{762B6DA7-0F74-40BC-9595-9EDBB127D9B4}" srcId="{1D703AF3-44D4-49E3-97EA-FABB88C2EE4F}" destId="{1D7066FE-E144-4D01-ACCC-39EDE66493B9}" srcOrd="1" destOrd="0" parTransId="{A68C13FD-AB06-4D39-BCD3-1BFA6C5F2CFE}" sibTransId="{73EB7DD9-8175-42F0-8926-EBBC86BD5FC3}"/>
    <dgm:cxn modelId="{75D7F8B7-207C-4AA2-849D-3AF7D84943A4}" srcId="{1D703AF3-44D4-49E3-97EA-FABB88C2EE4F}" destId="{D44A93F7-C15D-4074-865D-FB79E37B6FD2}" srcOrd="0" destOrd="0" parTransId="{E1E16993-F5A1-4092-ACD3-D6305841D7F3}" sibTransId="{031F3D19-20E0-491B-81F5-9190315AE167}"/>
    <dgm:cxn modelId="{A3CD57BC-9428-4C43-AC57-8EC3E46CD575}" type="presOf" srcId="{CF4E6B61-C6B7-6E4C-A457-C783BA989D0B}" destId="{FF6C7E1F-48E2-DC42-BAFC-978522247102}" srcOrd="0" destOrd="0" presId="urn:microsoft.com/office/officeart/2016/7/layout/BasicLinearProcessNumbered"/>
    <dgm:cxn modelId="{27BEE4CB-0E96-7B4D-9842-999762C1AB2D}" type="presOf" srcId="{73EB7DD9-8175-42F0-8926-EBBC86BD5FC3}" destId="{2FD6C8AD-F723-A54C-B176-5865FB6DBDB4}" srcOrd="0" destOrd="0" presId="urn:microsoft.com/office/officeart/2016/7/layout/BasicLinearProcessNumbered"/>
    <dgm:cxn modelId="{E05A0CD5-3014-4F44-84E3-C5A53CB745E0}" type="presOf" srcId="{1D7066FE-E144-4D01-ACCC-39EDE66493B9}" destId="{00B5E310-0FEC-1C47-92F2-C7018E355E51}" srcOrd="0" destOrd="0" presId="urn:microsoft.com/office/officeart/2016/7/layout/BasicLinearProcessNumbered"/>
    <dgm:cxn modelId="{E4A50CD8-6FC2-F449-B523-454FCD3BAAAD}" type="presOf" srcId="{6B3B0AC4-93CB-4BF3-97FC-01BA4FE37D1C}" destId="{A15184A5-F2AC-F841-9E5D-451594F5CC3E}" srcOrd="0" destOrd="0" presId="urn:microsoft.com/office/officeart/2016/7/layout/BasicLinearProcessNumbered"/>
    <dgm:cxn modelId="{BD4DBADB-BEEA-924C-966F-1F36726C522F}" type="presOf" srcId="{1D703AF3-44D4-49E3-97EA-FABB88C2EE4F}" destId="{8A3C77F2-1B1A-104B-AF36-5C311E0E3529}" srcOrd="0" destOrd="0" presId="urn:microsoft.com/office/officeart/2016/7/layout/BasicLinearProcessNumbered"/>
    <dgm:cxn modelId="{8C04F8E9-4890-3747-9833-1792D8226889}" type="presOf" srcId="{4B17C1AA-ABDE-45FA-9D3F-804C7EB1AF81}" destId="{C58240AE-E772-334B-9057-03CA5AA63E9F}" srcOrd="1" destOrd="0" presId="urn:microsoft.com/office/officeart/2016/7/layout/BasicLinearProcessNumbered"/>
    <dgm:cxn modelId="{A675E5F0-2380-3F48-B4E8-8CEC364FB33C}" type="presOf" srcId="{D44A93F7-C15D-4074-865D-FB79E37B6FD2}" destId="{87992EF9-C758-7640-9F62-62F06D053A0E}" srcOrd="1" destOrd="0" presId="urn:microsoft.com/office/officeart/2016/7/layout/BasicLinearProcessNumbered"/>
    <dgm:cxn modelId="{4B593C85-E39A-404C-A1F3-2867B5C5A2EC}" type="presParOf" srcId="{8A3C77F2-1B1A-104B-AF36-5C311E0E3529}" destId="{CE794243-41A9-EF41-B6AB-3D8F3847FFF9}" srcOrd="0" destOrd="0" presId="urn:microsoft.com/office/officeart/2016/7/layout/BasicLinearProcessNumbered"/>
    <dgm:cxn modelId="{8CB5F8B8-6983-2141-A4CE-DB73D59C52F4}" type="presParOf" srcId="{CE794243-41A9-EF41-B6AB-3D8F3847FFF9}" destId="{62EF1A87-DD41-9544-83ED-511E312D8294}" srcOrd="0" destOrd="0" presId="urn:microsoft.com/office/officeart/2016/7/layout/BasicLinearProcessNumbered"/>
    <dgm:cxn modelId="{87D2F354-6158-D54A-834A-861312732296}" type="presParOf" srcId="{CE794243-41A9-EF41-B6AB-3D8F3847FFF9}" destId="{EF253637-8FD8-4C46-9585-4915B36E8FC2}" srcOrd="1" destOrd="0" presId="urn:microsoft.com/office/officeart/2016/7/layout/BasicLinearProcessNumbered"/>
    <dgm:cxn modelId="{CDDA5D05-7C3E-624D-8670-11FF341CF92E}" type="presParOf" srcId="{CE794243-41A9-EF41-B6AB-3D8F3847FFF9}" destId="{01427454-9CD6-1E48-A834-2E10E8B7820B}" srcOrd="2" destOrd="0" presId="urn:microsoft.com/office/officeart/2016/7/layout/BasicLinearProcessNumbered"/>
    <dgm:cxn modelId="{4088B95D-1D47-3245-9876-501E0E008F6F}" type="presParOf" srcId="{CE794243-41A9-EF41-B6AB-3D8F3847FFF9}" destId="{87992EF9-C758-7640-9F62-62F06D053A0E}" srcOrd="3" destOrd="0" presId="urn:microsoft.com/office/officeart/2016/7/layout/BasicLinearProcessNumbered"/>
    <dgm:cxn modelId="{CC34B297-95A3-314F-81DA-490725F8E667}" type="presParOf" srcId="{8A3C77F2-1B1A-104B-AF36-5C311E0E3529}" destId="{3BCE7ED1-E9D6-2E4D-A83B-C3850D265DCB}" srcOrd="1" destOrd="0" presId="urn:microsoft.com/office/officeart/2016/7/layout/BasicLinearProcessNumbered"/>
    <dgm:cxn modelId="{0026AAB7-6B30-B043-9C64-FC36C9736D67}" type="presParOf" srcId="{8A3C77F2-1B1A-104B-AF36-5C311E0E3529}" destId="{EA5DCEE0-D576-954B-819B-8CF62D8693CF}" srcOrd="2" destOrd="0" presId="urn:microsoft.com/office/officeart/2016/7/layout/BasicLinearProcessNumbered"/>
    <dgm:cxn modelId="{65259373-7A2D-D44B-B9F1-6B077C2B9CF8}" type="presParOf" srcId="{EA5DCEE0-D576-954B-819B-8CF62D8693CF}" destId="{00B5E310-0FEC-1C47-92F2-C7018E355E51}" srcOrd="0" destOrd="0" presId="urn:microsoft.com/office/officeart/2016/7/layout/BasicLinearProcessNumbered"/>
    <dgm:cxn modelId="{2D6E2C09-EDB7-1E40-8008-0DF4B0BF28F2}" type="presParOf" srcId="{EA5DCEE0-D576-954B-819B-8CF62D8693CF}" destId="{2FD6C8AD-F723-A54C-B176-5865FB6DBDB4}" srcOrd="1" destOrd="0" presId="urn:microsoft.com/office/officeart/2016/7/layout/BasicLinearProcessNumbered"/>
    <dgm:cxn modelId="{D8DC2229-AA89-6A47-AC28-28D5D90919F9}" type="presParOf" srcId="{EA5DCEE0-D576-954B-819B-8CF62D8693CF}" destId="{FB29407D-A8D8-6747-9BD5-B7D5AB3D47C8}" srcOrd="2" destOrd="0" presId="urn:microsoft.com/office/officeart/2016/7/layout/BasicLinearProcessNumbered"/>
    <dgm:cxn modelId="{51A49624-0C82-B645-8B2A-981E9FE134C1}" type="presParOf" srcId="{EA5DCEE0-D576-954B-819B-8CF62D8693CF}" destId="{02AD1E8D-9CE0-6C45-9523-D9B02B8FB706}" srcOrd="3" destOrd="0" presId="urn:microsoft.com/office/officeart/2016/7/layout/BasicLinearProcessNumbered"/>
    <dgm:cxn modelId="{12331249-5AA5-754F-8A5B-9888836E7D15}" type="presParOf" srcId="{8A3C77F2-1B1A-104B-AF36-5C311E0E3529}" destId="{55B03DE6-8105-5F40-81A7-458D6FA9D460}" srcOrd="3" destOrd="0" presId="urn:microsoft.com/office/officeart/2016/7/layout/BasicLinearProcessNumbered"/>
    <dgm:cxn modelId="{BB9A7DA7-D3CC-1F42-A8A3-00947A2EECAE}" type="presParOf" srcId="{8A3C77F2-1B1A-104B-AF36-5C311E0E3529}" destId="{65EDDD4F-8645-D94F-ACD2-923B247B4C1A}" srcOrd="4" destOrd="0" presId="urn:microsoft.com/office/officeart/2016/7/layout/BasicLinearProcessNumbered"/>
    <dgm:cxn modelId="{30CFF847-9651-C84F-A824-0B9FBF34A426}" type="presParOf" srcId="{65EDDD4F-8645-D94F-ACD2-923B247B4C1A}" destId="{DFA67817-4D83-8649-9A59-6FC1DA9999D8}" srcOrd="0" destOrd="0" presId="urn:microsoft.com/office/officeart/2016/7/layout/BasicLinearProcessNumbered"/>
    <dgm:cxn modelId="{21D4D971-9CDE-334F-962C-282B0D93122C}" type="presParOf" srcId="{65EDDD4F-8645-D94F-ACD2-923B247B4C1A}" destId="{A15184A5-F2AC-F841-9E5D-451594F5CC3E}" srcOrd="1" destOrd="0" presId="urn:microsoft.com/office/officeart/2016/7/layout/BasicLinearProcessNumbered"/>
    <dgm:cxn modelId="{4850DEE4-61AD-AE41-B673-0CD216406313}" type="presParOf" srcId="{65EDDD4F-8645-D94F-ACD2-923B247B4C1A}" destId="{F4EFB847-406A-5B48-BE9A-DAD171A44E17}" srcOrd="2" destOrd="0" presId="urn:microsoft.com/office/officeart/2016/7/layout/BasicLinearProcessNumbered"/>
    <dgm:cxn modelId="{39074858-0DC4-7F42-B59B-CA7D7D351245}" type="presParOf" srcId="{65EDDD4F-8645-D94F-ACD2-923B247B4C1A}" destId="{C58240AE-E772-334B-9057-03CA5AA63E9F}" srcOrd="3" destOrd="0" presId="urn:microsoft.com/office/officeart/2016/7/layout/BasicLinearProcessNumbered"/>
    <dgm:cxn modelId="{DC754C4B-A10D-4341-A8E8-E6206580455A}" type="presParOf" srcId="{8A3C77F2-1B1A-104B-AF36-5C311E0E3529}" destId="{014AB5D7-6A65-8C44-A97D-11240028F6F9}" srcOrd="5" destOrd="0" presId="urn:microsoft.com/office/officeart/2016/7/layout/BasicLinearProcessNumbered"/>
    <dgm:cxn modelId="{3DED5F16-2469-6141-B62E-9DF86F9D1D0B}" type="presParOf" srcId="{8A3C77F2-1B1A-104B-AF36-5C311E0E3529}" destId="{B13901BB-64F2-5044-8DE5-1BEEE82500F8}" srcOrd="6" destOrd="0" presId="urn:microsoft.com/office/officeart/2016/7/layout/BasicLinearProcessNumbered"/>
    <dgm:cxn modelId="{DD5EB473-B01A-2B4D-B171-11EDFBBB7855}" type="presParOf" srcId="{B13901BB-64F2-5044-8DE5-1BEEE82500F8}" destId="{FF6C7E1F-48E2-DC42-BAFC-978522247102}" srcOrd="0" destOrd="0" presId="urn:microsoft.com/office/officeart/2016/7/layout/BasicLinearProcessNumbered"/>
    <dgm:cxn modelId="{C428535C-51D0-404A-A4AC-FB41B6F3C2B5}" type="presParOf" srcId="{B13901BB-64F2-5044-8DE5-1BEEE82500F8}" destId="{9666C801-C3F7-2440-BAC3-9FCA30E7D90F}" srcOrd="1" destOrd="0" presId="urn:microsoft.com/office/officeart/2016/7/layout/BasicLinearProcessNumbered"/>
    <dgm:cxn modelId="{2B1A6828-3D6F-2246-AA24-3F5C6246723E}" type="presParOf" srcId="{B13901BB-64F2-5044-8DE5-1BEEE82500F8}" destId="{A65AE084-9F81-2C4A-B9BB-AB22C6381E8B}" srcOrd="2" destOrd="0" presId="urn:microsoft.com/office/officeart/2016/7/layout/BasicLinearProcessNumbered"/>
    <dgm:cxn modelId="{66E6642C-284D-D248-88AA-775CE5329381}" type="presParOf" srcId="{B13901BB-64F2-5044-8DE5-1BEEE82500F8}" destId="{62BBA757-E402-004D-ABD1-3398DA737E87}"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BC5535-D83C-4719-86B5-8E6EFCAFB6BA}"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1B5A4BAE-E44B-4476-A16F-975C316415A0}">
      <dgm:prSet/>
      <dgm:spPr/>
      <dgm:t>
        <a:bodyPr/>
        <a:lstStyle/>
        <a:p>
          <a:r>
            <a:rPr lang="en-US"/>
            <a:t>A 55-year-old white woman presents with type 2 diabetes mellitus and hypertension. Her glycemic control is excellent with metformin, and she has no history of complications. To manage her hypertension, she takes a small daily dose of a thiazide diuretic. During a 6-month period, her blood pressure is 155/88 mm Hg.</a:t>
          </a:r>
        </a:p>
      </dgm:t>
    </dgm:pt>
    <dgm:pt modelId="{7D3ACB14-1344-452C-815E-328E45E29A85}" type="parTrans" cxnId="{44AA5F8C-230B-4AA2-B6E7-BE00FD088ADE}">
      <dgm:prSet/>
      <dgm:spPr/>
      <dgm:t>
        <a:bodyPr/>
        <a:lstStyle/>
        <a:p>
          <a:endParaRPr lang="en-US"/>
        </a:p>
      </dgm:t>
    </dgm:pt>
    <dgm:pt modelId="{C993036E-14F9-4EB5-8E7F-089CD7F2A439}" type="sibTrans" cxnId="{44AA5F8C-230B-4AA2-B6E7-BE00FD088ADE}">
      <dgm:prSet/>
      <dgm:spPr/>
      <dgm:t>
        <a:bodyPr/>
        <a:lstStyle/>
        <a:p>
          <a:endParaRPr lang="en-US"/>
        </a:p>
      </dgm:t>
    </dgm:pt>
    <dgm:pt modelId="{186386F8-E0FA-4973-9A48-04E56517291C}">
      <dgm:prSet/>
      <dgm:spPr/>
      <dgm:t>
        <a:bodyPr/>
        <a:lstStyle/>
        <a:p>
          <a:r>
            <a:rPr lang="en-US" b="1"/>
            <a:t>Initial Question:</a:t>
          </a:r>
          <a:r>
            <a:rPr lang="en-US"/>
            <a:t> When treating hypertension, at what target blood pressure should we aim?</a:t>
          </a:r>
        </a:p>
      </dgm:t>
    </dgm:pt>
    <dgm:pt modelId="{D433B5B0-1314-4D92-9E35-FF16C9D8D4FE}" type="parTrans" cxnId="{6D2D8F1C-56AB-4667-9085-2CFD4AFCFB30}">
      <dgm:prSet/>
      <dgm:spPr/>
      <dgm:t>
        <a:bodyPr/>
        <a:lstStyle/>
        <a:p>
          <a:endParaRPr lang="en-US"/>
        </a:p>
      </dgm:t>
    </dgm:pt>
    <dgm:pt modelId="{EDC0D6F4-DB39-490B-AB72-0AF31B7EF589}" type="sibTrans" cxnId="{6D2D8F1C-56AB-4667-9085-2CFD4AFCFB30}">
      <dgm:prSet/>
      <dgm:spPr/>
      <dgm:t>
        <a:bodyPr/>
        <a:lstStyle/>
        <a:p>
          <a:endParaRPr lang="en-US"/>
        </a:p>
      </dgm:t>
    </dgm:pt>
    <dgm:pt modelId="{819A201B-391D-F348-86BE-935296D0BBF5}" type="pres">
      <dgm:prSet presAssocID="{F7BC5535-D83C-4719-86B5-8E6EFCAFB6BA}" presName="vert0" presStyleCnt="0">
        <dgm:presLayoutVars>
          <dgm:dir/>
          <dgm:animOne val="branch"/>
          <dgm:animLvl val="lvl"/>
        </dgm:presLayoutVars>
      </dgm:prSet>
      <dgm:spPr/>
    </dgm:pt>
    <dgm:pt modelId="{3331E5F7-A328-9542-AA62-4D3BE6B9CE9E}" type="pres">
      <dgm:prSet presAssocID="{1B5A4BAE-E44B-4476-A16F-975C316415A0}" presName="thickLine" presStyleLbl="alignNode1" presStyleIdx="0" presStyleCnt="2"/>
      <dgm:spPr/>
    </dgm:pt>
    <dgm:pt modelId="{17C69393-C035-0547-8C74-9C5CC8EC7E7D}" type="pres">
      <dgm:prSet presAssocID="{1B5A4BAE-E44B-4476-A16F-975C316415A0}" presName="horz1" presStyleCnt="0"/>
      <dgm:spPr/>
    </dgm:pt>
    <dgm:pt modelId="{6FB6739D-F9D3-4F44-B865-FB6D11A87B93}" type="pres">
      <dgm:prSet presAssocID="{1B5A4BAE-E44B-4476-A16F-975C316415A0}" presName="tx1" presStyleLbl="revTx" presStyleIdx="0" presStyleCnt="2"/>
      <dgm:spPr/>
    </dgm:pt>
    <dgm:pt modelId="{250F7CCA-40D7-7D48-9706-CAE09CCA8D7A}" type="pres">
      <dgm:prSet presAssocID="{1B5A4BAE-E44B-4476-A16F-975C316415A0}" presName="vert1" presStyleCnt="0"/>
      <dgm:spPr/>
    </dgm:pt>
    <dgm:pt modelId="{17E3E680-7502-9F49-B9CD-E6CE80D29702}" type="pres">
      <dgm:prSet presAssocID="{186386F8-E0FA-4973-9A48-04E56517291C}" presName="thickLine" presStyleLbl="alignNode1" presStyleIdx="1" presStyleCnt="2"/>
      <dgm:spPr/>
    </dgm:pt>
    <dgm:pt modelId="{5A7A89AC-3755-4C4C-8EC0-6011E8D4CD94}" type="pres">
      <dgm:prSet presAssocID="{186386F8-E0FA-4973-9A48-04E56517291C}" presName="horz1" presStyleCnt="0"/>
      <dgm:spPr/>
    </dgm:pt>
    <dgm:pt modelId="{1FF24538-73CF-0A46-BC46-32D25098F577}" type="pres">
      <dgm:prSet presAssocID="{186386F8-E0FA-4973-9A48-04E56517291C}" presName="tx1" presStyleLbl="revTx" presStyleIdx="1" presStyleCnt="2"/>
      <dgm:spPr/>
    </dgm:pt>
    <dgm:pt modelId="{5D427863-DB76-2848-BD25-3B1855CBA6D9}" type="pres">
      <dgm:prSet presAssocID="{186386F8-E0FA-4973-9A48-04E56517291C}" presName="vert1" presStyleCnt="0"/>
      <dgm:spPr/>
    </dgm:pt>
  </dgm:ptLst>
  <dgm:cxnLst>
    <dgm:cxn modelId="{9CF5D319-9F3C-9244-BFB2-938A30597946}" type="presOf" srcId="{F7BC5535-D83C-4719-86B5-8E6EFCAFB6BA}" destId="{819A201B-391D-F348-86BE-935296D0BBF5}" srcOrd="0" destOrd="0" presId="urn:microsoft.com/office/officeart/2008/layout/LinedList"/>
    <dgm:cxn modelId="{6D2D8F1C-56AB-4667-9085-2CFD4AFCFB30}" srcId="{F7BC5535-D83C-4719-86B5-8E6EFCAFB6BA}" destId="{186386F8-E0FA-4973-9A48-04E56517291C}" srcOrd="1" destOrd="0" parTransId="{D433B5B0-1314-4D92-9E35-FF16C9D8D4FE}" sibTransId="{EDC0D6F4-DB39-490B-AB72-0AF31B7EF589}"/>
    <dgm:cxn modelId="{A0615686-DF9D-084B-B7B9-DAF7FEA8849F}" type="presOf" srcId="{186386F8-E0FA-4973-9A48-04E56517291C}" destId="{1FF24538-73CF-0A46-BC46-32D25098F577}" srcOrd="0" destOrd="0" presId="urn:microsoft.com/office/officeart/2008/layout/LinedList"/>
    <dgm:cxn modelId="{44AA5F8C-230B-4AA2-B6E7-BE00FD088ADE}" srcId="{F7BC5535-D83C-4719-86B5-8E6EFCAFB6BA}" destId="{1B5A4BAE-E44B-4476-A16F-975C316415A0}" srcOrd="0" destOrd="0" parTransId="{7D3ACB14-1344-452C-815E-328E45E29A85}" sibTransId="{C993036E-14F9-4EB5-8E7F-089CD7F2A439}"/>
    <dgm:cxn modelId="{9D0FCFE0-4DD8-F740-AFCB-4E41DC7E7DEF}" type="presOf" srcId="{1B5A4BAE-E44B-4476-A16F-975C316415A0}" destId="{6FB6739D-F9D3-4F44-B865-FB6D11A87B93}" srcOrd="0" destOrd="0" presId="urn:microsoft.com/office/officeart/2008/layout/LinedList"/>
    <dgm:cxn modelId="{0B6B7BAC-BDEF-5B45-9DB3-44C4CAF7F7C0}" type="presParOf" srcId="{819A201B-391D-F348-86BE-935296D0BBF5}" destId="{3331E5F7-A328-9542-AA62-4D3BE6B9CE9E}" srcOrd="0" destOrd="0" presId="urn:microsoft.com/office/officeart/2008/layout/LinedList"/>
    <dgm:cxn modelId="{087F7D9C-8F45-8A4D-801B-486F51D175DD}" type="presParOf" srcId="{819A201B-391D-F348-86BE-935296D0BBF5}" destId="{17C69393-C035-0547-8C74-9C5CC8EC7E7D}" srcOrd="1" destOrd="0" presId="urn:microsoft.com/office/officeart/2008/layout/LinedList"/>
    <dgm:cxn modelId="{A23DB8DB-B2E8-1F42-803D-F1D2E4778472}" type="presParOf" srcId="{17C69393-C035-0547-8C74-9C5CC8EC7E7D}" destId="{6FB6739D-F9D3-4F44-B865-FB6D11A87B93}" srcOrd="0" destOrd="0" presId="urn:microsoft.com/office/officeart/2008/layout/LinedList"/>
    <dgm:cxn modelId="{983F743A-2D34-8D46-BD4D-FADE3C88EAA4}" type="presParOf" srcId="{17C69393-C035-0547-8C74-9C5CC8EC7E7D}" destId="{250F7CCA-40D7-7D48-9706-CAE09CCA8D7A}" srcOrd="1" destOrd="0" presId="urn:microsoft.com/office/officeart/2008/layout/LinedList"/>
    <dgm:cxn modelId="{02EF7D4F-EA20-3648-BF4B-64EDA585206C}" type="presParOf" srcId="{819A201B-391D-F348-86BE-935296D0BBF5}" destId="{17E3E680-7502-9F49-B9CD-E6CE80D29702}" srcOrd="2" destOrd="0" presId="urn:microsoft.com/office/officeart/2008/layout/LinedList"/>
    <dgm:cxn modelId="{0F7F6B69-32CB-494C-ABB1-AD2DAC618451}" type="presParOf" srcId="{819A201B-391D-F348-86BE-935296D0BBF5}" destId="{5A7A89AC-3755-4C4C-8EC0-6011E8D4CD94}" srcOrd="3" destOrd="0" presId="urn:microsoft.com/office/officeart/2008/layout/LinedList"/>
    <dgm:cxn modelId="{D0E713C7-65E2-1B44-A7EF-E767D26CEAB7}" type="presParOf" srcId="{5A7A89AC-3755-4C4C-8EC0-6011E8D4CD94}" destId="{1FF24538-73CF-0A46-BC46-32D25098F577}" srcOrd="0" destOrd="0" presId="urn:microsoft.com/office/officeart/2008/layout/LinedList"/>
    <dgm:cxn modelId="{B0282D66-CDA7-5B48-9BB8-9C95BF753653}" type="presParOf" srcId="{5A7A89AC-3755-4C4C-8EC0-6011E8D4CD94}" destId="{5D427863-DB76-2848-BD25-3B1855CBA6D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5AE3239-ACF8-4960-9606-C6296C609C89}"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2FA6E8E2-396B-454A-838E-23227B014FEF}">
      <dgm:prSet custT="1"/>
      <dgm:spPr/>
      <dgm:t>
        <a:bodyPr/>
        <a:lstStyle/>
        <a:p>
          <a:r>
            <a:rPr lang="en-US" sz="3200" b="1" i="1" dirty="0"/>
            <a:t>Ask</a:t>
          </a:r>
          <a:r>
            <a:rPr lang="en-US" sz="3200" b="1" dirty="0"/>
            <a:t> a question </a:t>
          </a:r>
          <a:endParaRPr lang="en-US" sz="3200" dirty="0"/>
        </a:p>
      </dgm:t>
    </dgm:pt>
    <dgm:pt modelId="{AC7D07B8-C21C-4C6E-A6F0-62C5155889F5}" type="parTrans" cxnId="{90AE5D7F-BC86-4A60-BB83-09680735CB8F}">
      <dgm:prSet/>
      <dgm:spPr/>
      <dgm:t>
        <a:bodyPr/>
        <a:lstStyle/>
        <a:p>
          <a:endParaRPr lang="en-US"/>
        </a:p>
      </dgm:t>
    </dgm:pt>
    <dgm:pt modelId="{10871199-AD54-4D92-B2AE-6EAF88D48037}" type="sibTrans" cxnId="{90AE5D7F-BC86-4A60-BB83-09680735CB8F}">
      <dgm:prSet/>
      <dgm:spPr/>
      <dgm:t>
        <a:bodyPr/>
        <a:lstStyle/>
        <a:p>
          <a:endParaRPr lang="en-US"/>
        </a:p>
      </dgm:t>
    </dgm:pt>
    <dgm:pt modelId="{EC2CA16E-8491-4387-B131-6B40E99659BC}">
      <dgm:prSet/>
      <dgm:spPr/>
      <dgm:t>
        <a:bodyPr/>
        <a:lstStyle/>
        <a:p>
          <a:r>
            <a:rPr lang="en-US" b="1" i="1" dirty="0"/>
            <a:t>Acquire </a:t>
          </a:r>
          <a:r>
            <a:rPr lang="en-US" b="1" dirty="0"/>
            <a:t>evidence </a:t>
          </a:r>
        </a:p>
      </dgm:t>
    </dgm:pt>
    <dgm:pt modelId="{7978B723-19BB-4F00-A210-C9570E762726}" type="parTrans" cxnId="{253A6091-9139-435A-9A5A-BEF3ED69E680}">
      <dgm:prSet/>
      <dgm:spPr/>
      <dgm:t>
        <a:bodyPr/>
        <a:lstStyle/>
        <a:p>
          <a:endParaRPr lang="en-US"/>
        </a:p>
      </dgm:t>
    </dgm:pt>
    <dgm:pt modelId="{4E914034-639F-4C8B-9F07-6A07297265BB}" type="sibTrans" cxnId="{253A6091-9139-435A-9A5A-BEF3ED69E680}">
      <dgm:prSet/>
      <dgm:spPr/>
      <dgm:t>
        <a:bodyPr/>
        <a:lstStyle/>
        <a:p>
          <a:endParaRPr lang="en-US"/>
        </a:p>
      </dgm:t>
    </dgm:pt>
    <dgm:pt modelId="{63D745FB-8FE1-4FFE-B161-2D0172A04A23}">
      <dgm:prSet/>
      <dgm:spPr/>
      <dgm:t>
        <a:bodyPr/>
        <a:lstStyle/>
        <a:p>
          <a:r>
            <a:rPr lang="en-US"/>
            <a:t>critically </a:t>
          </a:r>
          <a:r>
            <a:rPr lang="en-US" i="1"/>
            <a:t>Appraise </a:t>
          </a:r>
          <a:r>
            <a:rPr lang="en-US"/>
            <a:t>evidence </a:t>
          </a:r>
        </a:p>
      </dgm:t>
    </dgm:pt>
    <dgm:pt modelId="{A58EFF15-64C8-4922-A72E-CB76701CF45D}" type="parTrans" cxnId="{D47EAE5E-4E0D-4A42-9401-F14B197F3373}">
      <dgm:prSet/>
      <dgm:spPr/>
      <dgm:t>
        <a:bodyPr/>
        <a:lstStyle/>
        <a:p>
          <a:endParaRPr lang="en-US"/>
        </a:p>
      </dgm:t>
    </dgm:pt>
    <dgm:pt modelId="{A138FF8D-5503-4BC8-9622-CBA6B1BFF71E}" type="sibTrans" cxnId="{D47EAE5E-4E0D-4A42-9401-F14B197F3373}">
      <dgm:prSet/>
      <dgm:spPr/>
      <dgm:t>
        <a:bodyPr/>
        <a:lstStyle/>
        <a:p>
          <a:endParaRPr lang="en-US"/>
        </a:p>
      </dgm:t>
    </dgm:pt>
    <dgm:pt modelId="{CFA69632-FE07-4A86-B9AA-6564901C12DC}">
      <dgm:prSet/>
      <dgm:spPr/>
      <dgm:t>
        <a:bodyPr/>
        <a:lstStyle/>
        <a:p>
          <a:r>
            <a:rPr lang="en-US" i="1"/>
            <a:t>Apply </a:t>
          </a:r>
          <a:r>
            <a:rPr lang="en-US"/>
            <a:t>evidence </a:t>
          </a:r>
        </a:p>
      </dgm:t>
    </dgm:pt>
    <dgm:pt modelId="{04EEE432-03B1-4F84-A063-E6B9A35B6563}" type="parTrans" cxnId="{54A2EBAB-ADEB-445E-9DA8-45CA969128DA}">
      <dgm:prSet/>
      <dgm:spPr/>
      <dgm:t>
        <a:bodyPr/>
        <a:lstStyle/>
        <a:p>
          <a:endParaRPr lang="en-US"/>
        </a:p>
      </dgm:t>
    </dgm:pt>
    <dgm:pt modelId="{D8413F96-DE2B-43FA-970D-FDC4147D5990}" type="sibTrans" cxnId="{54A2EBAB-ADEB-445E-9DA8-45CA969128DA}">
      <dgm:prSet/>
      <dgm:spPr/>
      <dgm:t>
        <a:bodyPr/>
        <a:lstStyle/>
        <a:p>
          <a:endParaRPr lang="en-US"/>
        </a:p>
      </dgm:t>
    </dgm:pt>
    <dgm:pt modelId="{7EBED46B-F9B2-4A40-BDEB-3F84F753FA02}">
      <dgm:prSet/>
      <dgm:spPr/>
      <dgm:t>
        <a:bodyPr/>
        <a:lstStyle/>
        <a:p>
          <a:r>
            <a:rPr lang="en-US" i="1"/>
            <a:t>Assess </a:t>
          </a:r>
          <a:r>
            <a:rPr lang="en-US"/>
            <a:t>EBM process</a:t>
          </a:r>
        </a:p>
      </dgm:t>
    </dgm:pt>
    <dgm:pt modelId="{CA5AF540-02D2-4D84-BCF3-2D3E29575F24}" type="parTrans" cxnId="{0BC74D92-B7A4-4FE8-9F48-52964B8E92A3}">
      <dgm:prSet/>
      <dgm:spPr/>
      <dgm:t>
        <a:bodyPr/>
        <a:lstStyle/>
        <a:p>
          <a:endParaRPr lang="en-US"/>
        </a:p>
      </dgm:t>
    </dgm:pt>
    <dgm:pt modelId="{DFD647F4-6732-4B3A-9D59-35E7A2112E76}" type="sibTrans" cxnId="{0BC74D92-B7A4-4FE8-9F48-52964B8E92A3}">
      <dgm:prSet/>
      <dgm:spPr/>
      <dgm:t>
        <a:bodyPr/>
        <a:lstStyle/>
        <a:p>
          <a:endParaRPr lang="en-US"/>
        </a:p>
      </dgm:t>
    </dgm:pt>
    <dgm:pt modelId="{7E3D9F96-5B0E-44AD-8CCE-5C1916335DFE}" type="pres">
      <dgm:prSet presAssocID="{05AE3239-ACF8-4960-9606-C6296C609C89}" presName="root" presStyleCnt="0">
        <dgm:presLayoutVars>
          <dgm:dir/>
          <dgm:resizeHandles val="exact"/>
        </dgm:presLayoutVars>
      </dgm:prSet>
      <dgm:spPr/>
    </dgm:pt>
    <dgm:pt modelId="{C7EF8D4C-8B5F-4274-B652-2773BFDDC2CB}" type="pres">
      <dgm:prSet presAssocID="{2FA6E8E2-396B-454A-838E-23227B014FEF}" presName="compNode" presStyleCnt="0"/>
      <dgm:spPr/>
    </dgm:pt>
    <dgm:pt modelId="{5B20ECA2-CF6B-457D-934D-9099F18D4F17}" type="pres">
      <dgm:prSet presAssocID="{2FA6E8E2-396B-454A-838E-23227B014FEF}" presName="bgRect" presStyleLbl="bgShp" presStyleIdx="0" presStyleCnt="5" custLinFactNeighborX="3323" custLinFactNeighborY="2251"/>
      <dgm:spPr/>
    </dgm:pt>
    <dgm:pt modelId="{977ADEDF-DDED-42E1-8A3C-1264DCA5B1F2}" type="pres">
      <dgm:prSet presAssocID="{2FA6E8E2-396B-454A-838E-23227B014FEF}"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estions"/>
        </a:ext>
      </dgm:extLst>
    </dgm:pt>
    <dgm:pt modelId="{C89A02DB-BA14-414E-9D3F-53C4F66CF2E5}" type="pres">
      <dgm:prSet presAssocID="{2FA6E8E2-396B-454A-838E-23227B014FEF}" presName="spaceRect" presStyleCnt="0"/>
      <dgm:spPr/>
    </dgm:pt>
    <dgm:pt modelId="{DEF1EA0D-1889-426E-8464-F904971B25EB}" type="pres">
      <dgm:prSet presAssocID="{2FA6E8E2-396B-454A-838E-23227B014FEF}" presName="parTx" presStyleLbl="revTx" presStyleIdx="0" presStyleCnt="5">
        <dgm:presLayoutVars>
          <dgm:chMax val="0"/>
          <dgm:chPref val="0"/>
        </dgm:presLayoutVars>
      </dgm:prSet>
      <dgm:spPr/>
    </dgm:pt>
    <dgm:pt modelId="{29318EDE-A170-4158-B718-B7728A909A7B}" type="pres">
      <dgm:prSet presAssocID="{10871199-AD54-4D92-B2AE-6EAF88D48037}" presName="sibTrans" presStyleCnt="0"/>
      <dgm:spPr/>
    </dgm:pt>
    <dgm:pt modelId="{94996212-5A5B-488D-8100-FDDF2AA83B5D}" type="pres">
      <dgm:prSet presAssocID="{EC2CA16E-8491-4387-B131-6B40E99659BC}" presName="compNode" presStyleCnt="0"/>
      <dgm:spPr/>
    </dgm:pt>
    <dgm:pt modelId="{6B1A916B-527C-4DFB-9605-4B8099C8AAD4}" type="pres">
      <dgm:prSet presAssocID="{EC2CA16E-8491-4387-B131-6B40E99659BC}" presName="bgRect" presStyleLbl="bgShp" presStyleIdx="1" presStyleCnt="5"/>
      <dgm:spPr/>
    </dgm:pt>
    <dgm:pt modelId="{38D6D4BB-3726-4A5B-9782-1DB899FAEF41}" type="pres">
      <dgm:prSet presAssocID="{EC2CA16E-8491-4387-B131-6B40E99659BC}"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gnifying glass"/>
        </a:ext>
      </dgm:extLst>
    </dgm:pt>
    <dgm:pt modelId="{48B8B1CB-1C3A-46CD-BDEE-9994C7D8A924}" type="pres">
      <dgm:prSet presAssocID="{EC2CA16E-8491-4387-B131-6B40E99659BC}" presName="spaceRect" presStyleCnt="0"/>
      <dgm:spPr/>
    </dgm:pt>
    <dgm:pt modelId="{B457BF2A-0F10-422D-B429-8339951F9DDC}" type="pres">
      <dgm:prSet presAssocID="{EC2CA16E-8491-4387-B131-6B40E99659BC}" presName="parTx" presStyleLbl="revTx" presStyleIdx="1" presStyleCnt="5">
        <dgm:presLayoutVars>
          <dgm:chMax val="0"/>
          <dgm:chPref val="0"/>
        </dgm:presLayoutVars>
      </dgm:prSet>
      <dgm:spPr/>
    </dgm:pt>
    <dgm:pt modelId="{54DED1D1-1488-47EA-9A52-62291EF7E02B}" type="pres">
      <dgm:prSet presAssocID="{4E914034-639F-4C8B-9F07-6A07297265BB}" presName="sibTrans" presStyleCnt="0"/>
      <dgm:spPr/>
    </dgm:pt>
    <dgm:pt modelId="{F7E4F193-181B-4611-A2D3-6DABCB14E093}" type="pres">
      <dgm:prSet presAssocID="{63D745FB-8FE1-4FFE-B161-2D0172A04A23}" presName="compNode" presStyleCnt="0"/>
      <dgm:spPr/>
    </dgm:pt>
    <dgm:pt modelId="{1571E2C4-ACEB-497A-8CDA-4C12E533C543}" type="pres">
      <dgm:prSet presAssocID="{63D745FB-8FE1-4FFE-B161-2D0172A04A23}" presName="bgRect" presStyleLbl="bgShp" presStyleIdx="2" presStyleCnt="5"/>
      <dgm:spPr/>
    </dgm:pt>
    <dgm:pt modelId="{B4933CD1-965C-4D00-B553-393A033140A5}" type="pres">
      <dgm:prSet presAssocID="{63D745FB-8FE1-4FFE-B161-2D0172A04A23}"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ad with Gears"/>
        </a:ext>
      </dgm:extLst>
    </dgm:pt>
    <dgm:pt modelId="{448F74E6-87DC-4D8F-8F89-9415D852C8C7}" type="pres">
      <dgm:prSet presAssocID="{63D745FB-8FE1-4FFE-B161-2D0172A04A23}" presName="spaceRect" presStyleCnt="0"/>
      <dgm:spPr/>
    </dgm:pt>
    <dgm:pt modelId="{E78AFEEE-FCD6-4B0D-AB6D-32F0CC2FC4C3}" type="pres">
      <dgm:prSet presAssocID="{63D745FB-8FE1-4FFE-B161-2D0172A04A23}" presName="parTx" presStyleLbl="revTx" presStyleIdx="2" presStyleCnt="5">
        <dgm:presLayoutVars>
          <dgm:chMax val="0"/>
          <dgm:chPref val="0"/>
        </dgm:presLayoutVars>
      </dgm:prSet>
      <dgm:spPr/>
    </dgm:pt>
    <dgm:pt modelId="{7AD73EA5-E714-4768-99D3-783B5140F73A}" type="pres">
      <dgm:prSet presAssocID="{A138FF8D-5503-4BC8-9622-CBA6B1BFF71E}" presName="sibTrans" presStyleCnt="0"/>
      <dgm:spPr/>
    </dgm:pt>
    <dgm:pt modelId="{F8D42468-7D3E-4919-A011-B2018D387FCA}" type="pres">
      <dgm:prSet presAssocID="{CFA69632-FE07-4A86-B9AA-6564901C12DC}" presName="compNode" presStyleCnt="0"/>
      <dgm:spPr/>
    </dgm:pt>
    <dgm:pt modelId="{D1122056-18BE-4ABF-AAFE-E554181168A2}" type="pres">
      <dgm:prSet presAssocID="{CFA69632-FE07-4A86-B9AA-6564901C12DC}" presName="bgRect" presStyleLbl="bgShp" presStyleIdx="3" presStyleCnt="5"/>
      <dgm:spPr/>
    </dgm:pt>
    <dgm:pt modelId="{A898ED2B-6580-48CC-B68B-559B9BEE1901}" type="pres">
      <dgm:prSet presAssocID="{CFA69632-FE07-4A86-B9AA-6564901C12DC}"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eckmark"/>
        </a:ext>
      </dgm:extLst>
    </dgm:pt>
    <dgm:pt modelId="{EA73E395-BE44-4D12-B80E-1CC3CDC37244}" type="pres">
      <dgm:prSet presAssocID="{CFA69632-FE07-4A86-B9AA-6564901C12DC}" presName="spaceRect" presStyleCnt="0"/>
      <dgm:spPr/>
    </dgm:pt>
    <dgm:pt modelId="{5AA4DA1A-8764-40DA-8C21-778D4BC0414F}" type="pres">
      <dgm:prSet presAssocID="{CFA69632-FE07-4A86-B9AA-6564901C12DC}" presName="parTx" presStyleLbl="revTx" presStyleIdx="3" presStyleCnt="5">
        <dgm:presLayoutVars>
          <dgm:chMax val="0"/>
          <dgm:chPref val="0"/>
        </dgm:presLayoutVars>
      </dgm:prSet>
      <dgm:spPr/>
    </dgm:pt>
    <dgm:pt modelId="{37F1A5F5-1ECD-47CA-8BD2-0F6FF02AFC4B}" type="pres">
      <dgm:prSet presAssocID="{D8413F96-DE2B-43FA-970D-FDC4147D5990}" presName="sibTrans" presStyleCnt="0"/>
      <dgm:spPr/>
    </dgm:pt>
    <dgm:pt modelId="{004B2E4A-1990-449D-B794-64AC80E1B352}" type="pres">
      <dgm:prSet presAssocID="{7EBED46B-F9B2-4A40-BDEB-3F84F753FA02}" presName="compNode" presStyleCnt="0"/>
      <dgm:spPr/>
    </dgm:pt>
    <dgm:pt modelId="{7061FE8F-23FB-4FC6-B492-09FF28743776}" type="pres">
      <dgm:prSet presAssocID="{7EBED46B-F9B2-4A40-BDEB-3F84F753FA02}" presName="bgRect" presStyleLbl="bgShp" presStyleIdx="4" presStyleCnt="5"/>
      <dgm:spPr/>
    </dgm:pt>
    <dgm:pt modelId="{EAEA6286-93C3-49DA-B059-DD99DC25ED6F}" type="pres">
      <dgm:prSet presAssocID="{7EBED46B-F9B2-4A40-BDEB-3F84F753FA02}"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heck List"/>
        </a:ext>
      </dgm:extLst>
    </dgm:pt>
    <dgm:pt modelId="{10E05A71-2387-43A1-8864-A16FD241C186}" type="pres">
      <dgm:prSet presAssocID="{7EBED46B-F9B2-4A40-BDEB-3F84F753FA02}" presName="spaceRect" presStyleCnt="0"/>
      <dgm:spPr/>
    </dgm:pt>
    <dgm:pt modelId="{E6022F95-27CC-4ABC-8B77-CD517C553042}" type="pres">
      <dgm:prSet presAssocID="{7EBED46B-F9B2-4A40-BDEB-3F84F753FA02}" presName="parTx" presStyleLbl="revTx" presStyleIdx="4" presStyleCnt="5">
        <dgm:presLayoutVars>
          <dgm:chMax val="0"/>
          <dgm:chPref val="0"/>
        </dgm:presLayoutVars>
      </dgm:prSet>
      <dgm:spPr/>
    </dgm:pt>
  </dgm:ptLst>
  <dgm:cxnLst>
    <dgm:cxn modelId="{3D158710-3DA6-4FF3-86E4-6A78EFD61B32}" type="presOf" srcId="{05AE3239-ACF8-4960-9606-C6296C609C89}" destId="{7E3D9F96-5B0E-44AD-8CCE-5C1916335DFE}" srcOrd="0" destOrd="0" presId="urn:microsoft.com/office/officeart/2018/2/layout/IconVerticalSolidList"/>
    <dgm:cxn modelId="{C61D8E17-7C07-45E1-B728-25EA00076EBD}" type="presOf" srcId="{2FA6E8E2-396B-454A-838E-23227B014FEF}" destId="{DEF1EA0D-1889-426E-8464-F904971B25EB}" srcOrd="0" destOrd="0" presId="urn:microsoft.com/office/officeart/2018/2/layout/IconVerticalSolidList"/>
    <dgm:cxn modelId="{C188661D-8571-4E64-A675-48B810F75BB9}" type="presOf" srcId="{7EBED46B-F9B2-4A40-BDEB-3F84F753FA02}" destId="{E6022F95-27CC-4ABC-8B77-CD517C553042}" srcOrd="0" destOrd="0" presId="urn:microsoft.com/office/officeart/2018/2/layout/IconVerticalSolidList"/>
    <dgm:cxn modelId="{D47EAE5E-4E0D-4A42-9401-F14B197F3373}" srcId="{05AE3239-ACF8-4960-9606-C6296C609C89}" destId="{63D745FB-8FE1-4FFE-B161-2D0172A04A23}" srcOrd="2" destOrd="0" parTransId="{A58EFF15-64C8-4922-A72E-CB76701CF45D}" sibTransId="{A138FF8D-5503-4BC8-9622-CBA6B1BFF71E}"/>
    <dgm:cxn modelId="{7B18307C-4B85-4FD3-99EC-B0CF246F35E6}" type="presOf" srcId="{EC2CA16E-8491-4387-B131-6B40E99659BC}" destId="{B457BF2A-0F10-422D-B429-8339951F9DDC}" srcOrd="0" destOrd="0" presId="urn:microsoft.com/office/officeart/2018/2/layout/IconVerticalSolidList"/>
    <dgm:cxn modelId="{90AE5D7F-BC86-4A60-BB83-09680735CB8F}" srcId="{05AE3239-ACF8-4960-9606-C6296C609C89}" destId="{2FA6E8E2-396B-454A-838E-23227B014FEF}" srcOrd="0" destOrd="0" parTransId="{AC7D07B8-C21C-4C6E-A6F0-62C5155889F5}" sibTransId="{10871199-AD54-4D92-B2AE-6EAF88D48037}"/>
    <dgm:cxn modelId="{253A6091-9139-435A-9A5A-BEF3ED69E680}" srcId="{05AE3239-ACF8-4960-9606-C6296C609C89}" destId="{EC2CA16E-8491-4387-B131-6B40E99659BC}" srcOrd="1" destOrd="0" parTransId="{7978B723-19BB-4F00-A210-C9570E762726}" sibTransId="{4E914034-639F-4C8B-9F07-6A07297265BB}"/>
    <dgm:cxn modelId="{0BC74D92-B7A4-4FE8-9F48-52964B8E92A3}" srcId="{05AE3239-ACF8-4960-9606-C6296C609C89}" destId="{7EBED46B-F9B2-4A40-BDEB-3F84F753FA02}" srcOrd="4" destOrd="0" parTransId="{CA5AF540-02D2-4D84-BCF3-2D3E29575F24}" sibTransId="{DFD647F4-6732-4B3A-9D59-35E7A2112E76}"/>
    <dgm:cxn modelId="{8A38A8A7-A206-4DF1-AD17-1259395A99DB}" type="presOf" srcId="{CFA69632-FE07-4A86-B9AA-6564901C12DC}" destId="{5AA4DA1A-8764-40DA-8C21-778D4BC0414F}" srcOrd="0" destOrd="0" presId="urn:microsoft.com/office/officeart/2018/2/layout/IconVerticalSolidList"/>
    <dgm:cxn modelId="{54A2EBAB-ADEB-445E-9DA8-45CA969128DA}" srcId="{05AE3239-ACF8-4960-9606-C6296C609C89}" destId="{CFA69632-FE07-4A86-B9AA-6564901C12DC}" srcOrd="3" destOrd="0" parTransId="{04EEE432-03B1-4F84-A063-E6B9A35B6563}" sibTransId="{D8413F96-DE2B-43FA-970D-FDC4147D5990}"/>
    <dgm:cxn modelId="{A78B44D4-4235-4DFB-9CC4-ACDC79B93557}" type="presOf" srcId="{63D745FB-8FE1-4FFE-B161-2D0172A04A23}" destId="{E78AFEEE-FCD6-4B0D-AB6D-32F0CC2FC4C3}" srcOrd="0" destOrd="0" presId="urn:microsoft.com/office/officeart/2018/2/layout/IconVerticalSolidList"/>
    <dgm:cxn modelId="{80AF4620-4F80-47F5-A836-112DA3C39D6C}" type="presParOf" srcId="{7E3D9F96-5B0E-44AD-8CCE-5C1916335DFE}" destId="{C7EF8D4C-8B5F-4274-B652-2773BFDDC2CB}" srcOrd="0" destOrd="0" presId="urn:microsoft.com/office/officeart/2018/2/layout/IconVerticalSolidList"/>
    <dgm:cxn modelId="{39F76BA1-EA47-4291-A0B8-5559D5985BD8}" type="presParOf" srcId="{C7EF8D4C-8B5F-4274-B652-2773BFDDC2CB}" destId="{5B20ECA2-CF6B-457D-934D-9099F18D4F17}" srcOrd="0" destOrd="0" presId="urn:microsoft.com/office/officeart/2018/2/layout/IconVerticalSolidList"/>
    <dgm:cxn modelId="{9668080C-4AA0-4FF2-A1DB-C80EA698CF96}" type="presParOf" srcId="{C7EF8D4C-8B5F-4274-B652-2773BFDDC2CB}" destId="{977ADEDF-DDED-42E1-8A3C-1264DCA5B1F2}" srcOrd="1" destOrd="0" presId="urn:microsoft.com/office/officeart/2018/2/layout/IconVerticalSolidList"/>
    <dgm:cxn modelId="{550B023B-C904-47B8-9FF7-A0D2A2EE4C9D}" type="presParOf" srcId="{C7EF8D4C-8B5F-4274-B652-2773BFDDC2CB}" destId="{C89A02DB-BA14-414E-9D3F-53C4F66CF2E5}" srcOrd="2" destOrd="0" presId="urn:microsoft.com/office/officeart/2018/2/layout/IconVerticalSolidList"/>
    <dgm:cxn modelId="{55196C1D-765A-43AA-8DD6-0F4977519506}" type="presParOf" srcId="{C7EF8D4C-8B5F-4274-B652-2773BFDDC2CB}" destId="{DEF1EA0D-1889-426E-8464-F904971B25EB}" srcOrd="3" destOrd="0" presId="urn:microsoft.com/office/officeart/2018/2/layout/IconVerticalSolidList"/>
    <dgm:cxn modelId="{80DC273C-6ACA-4825-BF66-AF21C17B5161}" type="presParOf" srcId="{7E3D9F96-5B0E-44AD-8CCE-5C1916335DFE}" destId="{29318EDE-A170-4158-B718-B7728A909A7B}" srcOrd="1" destOrd="0" presId="urn:microsoft.com/office/officeart/2018/2/layout/IconVerticalSolidList"/>
    <dgm:cxn modelId="{A77B092A-D31A-4249-8EF3-7C5914FAE30F}" type="presParOf" srcId="{7E3D9F96-5B0E-44AD-8CCE-5C1916335DFE}" destId="{94996212-5A5B-488D-8100-FDDF2AA83B5D}" srcOrd="2" destOrd="0" presId="urn:microsoft.com/office/officeart/2018/2/layout/IconVerticalSolidList"/>
    <dgm:cxn modelId="{0D27B135-BC67-492C-B841-5CD89F602D5B}" type="presParOf" srcId="{94996212-5A5B-488D-8100-FDDF2AA83B5D}" destId="{6B1A916B-527C-4DFB-9605-4B8099C8AAD4}" srcOrd="0" destOrd="0" presId="urn:microsoft.com/office/officeart/2018/2/layout/IconVerticalSolidList"/>
    <dgm:cxn modelId="{C242C73D-5E2C-4AEB-9AE6-89D413B9F654}" type="presParOf" srcId="{94996212-5A5B-488D-8100-FDDF2AA83B5D}" destId="{38D6D4BB-3726-4A5B-9782-1DB899FAEF41}" srcOrd="1" destOrd="0" presId="urn:microsoft.com/office/officeart/2018/2/layout/IconVerticalSolidList"/>
    <dgm:cxn modelId="{81FFE6CE-31BE-4E9B-B9AA-00EE297ADC96}" type="presParOf" srcId="{94996212-5A5B-488D-8100-FDDF2AA83B5D}" destId="{48B8B1CB-1C3A-46CD-BDEE-9994C7D8A924}" srcOrd="2" destOrd="0" presId="urn:microsoft.com/office/officeart/2018/2/layout/IconVerticalSolidList"/>
    <dgm:cxn modelId="{D68A8250-C052-48F7-93E1-F7A9533E0305}" type="presParOf" srcId="{94996212-5A5B-488D-8100-FDDF2AA83B5D}" destId="{B457BF2A-0F10-422D-B429-8339951F9DDC}" srcOrd="3" destOrd="0" presId="urn:microsoft.com/office/officeart/2018/2/layout/IconVerticalSolidList"/>
    <dgm:cxn modelId="{6E47D5E3-D729-48BA-8FEA-EE9DD8A8407C}" type="presParOf" srcId="{7E3D9F96-5B0E-44AD-8CCE-5C1916335DFE}" destId="{54DED1D1-1488-47EA-9A52-62291EF7E02B}" srcOrd="3" destOrd="0" presId="urn:microsoft.com/office/officeart/2018/2/layout/IconVerticalSolidList"/>
    <dgm:cxn modelId="{71A3B3EF-98C5-46AB-AF78-DFFFDB628993}" type="presParOf" srcId="{7E3D9F96-5B0E-44AD-8CCE-5C1916335DFE}" destId="{F7E4F193-181B-4611-A2D3-6DABCB14E093}" srcOrd="4" destOrd="0" presId="urn:microsoft.com/office/officeart/2018/2/layout/IconVerticalSolidList"/>
    <dgm:cxn modelId="{8D35572B-EA3D-43BE-8C61-FAE2C3BD6133}" type="presParOf" srcId="{F7E4F193-181B-4611-A2D3-6DABCB14E093}" destId="{1571E2C4-ACEB-497A-8CDA-4C12E533C543}" srcOrd="0" destOrd="0" presId="urn:microsoft.com/office/officeart/2018/2/layout/IconVerticalSolidList"/>
    <dgm:cxn modelId="{E879797F-C2CA-4E97-88C4-A6B3D1A7AFB9}" type="presParOf" srcId="{F7E4F193-181B-4611-A2D3-6DABCB14E093}" destId="{B4933CD1-965C-4D00-B553-393A033140A5}" srcOrd="1" destOrd="0" presId="urn:microsoft.com/office/officeart/2018/2/layout/IconVerticalSolidList"/>
    <dgm:cxn modelId="{1FCC486D-5B20-437B-9C62-1DD9A03C8914}" type="presParOf" srcId="{F7E4F193-181B-4611-A2D3-6DABCB14E093}" destId="{448F74E6-87DC-4D8F-8F89-9415D852C8C7}" srcOrd="2" destOrd="0" presId="urn:microsoft.com/office/officeart/2018/2/layout/IconVerticalSolidList"/>
    <dgm:cxn modelId="{C489B691-7D9A-4D8E-879F-76E52552D90C}" type="presParOf" srcId="{F7E4F193-181B-4611-A2D3-6DABCB14E093}" destId="{E78AFEEE-FCD6-4B0D-AB6D-32F0CC2FC4C3}" srcOrd="3" destOrd="0" presId="urn:microsoft.com/office/officeart/2018/2/layout/IconVerticalSolidList"/>
    <dgm:cxn modelId="{47380DD1-A2AA-41A4-9F16-B586C60FE1E0}" type="presParOf" srcId="{7E3D9F96-5B0E-44AD-8CCE-5C1916335DFE}" destId="{7AD73EA5-E714-4768-99D3-783B5140F73A}" srcOrd="5" destOrd="0" presId="urn:microsoft.com/office/officeart/2018/2/layout/IconVerticalSolidList"/>
    <dgm:cxn modelId="{4692C7C1-4938-4E3E-B571-61048AE26CFA}" type="presParOf" srcId="{7E3D9F96-5B0E-44AD-8CCE-5C1916335DFE}" destId="{F8D42468-7D3E-4919-A011-B2018D387FCA}" srcOrd="6" destOrd="0" presId="urn:microsoft.com/office/officeart/2018/2/layout/IconVerticalSolidList"/>
    <dgm:cxn modelId="{519B0E79-5353-455A-8769-ADFAEB974951}" type="presParOf" srcId="{F8D42468-7D3E-4919-A011-B2018D387FCA}" destId="{D1122056-18BE-4ABF-AAFE-E554181168A2}" srcOrd="0" destOrd="0" presId="urn:microsoft.com/office/officeart/2018/2/layout/IconVerticalSolidList"/>
    <dgm:cxn modelId="{CA983197-1701-4258-9051-2888A713ADA5}" type="presParOf" srcId="{F8D42468-7D3E-4919-A011-B2018D387FCA}" destId="{A898ED2B-6580-48CC-B68B-559B9BEE1901}" srcOrd="1" destOrd="0" presId="urn:microsoft.com/office/officeart/2018/2/layout/IconVerticalSolidList"/>
    <dgm:cxn modelId="{9E6ACE37-1B0B-474D-9076-356AAFAB5D9A}" type="presParOf" srcId="{F8D42468-7D3E-4919-A011-B2018D387FCA}" destId="{EA73E395-BE44-4D12-B80E-1CC3CDC37244}" srcOrd="2" destOrd="0" presId="urn:microsoft.com/office/officeart/2018/2/layout/IconVerticalSolidList"/>
    <dgm:cxn modelId="{83164445-A595-4DC5-A3B9-4071108BF398}" type="presParOf" srcId="{F8D42468-7D3E-4919-A011-B2018D387FCA}" destId="{5AA4DA1A-8764-40DA-8C21-778D4BC0414F}" srcOrd="3" destOrd="0" presId="urn:microsoft.com/office/officeart/2018/2/layout/IconVerticalSolidList"/>
    <dgm:cxn modelId="{CB8ED472-8EDE-4021-A92C-F4DA81C261DE}" type="presParOf" srcId="{7E3D9F96-5B0E-44AD-8CCE-5C1916335DFE}" destId="{37F1A5F5-1ECD-47CA-8BD2-0F6FF02AFC4B}" srcOrd="7" destOrd="0" presId="urn:microsoft.com/office/officeart/2018/2/layout/IconVerticalSolidList"/>
    <dgm:cxn modelId="{D1E0E5AF-6D8A-4A58-8AB5-216FB5F815F5}" type="presParOf" srcId="{7E3D9F96-5B0E-44AD-8CCE-5C1916335DFE}" destId="{004B2E4A-1990-449D-B794-64AC80E1B352}" srcOrd="8" destOrd="0" presId="urn:microsoft.com/office/officeart/2018/2/layout/IconVerticalSolidList"/>
    <dgm:cxn modelId="{C415F4A6-AE9A-4327-B79B-B59C33C41D8C}" type="presParOf" srcId="{004B2E4A-1990-449D-B794-64AC80E1B352}" destId="{7061FE8F-23FB-4FC6-B492-09FF28743776}" srcOrd="0" destOrd="0" presId="urn:microsoft.com/office/officeart/2018/2/layout/IconVerticalSolidList"/>
    <dgm:cxn modelId="{69674368-2409-4EC7-9238-6DB2C440C2CC}" type="presParOf" srcId="{004B2E4A-1990-449D-B794-64AC80E1B352}" destId="{EAEA6286-93C3-49DA-B059-DD99DC25ED6F}" srcOrd="1" destOrd="0" presId="urn:microsoft.com/office/officeart/2018/2/layout/IconVerticalSolidList"/>
    <dgm:cxn modelId="{4A10F19A-CD28-4471-9A3A-781C2B308053}" type="presParOf" srcId="{004B2E4A-1990-449D-B794-64AC80E1B352}" destId="{10E05A71-2387-43A1-8864-A16FD241C186}" srcOrd="2" destOrd="0" presId="urn:microsoft.com/office/officeart/2018/2/layout/IconVerticalSolidList"/>
    <dgm:cxn modelId="{826A8B02-8728-42FB-80EA-FCD8691ECDC9}" type="presParOf" srcId="{004B2E4A-1990-449D-B794-64AC80E1B352}" destId="{E6022F95-27CC-4ABC-8B77-CD517C55304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EF1A87-DD41-9544-83ED-511E312D8294}">
      <dsp:nvSpPr>
        <dsp:cNvPr id="0" name=""/>
        <dsp:cNvSpPr/>
      </dsp:nvSpPr>
      <dsp:spPr>
        <a:xfrm>
          <a:off x="3080" y="464830"/>
          <a:ext cx="2444055" cy="3421677"/>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933450">
            <a:lnSpc>
              <a:spcPct val="90000"/>
            </a:lnSpc>
            <a:spcBef>
              <a:spcPct val="0"/>
            </a:spcBef>
            <a:spcAft>
              <a:spcPct val="35000"/>
            </a:spcAft>
            <a:buNone/>
          </a:pPr>
          <a:r>
            <a:rPr lang="en-US" sz="2100" kern="1200"/>
            <a:t>Discuss the importance of how to formulate a question</a:t>
          </a:r>
        </a:p>
      </dsp:txBody>
      <dsp:txXfrm>
        <a:off x="3080" y="1765067"/>
        <a:ext cx="2444055" cy="2053006"/>
      </dsp:txXfrm>
    </dsp:sp>
    <dsp:sp modelId="{EF253637-8FD8-4C46-9585-4915B36E8FC2}">
      <dsp:nvSpPr>
        <dsp:cNvPr id="0" name=""/>
        <dsp:cNvSpPr/>
      </dsp:nvSpPr>
      <dsp:spPr>
        <a:xfrm>
          <a:off x="711856" y="806997"/>
          <a:ext cx="1026503" cy="1026503"/>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62184" y="957325"/>
        <a:ext cx="725847" cy="725847"/>
      </dsp:txXfrm>
    </dsp:sp>
    <dsp:sp modelId="{01427454-9CD6-1E48-A834-2E10E8B7820B}">
      <dsp:nvSpPr>
        <dsp:cNvPr id="0" name=""/>
        <dsp:cNvSpPr/>
      </dsp:nvSpPr>
      <dsp:spPr>
        <a:xfrm>
          <a:off x="3080" y="3886435"/>
          <a:ext cx="2444055" cy="72"/>
        </a:xfrm>
        <a:prstGeom prst="rect">
          <a:avLst/>
        </a:prstGeom>
        <a:solidFill>
          <a:schemeClr val="accent2">
            <a:hueOff val="-207909"/>
            <a:satOff val="-11990"/>
            <a:lumOff val="1233"/>
            <a:alphaOff val="0"/>
          </a:schemeClr>
        </a:solidFill>
        <a:ln w="12700" cap="flat" cmpd="sng" algn="ctr">
          <a:solidFill>
            <a:schemeClr val="accent2">
              <a:hueOff val="-207909"/>
              <a:satOff val="-11990"/>
              <a:lumOff val="1233"/>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0B5E310-0FEC-1C47-92F2-C7018E355E51}">
      <dsp:nvSpPr>
        <dsp:cNvPr id="0" name=""/>
        <dsp:cNvSpPr/>
      </dsp:nvSpPr>
      <dsp:spPr>
        <a:xfrm>
          <a:off x="2691541" y="464830"/>
          <a:ext cx="2444055" cy="3421677"/>
        </a:xfrm>
        <a:prstGeom prst="rect">
          <a:avLst/>
        </a:prstGeom>
        <a:solidFill>
          <a:schemeClr val="accent2">
            <a:tint val="40000"/>
            <a:alpha val="90000"/>
            <a:hueOff val="-283075"/>
            <a:satOff val="-25115"/>
            <a:lumOff val="-256"/>
            <a:alphaOff val="0"/>
          </a:schemeClr>
        </a:solidFill>
        <a:ln w="12700" cap="flat" cmpd="sng" algn="ctr">
          <a:solidFill>
            <a:schemeClr val="accent2">
              <a:tint val="40000"/>
              <a:alpha val="90000"/>
              <a:hueOff val="-283075"/>
              <a:satOff val="-25115"/>
              <a:lumOff val="-25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933450">
            <a:lnSpc>
              <a:spcPct val="90000"/>
            </a:lnSpc>
            <a:spcBef>
              <a:spcPct val="0"/>
            </a:spcBef>
            <a:spcAft>
              <a:spcPct val="35000"/>
            </a:spcAft>
            <a:buNone/>
          </a:pPr>
          <a:r>
            <a:rPr lang="en-US" sz="2100" kern="1200"/>
            <a:t>Overview of the main types of questions doctors ask on a daily basis </a:t>
          </a:r>
        </a:p>
      </dsp:txBody>
      <dsp:txXfrm>
        <a:off x="2691541" y="1765067"/>
        <a:ext cx="2444055" cy="2053006"/>
      </dsp:txXfrm>
    </dsp:sp>
    <dsp:sp modelId="{2FD6C8AD-F723-A54C-B176-5865FB6DBDB4}">
      <dsp:nvSpPr>
        <dsp:cNvPr id="0" name=""/>
        <dsp:cNvSpPr/>
      </dsp:nvSpPr>
      <dsp:spPr>
        <a:xfrm>
          <a:off x="3400317" y="806997"/>
          <a:ext cx="1026503" cy="1026503"/>
        </a:xfrm>
        <a:prstGeom prst="ellipse">
          <a:avLst/>
        </a:prstGeom>
        <a:solidFill>
          <a:schemeClr val="accent2">
            <a:hueOff val="-415818"/>
            <a:satOff val="-23979"/>
            <a:lumOff val="2465"/>
            <a:alphaOff val="0"/>
          </a:schemeClr>
        </a:solidFill>
        <a:ln w="12700" cap="flat" cmpd="sng" algn="ctr">
          <a:solidFill>
            <a:schemeClr val="accent2">
              <a:hueOff val="-415818"/>
              <a:satOff val="-23979"/>
              <a:lumOff val="2465"/>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550645" y="957325"/>
        <a:ext cx="725847" cy="725847"/>
      </dsp:txXfrm>
    </dsp:sp>
    <dsp:sp modelId="{FB29407D-A8D8-6747-9BD5-B7D5AB3D47C8}">
      <dsp:nvSpPr>
        <dsp:cNvPr id="0" name=""/>
        <dsp:cNvSpPr/>
      </dsp:nvSpPr>
      <dsp:spPr>
        <a:xfrm>
          <a:off x="2691541" y="3886435"/>
          <a:ext cx="2444055" cy="72"/>
        </a:xfrm>
        <a:prstGeom prst="rect">
          <a:avLst/>
        </a:prstGeom>
        <a:solidFill>
          <a:schemeClr val="accent2">
            <a:hueOff val="-623727"/>
            <a:satOff val="-35969"/>
            <a:lumOff val="3698"/>
            <a:alphaOff val="0"/>
          </a:schemeClr>
        </a:solidFill>
        <a:ln w="12700" cap="flat" cmpd="sng" algn="ctr">
          <a:solidFill>
            <a:schemeClr val="accent2">
              <a:hueOff val="-623727"/>
              <a:satOff val="-35969"/>
              <a:lumOff val="3698"/>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FA67817-4D83-8649-9A59-6FC1DA9999D8}">
      <dsp:nvSpPr>
        <dsp:cNvPr id="0" name=""/>
        <dsp:cNvSpPr/>
      </dsp:nvSpPr>
      <dsp:spPr>
        <a:xfrm>
          <a:off x="5380002" y="464830"/>
          <a:ext cx="2444055" cy="3421677"/>
        </a:xfrm>
        <a:prstGeom prst="rect">
          <a:avLst/>
        </a:prstGeom>
        <a:solidFill>
          <a:schemeClr val="accent2">
            <a:tint val="40000"/>
            <a:alpha val="90000"/>
            <a:hueOff val="-566151"/>
            <a:satOff val="-50231"/>
            <a:lumOff val="-513"/>
            <a:alphaOff val="0"/>
          </a:schemeClr>
        </a:solidFill>
        <a:ln w="12700" cap="flat" cmpd="sng" algn="ctr">
          <a:solidFill>
            <a:schemeClr val="accent2">
              <a:tint val="40000"/>
              <a:alpha val="90000"/>
              <a:hueOff val="-566151"/>
              <a:satOff val="-50231"/>
              <a:lumOff val="-51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933450">
            <a:lnSpc>
              <a:spcPct val="90000"/>
            </a:lnSpc>
            <a:spcBef>
              <a:spcPct val="0"/>
            </a:spcBef>
            <a:spcAft>
              <a:spcPct val="35000"/>
            </a:spcAft>
            <a:buNone/>
          </a:pPr>
          <a:r>
            <a:rPr lang="en-US" sz="2100" kern="1200" dirty="0"/>
            <a:t>Practice refining clinical questions so that we can get to an answer</a:t>
          </a:r>
        </a:p>
      </dsp:txBody>
      <dsp:txXfrm>
        <a:off x="5380002" y="1765067"/>
        <a:ext cx="2444055" cy="2053006"/>
      </dsp:txXfrm>
    </dsp:sp>
    <dsp:sp modelId="{A15184A5-F2AC-F841-9E5D-451594F5CC3E}">
      <dsp:nvSpPr>
        <dsp:cNvPr id="0" name=""/>
        <dsp:cNvSpPr/>
      </dsp:nvSpPr>
      <dsp:spPr>
        <a:xfrm>
          <a:off x="6088778" y="806997"/>
          <a:ext cx="1026503" cy="1026503"/>
        </a:xfrm>
        <a:prstGeom prst="ellipse">
          <a:avLst/>
        </a:prstGeom>
        <a:solidFill>
          <a:schemeClr val="accent2">
            <a:hueOff val="-831636"/>
            <a:satOff val="-47959"/>
            <a:lumOff val="4930"/>
            <a:alphaOff val="0"/>
          </a:schemeClr>
        </a:solidFill>
        <a:ln w="12700" cap="flat" cmpd="sng" algn="ctr">
          <a:solidFill>
            <a:schemeClr val="accent2">
              <a:hueOff val="-831636"/>
              <a:satOff val="-47959"/>
              <a:lumOff val="493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6239106" y="957325"/>
        <a:ext cx="725847" cy="725847"/>
      </dsp:txXfrm>
    </dsp:sp>
    <dsp:sp modelId="{F4EFB847-406A-5B48-BE9A-DAD171A44E17}">
      <dsp:nvSpPr>
        <dsp:cNvPr id="0" name=""/>
        <dsp:cNvSpPr/>
      </dsp:nvSpPr>
      <dsp:spPr>
        <a:xfrm>
          <a:off x="5380002" y="3886435"/>
          <a:ext cx="2444055" cy="72"/>
        </a:xfrm>
        <a:prstGeom prst="rect">
          <a:avLst/>
        </a:prstGeom>
        <a:solidFill>
          <a:schemeClr val="accent2">
            <a:hueOff val="-1039545"/>
            <a:satOff val="-59949"/>
            <a:lumOff val="6163"/>
            <a:alphaOff val="0"/>
          </a:schemeClr>
        </a:solidFill>
        <a:ln w="12700" cap="flat" cmpd="sng" algn="ctr">
          <a:solidFill>
            <a:schemeClr val="accent2">
              <a:hueOff val="-1039545"/>
              <a:satOff val="-59949"/>
              <a:lumOff val="6163"/>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FF6C7E1F-48E2-DC42-BAFC-978522247102}">
      <dsp:nvSpPr>
        <dsp:cNvPr id="0" name=""/>
        <dsp:cNvSpPr/>
      </dsp:nvSpPr>
      <dsp:spPr>
        <a:xfrm>
          <a:off x="8068463" y="464830"/>
          <a:ext cx="2444055" cy="3421677"/>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933450">
            <a:lnSpc>
              <a:spcPct val="90000"/>
            </a:lnSpc>
            <a:spcBef>
              <a:spcPct val="0"/>
            </a:spcBef>
            <a:spcAft>
              <a:spcPct val="35000"/>
            </a:spcAft>
            <a:buNone/>
          </a:pPr>
          <a:r>
            <a:rPr lang="en-US" sz="2100" kern="1200" dirty="0"/>
            <a:t>Provide resources for searching for evidence </a:t>
          </a:r>
        </a:p>
      </dsp:txBody>
      <dsp:txXfrm>
        <a:off x="8068463" y="1765067"/>
        <a:ext cx="2444055" cy="2053006"/>
      </dsp:txXfrm>
    </dsp:sp>
    <dsp:sp modelId="{9666C801-C3F7-2440-BAC3-9FCA30E7D90F}">
      <dsp:nvSpPr>
        <dsp:cNvPr id="0" name=""/>
        <dsp:cNvSpPr/>
      </dsp:nvSpPr>
      <dsp:spPr>
        <a:xfrm>
          <a:off x="8777239" y="806997"/>
          <a:ext cx="1026503" cy="1026503"/>
        </a:xfrm>
        <a:prstGeom prst="ellipse">
          <a:avLst/>
        </a:prstGeom>
        <a:solidFill>
          <a:schemeClr val="accent2">
            <a:hueOff val="-1247454"/>
            <a:satOff val="-71938"/>
            <a:lumOff val="7395"/>
            <a:alphaOff val="0"/>
          </a:schemeClr>
        </a:solidFill>
        <a:ln w="12700" cap="flat" cmpd="sng" algn="ctr">
          <a:solidFill>
            <a:schemeClr val="accent2">
              <a:hueOff val="-1247454"/>
              <a:satOff val="-71938"/>
              <a:lumOff val="7395"/>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8927567" y="957325"/>
        <a:ext cx="725847" cy="725847"/>
      </dsp:txXfrm>
    </dsp:sp>
    <dsp:sp modelId="{A65AE084-9F81-2C4A-B9BB-AB22C6381E8B}">
      <dsp:nvSpPr>
        <dsp:cNvPr id="0" name=""/>
        <dsp:cNvSpPr/>
      </dsp:nvSpPr>
      <dsp:spPr>
        <a:xfrm>
          <a:off x="8068463" y="3886435"/>
          <a:ext cx="2444055" cy="72"/>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31E5F7-A328-9542-AA62-4D3BE6B9CE9E}">
      <dsp:nvSpPr>
        <dsp:cNvPr id="0" name=""/>
        <dsp:cNvSpPr/>
      </dsp:nvSpPr>
      <dsp:spPr>
        <a:xfrm>
          <a:off x="0" y="0"/>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B6739D-F9D3-4F44-B865-FB6D11A87B93}">
      <dsp:nvSpPr>
        <dsp:cNvPr id="0" name=""/>
        <dsp:cNvSpPr/>
      </dsp:nvSpPr>
      <dsp:spPr>
        <a:xfrm>
          <a:off x="0" y="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A 55-year-old white woman presents with type 2 diabetes mellitus and hypertension. Her glycemic control is excellent with metformin, and she has no history of complications. To manage her hypertension, she takes a small daily dose of a thiazide diuretic. During a 6-month period, her blood pressure is 155/88 mm Hg.</a:t>
          </a:r>
        </a:p>
      </dsp:txBody>
      <dsp:txXfrm>
        <a:off x="0" y="0"/>
        <a:ext cx="6900512" cy="2768070"/>
      </dsp:txXfrm>
    </dsp:sp>
    <dsp:sp modelId="{17E3E680-7502-9F49-B9CD-E6CE80D29702}">
      <dsp:nvSpPr>
        <dsp:cNvPr id="0" name=""/>
        <dsp:cNvSpPr/>
      </dsp:nvSpPr>
      <dsp:spPr>
        <a:xfrm>
          <a:off x="0" y="2768070"/>
          <a:ext cx="6900512"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F24538-73CF-0A46-BC46-32D25098F577}">
      <dsp:nvSpPr>
        <dsp:cNvPr id="0" name=""/>
        <dsp:cNvSpPr/>
      </dsp:nvSpPr>
      <dsp:spPr>
        <a:xfrm>
          <a:off x="0" y="276807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b="1" kern="1200"/>
            <a:t>Initial Question:</a:t>
          </a:r>
          <a:r>
            <a:rPr lang="en-US" sz="2600" kern="1200"/>
            <a:t> When treating hypertension, at what target blood pressure should we aim?</a:t>
          </a:r>
        </a:p>
      </dsp:txBody>
      <dsp:txXfrm>
        <a:off x="0" y="2768070"/>
        <a:ext cx="6900512" cy="27680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20ECA2-CF6B-457D-934D-9099F18D4F17}">
      <dsp:nvSpPr>
        <dsp:cNvPr id="0" name=""/>
        <dsp:cNvSpPr/>
      </dsp:nvSpPr>
      <dsp:spPr>
        <a:xfrm>
          <a:off x="0" y="26694"/>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77ADEDF-DDED-42E1-8A3C-1264DCA5B1F2}">
      <dsp:nvSpPr>
        <dsp:cNvPr id="0" name=""/>
        <dsp:cNvSpPr/>
      </dsp:nvSpPr>
      <dsp:spPr>
        <a:xfrm>
          <a:off x="296829" y="225389"/>
          <a:ext cx="539690" cy="5396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EF1EA0D-1889-426E-8464-F904971B25EB}">
      <dsp:nvSpPr>
        <dsp:cNvPr id="0" name=""/>
        <dsp:cNvSpPr/>
      </dsp:nvSpPr>
      <dsp:spPr>
        <a:xfrm>
          <a:off x="1133349" y="4606"/>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1422400">
            <a:lnSpc>
              <a:spcPct val="90000"/>
            </a:lnSpc>
            <a:spcBef>
              <a:spcPct val="0"/>
            </a:spcBef>
            <a:spcAft>
              <a:spcPct val="35000"/>
            </a:spcAft>
            <a:buNone/>
          </a:pPr>
          <a:r>
            <a:rPr lang="en-US" sz="3200" b="1" i="1" kern="1200" dirty="0"/>
            <a:t>Ask</a:t>
          </a:r>
          <a:r>
            <a:rPr lang="en-US" sz="3200" b="1" kern="1200" dirty="0"/>
            <a:t> a question </a:t>
          </a:r>
          <a:endParaRPr lang="en-US" sz="3200" kern="1200" dirty="0"/>
        </a:p>
      </dsp:txBody>
      <dsp:txXfrm>
        <a:off x="1133349" y="4606"/>
        <a:ext cx="5455341" cy="981254"/>
      </dsp:txXfrm>
    </dsp:sp>
    <dsp:sp modelId="{6B1A916B-527C-4DFB-9605-4B8099C8AAD4}">
      <dsp:nvSpPr>
        <dsp:cNvPr id="0" name=""/>
        <dsp:cNvSpPr/>
      </dsp:nvSpPr>
      <dsp:spPr>
        <a:xfrm>
          <a:off x="0" y="1231175"/>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D6D4BB-3726-4A5B-9782-1DB899FAEF41}">
      <dsp:nvSpPr>
        <dsp:cNvPr id="0" name=""/>
        <dsp:cNvSpPr/>
      </dsp:nvSpPr>
      <dsp:spPr>
        <a:xfrm>
          <a:off x="296829" y="1451957"/>
          <a:ext cx="539690" cy="5396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57BF2A-0F10-422D-B429-8339951F9DDC}">
      <dsp:nvSpPr>
        <dsp:cNvPr id="0" name=""/>
        <dsp:cNvSpPr/>
      </dsp:nvSpPr>
      <dsp:spPr>
        <a:xfrm>
          <a:off x="1133349" y="1231175"/>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90000"/>
            </a:lnSpc>
            <a:spcBef>
              <a:spcPct val="0"/>
            </a:spcBef>
            <a:spcAft>
              <a:spcPct val="35000"/>
            </a:spcAft>
            <a:buNone/>
          </a:pPr>
          <a:r>
            <a:rPr lang="en-US" sz="1900" b="1" i="1" kern="1200" dirty="0"/>
            <a:t>Acquire </a:t>
          </a:r>
          <a:r>
            <a:rPr lang="en-US" sz="1900" b="1" kern="1200" dirty="0"/>
            <a:t>evidence </a:t>
          </a:r>
        </a:p>
      </dsp:txBody>
      <dsp:txXfrm>
        <a:off x="1133349" y="1231175"/>
        <a:ext cx="5455341" cy="981254"/>
      </dsp:txXfrm>
    </dsp:sp>
    <dsp:sp modelId="{1571E2C4-ACEB-497A-8CDA-4C12E533C543}">
      <dsp:nvSpPr>
        <dsp:cNvPr id="0" name=""/>
        <dsp:cNvSpPr/>
      </dsp:nvSpPr>
      <dsp:spPr>
        <a:xfrm>
          <a:off x="0" y="2457744"/>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933CD1-965C-4D00-B553-393A033140A5}">
      <dsp:nvSpPr>
        <dsp:cNvPr id="0" name=""/>
        <dsp:cNvSpPr/>
      </dsp:nvSpPr>
      <dsp:spPr>
        <a:xfrm>
          <a:off x="296829" y="2678526"/>
          <a:ext cx="539690" cy="5396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78AFEEE-FCD6-4B0D-AB6D-32F0CC2FC4C3}">
      <dsp:nvSpPr>
        <dsp:cNvPr id="0" name=""/>
        <dsp:cNvSpPr/>
      </dsp:nvSpPr>
      <dsp:spPr>
        <a:xfrm>
          <a:off x="1133349" y="2457744"/>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90000"/>
            </a:lnSpc>
            <a:spcBef>
              <a:spcPct val="0"/>
            </a:spcBef>
            <a:spcAft>
              <a:spcPct val="35000"/>
            </a:spcAft>
            <a:buNone/>
          </a:pPr>
          <a:r>
            <a:rPr lang="en-US" sz="1900" kern="1200"/>
            <a:t>critically </a:t>
          </a:r>
          <a:r>
            <a:rPr lang="en-US" sz="1900" i="1" kern="1200"/>
            <a:t>Appraise </a:t>
          </a:r>
          <a:r>
            <a:rPr lang="en-US" sz="1900" kern="1200"/>
            <a:t>evidence </a:t>
          </a:r>
        </a:p>
      </dsp:txBody>
      <dsp:txXfrm>
        <a:off x="1133349" y="2457744"/>
        <a:ext cx="5455341" cy="981254"/>
      </dsp:txXfrm>
    </dsp:sp>
    <dsp:sp modelId="{D1122056-18BE-4ABF-AAFE-E554181168A2}">
      <dsp:nvSpPr>
        <dsp:cNvPr id="0" name=""/>
        <dsp:cNvSpPr/>
      </dsp:nvSpPr>
      <dsp:spPr>
        <a:xfrm>
          <a:off x="0" y="3684312"/>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98ED2B-6580-48CC-B68B-559B9BEE1901}">
      <dsp:nvSpPr>
        <dsp:cNvPr id="0" name=""/>
        <dsp:cNvSpPr/>
      </dsp:nvSpPr>
      <dsp:spPr>
        <a:xfrm>
          <a:off x="296829" y="3905095"/>
          <a:ext cx="539690" cy="5396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AA4DA1A-8764-40DA-8C21-778D4BC0414F}">
      <dsp:nvSpPr>
        <dsp:cNvPr id="0" name=""/>
        <dsp:cNvSpPr/>
      </dsp:nvSpPr>
      <dsp:spPr>
        <a:xfrm>
          <a:off x="1133349" y="3684312"/>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90000"/>
            </a:lnSpc>
            <a:spcBef>
              <a:spcPct val="0"/>
            </a:spcBef>
            <a:spcAft>
              <a:spcPct val="35000"/>
            </a:spcAft>
            <a:buNone/>
          </a:pPr>
          <a:r>
            <a:rPr lang="en-US" sz="1900" i="1" kern="1200"/>
            <a:t>Apply </a:t>
          </a:r>
          <a:r>
            <a:rPr lang="en-US" sz="1900" kern="1200"/>
            <a:t>evidence </a:t>
          </a:r>
        </a:p>
      </dsp:txBody>
      <dsp:txXfrm>
        <a:off x="1133349" y="3684312"/>
        <a:ext cx="5455341" cy="981254"/>
      </dsp:txXfrm>
    </dsp:sp>
    <dsp:sp modelId="{7061FE8F-23FB-4FC6-B492-09FF28743776}">
      <dsp:nvSpPr>
        <dsp:cNvPr id="0" name=""/>
        <dsp:cNvSpPr/>
      </dsp:nvSpPr>
      <dsp:spPr>
        <a:xfrm>
          <a:off x="0" y="4910881"/>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EA6286-93C3-49DA-B059-DD99DC25ED6F}">
      <dsp:nvSpPr>
        <dsp:cNvPr id="0" name=""/>
        <dsp:cNvSpPr/>
      </dsp:nvSpPr>
      <dsp:spPr>
        <a:xfrm>
          <a:off x="296829" y="5131663"/>
          <a:ext cx="539690" cy="53969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6022F95-27CC-4ABC-8B77-CD517C553042}">
      <dsp:nvSpPr>
        <dsp:cNvPr id="0" name=""/>
        <dsp:cNvSpPr/>
      </dsp:nvSpPr>
      <dsp:spPr>
        <a:xfrm>
          <a:off x="1133349" y="4910881"/>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90000"/>
            </a:lnSpc>
            <a:spcBef>
              <a:spcPct val="0"/>
            </a:spcBef>
            <a:spcAft>
              <a:spcPct val="35000"/>
            </a:spcAft>
            <a:buNone/>
          </a:pPr>
          <a:r>
            <a:rPr lang="en-US" sz="1900" i="1" kern="1200"/>
            <a:t>Assess </a:t>
          </a:r>
          <a:r>
            <a:rPr lang="en-US" sz="1900" kern="1200"/>
            <a:t>EBM process</a:t>
          </a:r>
        </a:p>
      </dsp:txBody>
      <dsp:txXfrm>
        <a:off x="1133349" y="4910881"/>
        <a:ext cx="5455341" cy="981254"/>
      </dsp:txXfrm>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A4E619-5740-9D40-BC28-6BB7A627DA32}" type="datetimeFigureOut">
              <a:rPr lang="en-US" smtClean="0"/>
              <a:t>3/21/24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695A13-282E-064F-8BC8-A40F0DF2849E}" type="slidenum">
              <a:rPr lang="en-US" smtClean="0"/>
              <a:t>‹#›</a:t>
            </a:fld>
            <a:endParaRPr lang="en-US"/>
          </a:p>
        </p:txBody>
      </p:sp>
    </p:spTree>
    <p:extLst>
      <p:ext uri="{BB962C8B-B14F-4D97-AF65-F5344CB8AC3E}">
        <p14:creationId xmlns:p14="http://schemas.microsoft.com/office/powerpoint/2010/main" val="3149119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5</a:t>
            </a:fld>
            <a:endParaRPr lang="en-US"/>
          </a:p>
        </p:txBody>
      </p:sp>
    </p:spTree>
    <p:extLst>
      <p:ext uri="{BB962C8B-B14F-4D97-AF65-F5344CB8AC3E}">
        <p14:creationId xmlns:p14="http://schemas.microsoft.com/office/powerpoint/2010/main" val="2965643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single study examines a specific question in a limited population and results may not be relevant to other groups.</a:t>
            </a:r>
          </a:p>
          <a:p>
            <a:r>
              <a:rPr lang="en-US" sz="1200" b="0" i="0" kern="1200" dirty="0">
                <a:solidFill>
                  <a:schemeClr val="tx1"/>
                </a:solidFill>
                <a:effectLst/>
                <a:latin typeface="+mn-lt"/>
                <a:ea typeface="+mn-ea"/>
                <a:cs typeface="+mn-cs"/>
              </a:rPr>
              <a:t>A synopsis summarizes evidence from a high-quality study or set of studies; synopses of multiple studies provide stronger evidence than synopses of a single study.</a:t>
            </a:r>
          </a:p>
          <a:p>
            <a:r>
              <a:rPr lang="en-US" sz="1200" b="0" i="0" kern="1200" dirty="0">
                <a:solidFill>
                  <a:schemeClr val="tx1"/>
                </a:solidFill>
                <a:effectLst/>
                <a:latin typeface="+mn-lt"/>
                <a:ea typeface="+mn-ea"/>
                <a:cs typeface="+mn-cs"/>
              </a:rPr>
              <a:t>A synthesis, or systematic review is a comprehensive summary of all the evidence for a specific question.</a:t>
            </a:r>
          </a:p>
          <a:p>
            <a:r>
              <a:rPr lang="en-US" sz="1200" b="0" i="0" kern="1200" dirty="0">
                <a:solidFill>
                  <a:schemeClr val="tx1"/>
                </a:solidFill>
                <a:effectLst/>
                <a:latin typeface="+mn-lt"/>
                <a:ea typeface="+mn-ea"/>
                <a:cs typeface="+mn-cs"/>
              </a:rPr>
              <a:t>Summaries are clinical guidelines or textbooks that are updated routinely to reflect complete and updated information about clinical issues.</a:t>
            </a:r>
          </a:p>
          <a:p>
            <a:r>
              <a:rPr lang="en-US" sz="1200" b="0" i="0" kern="1200" dirty="0">
                <a:solidFill>
                  <a:schemeClr val="tx1"/>
                </a:solidFill>
                <a:effectLst/>
                <a:latin typeface="+mn-lt"/>
                <a:ea typeface="+mn-ea"/>
                <a:cs typeface="+mn-cs"/>
              </a:rPr>
              <a:t>Systems populated by many, many individual patient records represent the ideal source of evidence.</a:t>
            </a:r>
          </a:p>
          <a:p>
            <a:br>
              <a:rPr lang="en-US" dirty="0"/>
            </a:br>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41</a:t>
            </a:fld>
            <a:endParaRPr lang="en-US"/>
          </a:p>
        </p:txBody>
      </p:sp>
    </p:spTree>
    <p:extLst>
      <p:ext uri="{BB962C8B-B14F-4D97-AF65-F5344CB8AC3E}">
        <p14:creationId xmlns:p14="http://schemas.microsoft.com/office/powerpoint/2010/main" val="1237799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45</a:t>
            </a:fld>
            <a:endParaRPr lang="en-US"/>
          </a:p>
        </p:txBody>
      </p:sp>
    </p:spTree>
    <p:extLst>
      <p:ext uri="{BB962C8B-B14F-4D97-AF65-F5344CB8AC3E}">
        <p14:creationId xmlns:p14="http://schemas.microsoft.com/office/powerpoint/2010/main" val="4146889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63805-7C97-1BC7-D89A-8745AB9D2B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7F8C5F-6C56-C2F9-69A2-A0D6A1D12E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DA2E625-30EC-435A-C023-0E22BA56A8E1}"/>
              </a:ext>
            </a:extLst>
          </p:cNvPr>
          <p:cNvSpPr>
            <a:spLocks noGrp="1"/>
          </p:cNvSpPr>
          <p:nvPr>
            <p:ph type="dt" sz="half" idx="10"/>
          </p:nvPr>
        </p:nvSpPr>
        <p:spPr/>
        <p:txBody>
          <a:bodyPr/>
          <a:lstStyle/>
          <a:p>
            <a:fld id="{86030F79-E72E-0044-8BDB-082F28B73FC0}" type="datetimeFigureOut">
              <a:rPr lang="en-US" smtClean="0"/>
              <a:t>3/21/24</a:t>
            </a:fld>
            <a:endParaRPr lang="en-US"/>
          </a:p>
        </p:txBody>
      </p:sp>
      <p:sp>
        <p:nvSpPr>
          <p:cNvPr id="5" name="Footer Placeholder 4">
            <a:extLst>
              <a:ext uri="{FF2B5EF4-FFF2-40B4-BE49-F238E27FC236}">
                <a16:creationId xmlns:a16="http://schemas.microsoft.com/office/drawing/2014/main" id="{544E0442-4030-30C8-8078-52AF2225B9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BE88C4-D3FD-6C3B-B04D-CF5ECA39113A}"/>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771267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63CE4-600B-3380-3676-D923112E4F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D4B543-D7CA-CBBD-B38C-7EA110E053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50F571-3FAE-3A80-BDF0-E6CC26BD12F1}"/>
              </a:ext>
            </a:extLst>
          </p:cNvPr>
          <p:cNvSpPr>
            <a:spLocks noGrp="1"/>
          </p:cNvSpPr>
          <p:nvPr>
            <p:ph type="dt" sz="half" idx="10"/>
          </p:nvPr>
        </p:nvSpPr>
        <p:spPr/>
        <p:txBody>
          <a:bodyPr/>
          <a:lstStyle/>
          <a:p>
            <a:fld id="{86030F79-E72E-0044-8BDB-082F28B73FC0}" type="datetimeFigureOut">
              <a:rPr lang="en-US" smtClean="0"/>
              <a:t>3/21/24</a:t>
            </a:fld>
            <a:endParaRPr lang="en-US"/>
          </a:p>
        </p:txBody>
      </p:sp>
      <p:sp>
        <p:nvSpPr>
          <p:cNvPr id="5" name="Footer Placeholder 4">
            <a:extLst>
              <a:ext uri="{FF2B5EF4-FFF2-40B4-BE49-F238E27FC236}">
                <a16:creationId xmlns:a16="http://schemas.microsoft.com/office/drawing/2014/main" id="{5289E90B-EE4E-B5D1-B4D2-A600C69406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F22024-A989-375D-779C-57578C3F1189}"/>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592242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E7610-CC40-886C-9B04-1345B44649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A3A914-A72A-DA49-ED54-5591758E12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03684A-42B3-59C9-8696-CF410455AFC4}"/>
              </a:ext>
            </a:extLst>
          </p:cNvPr>
          <p:cNvSpPr>
            <a:spLocks noGrp="1"/>
          </p:cNvSpPr>
          <p:nvPr>
            <p:ph type="dt" sz="half" idx="10"/>
          </p:nvPr>
        </p:nvSpPr>
        <p:spPr/>
        <p:txBody>
          <a:bodyPr/>
          <a:lstStyle/>
          <a:p>
            <a:fld id="{86030F79-E72E-0044-8BDB-082F28B73FC0}" type="datetimeFigureOut">
              <a:rPr lang="en-US" smtClean="0"/>
              <a:t>3/21/24</a:t>
            </a:fld>
            <a:endParaRPr lang="en-US"/>
          </a:p>
        </p:txBody>
      </p:sp>
      <p:sp>
        <p:nvSpPr>
          <p:cNvPr id="5" name="Footer Placeholder 4">
            <a:extLst>
              <a:ext uri="{FF2B5EF4-FFF2-40B4-BE49-F238E27FC236}">
                <a16:creationId xmlns:a16="http://schemas.microsoft.com/office/drawing/2014/main" id="{F1C2CAE3-1E16-8EF7-04D6-7566D60CB3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783707-EE01-BB09-186A-041CAA26E913}"/>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496499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0ECCE-7BEE-F9F7-B9A3-50A9EF6A6D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CD6E1B-460A-9BF9-A10D-6BA145927E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D1FF59-4AF8-87D7-AB3A-81615CE542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DA04EC-87E7-44C6-96C3-DBDF2590FBB7}"/>
              </a:ext>
            </a:extLst>
          </p:cNvPr>
          <p:cNvSpPr>
            <a:spLocks noGrp="1"/>
          </p:cNvSpPr>
          <p:nvPr>
            <p:ph type="dt" sz="half" idx="10"/>
          </p:nvPr>
        </p:nvSpPr>
        <p:spPr/>
        <p:txBody>
          <a:bodyPr/>
          <a:lstStyle/>
          <a:p>
            <a:fld id="{86030F79-E72E-0044-8BDB-082F28B73FC0}" type="datetimeFigureOut">
              <a:rPr lang="en-US" smtClean="0"/>
              <a:t>3/21/24</a:t>
            </a:fld>
            <a:endParaRPr lang="en-US"/>
          </a:p>
        </p:txBody>
      </p:sp>
      <p:sp>
        <p:nvSpPr>
          <p:cNvPr id="6" name="Footer Placeholder 5">
            <a:extLst>
              <a:ext uri="{FF2B5EF4-FFF2-40B4-BE49-F238E27FC236}">
                <a16:creationId xmlns:a16="http://schemas.microsoft.com/office/drawing/2014/main" id="{5E7E9D79-4AC9-600A-7DCC-672FE0BD85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F45D98-FC33-3640-41A0-5F5F6F6AC730}"/>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884230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8074E-B41B-A778-9252-15892CE254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B7A96F-B7A6-B3C4-24DF-E08128ED34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5C69F0-5F14-3CBF-A57B-0B4DD69417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714CB8-3D7E-C6B1-9DBE-11E1F29DCA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CF395D-331A-76F8-916D-DF8B37ABE9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7E95BF-4DBC-AE4A-B5FF-965A02727087}"/>
              </a:ext>
            </a:extLst>
          </p:cNvPr>
          <p:cNvSpPr>
            <a:spLocks noGrp="1"/>
          </p:cNvSpPr>
          <p:nvPr>
            <p:ph type="dt" sz="half" idx="10"/>
          </p:nvPr>
        </p:nvSpPr>
        <p:spPr/>
        <p:txBody>
          <a:bodyPr/>
          <a:lstStyle/>
          <a:p>
            <a:fld id="{86030F79-E72E-0044-8BDB-082F28B73FC0}" type="datetimeFigureOut">
              <a:rPr lang="en-US" smtClean="0"/>
              <a:t>3/21/24</a:t>
            </a:fld>
            <a:endParaRPr lang="en-US"/>
          </a:p>
        </p:txBody>
      </p:sp>
      <p:sp>
        <p:nvSpPr>
          <p:cNvPr id="8" name="Footer Placeholder 7">
            <a:extLst>
              <a:ext uri="{FF2B5EF4-FFF2-40B4-BE49-F238E27FC236}">
                <a16:creationId xmlns:a16="http://schemas.microsoft.com/office/drawing/2014/main" id="{E4DA36E4-0D12-B075-5405-FEF52552F5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BD0B3B8-FB22-BEE4-1476-3BC06184BD9D}"/>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638742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64BB7-0D85-5B3B-A945-18F59C19CE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4893DD-F54F-AB90-7D6D-D998101E71E5}"/>
              </a:ext>
            </a:extLst>
          </p:cNvPr>
          <p:cNvSpPr>
            <a:spLocks noGrp="1"/>
          </p:cNvSpPr>
          <p:nvPr>
            <p:ph type="dt" sz="half" idx="10"/>
          </p:nvPr>
        </p:nvSpPr>
        <p:spPr/>
        <p:txBody>
          <a:bodyPr/>
          <a:lstStyle/>
          <a:p>
            <a:fld id="{86030F79-E72E-0044-8BDB-082F28B73FC0}" type="datetimeFigureOut">
              <a:rPr lang="en-US" smtClean="0"/>
              <a:t>3/21/24</a:t>
            </a:fld>
            <a:endParaRPr lang="en-US"/>
          </a:p>
        </p:txBody>
      </p:sp>
      <p:sp>
        <p:nvSpPr>
          <p:cNvPr id="4" name="Footer Placeholder 3">
            <a:extLst>
              <a:ext uri="{FF2B5EF4-FFF2-40B4-BE49-F238E27FC236}">
                <a16:creationId xmlns:a16="http://schemas.microsoft.com/office/drawing/2014/main" id="{88EEC2E9-5BA0-C1A9-AEED-0F051F45F3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05CD97-1685-2FFF-390C-3E7110E9FB50}"/>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2302053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E1EA14-686D-1AB3-2BED-7E4FB9FA9A6F}"/>
              </a:ext>
            </a:extLst>
          </p:cNvPr>
          <p:cNvSpPr>
            <a:spLocks noGrp="1"/>
          </p:cNvSpPr>
          <p:nvPr>
            <p:ph type="dt" sz="half" idx="10"/>
          </p:nvPr>
        </p:nvSpPr>
        <p:spPr/>
        <p:txBody>
          <a:bodyPr/>
          <a:lstStyle/>
          <a:p>
            <a:fld id="{86030F79-E72E-0044-8BDB-082F28B73FC0}" type="datetimeFigureOut">
              <a:rPr lang="en-US" smtClean="0"/>
              <a:t>3/21/24</a:t>
            </a:fld>
            <a:endParaRPr lang="en-US"/>
          </a:p>
        </p:txBody>
      </p:sp>
      <p:sp>
        <p:nvSpPr>
          <p:cNvPr id="3" name="Footer Placeholder 2">
            <a:extLst>
              <a:ext uri="{FF2B5EF4-FFF2-40B4-BE49-F238E27FC236}">
                <a16:creationId xmlns:a16="http://schemas.microsoft.com/office/drawing/2014/main" id="{B4A4D272-0790-D535-6902-6A653784B2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050B835-87D1-5A26-D784-111E7CAAD754}"/>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963497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51088-A10E-6B9F-29F9-B2A65B754B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C26092C-61CC-F712-03FD-1304802308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0A324C-34BC-BEE9-0B29-5F7E8CC208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B84368-EB22-ACBC-140B-FAE1D8FAF3F2}"/>
              </a:ext>
            </a:extLst>
          </p:cNvPr>
          <p:cNvSpPr>
            <a:spLocks noGrp="1"/>
          </p:cNvSpPr>
          <p:nvPr>
            <p:ph type="dt" sz="half" idx="10"/>
          </p:nvPr>
        </p:nvSpPr>
        <p:spPr/>
        <p:txBody>
          <a:bodyPr/>
          <a:lstStyle/>
          <a:p>
            <a:fld id="{86030F79-E72E-0044-8BDB-082F28B73FC0}" type="datetimeFigureOut">
              <a:rPr lang="en-US" smtClean="0"/>
              <a:t>3/21/24</a:t>
            </a:fld>
            <a:endParaRPr lang="en-US"/>
          </a:p>
        </p:txBody>
      </p:sp>
      <p:sp>
        <p:nvSpPr>
          <p:cNvPr id="6" name="Footer Placeholder 5">
            <a:extLst>
              <a:ext uri="{FF2B5EF4-FFF2-40B4-BE49-F238E27FC236}">
                <a16:creationId xmlns:a16="http://schemas.microsoft.com/office/drawing/2014/main" id="{E03176F3-8B82-9063-A034-B72ABC1C1E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B1FB6C-8EA3-9A3F-2109-CACCDF0F18A8}"/>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733655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91F29-E13A-C191-3E78-7D9EBF6804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A57F51-E57D-8D05-F3AB-5C46856858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5A750E8-3295-0736-579D-C42FFD8271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8DFC2F-DF62-C928-27A1-7F90199C7D5F}"/>
              </a:ext>
            </a:extLst>
          </p:cNvPr>
          <p:cNvSpPr>
            <a:spLocks noGrp="1"/>
          </p:cNvSpPr>
          <p:nvPr>
            <p:ph type="dt" sz="half" idx="10"/>
          </p:nvPr>
        </p:nvSpPr>
        <p:spPr/>
        <p:txBody>
          <a:bodyPr/>
          <a:lstStyle/>
          <a:p>
            <a:fld id="{86030F79-E72E-0044-8BDB-082F28B73FC0}" type="datetimeFigureOut">
              <a:rPr lang="en-US" smtClean="0"/>
              <a:t>3/21/24</a:t>
            </a:fld>
            <a:endParaRPr lang="en-US"/>
          </a:p>
        </p:txBody>
      </p:sp>
      <p:sp>
        <p:nvSpPr>
          <p:cNvPr id="6" name="Footer Placeholder 5">
            <a:extLst>
              <a:ext uri="{FF2B5EF4-FFF2-40B4-BE49-F238E27FC236}">
                <a16:creationId xmlns:a16="http://schemas.microsoft.com/office/drawing/2014/main" id="{7A1E6D03-FE73-6F25-670C-537D6612DA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A0DCF4-EB3A-1239-A0DA-D9C1E8B6CA2A}"/>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111086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4E7CF-B844-E2B1-B037-54C0920840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AAEC49-35C5-F776-4E97-6DC33329C9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4572D3-6C35-5953-4B1A-DE69FE1D23BF}"/>
              </a:ext>
            </a:extLst>
          </p:cNvPr>
          <p:cNvSpPr>
            <a:spLocks noGrp="1"/>
          </p:cNvSpPr>
          <p:nvPr>
            <p:ph type="dt" sz="half" idx="10"/>
          </p:nvPr>
        </p:nvSpPr>
        <p:spPr/>
        <p:txBody>
          <a:bodyPr/>
          <a:lstStyle/>
          <a:p>
            <a:fld id="{86030F79-E72E-0044-8BDB-082F28B73FC0}" type="datetimeFigureOut">
              <a:rPr lang="en-US" smtClean="0"/>
              <a:t>3/21/24</a:t>
            </a:fld>
            <a:endParaRPr lang="en-US"/>
          </a:p>
        </p:txBody>
      </p:sp>
      <p:sp>
        <p:nvSpPr>
          <p:cNvPr id="5" name="Footer Placeholder 4">
            <a:extLst>
              <a:ext uri="{FF2B5EF4-FFF2-40B4-BE49-F238E27FC236}">
                <a16:creationId xmlns:a16="http://schemas.microsoft.com/office/drawing/2014/main" id="{62C9549D-A910-F309-6435-945150C4B3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5A67B2-90D4-894D-4AA1-100EF9BDA5C1}"/>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648935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B27A8B-A589-825E-15FE-422FDA2C3D1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2ADF24-642F-75B9-C9DB-8CDAED15EE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DC13A9-B554-7AD2-86F6-ED4125F4C4E4}"/>
              </a:ext>
            </a:extLst>
          </p:cNvPr>
          <p:cNvSpPr>
            <a:spLocks noGrp="1"/>
          </p:cNvSpPr>
          <p:nvPr>
            <p:ph type="dt" sz="half" idx="10"/>
          </p:nvPr>
        </p:nvSpPr>
        <p:spPr/>
        <p:txBody>
          <a:bodyPr/>
          <a:lstStyle/>
          <a:p>
            <a:fld id="{86030F79-E72E-0044-8BDB-082F28B73FC0}" type="datetimeFigureOut">
              <a:rPr lang="en-US" smtClean="0"/>
              <a:t>3/21/24</a:t>
            </a:fld>
            <a:endParaRPr lang="en-US"/>
          </a:p>
        </p:txBody>
      </p:sp>
      <p:sp>
        <p:nvSpPr>
          <p:cNvPr id="5" name="Footer Placeholder 4">
            <a:extLst>
              <a:ext uri="{FF2B5EF4-FFF2-40B4-BE49-F238E27FC236}">
                <a16:creationId xmlns:a16="http://schemas.microsoft.com/office/drawing/2014/main" id="{DCF625A4-3926-8397-F3A3-05AF9E95B9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77B8C1-20D1-B6A9-2DAC-71792F0CBDD6}"/>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081779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DFD7A2-6ED2-638F-1079-1617EB369A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394BD6-D8C1-3470-57E6-2F45CBC5B3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C8874E-1835-786D-EED0-EDB63AAA2B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030F79-E72E-0044-8BDB-082F28B73FC0}" type="datetimeFigureOut">
              <a:rPr lang="en-US" smtClean="0"/>
              <a:t>3/21/24</a:t>
            </a:fld>
            <a:endParaRPr lang="en-US"/>
          </a:p>
        </p:txBody>
      </p:sp>
      <p:sp>
        <p:nvSpPr>
          <p:cNvPr id="5" name="Footer Placeholder 4">
            <a:extLst>
              <a:ext uri="{FF2B5EF4-FFF2-40B4-BE49-F238E27FC236}">
                <a16:creationId xmlns:a16="http://schemas.microsoft.com/office/drawing/2014/main" id="{D0F32EFB-CAFF-B61D-6E4F-A183CD776B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1CF034-3D39-B117-005D-A12AB0E7EE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DEA7EC-86A2-5E40-910D-B6D40AFB099E}" type="slidenum">
              <a:rPr lang="en-US" smtClean="0"/>
              <a:t>‹#›</a:t>
            </a:fld>
            <a:endParaRPr lang="en-US"/>
          </a:p>
        </p:txBody>
      </p:sp>
    </p:spTree>
    <p:extLst>
      <p:ext uri="{BB962C8B-B14F-4D97-AF65-F5344CB8AC3E}">
        <p14:creationId xmlns:p14="http://schemas.microsoft.com/office/powerpoint/2010/main" val="3153876964"/>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5.jpeg"/><Relationship Id="rId4"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annals.org/article.aspx?articleid=1032750"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www.library.vcu.edu/search/922" TargetMode="External"/><Relationship Id="rId2" Type="http://schemas.openxmlformats.org/officeDocument/2006/relationships/hyperlink" Target="https://guides.library.vcu.edu/clerkships"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930EBA3-4D2E-42E8-B828-834555328D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Colourful carved figures of humans">
            <a:extLst>
              <a:ext uri="{FF2B5EF4-FFF2-40B4-BE49-F238E27FC236}">
                <a16:creationId xmlns:a16="http://schemas.microsoft.com/office/drawing/2014/main" id="{F2AE782F-2A11-5627-CA74-2A490536D75D}"/>
              </a:ext>
            </a:extLst>
          </p:cNvPr>
          <p:cNvPicPr>
            <a:picLocks noChangeAspect="1"/>
          </p:cNvPicPr>
          <p:nvPr/>
        </p:nvPicPr>
        <p:blipFill>
          <a:blip r:embed="rId2"/>
          <a:stretch>
            <a:fillRect/>
          </a:stretch>
        </p:blipFill>
        <p:spPr>
          <a:xfrm>
            <a:off x="0" y="1344801"/>
            <a:ext cx="5850384" cy="4168398"/>
          </a:xfrm>
          <a:custGeom>
            <a:avLst/>
            <a:gdLst/>
            <a:ahLst/>
            <a:cxnLst/>
            <a:rect l="l" t="t" r="r" b="b"/>
            <a:pathLst>
              <a:path w="6094252" h="6857998">
                <a:moveTo>
                  <a:pt x="0" y="0"/>
                </a:moveTo>
                <a:lnTo>
                  <a:pt x="5898122" y="0"/>
                </a:lnTo>
                <a:cubicBezTo>
                  <a:pt x="6006442" y="0"/>
                  <a:pt x="6094252" y="87810"/>
                  <a:pt x="6094252" y="196130"/>
                </a:cubicBezTo>
                <a:lnTo>
                  <a:pt x="6094252" y="6661869"/>
                </a:lnTo>
                <a:cubicBezTo>
                  <a:pt x="6094252" y="6756649"/>
                  <a:pt x="6027023" y="6835726"/>
                  <a:pt x="5937649" y="6854015"/>
                </a:cubicBezTo>
                <a:lnTo>
                  <a:pt x="5898132" y="6857998"/>
                </a:lnTo>
                <a:lnTo>
                  <a:pt x="0" y="6857998"/>
                </a:lnTo>
                <a:close/>
              </a:path>
            </a:pathLst>
          </a:custGeom>
        </p:spPr>
      </p:pic>
      <p:sp>
        <p:nvSpPr>
          <p:cNvPr id="11" name="Arc 10">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58D3421-5B0F-7975-BDEC-1E2A6579120B}"/>
              </a:ext>
            </a:extLst>
          </p:cNvPr>
          <p:cNvSpPr>
            <a:spLocks noGrp="1"/>
          </p:cNvSpPr>
          <p:nvPr>
            <p:ph type="ctrTitle"/>
          </p:nvPr>
        </p:nvSpPr>
        <p:spPr>
          <a:xfrm>
            <a:off x="6417732" y="957715"/>
            <a:ext cx="5130798" cy="2750419"/>
          </a:xfrm>
        </p:spPr>
        <p:txBody>
          <a:bodyPr>
            <a:normAutofit/>
          </a:bodyPr>
          <a:lstStyle/>
          <a:p>
            <a:r>
              <a:rPr lang="en-US" dirty="0"/>
              <a:t>Population Health M3</a:t>
            </a:r>
          </a:p>
        </p:txBody>
      </p:sp>
      <p:sp>
        <p:nvSpPr>
          <p:cNvPr id="13" name="Oval 12">
            <a:extLst>
              <a:ext uri="{FF2B5EF4-FFF2-40B4-BE49-F238E27FC236}">
                <a16:creationId xmlns:a16="http://schemas.microsoft.com/office/drawing/2014/main" id="{528AA953-F4F9-4DC5-97C7-491F4AF937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7079" y="5607717"/>
            <a:ext cx="513442"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8834F69B-A671-53B9-AD99-5DBA575233FD}"/>
              </a:ext>
            </a:extLst>
          </p:cNvPr>
          <p:cNvSpPr>
            <a:spLocks noGrp="1"/>
          </p:cNvSpPr>
          <p:nvPr>
            <p:ph type="subTitle" idx="1"/>
          </p:nvPr>
        </p:nvSpPr>
        <p:spPr>
          <a:xfrm>
            <a:off x="6417732" y="3800209"/>
            <a:ext cx="5130798" cy="2307022"/>
          </a:xfrm>
        </p:spPr>
        <p:txBody>
          <a:bodyPr>
            <a:normAutofit/>
          </a:bodyPr>
          <a:lstStyle/>
          <a:p>
            <a:r>
              <a:rPr lang="en-US" dirty="0"/>
              <a:t>An introduction to evidence based medicine for patient care</a:t>
            </a:r>
          </a:p>
          <a:p>
            <a:endParaRPr lang="en-US" dirty="0"/>
          </a:p>
          <a:p>
            <a:r>
              <a:rPr lang="en-US" dirty="0"/>
              <a:t>Michael Joyce, MD, FACEP</a:t>
            </a:r>
          </a:p>
          <a:p>
            <a:endParaRPr lang="en-US" dirty="0"/>
          </a:p>
        </p:txBody>
      </p:sp>
    </p:spTree>
    <p:extLst>
      <p:ext uri="{BB962C8B-B14F-4D97-AF65-F5344CB8AC3E}">
        <p14:creationId xmlns:p14="http://schemas.microsoft.com/office/powerpoint/2010/main" val="2017902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49CAD3-F5F1-409A-5D26-7BD616689140}"/>
              </a:ext>
            </a:extLst>
          </p:cNvPr>
          <p:cNvSpPr>
            <a:spLocks noGrp="1"/>
          </p:cNvSpPr>
          <p:nvPr>
            <p:ph type="title"/>
          </p:nvPr>
        </p:nvSpPr>
        <p:spPr>
          <a:xfrm>
            <a:off x="838200" y="365125"/>
            <a:ext cx="10515600" cy="1325563"/>
          </a:xfrm>
        </p:spPr>
        <p:txBody>
          <a:bodyPr>
            <a:normAutofit/>
          </a:bodyPr>
          <a:lstStyle/>
          <a:p>
            <a:r>
              <a:rPr lang="en-US" sz="5400"/>
              <a:t>Goals and Objectives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D636D6B-DEC9-A294-729D-6AA118F0BB7F}"/>
              </a:ext>
            </a:extLst>
          </p:cNvPr>
          <p:cNvSpPr>
            <a:spLocks noGrp="1"/>
          </p:cNvSpPr>
          <p:nvPr>
            <p:ph idx="1"/>
          </p:nvPr>
        </p:nvSpPr>
        <p:spPr>
          <a:xfrm>
            <a:off x="838200" y="1929384"/>
            <a:ext cx="10515600" cy="4251960"/>
          </a:xfrm>
        </p:spPr>
        <p:txBody>
          <a:bodyPr>
            <a:normAutofit/>
          </a:bodyPr>
          <a:lstStyle/>
          <a:p>
            <a:r>
              <a:rPr lang="en-US" sz="1700" b="1"/>
              <a:t>Goal</a:t>
            </a:r>
            <a:endParaRPr lang="en-US" sz="1700"/>
          </a:p>
          <a:p>
            <a:pPr lvl="0"/>
            <a:r>
              <a:rPr lang="en-US" sz="1700"/>
              <a:t>The goal of this course is for students to learn the necessary knowledge and skills to acquire, appraise, and apply evidence-based medicine to the care of their patients. By the end of this course, third year medical students will be to make patient care decisions using the principles of EBM.</a:t>
            </a:r>
          </a:p>
          <a:p>
            <a:r>
              <a:rPr lang="en-US" sz="1700"/>
              <a:t> </a:t>
            </a:r>
            <a:r>
              <a:rPr lang="en-US" sz="1700" b="1"/>
              <a:t>Objectives</a:t>
            </a:r>
            <a:endParaRPr lang="en-US" sz="1700"/>
          </a:p>
          <a:p>
            <a:pPr marL="0" indent="0">
              <a:buNone/>
            </a:pPr>
            <a:r>
              <a:rPr lang="en-US" sz="1700" b="1"/>
              <a:t>         </a:t>
            </a:r>
            <a:r>
              <a:rPr lang="en-US" sz="1700"/>
              <a:t>By the end of this course the M3 student will be able to: </a:t>
            </a:r>
          </a:p>
          <a:p>
            <a:pPr lvl="1"/>
            <a:r>
              <a:rPr lang="en-US" sz="1700"/>
              <a:t>formulate a clinical question based on a patient scenario in the format of PICO (Population/disease, Intervention/exposure, Comparator, and Outcome); </a:t>
            </a:r>
          </a:p>
          <a:p>
            <a:pPr lvl="1"/>
            <a:r>
              <a:rPr lang="en-US" sz="1700"/>
              <a:t>Perform a refined search of the medical literature to answer a clinical question using both primary sources and pre-appraised literature</a:t>
            </a:r>
          </a:p>
          <a:p>
            <a:pPr lvl="1"/>
            <a:r>
              <a:rPr lang="en-US" sz="1700"/>
              <a:t>Select appropriate types of articles based on the type of clinical question (therapy, harm, diagnosis, prognosis)</a:t>
            </a:r>
          </a:p>
          <a:p>
            <a:pPr lvl="1"/>
            <a:r>
              <a:rPr lang="en-US" sz="1700"/>
              <a:t>Evaluate articles for study methodology, effectiveness, and generalizability using criteria such as GRADE or other scoring systems</a:t>
            </a:r>
          </a:p>
          <a:p>
            <a:pPr lvl="1"/>
            <a:r>
              <a:rPr lang="en-US" sz="1700"/>
              <a:t>Summarize the available evidence and present summarized evidence as a recommendation to a patient</a:t>
            </a:r>
          </a:p>
          <a:p>
            <a:endParaRPr lang="en-US" sz="1700"/>
          </a:p>
        </p:txBody>
      </p:sp>
    </p:spTree>
    <p:extLst>
      <p:ext uri="{BB962C8B-B14F-4D97-AF65-F5344CB8AC3E}">
        <p14:creationId xmlns:p14="http://schemas.microsoft.com/office/powerpoint/2010/main" val="1204597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2CFEB66-0EDB-65A9-E42E-F82BF1383119}"/>
              </a:ext>
            </a:extLst>
          </p:cNvPr>
          <p:cNvPicPr>
            <a:picLocks noChangeAspect="1"/>
          </p:cNvPicPr>
          <p:nvPr/>
        </p:nvPicPr>
        <p:blipFill rotWithShape="1">
          <a:blip r:embed="rId2">
            <a:duotone>
              <a:schemeClr val="bg2">
                <a:shade val="45000"/>
                <a:satMod val="135000"/>
              </a:schemeClr>
              <a:prstClr val="white"/>
            </a:duotone>
          </a:blip>
          <a:srcRect t="14069" b="6425"/>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4706F2-CC28-6342-4E9F-6702FFE3CBCD}"/>
              </a:ext>
            </a:extLst>
          </p:cNvPr>
          <p:cNvSpPr>
            <a:spLocks noGrp="1"/>
          </p:cNvSpPr>
          <p:nvPr>
            <p:ph type="title"/>
          </p:nvPr>
        </p:nvSpPr>
        <p:spPr>
          <a:xfrm>
            <a:off x="838200" y="365125"/>
            <a:ext cx="10515600" cy="1325563"/>
          </a:xfrm>
        </p:spPr>
        <p:txBody>
          <a:bodyPr>
            <a:normAutofit/>
          </a:bodyPr>
          <a:lstStyle/>
          <a:p>
            <a:r>
              <a:rPr lang="en-US" dirty="0"/>
              <a:t>Today’s outline</a:t>
            </a:r>
          </a:p>
        </p:txBody>
      </p:sp>
      <p:graphicFrame>
        <p:nvGraphicFramePr>
          <p:cNvPr id="5" name="Content Placeholder 2">
            <a:extLst>
              <a:ext uri="{FF2B5EF4-FFF2-40B4-BE49-F238E27FC236}">
                <a16:creationId xmlns:a16="http://schemas.microsoft.com/office/drawing/2014/main" id="{7CB9FDEE-5549-2DBA-3DB2-200F13455400}"/>
              </a:ext>
            </a:extLst>
          </p:cNvPr>
          <p:cNvGraphicFramePr>
            <a:graphicFrameLocks noGrp="1"/>
          </p:cNvGraphicFramePr>
          <p:nvPr>
            <p:ph idx="1"/>
            <p:extLst>
              <p:ext uri="{D42A27DB-BD31-4B8C-83A1-F6EECF244321}">
                <p14:modId xmlns:p14="http://schemas.microsoft.com/office/powerpoint/2010/main" val="105089215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6285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D8EF4-F768-E5E3-9FD6-C30370517392}"/>
              </a:ext>
            </a:extLst>
          </p:cNvPr>
          <p:cNvSpPr>
            <a:spLocks noGrp="1"/>
          </p:cNvSpPr>
          <p:nvPr>
            <p:ph type="title"/>
          </p:nvPr>
        </p:nvSpPr>
        <p:spPr>
          <a:xfrm>
            <a:off x="1136428" y="627564"/>
            <a:ext cx="7474172" cy="1325563"/>
          </a:xfrm>
        </p:spPr>
        <p:txBody>
          <a:bodyPr>
            <a:normAutofit/>
          </a:bodyPr>
          <a:lstStyle/>
          <a:p>
            <a:r>
              <a:rPr lang="en-US" dirty="0"/>
              <a:t>Reminder of EBM Principles </a:t>
            </a:r>
          </a:p>
        </p:txBody>
      </p:sp>
      <p:sp>
        <p:nvSpPr>
          <p:cNvPr id="3" name="Content Placeholder 2">
            <a:extLst>
              <a:ext uri="{FF2B5EF4-FFF2-40B4-BE49-F238E27FC236}">
                <a16:creationId xmlns:a16="http://schemas.microsoft.com/office/drawing/2014/main" id="{76B253FC-B28A-F832-0A2A-DC0D03D64C01}"/>
              </a:ext>
            </a:extLst>
          </p:cNvPr>
          <p:cNvSpPr>
            <a:spLocks noGrp="1"/>
          </p:cNvSpPr>
          <p:nvPr>
            <p:ph idx="1"/>
          </p:nvPr>
        </p:nvSpPr>
        <p:spPr>
          <a:xfrm>
            <a:off x="1136429" y="2278173"/>
            <a:ext cx="6467867" cy="3450613"/>
          </a:xfrm>
        </p:spPr>
        <p:txBody>
          <a:bodyPr anchor="ctr">
            <a:normAutofit/>
          </a:bodyPr>
          <a:lstStyle/>
          <a:p>
            <a:r>
              <a:rPr lang="en-US" sz="2200" b="1" dirty="0"/>
              <a:t>Evidence-Based Medicine</a:t>
            </a:r>
            <a:endParaRPr lang="en-US" sz="2200" b="0" dirty="0">
              <a:effectLst/>
            </a:endParaRPr>
          </a:p>
          <a:p>
            <a:pPr marL="0" indent="0" fontAlgn="base">
              <a:buNone/>
            </a:pPr>
            <a:r>
              <a:rPr lang="en-US" sz="2200" dirty="0"/>
              <a:t>	The practice of using research evidence in 	decision-making about the care of an individual 	patient</a:t>
            </a:r>
          </a:p>
          <a:p>
            <a:pPr marL="457200" lvl="1" indent="0" fontAlgn="base">
              <a:buNone/>
            </a:pPr>
            <a:r>
              <a:rPr lang="en-US" sz="1800" dirty="0"/>
              <a:t>	Involves the integration of your own clinical knowledge, 	research, and patient preferences</a:t>
            </a:r>
          </a:p>
          <a:p>
            <a:pPr marL="457200" lvl="1" indent="0" fontAlgn="base">
              <a:buNone/>
            </a:pPr>
            <a:r>
              <a:rPr lang="en-US" sz="1800" dirty="0"/>
              <a:t>	There is no one right answer! </a:t>
            </a:r>
          </a:p>
          <a:p>
            <a:r>
              <a:rPr lang="en-US" sz="2200" b="1" dirty="0"/>
              <a:t>EBM Process:</a:t>
            </a:r>
            <a:endParaRPr lang="en-US" sz="2200" b="0" dirty="0">
              <a:effectLst/>
            </a:endParaRPr>
          </a:p>
          <a:p>
            <a:pPr marL="457200" lvl="1" indent="0">
              <a:buNone/>
            </a:pPr>
            <a:r>
              <a:rPr lang="en-US" sz="1800" i="1" dirty="0"/>
              <a:t>Ask</a:t>
            </a:r>
            <a:r>
              <a:rPr lang="en-US" sz="1800" dirty="0"/>
              <a:t> a question &gt; </a:t>
            </a:r>
            <a:r>
              <a:rPr lang="en-US" sz="1800" i="1" dirty="0"/>
              <a:t>Acquire </a:t>
            </a:r>
            <a:r>
              <a:rPr lang="en-US" sz="1800" dirty="0"/>
              <a:t>evidence &gt; critically </a:t>
            </a:r>
            <a:r>
              <a:rPr lang="en-US" sz="1800" i="1" dirty="0"/>
              <a:t>Appraise </a:t>
            </a:r>
            <a:r>
              <a:rPr lang="en-US" sz="1800" dirty="0"/>
              <a:t>evidence &gt; </a:t>
            </a:r>
            <a:r>
              <a:rPr lang="en-US" sz="1800" i="1" dirty="0"/>
              <a:t>Apply </a:t>
            </a:r>
            <a:r>
              <a:rPr lang="en-US" sz="1800" dirty="0"/>
              <a:t>evidence &gt; </a:t>
            </a:r>
            <a:r>
              <a:rPr lang="en-US" sz="1800" i="1" dirty="0"/>
              <a:t>Assess </a:t>
            </a:r>
            <a:r>
              <a:rPr lang="en-US" sz="1800" dirty="0"/>
              <a:t>EBM process</a:t>
            </a:r>
          </a:p>
          <a:p>
            <a:pPr marL="457200" lvl="1" indent="0">
              <a:buNone/>
            </a:pPr>
            <a:endParaRPr lang="en-US" sz="18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Doctor">
            <a:extLst>
              <a:ext uri="{FF2B5EF4-FFF2-40B4-BE49-F238E27FC236}">
                <a16:creationId xmlns:a16="http://schemas.microsoft.com/office/drawing/2014/main" id="{EDE02CBA-B74C-0C73-6AE9-8505A77E545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3742644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B7F537-C09A-B689-2D99-5E2D529488F4}"/>
              </a:ext>
            </a:extLst>
          </p:cNvPr>
          <p:cNvSpPr>
            <a:spLocks noGrp="1"/>
          </p:cNvSpPr>
          <p:nvPr>
            <p:ph type="title"/>
          </p:nvPr>
        </p:nvSpPr>
        <p:spPr>
          <a:xfrm>
            <a:off x="630936" y="640080"/>
            <a:ext cx="4818888" cy="1481328"/>
          </a:xfrm>
        </p:spPr>
        <p:txBody>
          <a:bodyPr anchor="b">
            <a:normAutofit/>
          </a:bodyPr>
          <a:lstStyle/>
          <a:p>
            <a:r>
              <a:rPr lang="en-US" sz="3800" b="1"/>
              <a:t>What Is the Question?</a:t>
            </a:r>
            <a:br>
              <a:rPr lang="en-US" sz="3800" b="1"/>
            </a:br>
            <a:endParaRPr lang="en-US" sz="3800"/>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2B6E2D2-BC71-7F6E-719D-29044D410A3B}"/>
              </a:ext>
            </a:extLst>
          </p:cNvPr>
          <p:cNvSpPr>
            <a:spLocks noGrp="1"/>
          </p:cNvSpPr>
          <p:nvPr>
            <p:ph idx="1"/>
          </p:nvPr>
        </p:nvSpPr>
        <p:spPr>
          <a:xfrm>
            <a:off x="630936" y="2660904"/>
            <a:ext cx="4818888" cy="3547872"/>
          </a:xfrm>
        </p:spPr>
        <p:txBody>
          <a:bodyPr anchor="t">
            <a:normAutofit/>
          </a:bodyPr>
          <a:lstStyle/>
          <a:p>
            <a:r>
              <a:rPr lang="en-US" sz="2200" dirty="0"/>
              <a:t>On average, clinicians have 5 to 8 questions about individual patients per daily shift.</a:t>
            </a:r>
          </a:p>
          <a:p>
            <a:r>
              <a:rPr lang="en-US" sz="2200" dirty="0"/>
              <a:t>Some now even consider that “the use of search engines is as essential as the stethoscope.” </a:t>
            </a:r>
          </a:p>
          <a:p>
            <a:r>
              <a:rPr lang="en-US" sz="2200" dirty="0"/>
              <a:t>Background vs Foreground</a:t>
            </a:r>
          </a:p>
          <a:p>
            <a:endParaRPr lang="en-US" sz="2200" dirty="0"/>
          </a:p>
        </p:txBody>
      </p:sp>
      <p:pic>
        <p:nvPicPr>
          <p:cNvPr id="4" name="New picture">
            <a:extLst>
              <a:ext uri="{FF2B5EF4-FFF2-40B4-BE49-F238E27FC236}">
                <a16:creationId xmlns:a16="http://schemas.microsoft.com/office/drawing/2014/main" id="{6D826083-DE86-A88B-E6AC-C69B4CE16B29}"/>
              </a:ext>
            </a:extLst>
          </p:cNvPr>
          <p:cNvPicPr>
            <a:picLocks noChangeAspect="1" noChangeArrowheads="1"/>
          </p:cNvPicPr>
          <p:nvPr>
            <p:custDataLst>
              <p:tags r:id="rId1"/>
            </p:custDataLst>
          </p:nvPr>
        </p:nvPicPr>
        <p:blipFill>
          <a:blip r:embed="rId5">
            <a:extLst>
              <a:ext uri="{28A0092B-C50C-407E-A947-70E740481C1C}">
                <a14:useLocalDpi xmlns:a14="http://schemas.microsoft.com/office/drawing/2010/main" val="0"/>
              </a:ext>
            </a:extLst>
          </a:blip>
          <a:stretch>
            <a:fillRect/>
          </a:stretch>
        </p:blipFill>
        <p:spPr bwMode="auto">
          <a:xfrm>
            <a:off x="6253118" y="640080"/>
            <a:ext cx="5150828" cy="557784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7" name="TextBox 9">
            <a:extLst>
              <a:ext uri="{FF2B5EF4-FFF2-40B4-BE49-F238E27FC236}">
                <a16:creationId xmlns:a16="http://schemas.microsoft.com/office/drawing/2014/main" id="{8D4F4299-BE93-D7DC-3B8C-04BB9B056F75}"/>
              </a:ext>
            </a:extLst>
          </p:cNvPr>
          <p:cNvSpPr/>
          <p:nvPr>
            <p:custDataLst>
              <p:tags r:id="rId2"/>
            </p:custDataLst>
          </p:nvPr>
        </p:nvSpPr>
        <p:spPr>
          <a:xfrm>
            <a:off x="7415765" y="5963186"/>
            <a:ext cx="3189287" cy="1101840"/>
          </a:xfrm>
          <a:prstGeom prst="rect">
            <a:avLst/>
          </a:prstGeom>
          <a:noFill/>
          <a:ln w="9525" cap="flat" cmpd="sng" algn="ctr">
            <a:noFill/>
            <a:prstDash val="solid"/>
            <a:miter lim="800000"/>
            <a:headEnd type="none" w="med" len="med"/>
            <a:tailEnd type="none" w="med" len="med"/>
          </a:ln>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en-US" altLang="en-US" sz="800" dirty="0">
                <a:latin typeface="Helvetica" pitchFamily="2" charset="0"/>
              </a:rPr>
              <a:t>Citation: Chapter 4 What Is the Question?, </a:t>
            </a:r>
            <a:r>
              <a:rPr lang="en-US" altLang="en-US" sz="800" dirty="0" err="1">
                <a:latin typeface="Helvetica" pitchFamily="2" charset="0"/>
              </a:rPr>
              <a:t>Guyatt</a:t>
            </a:r>
            <a:r>
              <a:rPr lang="en-US" altLang="en-US" sz="800" dirty="0">
                <a:latin typeface="Helvetica" pitchFamily="2" charset="0"/>
              </a:rPr>
              <a:t> G, Rennie D, Meade MO, Cook DJ. </a:t>
            </a:r>
            <a:r>
              <a:rPr lang="en-US" altLang="en-US" sz="800" i="1" dirty="0">
                <a:latin typeface="Helvetica" pitchFamily="2" charset="0"/>
              </a:rPr>
              <a:t>Users' Guides to the Medical Literature: A Manual for Evidence-Based Clinical Practice, 3rd ed;</a:t>
            </a:r>
            <a:r>
              <a:rPr lang="en-US" altLang="en-US" sz="800" dirty="0">
                <a:latin typeface="Helvetica" pitchFamily="2" charset="0"/>
              </a:rPr>
              <a:t> 2015. Available at: https://</a:t>
            </a:r>
            <a:r>
              <a:rPr lang="en-US" altLang="en-US" sz="800" dirty="0" err="1">
                <a:latin typeface="Helvetica" pitchFamily="2" charset="0"/>
              </a:rPr>
              <a:t>jamaevidence.mhmedical.com</a:t>
            </a:r>
            <a:r>
              <a:rPr lang="en-US" altLang="en-US" sz="800" dirty="0">
                <a:latin typeface="Helvetica" pitchFamily="2" charset="0"/>
              </a:rPr>
              <a:t>/</a:t>
            </a:r>
            <a:r>
              <a:rPr lang="en-US" altLang="en-US" sz="800" dirty="0" err="1">
                <a:latin typeface="Helvetica" pitchFamily="2" charset="0"/>
              </a:rPr>
              <a:t>content.aspx?bookid</a:t>
            </a:r>
            <a:r>
              <a:rPr lang="en-US" altLang="en-US" sz="800" dirty="0">
                <a:latin typeface="Helvetica" pitchFamily="2" charset="0"/>
              </a:rPr>
              <a:t>=847&amp;sectionid=69031460 Accessed: July 06, 2022</a:t>
            </a:r>
          </a:p>
          <a:p>
            <a:pPr eaLnBrk="1" hangingPunct="1">
              <a:buFontTx/>
              <a:buNone/>
            </a:pPr>
            <a:r>
              <a:rPr lang="en-US" altLang="en-US" sz="800" dirty="0">
                <a:solidFill>
                  <a:srgbClr val="999999"/>
                </a:solidFill>
                <a:latin typeface="Helvetica" pitchFamily="2" charset="0"/>
              </a:rPr>
              <a:t>Copyright © 2022 American Medical Association. All rights reserved</a:t>
            </a:r>
          </a:p>
        </p:txBody>
      </p:sp>
      <p:cxnSp>
        <p:nvCxnSpPr>
          <p:cNvPr id="6" name="Straight Connector 5">
            <a:extLst>
              <a:ext uri="{FF2B5EF4-FFF2-40B4-BE49-F238E27FC236}">
                <a16:creationId xmlns:a16="http://schemas.microsoft.com/office/drawing/2014/main" id="{D1EF0953-7805-43C3-656E-1AAB1D69BC74}"/>
              </a:ext>
            </a:extLst>
          </p:cNvPr>
          <p:cNvCxnSpPr>
            <a:cxnSpLocks/>
          </p:cNvCxnSpPr>
          <p:nvPr/>
        </p:nvCxnSpPr>
        <p:spPr>
          <a:xfrm flipH="1">
            <a:off x="788054" y="4505481"/>
            <a:ext cx="174908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10" name="TextBox 9">
            <a:extLst>
              <a:ext uri="{FF2B5EF4-FFF2-40B4-BE49-F238E27FC236}">
                <a16:creationId xmlns:a16="http://schemas.microsoft.com/office/drawing/2014/main" id="{C0B80C05-2D3D-0F4D-CB24-EBD9CF315E42}"/>
              </a:ext>
            </a:extLst>
          </p:cNvPr>
          <p:cNvSpPr txBox="1"/>
          <p:nvPr/>
        </p:nvSpPr>
        <p:spPr>
          <a:xfrm>
            <a:off x="2537138" y="4321957"/>
            <a:ext cx="1714613" cy="367048"/>
          </a:xfrm>
          <a:prstGeom prst="rect">
            <a:avLst/>
          </a:prstGeom>
          <a:noFill/>
        </p:spPr>
        <p:txBody>
          <a:bodyPr wrap="square" rtlCol="0">
            <a:spAutoFit/>
          </a:bodyPr>
          <a:lstStyle/>
          <a:p>
            <a:r>
              <a:rPr lang="en-US" dirty="0"/>
              <a:t>Ultrasound.</a:t>
            </a:r>
          </a:p>
        </p:txBody>
      </p:sp>
    </p:spTree>
    <p:extLst>
      <p:ext uri="{BB962C8B-B14F-4D97-AF65-F5344CB8AC3E}">
        <p14:creationId xmlns:p14="http://schemas.microsoft.com/office/powerpoint/2010/main" val="1381913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AECFF2-F2C5-2C69-76D9-55D1698F4B43}"/>
              </a:ext>
            </a:extLst>
          </p:cNvPr>
          <p:cNvSpPr>
            <a:spLocks noGrp="1"/>
          </p:cNvSpPr>
          <p:nvPr>
            <p:ph type="title"/>
          </p:nvPr>
        </p:nvSpPr>
        <p:spPr>
          <a:xfrm>
            <a:off x="841248" y="548640"/>
            <a:ext cx="3600860" cy="5431536"/>
          </a:xfrm>
        </p:spPr>
        <p:txBody>
          <a:bodyPr>
            <a:normAutofit/>
          </a:bodyPr>
          <a:lstStyle/>
          <a:p>
            <a:r>
              <a:rPr lang="en-US" sz="5400"/>
              <a:t>Clarifying the question</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C7EF720-A528-7B1C-E829-9B3E8DBE428D}"/>
              </a:ext>
            </a:extLst>
          </p:cNvPr>
          <p:cNvSpPr>
            <a:spLocks noGrp="1"/>
          </p:cNvSpPr>
          <p:nvPr>
            <p:ph idx="1"/>
          </p:nvPr>
        </p:nvSpPr>
        <p:spPr>
          <a:xfrm>
            <a:off x="5126418" y="552091"/>
            <a:ext cx="6224335" cy="5431536"/>
          </a:xfrm>
        </p:spPr>
        <p:txBody>
          <a:bodyPr anchor="ctr">
            <a:normAutofit/>
          </a:bodyPr>
          <a:lstStyle/>
          <a:p>
            <a:r>
              <a:rPr lang="en-US" sz="2200" dirty="0"/>
              <a:t>Clinical questions often spring to mind in a form that makes finding answers in the medical literature a challenge. </a:t>
            </a:r>
          </a:p>
          <a:p>
            <a:r>
              <a:rPr lang="en-US" sz="2200" dirty="0"/>
              <a:t>Dissecting the question into its component parts to facilitate finding the best evidence is a fundamental skill. </a:t>
            </a:r>
          </a:p>
          <a:p>
            <a:r>
              <a:rPr lang="en-US" sz="2200" dirty="0"/>
              <a:t>This is what separates you from your patients with google searches</a:t>
            </a:r>
          </a:p>
        </p:txBody>
      </p:sp>
    </p:spTree>
    <p:extLst>
      <p:ext uri="{BB962C8B-B14F-4D97-AF65-F5344CB8AC3E}">
        <p14:creationId xmlns:p14="http://schemas.microsoft.com/office/powerpoint/2010/main" val="899591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AECFF2-F2C5-2C69-76D9-55D1698F4B43}"/>
              </a:ext>
            </a:extLst>
          </p:cNvPr>
          <p:cNvSpPr>
            <a:spLocks noGrp="1"/>
          </p:cNvSpPr>
          <p:nvPr>
            <p:ph type="title"/>
          </p:nvPr>
        </p:nvSpPr>
        <p:spPr>
          <a:xfrm>
            <a:off x="838200" y="365125"/>
            <a:ext cx="10515600" cy="1325563"/>
          </a:xfrm>
        </p:spPr>
        <p:txBody>
          <a:bodyPr>
            <a:normAutofit/>
          </a:bodyPr>
          <a:lstStyle/>
          <a:p>
            <a:r>
              <a:rPr lang="en-US" sz="5400"/>
              <a:t>Clarifying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C7EF720-A528-7B1C-E829-9B3E8DBE428D}"/>
              </a:ext>
            </a:extLst>
          </p:cNvPr>
          <p:cNvSpPr>
            <a:spLocks noGrp="1"/>
          </p:cNvSpPr>
          <p:nvPr>
            <p:ph idx="1"/>
          </p:nvPr>
        </p:nvSpPr>
        <p:spPr>
          <a:xfrm>
            <a:off x="838200" y="1929384"/>
            <a:ext cx="10515600" cy="4251960"/>
          </a:xfrm>
        </p:spPr>
        <p:txBody>
          <a:bodyPr>
            <a:normAutofit/>
          </a:bodyPr>
          <a:lstStyle/>
          <a:p>
            <a:r>
              <a:rPr lang="en-US" sz="2200"/>
              <a:t>Consider the following patient scenario: </a:t>
            </a:r>
          </a:p>
          <a:p>
            <a:r>
              <a:rPr lang="en-US" sz="2200"/>
              <a:t>A 53 year old male presents with chest pain that has been going on for 1 day.  The pain is mid sternal with no radiation.  There is no associated shortness of breath. The pain is relieved with Tylenol. He has never had pain like this before.  He has a history of diabetes and high cholesterol for which he takes medications.  He smokes cigarettes, but does not drink or use any illicit drugs.  His father died from a heart attack at age 64.  </a:t>
            </a:r>
          </a:p>
          <a:p>
            <a:r>
              <a:rPr lang="en-US" sz="2200"/>
              <a:t>Work up today reveals a normal ECG, normal troponins and chest xray, and his pain has now resolved. </a:t>
            </a:r>
          </a:p>
          <a:p>
            <a:r>
              <a:rPr lang="en-US" sz="2200"/>
              <a:t>What is the next step?  Should I get a stress test on this patient? </a:t>
            </a:r>
          </a:p>
        </p:txBody>
      </p:sp>
    </p:spTree>
    <p:extLst>
      <p:ext uri="{BB962C8B-B14F-4D97-AF65-F5344CB8AC3E}">
        <p14:creationId xmlns:p14="http://schemas.microsoft.com/office/powerpoint/2010/main" val="1643386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9844F0-0CE1-3386-3C2C-FBAB8048281E}"/>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Google</a:t>
            </a:r>
          </a:p>
        </p:txBody>
      </p:sp>
      <p:pic>
        <p:nvPicPr>
          <p:cNvPr id="5" name="Content Placeholder 4" descr="Graphical user interface, text, application, email&#10;&#10;Description automatically generated">
            <a:extLst>
              <a:ext uri="{FF2B5EF4-FFF2-40B4-BE49-F238E27FC236}">
                <a16:creationId xmlns:a16="http://schemas.microsoft.com/office/drawing/2014/main" id="{7CFE2AE5-C674-2C24-7F04-D9FFC00399A8}"/>
              </a:ext>
            </a:extLst>
          </p:cNvPr>
          <p:cNvPicPr>
            <a:picLocks noGrp="1" noChangeAspect="1"/>
          </p:cNvPicPr>
          <p:nvPr>
            <p:ph idx="1"/>
          </p:nvPr>
        </p:nvPicPr>
        <p:blipFill>
          <a:blip r:embed="rId2"/>
          <a:stretch>
            <a:fillRect/>
          </a:stretch>
        </p:blipFill>
        <p:spPr>
          <a:xfrm>
            <a:off x="4777316" y="885073"/>
            <a:ext cx="6780700" cy="5085524"/>
          </a:xfrm>
          <a:prstGeom prst="rect">
            <a:avLst/>
          </a:prstGeom>
        </p:spPr>
      </p:pic>
    </p:spTree>
    <p:extLst>
      <p:ext uri="{BB962C8B-B14F-4D97-AF65-F5344CB8AC3E}">
        <p14:creationId xmlns:p14="http://schemas.microsoft.com/office/powerpoint/2010/main" val="4107975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C73CA8-E9B8-8ECC-DE84-BD5C6780A36F}"/>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Uptodate</a:t>
            </a:r>
          </a:p>
        </p:txBody>
      </p:sp>
      <p:pic>
        <p:nvPicPr>
          <p:cNvPr id="5" name="Picture 4" descr="Graphical user interface, text, application, email&#10;&#10;Description automatically generated">
            <a:extLst>
              <a:ext uri="{FF2B5EF4-FFF2-40B4-BE49-F238E27FC236}">
                <a16:creationId xmlns:a16="http://schemas.microsoft.com/office/drawing/2014/main" id="{FCA6FCFA-BD44-2DD0-AFFD-CEEC369743FE}"/>
              </a:ext>
            </a:extLst>
          </p:cNvPr>
          <p:cNvPicPr>
            <a:picLocks noChangeAspect="1"/>
          </p:cNvPicPr>
          <p:nvPr/>
        </p:nvPicPr>
        <p:blipFill>
          <a:blip r:embed="rId2"/>
          <a:stretch>
            <a:fillRect/>
          </a:stretch>
        </p:blipFill>
        <p:spPr>
          <a:xfrm>
            <a:off x="6065467" y="643466"/>
            <a:ext cx="4204397" cy="5568739"/>
          </a:xfrm>
          <a:prstGeom prst="rect">
            <a:avLst/>
          </a:prstGeom>
        </p:spPr>
      </p:pic>
    </p:spTree>
    <p:extLst>
      <p:ext uri="{BB962C8B-B14F-4D97-AF65-F5344CB8AC3E}">
        <p14:creationId xmlns:p14="http://schemas.microsoft.com/office/powerpoint/2010/main" val="20589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C73CA8-E9B8-8ECC-DE84-BD5C6780A36F}"/>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err="1">
                <a:solidFill>
                  <a:srgbClr val="FFFFFF"/>
                </a:solidFill>
                <a:latin typeface="+mj-lt"/>
                <a:ea typeface="+mj-ea"/>
                <a:cs typeface="+mj-cs"/>
              </a:rPr>
              <a:t>Pubmed</a:t>
            </a:r>
            <a:endParaRPr lang="en-US" sz="3600" kern="1200" dirty="0">
              <a:solidFill>
                <a:srgbClr val="FFFFFF"/>
              </a:solidFill>
              <a:latin typeface="+mj-lt"/>
              <a:ea typeface="+mj-ea"/>
              <a:cs typeface="+mj-cs"/>
            </a:endParaRPr>
          </a:p>
        </p:txBody>
      </p:sp>
      <p:pic>
        <p:nvPicPr>
          <p:cNvPr id="4" name="Picture 3" descr="Graphical user interface, text&#10;&#10;Description automatically generated with medium confidence">
            <a:extLst>
              <a:ext uri="{FF2B5EF4-FFF2-40B4-BE49-F238E27FC236}">
                <a16:creationId xmlns:a16="http://schemas.microsoft.com/office/drawing/2014/main" id="{89999E5A-4C45-4D69-4156-D34289AB2F40}"/>
              </a:ext>
            </a:extLst>
          </p:cNvPr>
          <p:cNvPicPr>
            <a:picLocks noChangeAspect="1"/>
          </p:cNvPicPr>
          <p:nvPr/>
        </p:nvPicPr>
        <p:blipFill>
          <a:blip r:embed="rId2"/>
          <a:stretch>
            <a:fillRect/>
          </a:stretch>
        </p:blipFill>
        <p:spPr>
          <a:xfrm>
            <a:off x="4775191" y="324175"/>
            <a:ext cx="6811467" cy="6209650"/>
          </a:xfrm>
          <a:prstGeom prst="rect">
            <a:avLst/>
          </a:prstGeom>
        </p:spPr>
      </p:pic>
    </p:spTree>
    <p:extLst>
      <p:ext uri="{BB962C8B-B14F-4D97-AF65-F5344CB8AC3E}">
        <p14:creationId xmlns:p14="http://schemas.microsoft.com/office/powerpoint/2010/main" val="3147708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E16DB1-1C48-C5F7-8160-826B3CE969A8}"/>
              </a:ext>
            </a:extLst>
          </p:cNvPr>
          <p:cNvSpPr>
            <a:spLocks noGrp="1"/>
          </p:cNvSpPr>
          <p:nvPr>
            <p:ph type="title"/>
          </p:nvPr>
        </p:nvSpPr>
        <p:spPr>
          <a:xfrm>
            <a:off x="686834" y="1153572"/>
            <a:ext cx="3200400" cy="4461163"/>
          </a:xfrm>
        </p:spPr>
        <p:txBody>
          <a:bodyPr>
            <a:normAutofit/>
          </a:bodyPr>
          <a:lstStyle/>
          <a:p>
            <a:r>
              <a:rPr lang="en-US">
                <a:solidFill>
                  <a:srgbClr val="FFFFFF"/>
                </a:solidFill>
              </a:rPr>
              <a:t>What is the question?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95E6D9E-E077-5388-6049-FD1229369E3B}"/>
              </a:ext>
            </a:extLst>
          </p:cNvPr>
          <p:cNvSpPr>
            <a:spLocks noGrp="1"/>
          </p:cNvSpPr>
          <p:nvPr>
            <p:ph idx="1"/>
          </p:nvPr>
        </p:nvSpPr>
        <p:spPr>
          <a:xfrm>
            <a:off x="4447308" y="591344"/>
            <a:ext cx="6906491" cy="5585619"/>
          </a:xfrm>
        </p:spPr>
        <p:txBody>
          <a:bodyPr anchor="ctr">
            <a:normAutofit/>
          </a:bodyPr>
          <a:lstStyle/>
          <a:p>
            <a:r>
              <a:rPr lang="en-US" sz="2000" dirty="0"/>
              <a:t>What question are we trying to answer? Cause of chest pain? </a:t>
            </a:r>
          </a:p>
          <a:p>
            <a:r>
              <a:rPr lang="en-US" sz="2000" dirty="0"/>
              <a:t>What is the outcome we are interested in?</a:t>
            </a:r>
          </a:p>
          <a:p>
            <a:r>
              <a:rPr lang="en-US" sz="2000" dirty="0"/>
              <a:t>What risk does the test have to the patient?</a:t>
            </a:r>
          </a:p>
          <a:p>
            <a:r>
              <a:rPr lang="en-US" sz="2000" dirty="0"/>
              <a:t>What benefit does the test have to the patient?</a:t>
            </a:r>
          </a:p>
          <a:p>
            <a:r>
              <a:rPr lang="en-US" sz="2000" dirty="0"/>
              <a:t>Is there evidence to suggest this is the next best step?</a:t>
            </a:r>
          </a:p>
          <a:p>
            <a:r>
              <a:rPr lang="en-US" sz="2000" dirty="0"/>
              <a:t>Does the outcome of the test benefit the patient?</a:t>
            </a:r>
          </a:p>
          <a:p>
            <a:r>
              <a:rPr lang="en-US" sz="2000" dirty="0"/>
              <a:t>Does the outcome of the test benefit what the patient wants?</a:t>
            </a:r>
          </a:p>
          <a:p>
            <a:r>
              <a:rPr lang="en-US" sz="2000" dirty="0"/>
              <a:t>How good is the test at answering the question compared to another test?</a:t>
            </a:r>
          </a:p>
          <a:p>
            <a:r>
              <a:rPr lang="en-US" sz="2000" dirty="0"/>
              <a:t>If we do the test, when should we do it? </a:t>
            </a:r>
          </a:p>
          <a:p>
            <a:r>
              <a:rPr lang="en-US" sz="2000" dirty="0"/>
              <a:t>Admit to the hospital for stress test or follow up for one?</a:t>
            </a:r>
          </a:p>
          <a:p>
            <a:r>
              <a:rPr lang="en-US" sz="2000" dirty="0"/>
              <a:t>What do we do with the results of the test?</a:t>
            </a:r>
          </a:p>
          <a:p>
            <a:r>
              <a:rPr lang="en-US" sz="2000" dirty="0"/>
              <a:t>…… </a:t>
            </a:r>
          </a:p>
          <a:p>
            <a:pPr marL="0" indent="0">
              <a:buNone/>
            </a:pPr>
            <a:endParaRPr lang="en-US" sz="2000" dirty="0"/>
          </a:p>
        </p:txBody>
      </p:sp>
    </p:spTree>
    <p:extLst>
      <p:ext uri="{BB962C8B-B14F-4D97-AF65-F5344CB8AC3E}">
        <p14:creationId xmlns:p14="http://schemas.microsoft.com/office/powerpoint/2010/main" val="226678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EED589-649E-E681-CEBD-783EA0388E63}"/>
              </a:ext>
            </a:extLst>
          </p:cNvPr>
          <p:cNvSpPr>
            <a:spLocks noGrp="1"/>
          </p:cNvSpPr>
          <p:nvPr>
            <p:ph type="title"/>
          </p:nvPr>
        </p:nvSpPr>
        <p:spPr>
          <a:xfrm>
            <a:off x="841248" y="548640"/>
            <a:ext cx="3600860" cy="5431536"/>
          </a:xfrm>
        </p:spPr>
        <p:txBody>
          <a:bodyPr>
            <a:normAutofit/>
          </a:bodyPr>
          <a:lstStyle/>
          <a:p>
            <a:r>
              <a:rPr lang="en-US" sz="5400" b="1" dirty="0"/>
              <a:t>The Structure: PICO (TT)</a:t>
            </a:r>
            <a:br>
              <a:rPr lang="en-US" sz="5400" b="1" dirty="0"/>
            </a:br>
            <a:endParaRPr lang="en-US" sz="5400" dirty="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FD2FD87-2152-FA39-FA2C-1E0B7F37E8D5}"/>
              </a:ext>
            </a:extLst>
          </p:cNvPr>
          <p:cNvSpPr>
            <a:spLocks noGrp="1"/>
          </p:cNvSpPr>
          <p:nvPr>
            <p:ph idx="1"/>
          </p:nvPr>
        </p:nvSpPr>
        <p:spPr>
          <a:xfrm>
            <a:off x="5126418" y="552091"/>
            <a:ext cx="6224335" cy="5431536"/>
          </a:xfrm>
        </p:spPr>
        <p:txBody>
          <a:bodyPr anchor="ctr">
            <a:normAutofit/>
          </a:bodyPr>
          <a:lstStyle/>
          <a:p>
            <a:pPr fontAlgn="base"/>
            <a:r>
              <a:rPr lang="en-US" sz="1700" dirty="0"/>
              <a:t>The question that you ask should be relevant to a specific patient or the problem at hand. The PICO framework links your question to the search by helping you identify individual concepts that should appear in relevant articles and can be used to formulate a search strategy for those articles. </a:t>
            </a:r>
          </a:p>
          <a:p>
            <a:pPr marL="0" indent="0" fontAlgn="base">
              <a:buNone/>
            </a:pPr>
            <a:endParaRPr lang="en-US" sz="1700" dirty="0"/>
          </a:p>
          <a:p>
            <a:r>
              <a:rPr lang="en-US" sz="1700" dirty="0"/>
              <a:t>P - population, patient, problem - What are the most important characteristics of the patient or population?</a:t>
            </a:r>
            <a:endParaRPr lang="en-US" sz="1700" b="0" dirty="0">
              <a:effectLst/>
            </a:endParaRPr>
          </a:p>
          <a:p>
            <a:r>
              <a:rPr lang="en-US" sz="1700" dirty="0"/>
              <a:t>I - intervention, exposure - What is the main intervention or exposure of interest?</a:t>
            </a:r>
            <a:endParaRPr lang="en-US" sz="1700" b="0" dirty="0">
              <a:effectLst/>
            </a:endParaRPr>
          </a:p>
          <a:p>
            <a:r>
              <a:rPr lang="en-US" sz="1700" dirty="0"/>
              <a:t>C - comparison (if applicable) - Is there an alternative intervention or exposure being considered?</a:t>
            </a:r>
            <a:endParaRPr lang="en-US" sz="1700" b="0" dirty="0">
              <a:effectLst/>
            </a:endParaRPr>
          </a:p>
          <a:p>
            <a:r>
              <a:rPr lang="en-US" sz="1700" dirty="0"/>
              <a:t>O - outcome - What is being measured, improved, or affected?</a:t>
            </a:r>
          </a:p>
          <a:p>
            <a:pPr marL="0" indent="0">
              <a:buNone/>
            </a:pPr>
            <a:endParaRPr lang="en-US" sz="1700" b="0" dirty="0">
              <a:effectLst/>
            </a:endParaRPr>
          </a:p>
          <a:p>
            <a:r>
              <a:rPr lang="en-US" sz="1700" dirty="0"/>
              <a:t>T - type of question (</a:t>
            </a:r>
            <a:r>
              <a:rPr lang="en-US" sz="1700" dirty="0" err="1"/>
              <a:t>eg.</a:t>
            </a:r>
            <a:r>
              <a:rPr lang="en-US" sz="1700" dirty="0"/>
              <a:t>, therapy, harm, prognosis, diagnosis)</a:t>
            </a:r>
            <a:endParaRPr lang="en-US" sz="1700" b="0" dirty="0">
              <a:effectLst/>
            </a:endParaRPr>
          </a:p>
          <a:p>
            <a:r>
              <a:rPr lang="en-US" sz="1700" dirty="0"/>
              <a:t>T - type of study (</a:t>
            </a:r>
            <a:r>
              <a:rPr lang="en-US" sz="1700" dirty="0" err="1"/>
              <a:t>eg.</a:t>
            </a:r>
            <a:r>
              <a:rPr lang="en-US" sz="1700" dirty="0"/>
              <a:t>, RCT, cohort, case control)</a:t>
            </a:r>
            <a:endParaRPr lang="en-US" sz="1700" b="0" dirty="0">
              <a:effectLst/>
            </a:endParaRPr>
          </a:p>
          <a:p>
            <a:pPr marL="0" indent="0">
              <a:buNone/>
            </a:pPr>
            <a:br>
              <a:rPr lang="en-US" sz="1700" dirty="0"/>
            </a:br>
            <a:endParaRPr lang="en-US" sz="1700" dirty="0"/>
          </a:p>
        </p:txBody>
      </p:sp>
    </p:spTree>
    <p:extLst>
      <p:ext uri="{BB962C8B-B14F-4D97-AF65-F5344CB8AC3E}">
        <p14:creationId xmlns:p14="http://schemas.microsoft.com/office/powerpoint/2010/main" val="2523097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1FA782-1ACD-6290-FE14-424921C0BB36}"/>
              </a:ext>
            </a:extLst>
          </p:cNvPr>
          <p:cNvSpPr>
            <a:spLocks noGrp="1"/>
          </p:cNvSpPr>
          <p:nvPr>
            <p:ph type="title"/>
          </p:nvPr>
        </p:nvSpPr>
        <p:spPr>
          <a:xfrm>
            <a:off x="838200" y="365125"/>
            <a:ext cx="10515600" cy="1325563"/>
          </a:xfrm>
        </p:spPr>
        <p:txBody>
          <a:bodyPr>
            <a:normAutofit/>
          </a:bodyPr>
          <a:lstStyle/>
          <a:p>
            <a:r>
              <a:rPr lang="en-US" sz="4600" b="1" dirty="0"/>
              <a:t>Types of Foreground Clinical Questions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DBA145A-2DC3-5A89-2BE9-25283F409FE6}"/>
              </a:ext>
            </a:extLst>
          </p:cNvPr>
          <p:cNvSpPr>
            <a:spLocks noGrp="1"/>
          </p:cNvSpPr>
          <p:nvPr>
            <p:ph idx="1"/>
          </p:nvPr>
        </p:nvSpPr>
        <p:spPr>
          <a:xfrm>
            <a:off x="838200" y="1929384"/>
            <a:ext cx="10515600" cy="4251960"/>
          </a:xfrm>
        </p:spPr>
        <p:txBody>
          <a:bodyPr>
            <a:normAutofit/>
          </a:bodyPr>
          <a:lstStyle/>
          <a:p>
            <a:r>
              <a:rPr lang="en-US" sz="2200" b="1" i="1" dirty="0"/>
              <a:t>Therapy:</a:t>
            </a:r>
            <a:r>
              <a:rPr lang="en-US" sz="2200" b="1" dirty="0"/>
              <a:t> </a:t>
            </a:r>
            <a:r>
              <a:rPr lang="en-US" sz="2200" dirty="0"/>
              <a:t>determining the effect of interventions on </a:t>
            </a:r>
            <a:r>
              <a:rPr lang="en-US" sz="2200" i="1" dirty="0"/>
              <a:t>patient-important outcomes</a:t>
            </a:r>
            <a:r>
              <a:rPr lang="en-US" sz="2200" dirty="0"/>
              <a:t> (</a:t>
            </a:r>
            <a:r>
              <a:rPr lang="en-US" sz="2200" i="1" dirty="0"/>
              <a:t>symptoms</a:t>
            </a:r>
            <a:r>
              <a:rPr lang="en-US" sz="2200" dirty="0"/>
              <a:t>, function, morbidity, mortality, and costs)</a:t>
            </a:r>
          </a:p>
          <a:p>
            <a:r>
              <a:rPr lang="en-US" sz="2200" b="1" i="1" dirty="0"/>
              <a:t>Harm: </a:t>
            </a:r>
            <a:r>
              <a:rPr lang="en-US" sz="2200" dirty="0"/>
              <a:t>ascertaining the effects of potentially harmful agents (including therapies from the first type of question) on patient-important outcomes</a:t>
            </a:r>
          </a:p>
          <a:p>
            <a:r>
              <a:rPr lang="en-US" sz="2200" b="1" i="1" dirty="0"/>
              <a:t>Differential diagnosis</a:t>
            </a:r>
            <a:r>
              <a:rPr lang="en-US" sz="2200" b="1" dirty="0"/>
              <a:t>: </a:t>
            </a:r>
            <a:r>
              <a:rPr lang="en-US" sz="2200" dirty="0"/>
              <a:t>in patients with a particular clinical presentation, establishing the frequency of the underlying disorders</a:t>
            </a:r>
          </a:p>
          <a:p>
            <a:r>
              <a:rPr lang="en-US" sz="2200" b="1" i="1" dirty="0"/>
              <a:t>Diagnosis:</a:t>
            </a:r>
            <a:r>
              <a:rPr lang="en-US" sz="2200" b="1" dirty="0"/>
              <a:t> </a:t>
            </a:r>
            <a:r>
              <a:rPr lang="en-US" sz="2200" dirty="0"/>
              <a:t>establishing the power of a test to differentiate between those with and without a </a:t>
            </a:r>
            <a:r>
              <a:rPr lang="en-US" sz="2200" i="1" dirty="0"/>
              <a:t>target condition</a:t>
            </a:r>
            <a:r>
              <a:rPr lang="en-US" sz="2200" dirty="0"/>
              <a:t> or disease</a:t>
            </a:r>
          </a:p>
          <a:p>
            <a:r>
              <a:rPr lang="en-US" sz="2200" b="1" i="1" dirty="0"/>
              <a:t>Prognosis: </a:t>
            </a:r>
            <a:r>
              <a:rPr lang="en-US" sz="2200" dirty="0"/>
              <a:t>estimating a patient's future course</a:t>
            </a:r>
          </a:p>
          <a:p>
            <a:r>
              <a:rPr lang="en-US" sz="2200" b="1" i="1" dirty="0"/>
              <a:t>Prevention: </a:t>
            </a:r>
            <a:r>
              <a:rPr lang="en-US" sz="2200" dirty="0"/>
              <a:t>determining if an intervention prevents a specific outcome</a:t>
            </a:r>
            <a:endParaRPr lang="en-US" sz="2200" b="1" i="1" dirty="0"/>
          </a:p>
          <a:p>
            <a:endParaRPr lang="en-US" sz="2200" dirty="0"/>
          </a:p>
        </p:txBody>
      </p:sp>
    </p:spTree>
    <p:extLst>
      <p:ext uri="{BB962C8B-B14F-4D97-AF65-F5344CB8AC3E}">
        <p14:creationId xmlns:p14="http://schemas.microsoft.com/office/powerpoint/2010/main" val="1754370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p:txBody>
          <a:bodyPr>
            <a:normAutofit fontScale="90000"/>
          </a:bodyPr>
          <a:lstStyle/>
          <a:p>
            <a:r>
              <a:rPr lang="en-US" b="1" dirty="0"/>
              <a:t>Finding a </a:t>
            </a:r>
            <a:r>
              <a:rPr lang="en-US" b="1" i="1" dirty="0"/>
              <a:t>Suitably</a:t>
            </a:r>
            <a:r>
              <a:rPr lang="en-US" b="1" dirty="0"/>
              <a:t> Designed Study for Your Question Type</a:t>
            </a:r>
            <a:br>
              <a:rPr lang="en-US" b="1" dirty="0"/>
            </a:br>
            <a:endParaRPr lang="en-US" dirty="0"/>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p:txBody>
          <a:bodyPr/>
          <a:lstStyle/>
          <a:p>
            <a:r>
              <a:rPr lang="en-US" dirty="0"/>
              <a:t>Therapy </a:t>
            </a:r>
          </a:p>
        </p:txBody>
      </p:sp>
      <p:pic>
        <p:nvPicPr>
          <p:cNvPr id="4" name="New picture">
            <a:extLst>
              <a:ext uri="{FF2B5EF4-FFF2-40B4-BE49-F238E27FC236}">
                <a16:creationId xmlns:a16="http://schemas.microsoft.com/office/drawing/2014/main" id="{CEC3F654-A5FD-9D62-07E5-75583446168D}"/>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908300" y="2921794"/>
            <a:ext cx="6375400"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5" name="TextBox 9">
            <a:extLst>
              <a:ext uri="{FF2B5EF4-FFF2-40B4-BE49-F238E27FC236}">
                <a16:creationId xmlns:a16="http://schemas.microsoft.com/office/drawing/2014/main" id="{BCD57855-ED1C-9CD2-1799-E689E163C1CA}"/>
              </a:ext>
            </a:extLst>
          </p:cNvPr>
          <p:cNvSpPr/>
          <p:nvPr>
            <p:custDataLst>
              <p:tags r:id="rId2"/>
            </p:custDataLst>
          </p:nvPr>
        </p:nvSpPr>
        <p:spPr>
          <a:xfrm>
            <a:off x="1687513" y="6284913"/>
            <a:ext cx="7454900" cy="482600"/>
          </a:xfrm>
          <a:prstGeom prst="rect">
            <a:avLst/>
          </a:prstGeom>
          <a:noFill/>
          <a:ln w="9525" cap="flat" cmpd="sng" algn="ctr">
            <a:noFill/>
            <a:prstDash val="solid"/>
            <a:miter lim="800000"/>
            <a:headEnd type="none" w="med" len="med"/>
            <a:tailEnd type="none" w="med" len="med"/>
          </a:ln>
        </p:spPr>
        <p:txBody>
          <a:bodyPr>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en-US" altLang="en-US" sz="800">
                <a:latin typeface="Helvetica" pitchFamily="2" charset="0"/>
              </a:rPr>
              <a:t>Citation: Chapter 4 What Is the Question?, Guyatt G, Rennie D, Meade MO, Cook DJ. </a:t>
            </a:r>
            <a:r>
              <a:rPr lang="en-US" altLang="en-US" sz="800" i="1">
                <a:latin typeface="Helvetica" pitchFamily="2" charset="0"/>
              </a:rPr>
              <a:t>Users' Guides to the Medical Literature: A Manual for Evidence-Based Clinical Practice, 3rd ed;</a:t>
            </a:r>
            <a:r>
              <a:rPr lang="en-US" altLang="en-US" sz="800">
                <a:latin typeface="Helvetica" pitchFamily="2" charset="0"/>
              </a:rPr>
              <a:t> 2015. Available at: https://jamaevidence.mhmedical.com/content.aspx?bookid=847&amp;sectionid=69031460 Accessed: July 06, 2022</a:t>
            </a:r>
          </a:p>
          <a:p>
            <a:pPr eaLnBrk="1" hangingPunct="1">
              <a:buFontTx/>
              <a:buNone/>
            </a:pPr>
            <a:r>
              <a:rPr lang="en-US" altLang="en-US" sz="800">
                <a:solidFill>
                  <a:srgbClr val="999999"/>
                </a:solidFill>
                <a:latin typeface="Helvetica" pitchFamily="2" charset="0"/>
              </a:rPr>
              <a:t>Copyright © 2022 American Medical Association. All rights reserved</a:t>
            </a:r>
          </a:p>
        </p:txBody>
      </p:sp>
      <p:sp>
        <p:nvSpPr>
          <p:cNvPr id="6" name="TextBox 5">
            <a:extLst>
              <a:ext uri="{FF2B5EF4-FFF2-40B4-BE49-F238E27FC236}">
                <a16:creationId xmlns:a16="http://schemas.microsoft.com/office/drawing/2014/main" id="{244506E7-AD81-8B6E-BA69-8226FEB14E34}"/>
              </a:ext>
            </a:extLst>
          </p:cNvPr>
          <p:cNvSpPr txBox="1"/>
          <p:nvPr/>
        </p:nvSpPr>
        <p:spPr>
          <a:xfrm>
            <a:off x="7807884" y="1777107"/>
            <a:ext cx="3880022" cy="461665"/>
          </a:xfrm>
          <a:prstGeom prst="rect">
            <a:avLst/>
          </a:prstGeom>
          <a:noFill/>
        </p:spPr>
        <p:txBody>
          <a:bodyPr wrap="square" rtlCol="0">
            <a:spAutoFit/>
          </a:bodyPr>
          <a:lstStyle/>
          <a:p>
            <a:r>
              <a:rPr lang="en-US" sz="2400" dirty="0">
                <a:latin typeface="Aharoni" panose="02010803020104030203" pitchFamily="2" charset="-79"/>
                <a:cs typeface="Aharoni" panose="02010803020104030203" pitchFamily="2" charset="-79"/>
              </a:rPr>
              <a:t>Randomized Clinical Trial</a:t>
            </a:r>
          </a:p>
        </p:txBody>
      </p:sp>
    </p:spTree>
    <p:extLst>
      <p:ext uri="{BB962C8B-B14F-4D97-AF65-F5344CB8AC3E}">
        <p14:creationId xmlns:p14="http://schemas.microsoft.com/office/powerpoint/2010/main" val="3715488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p:txBody>
          <a:bodyPr>
            <a:normAutofit fontScale="90000"/>
          </a:bodyPr>
          <a:lstStyle/>
          <a:p>
            <a:r>
              <a:rPr lang="en-US" b="1" dirty="0"/>
              <a:t>Finding a </a:t>
            </a:r>
            <a:r>
              <a:rPr lang="en-US" b="1" i="1" dirty="0"/>
              <a:t>Suitably</a:t>
            </a:r>
            <a:r>
              <a:rPr lang="en-US" b="1" dirty="0"/>
              <a:t> Designed Study for Your Question Type</a:t>
            </a:r>
            <a:br>
              <a:rPr lang="en-US" b="1" dirty="0"/>
            </a:br>
            <a:endParaRPr lang="en-US" dirty="0"/>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p:txBody>
          <a:bodyPr/>
          <a:lstStyle/>
          <a:p>
            <a:r>
              <a:rPr lang="en-US" dirty="0"/>
              <a:t>Harm </a:t>
            </a:r>
          </a:p>
        </p:txBody>
      </p:sp>
      <p:pic>
        <p:nvPicPr>
          <p:cNvPr id="4" name="New picture">
            <a:extLst>
              <a:ext uri="{FF2B5EF4-FFF2-40B4-BE49-F238E27FC236}">
                <a16:creationId xmlns:a16="http://schemas.microsoft.com/office/drawing/2014/main" id="{E01AAF37-2A0C-E4A9-568F-8403D8A67686}"/>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908300" y="2915444"/>
            <a:ext cx="637540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5" name="TextBox 9">
            <a:extLst>
              <a:ext uri="{FF2B5EF4-FFF2-40B4-BE49-F238E27FC236}">
                <a16:creationId xmlns:a16="http://schemas.microsoft.com/office/drawing/2014/main" id="{6E8635AA-2493-6572-A9D8-5FC478A33297}"/>
              </a:ext>
            </a:extLst>
          </p:cNvPr>
          <p:cNvSpPr/>
          <p:nvPr>
            <p:custDataLst>
              <p:tags r:id="rId2"/>
            </p:custDataLst>
          </p:nvPr>
        </p:nvSpPr>
        <p:spPr>
          <a:xfrm>
            <a:off x="1687513" y="6284913"/>
            <a:ext cx="7454900" cy="482600"/>
          </a:xfrm>
          <a:prstGeom prst="rect">
            <a:avLst/>
          </a:prstGeom>
          <a:noFill/>
          <a:ln w="9525" cap="flat" cmpd="sng" algn="ctr">
            <a:noFill/>
            <a:prstDash val="solid"/>
            <a:miter lim="800000"/>
            <a:headEnd type="none" w="med" len="med"/>
            <a:tailEnd type="none" w="med" len="med"/>
          </a:ln>
        </p:spPr>
        <p:txBody>
          <a:bodyPr>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en-US" altLang="en-US" sz="800">
                <a:latin typeface="Helvetica" pitchFamily="2" charset="0"/>
              </a:rPr>
              <a:t>Citation: Chapter 4 What Is the Question?, Guyatt G, Rennie D, Meade MO, Cook DJ. </a:t>
            </a:r>
            <a:r>
              <a:rPr lang="en-US" altLang="en-US" sz="800" i="1">
                <a:latin typeface="Helvetica" pitchFamily="2" charset="0"/>
              </a:rPr>
              <a:t>Users' Guides to the Medical Literature: A Manual for Evidence-Based Clinical Practice, 3rd ed;</a:t>
            </a:r>
            <a:r>
              <a:rPr lang="en-US" altLang="en-US" sz="800">
                <a:latin typeface="Helvetica" pitchFamily="2" charset="0"/>
              </a:rPr>
              <a:t> 2015. Available at: https://jamaevidence.mhmedical.com/content.aspx?bookid=847&amp;sectionid=69031460 Accessed: July 06, 2022</a:t>
            </a:r>
          </a:p>
          <a:p>
            <a:pPr eaLnBrk="1" hangingPunct="1">
              <a:buFontTx/>
              <a:buNone/>
            </a:pPr>
            <a:r>
              <a:rPr lang="en-US" altLang="en-US" sz="800">
                <a:solidFill>
                  <a:srgbClr val="999999"/>
                </a:solidFill>
                <a:latin typeface="Helvetica" pitchFamily="2" charset="0"/>
              </a:rPr>
              <a:t>Copyright © 2022 American Medical Association. All rights reserved</a:t>
            </a:r>
          </a:p>
        </p:txBody>
      </p:sp>
      <p:sp>
        <p:nvSpPr>
          <p:cNvPr id="6" name="TextBox 5">
            <a:extLst>
              <a:ext uri="{FF2B5EF4-FFF2-40B4-BE49-F238E27FC236}">
                <a16:creationId xmlns:a16="http://schemas.microsoft.com/office/drawing/2014/main" id="{BD43CBAB-DED2-DA20-85F7-9AEA4EDAEF6B}"/>
              </a:ext>
            </a:extLst>
          </p:cNvPr>
          <p:cNvSpPr txBox="1"/>
          <p:nvPr/>
        </p:nvSpPr>
        <p:spPr>
          <a:xfrm>
            <a:off x="7203990" y="1773932"/>
            <a:ext cx="4409775" cy="461665"/>
          </a:xfrm>
          <a:prstGeom prst="rect">
            <a:avLst/>
          </a:prstGeom>
          <a:noFill/>
        </p:spPr>
        <p:txBody>
          <a:bodyPr wrap="square" rtlCol="0">
            <a:spAutoFit/>
          </a:bodyPr>
          <a:lstStyle/>
          <a:p>
            <a:r>
              <a:rPr lang="en-US" sz="2400" dirty="0">
                <a:latin typeface="Aharoni" panose="02010803020104030203" pitchFamily="2" charset="-79"/>
                <a:cs typeface="Aharoni" panose="02010803020104030203" pitchFamily="2" charset="-79"/>
              </a:rPr>
              <a:t>Observational Cohort  </a:t>
            </a:r>
          </a:p>
        </p:txBody>
      </p:sp>
    </p:spTree>
    <p:extLst>
      <p:ext uri="{BB962C8B-B14F-4D97-AF65-F5344CB8AC3E}">
        <p14:creationId xmlns:p14="http://schemas.microsoft.com/office/powerpoint/2010/main" val="4611279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p:txBody>
          <a:bodyPr>
            <a:normAutofit fontScale="90000"/>
          </a:bodyPr>
          <a:lstStyle/>
          <a:p>
            <a:r>
              <a:rPr lang="en-US" b="1" dirty="0"/>
              <a:t>Finding a </a:t>
            </a:r>
            <a:r>
              <a:rPr lang="en-US" b="1" i="1" dirty="0"/>
              <a:t>Suitably</a:t>
            </a:r>
            <a:r>
              <a:rPr lang="en-US" b="1" dirty="0"/>
              <a:t> Designed Study for Your Question Type</a:t>
            </a:r>
            <a:br>
              <a:rPr lang="en-US" b="1" dirty="0"/>
            </a:br>
            <a:endParaRPr lang="en-US" dirty="0"/>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p:txBody>
          <a:bodyPr/>
          <a:lstStyle/>
          <a:p>
            <a:r>
              <a:rPr lang="en-US" dirty="0"/>
              <a:t>Differential Diagnosis </a:t>
            </a:r>
          </a:p>
        </p:txBody>
      </p:sp>
      <p:pic>
        <p:nvPicPr>
          <p:cNvPr id="4" name="New picture">
            <a:extLst>
              <a:ext uri="{FF2B5EF4-FFF2-40B4-BE49-F238E27FC236}">
                <a16:creationId xmlns:a16="http://schemas.microsoft.com/office/drawing/2014/main" id="{CF971DFB-72BB-2A2D-2951-BBE69F43B9F4}"/>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908300" y="3321844"/>
            <a:ext cx="6375400"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5" name="TextBox 9">
            <a:extLst>
              <a:ext uri="{FF2B5EF4-FFF2-40B4-BE49-F238E27FC236}">
                <a16:creationId xmlns:a16="http://schemas.microsoft.com/office/drawing/2014/main" id="{85DA516C-8836-9A36-5775-DA3E2D9A3A57}"/>
              </a:ext>
            </a:extLst>
          </p:cNvPr>
          <p:cNvSpPr/>
          <p:nvPr>
            <p:custDataLst>
              <p:tags r:id="rId2"/>
            </p:custDataLst>
          </p:nvPr>
        </p:nvSpPr>
        <p:spPr>
          <a:xfrm>
            <a:off x="1687513" y="6284913"/>
            <a:ext cx="7454900" cy="482600"/>
          </a:xfrm>
          <a:prstGeom prst="rect">
            <a:avLst/>
          </a:prstGeom>
          <a:noFill/>
          <a:ln w="9525" cap="flat" cmpd="sng" algn="ctr">
            <a:noFill/>
            <a:prstDash val="solid"/>
            <a:miter lim="800000"/>
            <a:headEnd type="none" w="med" len="med"/>
            <a:tailEnd type="none" w="med" len="med"/>
          </a:ln>
        </p:spPr>
        <p:txBody>
          <a:bodyPr>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en-US" altLang="en-US" sz="800">
                <a:latin typeface="Helvetica" pitchFamily="2" charset="0"/>
              </a:rPr>
              <a:t>Citation: Chapter 4 What Is the Question?, Guyatt G, Rennie D, Meade MO, Cook DJ. </a:t>
            </a:r>
            <a:r>
              <a:rPr lang="en-US" altLang="en-US" sz="800" i="1">
                <a:latin typeface="Helvetica" pitchFamily="2" charset="0"/>
              </a:rPr>
              <a:t>Users' Guides to the Medical Literature: A Manual for Evidence-Based Clinical Practice, 3rd ed;</a:t>
            </a:r>
            <a:r>
              <a:rPr lang="en-US" altLang="en-US" sz="800">
                <a:latin typeface="Helvetica" pitchFamily="2" charset="0"/>
              </a:rPr>
              <a:t> 2015. Available at: https://jamaevidence.mhmedical.com/content.aspx?bookid=847&amp;sectionid=69031460 Accessed: July 06, 2022</a:t>
            </a:r>
          </a:p>
          <a:p>
            <a:pPr eaLnBrk="1" hangingPunct="1">
              <a:buFontTx/>
              <a:buNone/>
            </a:pPr>
            <a:r>
              <a:rPr lang="en-US" altLang="en-US" sz="800">
                <a:solidFill>
                  <a:srgbClr val="999999"/>
                </a:solidFill>
                <a:latin typeface="Helvetica" pitchFamily="2" charset="0"/>
              </a:rPr>
              <a:t>Copyright © 2022 American Medical Association. All rights reserved</a:t>
            </a:r>
          </a:p>
        </p:txBody>
      </p:sp>
      <p:sp>
        <p:nvSpPr>
          <p:cNvPr id="6" name="TextBox 5">
            <a:extLst>
              <a:ext uri="{FF2B5EF4-FFF2-40B4-BE49-F238E27FC236}">
                <a16:creationId xmlns:a16="http://schemas.microsoft.com/office/drawing/2014/main" id="{FAA72929-B1D2-9E8A-64B6-3A059F16A9D3}"/>
              </a:ext>
            </a:extLst>
          </p:cNvPr>
          <p:cNvSpPr txBox="1"/>
          <p:nvPr/>
        </p:nvSpPr>
        <p:spPr>
          <a:xfrm>
            <a:off x="6732846" y="2342902"/>
            <a:ext cx="3880022" cy="461665"/>
          </a:xfrm>
          <a:prstGeom prst="rect">
            <a:avLst/>
          </a:prstGeom>
          <a:noFill/>
        </p:spPr>
        <p:txBody>
          <a:bodyPr wrap="square" rtlCol="0">
            <a:spAutoFit/>
          </a:bodyPr>
          <a:lstStyle/>
          <a:p>
            <a:r>
              <a:rPr lang="en-US" sz="2400" dirty="0">
                <a:latin typeface="Aharoni" panose="02010803020104030203" pitchFamily="2" charset="-79"/>
                <a:cs typeface="Aharoni" panose="02010803020104030203" pitchFamily="2" charset="-79"/>
              </a:rPr>
              <a:t>Prospective Cohort</a:t>
            </a:r>
          </a:p>
        </p:txBody>
      </p:sp>
    </p:spTree>
    <p:extLst>
      <p:ext uri="{BB962C8B-B14F-4D97-AF65-F5344CB8AC3E}">
        <p14:creationId xmlns:p14="http://schemas.microsoft.com/office/powerpoint/2010/main" val="7326296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p:txBody>
          <a:bodyPr>
            <a:normAutofit fontScale="90000"/>
          </a:bodyPr>
          <a:lstStyle/>
          <a:p>
            <a:r>
              <a:rPr lang="en-US" b="1" dirty="0"/>
              <a:t>Finding a </a:t>
            </a:r>
            <a:r>
              <a:rPr lang="en-US" b="1" i="1" dirty="0"/>
              <a:t>Suitably</a:t>
            </a:r>
            <a:r>
              <a:rPr lang="en-US" b="1" dirty="0"/>
              <a:t> Designed Study for Your Question Type</a:t>
            </a:r>
            <a:br>
              <a:rPr lang="en-US" b="1" dirty="0"/>
            </a:br>
            <a:endParaRPr lang="en-US" dirty="0"/>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p:txBody>
          <a:bodyPr/>
          <a:lstStyle/>
          <a:p>
            <a:r>
              <a:rPr lang="en-US" dirty="0"/>
              <a:t>Diagnostic Test</a:t>
            </a:r>
          </a:p>
        </p:txBody>
      </p:sp>
      <p:pic>
        <p:nvPicPr>
          <p:cNvPr id="4" name="New picture">
            <a:extLst>
              <a:ext uri="{FF2B5EF4-FFF2-40B4-BE49-F238E27FC236}">
                <a16:creationId xmlns:a16="http://schemas.microsoft.com/office/drawing/2014/main" id="{BACB61A0-984E-FAA6-631C-41F9B76B7106}"/>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755900" y="2916881"/>
            <a:ext cx="63754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5" name="TextBox 9">
            <a:extLst>
              <a:ext uri="{FF2B5EF4-FFF2-40B4-BE49-F238E27FC236}">
                <a16:creationId xmlns:a16="http://schemas.microsoft.com/office/drawing/2014/main" id="{080C0A24-240B-B797-B5CC-52C3C17646C0}"/>
              </a:ext>
            </a:extLst>
          </p:cNvPr>
          <p:cNvSpPr/>
          <p:nvPr>
            <p:custDataLst>
              <p:tags r:id="rId2"/>
            </p:custDataLst>
          </p:nvPr>
        </p:nvSpPr>
        <p:spPr>
          <a:xfrm>
            <a:off x="1687513" y="6284913"/>
            <a:ext cx="7454900" cy="482600"/>
          </a:xfrm>
          <a:prstGeom prst="rect">
            <a:avLst/>
          </a:prstGeom>
          <a:noFill/>
          <a:ln w="9525" cap="flat" cmpd="sng" algn="ctr">
            <a:noFill/>
            <a:prstDash val="solid"/>
            <a:miter lim="800000"/>
            <a:headEnd type="none" w="med" len="med"/>
            <a:tailEnd type="none" w="med" len="med"/>
          </a:ln>
        </p:spPr>
        <p:txBody>
          <a:bodyPr>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en-US" altLang="en-US" sz="800">
                <a:latin typeface="Helvetica" pitchFamily="2" charset="0"/>
              </a:rPr>
              <a:t>Citation: Chapter 4 What Is the Question?, Guyatt G, Rennie D, Meade MO, Cook DJ. </a:t>
            </a:r>
            <a:r>
              <a:rPr lang="en-US" altLang="en-US" sz="800" i="1">
                <a:latin typeface="Helvetica" pitchFamily="2" charset="0"/>
              </a:rPr>
              <a:t>Users' Guides to the Medical Literature: A Manual for Evidence-Based Clinical Practice, 3rd ed;</a:t>
            </a:r>
            <a:r>
              <a:rPr lang="en-US" altLang="en-US" sz="800">
                <a:latin typeface="Helvetica" pitchFamily="2" charset="0"/>
              </a:rPr>
              <a:t> 2015. Available at: https://jamaevidence.mhmedical.com/content.aspx?bookid=847&amp;sectionid=69031460 Accessed: July 06, 2022</a:t>
            </a:r>
          </a:p>
          <a:p>
            <a:pPr eaLnBrk="1" hangingPunct="1">
              <a:buFontTx/>
              <a:buNone/>
            </a:pPr>
            <a:r>
              <a:rPr lang="en-US" altLang="en-US" sz="800">
                <a:solidFill>
                  <a:srgbClr val="999999"/>
                </a:solidFill>
                <a:latin typeface="Helvetica" pitchFamily="2" charset="0"/>
              </a:rPr>
              <a:t>Copyright © 2022 American Medical Association. All rights reserved</a:t>
            </a:r>
          </a:p>
        </p:txBody>
      </p:sp>
      <p:sp>
        <p:nvSpPr>
          <p:cNvPr id="6" name="TextBox 5">
            <a:extLst>
              <a:ext uri="{FF2B5EF4-FFF2-40B4-BE49-F238E27FC236}">
                <a16:creationId xmlns:a16="http://schemas.microsoft.com/office/drawing/2014/main" id="{E6D28022-EFB9-8C30-084D-3639B5A8BA24}"/>
              </a:ext>
            </a:extLst>
          </p:cNvPr>
          <p:cNvSpPr txBox="1"/>
          <p:nvPr/>
        </p:nvSpPr>
        <p:spPr>
          <a:xfrm>
            <a:off x="7043352" y="1367821"/>
            <a:ext cx="3880022" cy="1200329"/>
          </a:xfrm>
          <a:prstGeom prst="rect">
            <a:avLst/>
          </a:prstGeom>
          <a:noFill/>
        </p:spPr>
        <p:txBody>
          <a:bodyPr wrap="square" rtlCol="0">
            <a:spAutoFit/>
          </a:bodyPr>
          <a:lstStyle/>
          <a:p>
            <a:r>
              <a:rPr lang="en-US" sz="2400" dirty="0">
                <a:latin typeface="Aharoni" panose="02010803020104030203" pitchFamily="2" charset="-79"/>
                <a:cs typeface="Aharoni" panose="02010803020104030203" pitchFamily="2" charset="-79"/>
              </a:rPr>
              <a:t>Prospective blind comparison to gold standard</a:t>
            </a:r>
          </a:p>
        </p:txBody>
      </p:sp>
    </p:spTree>
    <p:extLst>
      <p:ext uri="{BB962C8B-B14F-4D97-AF65-F5344CB8AC3E}">
        <p14:creationId xmlns:p14="http://schemas.microsoft.com/office/powerpoint/2010/main" val="2406274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p:txBody>
          <a:bodyPr>
            <a:normAutofit fontScale="90000"/>
          </a:bodyPr>
          <a:lstStyle/>
          <a:p>
            <a:r>
              <a:rPr lang="en-US" b="1" dirty="0"/>
              <a:t>Finding a </a:t>
            </a:r>
            <a:r>
              <a:rPr lang="en-US" b="1" i="1" dirty="0"/>
              <a:t>Suitably</a:t>
            </a:r>
            <a:r>
              <a:rPr lang="en-US" b="1" dirty="0"/>
              <a:t> Designed Study for Your Question Type</a:t>
            </a:r>
            <a:br>
              <a:rPr lang="en-US" b="1" dirty="0"/>
            </a:br>
            <a:endParaRPr lang="en-US" dirty="0"/>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p:txBody>
          <a:bodyPr/>
          <a:lstStyle/>
          <a:p>
            <a:r>
              <a:rPr lang="en-US" dirty="0"/>
              <a:t>Prognosis</a:t>
            </a:r>
          </a:p>
        </p:txBody>
      </p:sp>
      <p:pic>
        <p:nvPicPr>
          <p:cNvPr id="4" name="New picture">
            <a:extLst>
              <a:ext uri="{FF2B5EF4-FFF2-40B4-BE49-F238E27FC236}">
                <a16:creationId xmlns:a16="http://schemas.microsoft.com/office/drawing/2014/main" id="{541301A8-8723-C8F7-42A9-489CA00949D4}"/>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908300" y="2966244"/>
            <a:ext cx="6375400"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5" name="TextBox 9">
            <a:extLst>
              <a:ext uri="{FF2B5EF4-FFF2-40B4-BE49-F238E27FC236}">
                <a16:creationId xmlns:a16="http://schemas.microsoft.com/office/drawing/2014/main" id="{C1EB3A7A-4E24-2BDA-4FB2-E6775DB33078}"/>
              </a:ext>
            </a:extLst>
          </p:cNvPr>
          <p:cNvSpPr/>
          <p:nvPr>
            <p:custDataLst>
              <p:tags r:id="rId2"/>
            </p:custDataLst>
          </p:nvPr>
        </p:nvSpPr>
        <p:spPr>
          <a:xfrm>
            <a:off x="1687513" y="6284913"/>
            <a:ext cx="7454900" cy="482600"/>
          </a:xfrm>
          <a:prstGeom prst="rect">
            <a:avLst/>
          </a:prstGeom>
          <a:noFill/>
          <a:ln w="9525" cap="flat" cmpd="sng" algn="ctr">
            <a:noFill/>
            <a:prstDash val="solid"/>
            <a:miter lim="800000"/>
            <a:headEnd type="none" w="med" len="med"/>
            <a:tailEnd type="none" w="med" len="med"/>
          </a:ln>
        </p:spPr>
        <p:txBody>
          <a:bodyPr>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en-US" altLang="en-US" sz="800">
                <a:latin typeface="Helvetica" pitchFamily="2" charset="0"/>
              </a:rPr>
              <a:t>Citation: Chapter 4 What Is the Question?, Guyatt G, Rennie D, Meade MO, Cook DJ. </a:t>
            </a:r>
            <a:r>
              <a:rPr lang="en-US" altLang="en-US" sz="800" i="1">
                <a:latin typeface="Helvetica" pitchFamily="2" charset="0"/>
              </a:rPr>
              <a:t>Users' Guides to the Medical Literature: A Manual for Evidence-Based Clinical Practice, 3rd ed;</a:t>
            </a:r>
            <a:r>
              <a:rPr lang="en-US" altLang="en-US" sz="800">
                <a:latin typeface="Helvetica" pitchFamily="2" charset="0"/>
              </a:rPr>
              <a:t> 2015. Available at: https://jamaevidence.mhmedical.com/content.aspx?bookid=847&amp;sectionid=69031460 Accessed: July 06, 2022</a:t>
            </a:r>
          </a:p>
          <a:p>
            <a:pPr eaLnBrk="1" hangingPunct="1">
              <a:buFontTx/>
              <a:buNone/>
            </a:pPr>
            <a:r>
              <a:rPr lang="en-US" altLang="en-US" sz="800">
                <a:solidFill>
                  <a:srgbClr val="999999"/>
                </a:solidFill>
                <a:latin typeface="Helvetica" pitchFamily="2" charset="0"/>
              </a:rPr>
              <a:t>Copyright © 2022 American Medical Association. All rights reserved</a:t>
            </a:r>
          </a:p>
        </p:txBody>
      </p:sp>
      <p:sp>
        <p:nvSpPr>
          <p:cNvPr id="6" name="TextBox 5">
            <a:extLst>
              <a:ext uri="{FF2B5EF4-FFF2-40B4-BE49-F238E27FC236}">
                <a16:creationId xmlns:a16="http://schemas.microsoft.com/office/drawing/2014/main" id="{CA92DA4B-3576-9B76-E1CA-82075AAC7AB2}"/>
              </a:ext>
            </a:extLst>
          </p:cNvPr>
          <p:cNvSpPr txBox="1"/>
          <p:nvPr/>
        </p:nvSpPr>
        <p:spPr>
          <a:xfrm>
            <a:off x="6349786" y="2219772"/>
            <a:ext cx="3880022" cy="461665"/>
          </a:xfrm>
          <a:prstGeom prst="rect">
            <a:avLst/>
          </a:prstGeom>
          <a:noFill/>
        </p:spPr>
        <p:txBody>
          <a:bodyPr wrap="square" rtlCol="0">
            <a:spAutoFit/>
          </a:bodyPr>
          <a:lstStyle/>
          <a:p>
            <a:r>
              <a:rPr lang="en-US" sz="2400" dirty="0">
                <a:latin typeface="Aharoni" panose="02010803020104030203" pitchFamily="2" charset="-79"/>
                <a:cs typeface="Aharoni" panose="02010803020104030203" pitchFamily="2" charset="-79"/>
              </a:rPr>
              <a:t>Observational Cohort</a:t>
            </a:r>
          </a:p>
        </p:txBody>
      </p:sp>
    </p:spTree>
    <p:extLst>
      <p:ext uri="{BB962C8B-B14F-4D97-AF65-F5344CB8AC3E}">
        <p14:creationId xmlns:p14="http://schemas.microsoft.com/office/powerpoint/2010/main" val="25599222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00DDE4C-4505-3948-BD97-437596DEA245}"/>
              </a:ext>
            </a:extLst>
          </p:cNvPr>
          <p:cNvSpPr>
            <a:spLocks noGrp="1"/>
          </p:cNvSpPr>
          <p:nvPr>
            <p:ph type="title"/>
          </p:nvPr>
        </p:nvSpPr>
        <p:spPr>
          <a:xfrm>
            <a:off x="838200" y="365125"/>
            <a:ext cx="10515600" cy="1325563"/>
          </a:xfrm>
        </p:spPr>
        <p:txBody>
          <a:bodyPr>
            <a:normAutofit/>
          </a:bodyPr>
          <a:lstStyle/>
          <a:p>
            <a:r>
              <a:rPr lang="en-US"/>
              <a:t>Revisit our chest pain question?</a:t>
            </a:r>
            <a:endParaRPr lang="en-US" dirty="0"/>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 name="Content Placeholder 2">
            <a:extLst>
              <a:ext uri="{FF2B5EF4-FFF2-40B4-BE49-F238E27FC236}">
                <a16:creationId xmlns:a16="http://schemas.microsoft.com/office/drawing/2014/main" id="{4BAECA4E-FDB6-EFF9-63C8-0786A173C5F3}"/>
              </a:ext>
            </a:extLst>
          </p:cNvPr>
          <p:cNvSpPr>
            <a:spLocks noGrp="1"/>
          </p:cNvSpPr>
          <p:nvPr>
            <p:ph idx="1"/>
          </p:nvPr>
        </p:nvSpPr>
        <p:spPr>
          <a:xfrm>
            <a:off x="838200" y="1825625"/>
            <a:ext cx="10515600" cy="4351338"/>
          </a:xfrm>
        </p:spPr>
        <p:txBody>
          <a:bodyPr>
            <a:normAutofit/>
          </a:bodyPr>
          <a:lstStyle/>
          <a:p>
            <a:r>
              <a:rPr lang="en-US" dirty="0"/>
              <a:t>Break it down into components that can be answered</a:t>
            </a:r>
          </a:p>
          <a:p>
            <a:r>
              <a:rPr lang="en-US" dirty="0"/>
              <a:t>Diagnosis</a:t>
            </a:r>
          </a:p>
          <a:p>
            <a:r>
              <a:rPr lang="en-US" dirty="0"/>
              <a:t>Prognosis</a:t>
            </a:r>
          </a:p>
          <a:p>
            <a:r>
              <a:rPr lang="en-US" dirty="0"/>
              <a:t>Diagnostic test </a:t>
            </a:r>
          </a:p>
          <a:p>
            <a:r>
              <a:rPr lang="en-US" dirty="0"/>
              <a:t>Harm</a:t>
            </a:r>
          </a:p>
        </p:txBody>
      </p:sp>
    </p:spTree>
    <p:extLst>
      <p:ext uri="{BB962C8B-B14F-4D97-AF65-F5344CB8AC3E}">
        <p14:creationId xmlns:p14="http://schemas.microsoft.com/office/powerpoint/2010/main" val="39862570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30CA0E-3526-E6FA-E91C-EC3A420E579D}"/>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Diagnosis</a:t>
            </a:r>
          </a:p>
        </p:txBody>
      </p:sp>
      <p:sp>
        <p:nvSpPr>
          <p:cNvPr id="15"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BB7A60D-0B14-2EDD-548B-A577D27A2BF8}"/>
              </a:ext>
            </a:extLst>
          </p:cNvPr>
          <p:cNvSpPr>
            <a:spLocks noGrp="1"/>
          </p:cNvSpPr>
          <p:nvPr>
            <p:ph idx="1"/>
          </p:nvPr>
        </p:nvSpPr>
        <p:spPr>
          <a:xfrm>
            <a:off x="4447308" y="591344"/>
            <a:ext cx="6906491" cy="5585619"/>
          </a:xfrm>
        </p:spPr>
        <p:txBody>
          <a:bodyPr anchor="ctr">
            <a:normAutofit/>
          </a:bodyPr>
          <a:lstStyle/>
          <a:p>
            <a:r>
              <a:rPr lang="en-US" dirty="0"/>
              <a:t>In patients with significant risk factors for acute coronary syndrome, does obtaining a stress test help establish the diagnosis compared to serial troponin testing? </a:t>
            </a:r>
          </a:p>
          <a:p>
            <a:pPr marL="0" indent="0">
              <a:buNone/>
            </a:pPr>
            <a:endParaRPr lang="en-US" dirty="0"/>
          </a:p>
          <a:p>
            <a:pPr marL="0" indent="0">
              <a:buNone/>
            </a:pPr>
            <a:r>
              <a:rPr lang="en-US" dirty="0"/>
              <a:t>P: patients with risk factors for ACS</a:t>
            </a:r>
          </a:p>
          <a:p>
            <a:pPr marL="0" indent="0">
              <a:buNone/>
            </a:pPr>
            <a:r>
              <a:rPr lang="en-US" dirty="0"/>
              <a:t>I: stress test</a:t>
            </a:r>
          </a:p>
          <a:p>
            <a:pPr marL="0" indent="0">
              <a:buNone/>
            </a:pPr>
            <a:r>
              <a:rPr lang="en-US" dirty="0"/>
              <a:t>C: serial troponin testing</a:t>
            </a:r>
          </a:p>
          <a:p>
            <a:pPr marL="0" indent="0">
              <a:buNone/>
            </a:pPr>
            <a:r>
              <a:rPr lang="en-US" dirty="0"/>
              <a:t>O: correct diagnosis</a:t>
            </a:r>
          </a:p>
        </p:txBody>
      </p:sp>
    </p:spTree>
    <p:extLst>
      <p:ext uri="{BB962C8B-B14F-4D97-AF65-F5344CB8AC3E}">
        <p14:creationId xmlns:p14="http://schemas.microsoft.com/office/powerpoint/2010/main" val="3726994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30CA0E-3526-E6FA-E91C-EC3A420E579D}"/>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Diagnostic Test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BB7A60D-0B14-2EDD-548B-A577D27A2BF8}"/>
              </a:ext>
            </a:extLst>
          </p:cNvPr>
          <p:cNvSpPr>
            <a:spLocks noGrp="1"/>
          </p:cNvSpPr>
          <p:nvPr>
            <p:ph idx="1"/>
          </p:nvPr>
        </p:nvSpPr>
        <p:spPr>
          <a:xfrm>
            <a:off x="4447308" y="591344"/>
            <a:ext cx="6906491" cy="5585619"/>
          </a:xfrm>
        </p:spPr>
        <p:txBody>
          <a:bodyPr anchor="ctr">
            <a:normAutofit/>
          </a:bodyPr>
          <a:lstStyle/>
          <a:p>
            <a:r>
              <a:rPr lang="en-US" dirty="0"/>
              <a:t>In patients with significant risk factors for coronary artery disease, does a stress test have a higher sensitivity for making the diagnosis compared to a coronary CTA? </a:t>
            </a:r>
          </a:p>
          <a:p>
            <a:endParaRPr lang="en-US" dirty="0"/>
          </a:p>
          <a:p>
            <a:pPr marL="0" indent="0">
              <a:buNone/>
            </a:pPr>
            <a:r>
              <a:rPr lang="en-US" dirty="0"/>
              <a:t>P: patients with risk factors for CAD</a:t>
            </a:r>
          </a:p>
          <a:p>
            <a:pPr marL="0" indent="0">
              <a:buNone/>
            </a:pPr>
            <a:r>
              <a:rPr lang="en-US" dirty="0"/>
              <a:t>I: stress test</a:t>
            </a:r>
          </a:p>
          <a:p>
            <a:pPr marL="0" indent="0">
              <a:buNone/>
            </a:pPr>
            <a:r>
              <a:rPr lang="en-US" dirty="0"/>
              <a:t>C: coronary CTA</a:t>
            </a:r>
          </a:p>
          <a:p>
            <a:pPr marL="0" indent="0">
              <a:buNone/>
            </a:pPr>
            <a:r>
              <a:rPr lang="en-US" dirty="0"/>
              <a:t>O: sensitivity of the test compared to gold standard </a:t>
            </a:r>
          </a:p>
          <a:p>
            <a:endParaRPr lang="en-US" dirty="0"/>
          </a:p>
        </p:txBody>
      </p:sp>
    </p:spTree>
    <p:extLst>
      <p:ext uri="{BB962C8B-B14F-4D97-AF65-F5344CB8AC3E}">
        <p14:creationId xmlns:p14="http://schemas.microsoft.com/office/powerpoint/2010/main" val="461068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30CA0E-3526-E6FA-E91C-EC3A420E579D}"/>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Prognosis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BB7A60D-0B14-2EDD-548B-A577D27A2BF8}"/>
              </a:ext>
            </a:extLst>
          </p:cNvPr>
          <p:cNvSpPr>
            <a:spLocks noGrp="1"/>
          </p:cNvSpPr>
          <p:nvPr>
            <p:ph idx="1"/>
          </p:nvPr>
        </p:nvSpPr>
        <p:spPr>
          <a:xfrm>
            <a:off x="4447308" y="591344"/>
            <a:ext cx="6906491" cy="5585619"/>
          </a:xfrm>
        </p:spPr>
        <p:txBody>
          <a:bodyPr anchor="ctr">
            <a:normAutofit/>
          </a:bodyPr>
          <a:lstStyle/>
          <a:p>
            <a:r>
              <a:rPr lang="en-US" dirty="0"/>
              <a:t>In patients with significant risk factors for coronary artery disease, does obtaining an inpatient stress test decrease the risk of 30 day mortality from cardiac causes compared to an outpatient stress test. </a:t>
            </a:r>
          </a:p>
          <a:p>
            <a:endParaRPr lang="en-US" dirty="0"/>
          </a:p>
          <a:p>
            <a:pPr marL="0" indent="0">
              <a:buNone/>
            </a:pPr>
            <a:r>
              <a:rPr lang="en-US" dirty="0"/>
              <a:t>P: patients with risk factors for ACS</a:t>
            </a:r>
          </a:p>
          <a:p>
            <a:pPr marL="0" indent="0">
              <a:buNone/>
            </a:pPr>
            <a:r>
              <a:rPr lang="en-US" dirty="0"/>
              <a:t>I: stress test in the hospital </a:t>
            </a:r>
          </a:p>
          <a:p>
            <a:pPr marL="0" indent="0">
              <a:buNone/>
            </a:pPr>
            <a:r>
              <a:rPr lang="en-US" dirty="0"/>
              <a:t>C: outpatient follow up stress test </a:t>
            </a:r>
          </a:p>
          <a:p>
            <a:pPr marL="0" indent="0">
              <a:buNone/>
            </a:pPr>
            <a:r>
              <a:rPr lang="en-US" dirty="0"/>
              <a:t>O: mortality </a:t>
            </a:r>
          </a:p>
          <a:p>
            <a:endParaRPr lang="en-US" dirty="0"/>
          </a:p>
        </p:txBody>
      </p:sp>
    </p:spTree>
    <p:extLst>
      <p:ext uri="{BB962C8B-B14F-4D97-AF65-F5344CB8AC3E}">
        <p14:creationId xmlns:p14="http://schemas.microsoft.com/office/powerpoint/2010/main" val="4086214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30CA0E-3526-E6FA-E91C-EC3A420E579D}"/>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Harm</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BB7A60D-0B14-2EDD-548B-A577D27A2BF8}"/>
              </a:ext>
            </a:extLst>
          </p:cNvPr>
          <p:cNvSpPr>
            <a:spLocks noGrp="1"/>
          </p:cNvSpPr>
          <p:nvPr>
            <p:ph idx="1"/>
          </p:nvPr>
        </p:nvSpPr>
        <p:spPr>
          <a:xfrm>
            <a:off x="4447308" y="591344"/>
            <a:ext cx="6906491" cy="5585619"/>
          </a:xfrm>
        </p:spPr>
        <p:txBody>
          <a:bodyPr anchor="ctr">
            <a:normAutofit/>
          </a:bodyPr>
          <a:lstStyle/>
          <a:p>
            <a:r>
              <a:rPr lang="en-US" dirty="0"/>
              <a:t>In patients with significant risk factors for coronary artery disease, does obtaining an stress test increase unnecessary downstream testing causing patient harm</a:t>
            </a:r>
          </a:p>
          <a:p>
            <a:endParaRPr lang="en-US" dirty="0"/>
          </a:p>
          <a:p>
            <a:pPr marL="0" indent="0">
              <a:buNone/>
            </a:pPr>
            <a:r>
              <a:rPr lang="en-US" dirty="0"/>
              <a:t>P: patients with risk factors for ACS</a:t>
            </a:r>
          </a:p>
          <a:p>
            <a:pPr marL="0" indent="0">
              <a:buNone/>
            </a:pPr>
            <a:r>
              <a:rPr lang="en-US" dirty="0"/>
              <a:t>I: stress test </a:t>
            </a:r>
          </a:p>
          <a:p>
            <a:pPr marL="0" indent="0">
              <a:buNone/>
            </a:pPr>
            <a:r>
              <a:rPr lang="en-US" dirty="0"/>
              <a:t>C: no stress test</a:t>
            </a:r>
          </a:p>
          <a:p>
            <a:pPr marL="0" indent="0">
              <a:buNone/>
            </a:pPr>
            <a:r>
              <a:rPr lang="en-US" dirty="0"/>
              <a:t>O: complications from procedures</a:t>
            </a:r>
          </a:p>
          <a:p>
            <a:endParaRPr lang="en-US" dirty="0"/>
          </a:p>
        </p:txBody>
      </p:sp>
    </p:spTree>
    <p:extLst>
      <p:ext uri="{BB962C8B-B14F-4D97-AF65-F5344CB8AC3E}">
        <p14:creationId xmlns:p14="http://schemas.microsoft.com/office/powerpoint/2010/main" val="3692547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a:xfrm>
            <a:off x="466722" y="586855"/>
            <a:ext cx="3201366" cy="3387497"/>
          </a:xfrm>
        </p:spPr>
        <p:txBody>
          <a:bodyPr anchor="b">
            <a:normAutofit/>
          </a:bodyPr>
          <a:lstStyle/>
          <a:p>
            <a:pPr algn="r"/>
            <a:r>
              <a:rPr lang="en-US" sz="4000" b="1">
                <a:solidFill>
                  <a:srgbClr val="FFFFFF"/>
                </a:solidFill>
              </a:rPr>
              <a:t>Refining the question</a:t>
            </a:r>
            <a:endParaRPr lang="en-US" sz="4000">
              <a:solidFill>
                <a:srgbClr val="FFFFFF"/>
              </a:solidFill>
            </a:endParaRPr>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a:xfrm>
            <a:off x="4810259" y="649480"/>
            <a:ext cx="6555347" cy="5546047"/>
          </a:xfrm>
        </p:spPr>
        <p:txBody>
          <a:bodyPr anchor="ctr">
            <a:normAutofit/>
          </a:bodyPr>
          <a:lstStyle/>
          <a:p>
            <a:r>
              <a:rPr lang="en-US" sz="2000" dirty="0"/>
              <a:t>Work in your table groups</a:t>
            </a:r>
          </a:p>
          <a:p>
            <a:r>
              <a:rPr lang="en-US" sz="2000" dirty="0"/>
              <a:t>Take the initial question, and refine it into a question that is answerable </a:t>
            </a:r>
          </a:p>
          <a:p>
            <a:r>
              <a:rPr lang="en-US" sz="2000" dirty="0"/>
              <a:t>Use the PICO format</a:t>
            </a:r>
          </a:p>
          <a:p>
            <a:r>
              <a:rPr lang="en-US" sz="2000" dirty="0"/>
              <a:t>Think about Therapy, Harm, DDx, Diagnostic Testing, Prognosis </a:t>
            </a:r>
          </a:p>
        </p:txBody>
      </p:sp>
    </p:spTree>
    <p:extLst>
      <p:ext uri="{BB962C8B-B14F-4D97-AF65-F5344CB8AC3E}">
        <p14:creationId xmlns:p14="http://schemas.microsoft.com/office/powerpoint/2010/main" val="41674502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C08BA-9989-E658-8BF2-8466389C0FD3}"/>
              </a:ext>
            </a:extLst>
          </p:cNvPr>
          <p:cNvSpPr>
            <a:spLocks noGrp="1"/>
          </p:cNvSpPr>
          <p:nvPr>
            <p:ph type="title"/>
          </p:nvPr>
        </p:nvSpPr>
        <p:spPr/>
        <p:txBody>
          <a:bodyPr/>
          <a:lstStyle/>
          <a:p>
            <a:r>
              <a:rPr lang="en-US" dirty="0" err="1"/>
              <a:t>www.vcuultrasound.com</a:t>
            </a:r>
            <a:r>
              <a:rPr lang="en-US" dirty="0"/>
              <a:t>/question</a:t>
            </a:r>
          </a:p>
        </p:txBody>
      </p:sp>
      <p:sp>
        <p:nvSpPr>
          <p:cNvPr id="3" name="Content Placeholder 2">
            <a:extLst>
              <a:ext uri="{FF2B5EF4-FFF2-40B4-BE49-F238E27FC236}">
                <a16:creationId xmlns:a16="http://schemas.microsoft.com/office/drawing/2014/main" id="{25CA7AA9-1E77-B908-7DB2-7503535AF3C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1731458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a:xfrm>
            <a:off x="635000" y="640823"/>
            <a:ext cx="3418659" cy="5583148"/>
          </a:xfrm>
        </p:spPr>
        <p:txBody>
          <a:bodyPr anchor="ctr">
            <a:normAutofit/>
          </a:bodyPr>
          <a:lstStyle/>
          <a:p>
            <a:r>
              <a:rPr lang="en-US" sz="5400" b="1"/>
              <a:t>Refining the question</a:t>
            </a:r>
            <a:endParaRPr lang="en-US" sz="5400"/>
          </a:p>
        </p:txBody>
      </p:sp>
      <p:sp>
        <p:nvSpPr>
          <p:cNvPr id="18"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Content Placeholder 2">
            <a:extLst>
              <a:ext uri="{FF2B5EF4-FFF2-40B4-BE49-F238E27FC236}">
                <a16:creationId xmlns:a16="http://schemas.microsoft.com/office/drawing/2014/main" id="{8237BBFB-A1E5-3652-4FF8-25BBD8A11385}"/>
              </a:ext>
            </a:extLst>
          </p:cNvPr>
          <p:cNvGraphicFramePr>
            <a:graphicFrameLocks noGrp="1"/>
          </p:cNvGraphicFramePr>
          <p:nvPr>
            <p:ph idx="1"/>
            <p:extLst>
              <p:ext uri="{D42A27DB-BD31-4B8C-83A1-F6EECF244321}">
                <p14:modId xmlns:p14="http://schemas.microsoft.com/office/powerpoint/2010/main" val="762137059"/>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778560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a:xfrm>
            <a:off x="841248" y="548640"/>
            <a:ext cx="3600860" cy="5431536"/>
          </a:xfrm>
        </p:spPr>
        <p:txBody>
          <a:bodyPr>
            <a:normAutofit/>
          </a:bodyPr>
          <a:lstStyle/>
          <a:p>
            <a:r>
              <a:rPr lang="en-US" sz="5400" b="1" dirty="0"/>
              <a:t>Refining the question</a:t>
            </a:r>
            <a:endParaRPr lang="en-US" sz="5400" dirty="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a:xfrm>
            <a:off x="5126418" y="552091"/>
            <a:ext cx="6224335" cy="5431536"/>
          </a:xfrm>
        </p:spPr>
        <p:txBody>
          <a:bodyPr anchor="ctr">
            <a:normAutofit/>
          </a:bodyPr>
          <a:lstStyle/>
          <a:p>
            <a:r>
              <a:rPr lang="en-US" sz="2000" dirty="0"/>
              <a:t>A previously well although heavy drinker, 55-year-old man presents to the emergency department with an episode of transient loss of consciousness. On the evening of presentation, he had his usual 5 beers and started to climb the stairs at bedtime. The next thing he remembers is being woken by his son, who found him lying near the bottom of the stairs. The patient took about a minute to regain consciousness and remained confused for another 2 minutes. His son did not witness any shaking, and there had not been any incontinence. Physical examination findings were unremarkable; the electrocardiogram revealed a sinus rhythm with a rate of 80/min and no abnormalities. Glucose, sodium, and other laboratory results were normal.</a:t>
            </a:r>
          </a:p>
          <a:p>
            <a:r>
              <a:rPr lang="en-US" sz="2000" b="1" dirty="0"/>
              <a:t>Initial Question:</a:t>
            </a:r>
            <a:r>
              <a:rPr lang="en-US" sz="2000" dirty="0"/>
              <a:t> How extensively should I investigate this patient?</a:t>
            </a:r>
          </a:p>
          <a:p>
            <a:pPr marL="0" indent="0">
              <a:buNone/>
            </a:pPr>
            <a:endParaRPr lang="en-US" sz="2000" dirty="0"/>
          </a:p>
        </p:txBody>
      </p:sp>
    </p:spTree>
    <p:extLst>
      <p:ext uri="{BB962C8B-B14F-4D97-AF65-F5344CB8AC3E}">
        <p14:creationId xmlns:p14="http://schemas.microsoft.com/office/powerpoint/2010/main" val="18838190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a:xfrm>
            <a:off x="841248" y="548640"/>
            <a:ext cx="3600860" cy="5431536"/>
          </a:xfrm>
        </p:spPr>
        <p:txBody>
          <a:bodyPr>
            <a:normAutofit/>
          </a:bodyPr>
          <a:lstStyle/>
          <a:p>
            <a:r>
              <a:rPr lang="en-US" sz="5400" b="1"/>
              <a:t>Refining the question</a:t>
            </a:r>
            <a:endParaRPr lang="en-US" sz="540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a:xfrm>
            <a:off x="5126418" y="552091"/>
            <a:ext cx="6224335" cy="5431536"/>
          </a:xfrm>
        </p:spPr>
        <p:txBody>
          <a:bodyPr anchor="ctr">
            <a:normAutofit/>
          </a:bodyPr>
          <a:lstStyle/>
          <a:p>
            <a:r>
              <a:rPr lang="en-US" sz="2200"/>
              <a:t>A 60-year-old man with a 40-pack-year smoking history presents with hemoptysis. A chest radiograph shows a parenchymal mass with a normal mediastinum, and a fine-needle aspiration and biopsy of the mass reveals non–small cell carcinoma. Aside from hemoptysis, the patient is asymptomatic, and the physical examination results are normal.</a:t>
            </a:r>
          </a:p>
          <a:p>
            <a:pPr marL="0" indent="0">
              <a:buNone/>
            </a:pPr>
            <a:endParaRPr lang="en-US" sz="2200"/>
          </a:p>
          <a:p>
            <a:r>
              <a:rPr lang="en-US" sz="2200" b="1"/>
              <a:t>Initial Question:</a:t>
            </a:r>
            <a:r>
              <a:rPr lang="en-US" sz="2200"/>
              <a:t> What investigations should we undertake before deciding whether to offer this patient surgery?</a:t>
            </a:r>
          </a:p>
          <a:p>
            <a:pPr marL="0" indent="0">
              <a:buNone/>
            </a:pPr>
            <a:endParaRPr lang="en-US" sz="2200"/>
          </a:p>
        </p:txBody>
      </p:sp>
    </p:spTree>
    <p:extLst>
      <p:ext uri="{BB962C8B-B14F-4D97-AF65-F5344CB8AC3E}">
        <p14:creationId xmlns:p14="http://schemas.microsoft.com/office/powerpoint/2010/main" val="15873211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C08BA-9989-E658-8BF2-8466389C0FD3}"/>
              </a:ext>
            </a:extLst>
          </p:cNvPr>
          <p:cNvSpPr>
            <a:spLocks noGrp="1"/>
          </p:cNvSpPr>
          <p:nvPr>
            <p:ph type="title"/>
          </p:nvPr>
        </p:nvSpPr>
        <p:spPr/>
        <p:txBody>
          <a:bodyPr/>
          <a:lstStyle/>
          <a:p>
            <a:r>
              <a:rPr lang="en-US" dirty="0" err="1"/>
              <a:t>www.vcuultrasound.com</a:t>
            </a:r>
            <a:r>
              <a:rPr lang="en-US" dirty="0"/>
              <a:t>/question</a:t>
            </a:r>
          </a:p>
        </p:txBody>
      </p:sp>
      <p:sp>
        <p:nvSpPr>
          <p:cNvPr id="3" name="Content Placeholder 2">
            <a:extLst>
              <a:ext uri="{FF2B5EF4-FFF2-40B4-BE49-F238E27FC236}">
                <a16:creationId xmlns:a16="http://schemas.microsoft.com/office/drawing/2014/main" id="{25CA7AA9-1E77-B908-7DB2-7503535AF3C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8953220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7ACA6-B33B-37E3-1642-A23609E1E117}"/>
              </a:ext>
            </a:extLst>
          </p:cNvPr>
          <p:cNvSpPr>
            <a:spLocks noGrp="1"/>
          </p:cNvSpPr>
          <p:nvPr>
            <p:ph type="title"/>
          </p:nvPr>
        </p:nvSpPr>
        <p:spPr>
          <a:xfrm>
            <a:off x="838200" y="365125"/>
            <a:ext cx="10515600" cy="1325563"/>
          </a:xfrm>
        </p:spPr>
        <p:txBody>
          <a:bodyPr>
            <a:normAutofit/>
          </a:bodyPr>
          <a:lstStyle/>
          <a:p>
            <a:r>
              <a:rPr lang="en-US" sz="5400"/>
              <a:t>Refining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13A53-0015-0B68-F1D3-E8FFAAA4DCF1}"/>
              </a:ext>
            </a:extLst>
          </p:cNvPr>
          <p:cNvSpPr>
            <a:spLocks noGrp="1"/>
          </p:cNvSpPr>
          <p:nvPr>
            <p:ph idx="1"/>
          </p:nvPr>
        </p:nvSpPr>
        <p:spPr>
          <a:xfrm>
            <a:off x="838200" y="1929384"/>
            <a:ext cx="10515600" cy="4251960"/>
          </a:xfrm>
        </p:spPr>
        <p:txBody>
          <a:bodyPr>
            <a:normAutofit/>
          </a:bodyPr>
          <a:lstStyle/>
          <a:p>
            <a:r>
              <a:rPr lang="en-US" sz="1900" dirty="0"/>
              <a:t>A 55-year-old white woman presents with type 2 diabetes mellitus and hypertension. Her glycemic control is excellent with metformin, and she has no history of complications. To manage her hypertension, she takes a small daily dose of a thiazide diuretic. During a 6-month period, her blood pressure is near 155/88 mm Hg.</a:t>
            </a:r>
          </a:p>
          <a:p>
            <a:r>
              <a:rPr lang="en-US" sz="1900" b="1" dirty="0"/>
              <a:t>Initial Question:</a:t>
            </a:r>
            <a:r>
              <a:rPr lang="en-US" sz="1900" dirty="0"/>
              <a:t> When treating hypertension, at what target blood pressure should we aim?</a:t>
            </a:r>
          </a:p>
          <a:p>
            <a:pPr marL="0" indent="0">
              <a:buNone/>
            </a:pPr>
            <a:endParaRPr lang="en-US" sz="1900" dirty="0"/>
          </a:p>
          <a:p>
            <a:r>
              <a:rPr lang="en-US" sz="1900" b="1" dirty="0"/>
              <a:t>Improved (Searchable) Question: Therapy</a:t>
            </a:r>
            <a:endParaRPr lang="en-US" sz="1900" dirty="0"/>
          </a:p>
          <a:p>
            <a:r>
              <a:rPr lang="en-US" sz="1900" i="1" dirty="0"/>
              <a:t>P</a:t>
            </a:r>
          </a:p>
          <a:p>
            <a:r>
              <a:rPr lang="en-US" sz="1900" i="1" dirty="0"/>
              <a:t>I</a:t>
            </a:r>
          </a:p>
          <a:p>
            <a:r>
              <a:rPr lang="en-US" sz="1900" i="1" dirty="0"/>
              <a:t>C</a:t>
            </a:r>
          </a:p>
          <a:p>
            <a:r>
              <a:rPr lang="en-US" sz="1900" i="1" dirty="0"/>
              <a:t>O</a:t>
            </a:r>
          </a:p>
          <a:p>
            <a:r>
              <a:rPr lang="en-US" sz="1900" i="1" dirty="0"/>
              <a:t>T</a:t>
            </a:r>
            <a:endParaRPr lang="en-US" sz="1900" dirty="0"/>
          </a:p>
          <a:p>
            <a:endParaRPr lang="en-US" sz="1900" dirty="0"/>
          </a:p>
        </p:txBody>
      </p:sp>
    </p:spTree>
    <p:extLst>
      <p:ext uri="{BB962C8B-B14F-4D97-AF65-F5344CB8AC3E}">
        <p14:creationId xmlns:p14="http://schemas.microsoft.com/office/powerpoint/2010/main" val="11055051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7ACA6-B33B-37E3-1642-A23609E1E117}"/>
              </a:ext>
            </a:extLst>
          </p:cNvPr>
          <p:cNvSpPr>
            <a:spLocks noGrp="1"/>
          </p:cNvSpPr>
          <p:nvPr>
            <p:ph type="title"/>
          </p:nvPr>
        </p:nvSpPr>
        <p:spPr>
          <a:xfrm>
            <a:off x="838200" y="365125"/>
            <a:ext cx="10515600" cy="1325563"/>
          </a:xfrm>
        </p:spPr>
        <p:txBody>
          <a:bodyPr>
            <a:normAutofit/>
          </a:bodyPr>
          <a:lstStyle/>
          <a:p>
            <a:r>
              <a:rPr lang="en-US" sz="5400"/>
              <a:t>Refining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13A53-0015-0B68-F1D3-E8FFAAA4DCF1}"/>
              </a:ext>
            </a:extLst>
          </p:cNvPr>
          <p:cNvSpPr>
            <a:spLocks noGrp="1"/>
          </p:cNvSpPr>
          <p:nvPr>
            <p:ph idx="1"/>
          </p:nvPr>
        </p:nvSpPr>
        <p:spPr>
          <a:xfrm>
            <a:off x="838200" y="1929384"/>
            <a:ext cx="10515600" cy="4251960"/>
          </a:xfrm>
        </p:spPr>
        <p:txBody>
          <a:bodyPr>
            <a:normAutofit/>
          </a:bodyPr>
          <a:lstStyle/>
          <a:p>
            <a:r>
              <a:rPr lang="en-US" sz="1900" dirty="0"/>
              <a:t>A 55-year-old white woman presents with type 2 diabetes mellitus and hypertension. Her glycemic control is excellent with metformin, and she has no history of complications. To manage her hypertension, she takes a small daily dose of a thiazide diuretic. During a 6-month period, her blood pressure is near 155/88 mm Hg.</a:t>
            </a:r>
          </a:p>
          <a:p>
            <a:r>
              <a:rPr lang="en-US" sz="1900" b="1" dirty="0"/>
              <a:t>Initial Question:</a:t>
            </a:r>
            <a:r>
              <a:rPr lang="en-US" sz="1900" dirty="0"/>
              <a:t> When treating hypertension, at what target blood pressure should we aim?</a:t>
            </a:r>
          </a:p>
          <a:p>
            <a:pPr marL="0" indent="0">
              <a:buNone/>
            </a:pPr>
            <a:endParaRPr lang="en-US" sz="1900" dirty="0"/>
          </a:p>
          <a:p>
            <a:r>
              <a:rPr lang="en-US" sz="1900" b="1" dirty="0"/>
              <a:t>Improved (Searchable) Question: Therapy</a:t>
            </a:r>
            <a:endParaRPr lang="en-US" sz="1900" dirty="0"/>
          </a:p>
          <a:p>
            <a:r>
              <a:rPr lang="en-US" sz="1900" i="1" dirty="0"/>
              <a:t>Patients:</a:t>
            </a:r>
            <a:r>
              <a:rPr lang="en-US" sz="1900" dirty="0"/>
              <a:t> Patients with hypertension and type 2 diabetes without diabetic complications.</a:t>
            </a:r>
          </a:p>
          <a:p>
            <a:r>
              <a:rPr lang="en-US" sz="1900" i="1" dirty="0"/>
              <a:t>Intervention/Exposure: </a:t>
            </a:r>
            <a:r>
              <a:rPr lang="en-US" sz="1900" dirty="0"/>
              <a:t>Any antihypertensive agent that aims at a target diastolic blood pressure of 90 mm Hg.</a:t>
            </a:r>
          </a:p>
          <a:p>
            <a:r>
              <a:rPr lang="en-US" sz="1900" i="1" dirty="0"/>
              <a:t>Comparator:</a:t>
            </a:r>
            <a:r>
              <a:rPr lang="en-US" sz="1900" dirty="0"/>
              <a:t> Target diastolic blood pressure of 80 mm Hg.</a:t>
            </a:r>
          </a:p>
          <a:p>
            <a:r>
              <a:rPr lang="en-US" sz="1900" i="1" dirty="0"/>
              <a:t>Outcomes:</a:t>
            </a:r>
            <a:r>
              <a:rPr lang="en-US" sz="1900" dirty="0"/>
              <a:t> stroke, myocardial infarction, cardiovascular death, and total mortality.</a:t>
            </a:r>
          </a:p>
          <a:p>
            <a:pPr marL="0" indent="0">
              <a:buNone/>
            </a:pPr>
            <a:endParaRPr lang="en-US" sz="1900" dirty="0"/>
          </a:p>
          <a:p>
            <a:endParaRPr lang="en-US" sz="1900" dirty="0"/>
          </a:p>
        </p:txBody>
      </p:sp>
    </p:spTree>
    <p:extLst>
      <p:ext uri="{BB962C8B-B14F-4D97-AF65-F5344CB8AC3E}">
        <p14:creationId xmlns:p14="http://schemas.microsoft.com/office/powerpoint/2010/main" val="38411911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7ACA6-B33B-37E3-1642-A23609E1E117}"/>
              </a:ext>
            </a:extLst>
          </p:cNvPr>
          <p:cNvSpPr>
            <a:spLocks noGrp="1"/>
          </p:cNvSpPr>
          <p:nvPr>
            <p:ph type="title"/>
          </p:nvPr>
        </p:nvSpPr>
        <p:spPr>
          <a:xfrm>
            <a:off x="838200" y="365125"/>
            <a:ext cx="10515600" cy="1325563"/>
          </a:xfrm>
        </p:spPr>
        <p:txBody>
          <a:bodyPr>
            <a:normAutofit/>
          </a:bodyPr>
          <a:lstStyle/>
          <a:p>
            <a:r>
              <a:rPr lang="en-US" sz="5400"/>
              <a:t>Refining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13A53-0015-0B68-F1D3-E8FFAAA4DCF1}"/>
              </a:ext>
            </a:extLst>
          </p:cNvPr>
          <p:cNvSpPr>
            <a:spLocks noGrp="1"/>
          </p:cNvSpPr>
          <p:nvPr>
            <p:ph idx="1"/>
          </p:nvPr>
        </p:nvSpPr>
        <p:spPr>
          <a:xfrm>
            <a:off x="838200" y="1929384"/>
            <a:ext cx="10515600" cy="4251960"/>
          </a:xfrm>
        </p:spPr>
        <p:txBody>
          <a:bodyPr>
            <a:normAutofit fontScale="92500" lnSpcReduction="20000"/>
          </a:bodyPr>
          <a:lstStyle/>
          <a:p>
            <a:r>
              <a:rPr lang="en-US" sz="2200" dirty="0"/>
              <a:t>A previously well, although a heavy drinker, 55-year-old man presents to the emergency department with an episode of transient loss of consciousness. On the evening of presentation, he had his usual 5 beers and started to climb the stairs at bedtime. The next thing he remembers is being woken by his son, who found him lying near the bottom of the stairs. The patient took about a minute to regain consciousness and remained confused for another 2 minutes. His son did not witness any shaking, and there had not been any incontinence. Physical examination findings were unremarkable; the electrocardiogram revealed a sinus rhythm with a rate of 80/min and no abnormalities. Glucose, sodium, and other laboratory results were normal, and a blood alcohol test result was negative.</a:t>
            </a:r>
          </a:p>
          <a:p>
            <a:r>
              <a:rPr lang="en-US" sz="2200" b="1" dirty="0"/>
              <a:t>Initial Question:</a:t>
            </a:r>
            <a:r>
              <a:rPr lang="en-US" sz="2200" dirty="0"/>
              <a:t> How extensively should I investigate this patient?</a:t>
            </a:r>
          </a:p>
          <a:p>
            <a:r>
              <a:rPr lang="en-US" sz="2200" b="1" dirty="0"/>
              <a:t>Differential Diagnosis Improved Question</a:t>
            </a:r>
            <a:endParaRPr lang="en-US" sz="2200" dirty="0"/>
          </a:p>
          <a:p>
            <a:r>
              <a:rPr lang="en-US" sz="2200" i="1" dirty="0"/>
              <a:t>P</a:t>
            </a:r>
          </a:p>
          <a:p>
            <a:r>
              <a:rPr lang="en-US" sz="2200" i="1" dirty="0"/>
              <a:t>I</a:t>
            </a:r>
          </a:p>
          <a:p>
            <a:r>
              <a:rPr lang="en-US" sz="2200" i="1" dirty="0"/>
              <a:t>C</a:t>
            </a:r>
          </a:p>
          <a:p>
            <a:r>
              <a:rPr lang="en-US" sz="2200" i="1" dirty="0"/>
              <a:t>O</a:t>
            </a:r>
          </a:p>
          <a:p>
            <a:endParaRPr lang="en-US" sz="2200" dirty="0"/>
          </a:p>
          <a:p>
            <a:endParaRPr lang="en-US" sz="2200" dirty="0"/>
          </a:p>
        </p:txBody>
      </p:sp>
    </p:spTree>
    <p:extLst>
      <p:ext uri="{BB962C8B-B14F-4D97-AF65-F5344CB8AC3E}">
        <p14:creationId xmlns:p14="http://schemas.microsoft.com/office/powerpoint/2010/main" val="18669665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7ACA6-B33B-37E3-1642-A23609E1E117}"/>
              </a:ext>
            </a:extLst>
          </p:cNvPr>
          <p:cNvSpPr>
            <a:spLocks noGrp="1"/>
          </p:cNvSpPr>
          <p:nvPr>
            <p:ph type="title"/>
          </p:nvPr>
        </p:nvSpPr>
        <p:spPr>
          <a:xfrm>
            <a:off x="838200" y="365125"/>
            <a:ext cx="10515600" cy="1325563"/>
          </a:xfrm>
        </p:spPr>
        <p:txBody>
          <a:bodyPr>
            <a:normAutofit/>
          </a:bodyPr>
          <a:lstStyle/>
          <a:p>
            <a:r>
              <a:rPr lang="en-US" sz="5400"/>
              <a:t>Refining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13A53-0015-0B68-F1D3-E8FFAAA4DCF1}"/>
              </a:ext>
            </a:extLst>
          </p:cNvPr>
          <p:cNvSpPr>
            <a:spLocks noGrp="1"/>
          </p:cNvSpPr>
          <p:nvPr>
            <p:ph idx="1"/>
          </p:nvPr>
        </p:nvSpPr>
        <p:spPr>
          <a:xfrm>
            <a:off x="838200" y="1929384"/>
            <a:ext cx="10515600" cy="4251960"/>
          </a:xfrm>
        </p:spPr>
        <p:txBody>
          <a:bodyPr>
            <a:normAutofit/>
          </a:bodyPr>
          <a:lstStyle/>
          <a:p>
            <a:r>
              <a:rPr lang="en-US" sz="2200" b="1" dirty="0"/>
              <a:t>Initial Question:</a:t>
            </a:r>
            <a:r>
              <a:rPr lang="en-US" sz="2200" dirty="0"/>
              <a:t> How extensively should I investigate this patient?</a:t>
            </a:r>
          </a:p>
          <a:p>
            <a:r>
              <a:rPr lang="en-US" sz="2200" b="1" dirty="0"/>
              <a:t>Differential Diagnosis Improved Question</a:t>
            </a:r>
            <a:endParaRPr lang="en-US" sz="2200" dirty="0"/>
          </a:p>
          <a:p>
            <a:r>
              <a:rPr lang="en-US" sz="2200" i="1" dirty="0"/>
              <a:t>Patients:</a:t>
            </a:r>
            <a:r>
              <a:rPr lang="en-US" sz="2200" dirty="0"/>
              <a:t> Middle-aged patients presenting with transient loss of consciousness.</a:t>
            </a:r>
          </a:p>
          <a:p>
            <a:r>
              <a:rPr lang="en-US" sz="2200" i="1" dirty="0"/>
              <a:t>Intervention: </a:t>
            </a:r>
            <a:r>
              <a:rPr lang="en-US" sz="2200" dirty="0"/>
              <a:t>Thorough investigation and follow up for common and less common diagnoses.</a:t>
            </a:r>
          </a:p>
          <a:p>
            <a:r>
              <a:rPr lang="en-US" sz="2200" i="1" dirty="0"/>
              <a:t>Comparator:</a:t>
            </a:r>
            <a:r>
              <a:rPr lang="en-US" sz="2200" dirty="0"/>
              <a:t> Minimal investigation and close follow up </a:t>
            </a:r>
          </a:p>
          <a:p>
            <a:r>
              <a:rPr lang="en-US" sz="2200" i="1" dirty="0"/>
              <a:t>Outcomes:</a:t>
            </a:r>
            <a:r>
              <a:rPr lang="en-US" sz="2200" dirty="0"/>
              <a:t> Frequency of underlying disorders, such as vasovagal syncope, seizure, and transient ischemic attack.</a:t>
            </a:r>
          </a:p>
          <a:p>
            <a:pPr marL="0" indent="0">
              <a:buNone/>
            </a:pPr>
            <a:endParaRPr lang="en-US" sz="2200" dirty="0"/>
          </a:p>
          <a:p>
            <a:endParaRPr lang="en-US" sz="2200" dirty="0"/>
          </a:p>
        </p:txBody>
      </p:sp>
    </p:spTree>
    <p:extLst>
      <p:ext uri="{BB962C8B-B14F-4D97-AF65-F5344CB8AC3E}">
        <p14:creationId xmlns:p14="http://schemas.microsoft.com/office/powerpoint/2010/main" val="6113450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7ACA6-B33B-37E3-1642-A23609E1E117}"/>
              </a:ext>
            </a:extLst>
          </p:cNvPr>
          <p:cNvSpPr>
            <a:spLocks noGrp="1"/>
          </p:cNvSpPr>
          <p:nvPr>
            <p:ph type="title"/>
          </p:nvPr>
        </p:nvSpPr>
        <p:spPr>
          <a:xfrm>
            <a:off x="838200" y="365125"/>
            <a:ext cx="10515600" cy="1325563"/>
          </a:xfrm>
        </p:spPr>
        <p:txBody>
          <a:bodyPr>
            <a:normAutofit/>
          </a:bodyPr>
          <a:lstStyle/>
          <a:p>
            <a:r>
              <a:rPr lang="en-US" sz="5400"/>
              <a:t>Refining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13A53-0015-0B68-F1D3-E8FFAAA4DCF1}"/>
              </a:ext>
            </a:extLst>
          </p:cNvPr>
          <p:cNvSpPr>
            <a:spLocks noGrp="1"/>
          </p:cNvSpPr>
          <p:nvPr>
            <p:ph idx="1"/>
          </p:nvPr>
        </p:nvSpPr>
        <p:spPr>
          <a:xfrm>
            <a:off x="838200" y="1929384"/>
            <a:ext cx="10515600" cy="4251960"/>
          </a:xfrm>
        </p:spPr>
        <p:txBody>
          <a:bodyPr>
            <a:normAutofit/>
          </a:bodyPr>
          <a:lstStyle/>
          <a:p>
            <a:r>
              <a:rPr lang="en-US" sz="2200" b="1" dirty="0"/>
              <a:t>Initial Question:</a:t>
            </a:r>
            <a:r>
              <a:rPr lang="en-US" sz="2200" dirty="0"/>
              <a:t> How extensively should I investigate this patient?</a:t>
            </a:r>
          </a:p>
          <a:p>
            <a:r>
              <a:rPr lang="en-US" sz="2200" b="1" i="1" dirty="0"/>
              <a:t>Prognosis: Improved question</a:t>
            </a:r>
          </a:p>
          <a:p>
            <a:r>
              <a:rPr lang="en-US" sz="2200" i="1" dirty="0"/>
              <a:t>P</a:t>
            </a:r>
          </a:p>
          <a:p>
            <a:r>
              <a:rPr lang="en-US" sz="2200" i="1" dirty="0"/>
              <a:t>I</a:t>
            </a:r>
          </a:p>
          <a:p>
            <a:r>
              <a:rPr lang="en-US" sz="2200" i="1" dirty="0"/>
              <a:t>C</a:t>
            </a:r>
          </a:p>
          <a:p>
            <a:r>
              <a:rPr lang="en-US" sz="2200" i="1" dirty="0"/>
              <a:t>O</a:t>
            </a:r>
            <a:endParaRPr lang="en-US" sz="2200" dirty="0"/>
          </a:p>
          <a:p>
            <a:endParaRPr lang="en-US" sz="2200" dirty="0"/>
          </a:p>
          <a:p>
            <a:endParaRPr lang="en-US" sz="2200" dirty="0"/>
          </a:p>
        </p:txBody>
      </p:sp>
    </p:spTree>
    <p:extLst>
      <p:ext uri="{BB962C8B-B14F-4D97-AF65-F5344CB8AC3E}">
        <p14:creationId xmlns:p14="http://schemas.microsoft.com/office/powerpoint/2010/main" val="19908293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7ACA6-B33B-37E3-1642-A23609E1E117}"/>
              </a:ext>
            </a:extLst>
          </p:cNvPr>
          <p:cNvSpPr>
            <a:spLocks noGrp="1"/>
          </p:cNvSpPr>
          <p:nvPr>
            <p:ph type="title"/>
          </p:nvPr>
        </p:nvSpPr>
        <p:spPr>
          <a:xfrm>
            <a:off x="838200" y="365125"/>
            <a:ext cx="10515600" cy="1325563"/>
          </a:xfrm>
        </p:spPr>
        <p:txBody>
          <a:bodyPr>
            <a:normAutofit/>
          </a:bodyPr>
          <a:lstStyle/>
          <a:p>
            <a:r>
              <a:rPr lang="en-US" sz="5400"/>
              <a:t>Refining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13A53-0015-0B68-F1D3-E8FFAAA4DCF1}"/>
              </a:ext>
            </a:extLst>
          </p:cNvPr>
          <p:cNvSpPr>
            <a:spLocks noGrp="1"/>
          </p:cNvSpPr>
          <p:nvPr>
            <p:ph idx="1"/>
          </p:nvPr>
        </p:nvSpPr>
        <p:spPr>
          <a:xfrm>
            <a:off x="838200" y="1929384"/>
            <a:ext cx="10515600" cy="4251960"/>
          </a:xfrm>
        </p:spPr>
        <p:txBody>
          <a:bodyPr>
            <a:normAutofit/>
          </a:bodyPr>
          <a:lstStyle/>
          <a:p>
            <a:r>
              <a:rPr lang="en-US" sz="2200" b="1" dirty="0"/>
              <a:t>Initial Question:</a:t>
            </a:r>
            <a:r>
              <a:rPr lang="en-US" sz="2200" dirty="0"/>
              <a:t> How extensively should I investigate this patient?</a:t>
            </a:r>
          </a:p>
          <a:p>
            <a:r>
              <a:rPr lang="en-US" sz="2200" b="1" i="1" dirty="0"/>
              <a:t>Prognosis: Improved question</a:t>
            </a:r>
          </a:p>
          <a:p>
            <a:r>
              <a:rPr lang="en-US" sz="2200" i="1" dirty="0"/>
              <a:t>Patients:</a:t>
            </a:r>
            <a:r>
              <a:rPr lang="en-US" sz="2200" dirty="0"/>
              <a:t> Middle-aged patients presenting with transient loss of consciousness.</a:t>
            </a:r>
          </a:p>
          <a:p>
            <a:r>
              <a:rPr lang="en-US" sz="2200" i="1" dirty="0"/>
              <a:t>Exposure/Comparison: </a:t>
            </a:r>
            <a:r>
              <a:rPr lang="en-US" sz="2200" dirty="0"/>
              <a:t>Time.</a:t>
            </a:r>
          </a:p>
          <a:p>
            <a:r>
              <a:rPr lang="en-US" sz="2200" i="1" dirty="0"/>
              <a:t>Outcomes:</a:t>
            </a:r>
            <a:r>
              <a:rPr lang="en-US" sz="2200" dirty="0"/>
              <a:t> Morbidity (complicated arrhythmias or seizures, strokes, or serious accidents) and mortality in the year after presentation.</a:t>
            </a:r>
          </a:p>
          <a:p>
            <a:endParaRPr lang="en-US" sz="2200" dirty="0"/>
          </a:p>
          <a:p>
            <a:endParaRPr lang="en-US" sz="2200" dirty="0"/>
          </a:p>
        </p:txBody>
      </p:sp>
    </p:spTree>
    <p:extLst>
      <p:ext uri="{BB962C8B-B14F-4D97-AF65-F5344CB8AC3E}">
        <p14:creationId xmlns:p14="http://schemas.microsoft.com/office/powerpoint/2010/main" val="20509512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7ACA6-B33B-37E3-1642-A23609E1E117}"/>
              </a:ext>
            </a:extLst>
          </p:cNvPr>
          <p:cNvSpPr>
            <a:spLocks noGrp="1"/>
          </p:cNvSpPr>
          <p:nvPr>
            <p:ph type="title"/>
          </p:nvPr>
        </p:nvSpPr>
        <p:spPr>
          <a:xfrm>
            <a:off x="838200" y="365125"/>
            <a:ext cx="10515600" cy="1325563"/>
          </a:xfrm>
        </p:spPr>
        <p:txBody>
          <a:bodyPr>
            <a:normAutofit/>
          </a:bodyPr>
          <a:lstStyle/>
          <a:p>
            <a:r>
              <a:rPr lang="en-US" sz="5400"/>
              <a:t>Refining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13A53-0015-0B68-F1D3-E8FFAAA4DCF1}"/>
              </a:ext>
            </a:extLst>
          </p:cNvPr>
          <p:cNvSpPr>
            <a:spLocks noGrp="1"/>
          </p:cNvSpPr>
          <p:nvPr>
            <p:ph idx="1"/>
          </p:nvPr>
        </p:nvSpPr>
        <p:spPr>
          <a:xfrm>
            <a:off x="838200" y="1929384"/>
            <a:ext cx="10515600" cy="4251960"/>
          </a:xfrm>
        </p:spPr>
        <p:txBody>
          <a:bodyPr>
            <a:normAutofit/>
          </a:bodyPr>
          <a:lstStyle/>
          <a:p>
            <a:r>
              <a:rPr lang="en-US" sz="2200" b="1" dirty="0"/>
              <a:t>Initial Question:</a:t>
            </a:r>
            <a:r>
              <a:rPr lang="en-US" sz="2200" dirty="0"/>
              <a:t> How extensively should I investigate this patient?</a:t>
            </a:r>
          </a:p>
          <a:p>
            <a:r>
              <a:rPr lang="en-US" sz="2200" b="1" dirty="0"/>
              <a:t>Diagnostic test: Improved question</a:t>
            </a:r>
            <a:endParaRPr lang="en-US" sz="2200" dirty="0"/>
          </a:p>
          <a:p>
            <a:r>
              <a:rPr lang="en-US" sz="2200" i="1" dirty="0"/>
              <a:t>P</a:t>
            </a:r>
          </a:p>
          <a:p>
            <a:r>
              <a:rPr lang="en-US" sz="2200" i="1" dirty="0"/>
              <a:t>I</a:t>
            </a:r>
          </a:p>
          <a:p>
            <a:r>
              <a:rPr lang="en-US" sz="2200" i="1" dirty="0"/>
              <a:t>C</a:t>
            </a:r>
          </a:p>
          <a:p>
            <a:r>
              <a:rPr lang="en-US" sz="2200" i="1" dirty="0"/>
              <a:t>O</a:t>
            </a:r>
            <a:endParaRPr lang="en-US" sz="2200" dirty="0"/>
          </a:p>
          <a:p>
            <a:endParaRPr lang="en-US" sz="2200" dirty="0"/>
          </a:p>
        </p:txBody>
      </p:sp>
    </p:spTree>
    <p:extLst>
      <p:ext uri="{BB962C8B-B14F-4D97-AF65-F5344CB8AC3E}">
        <p14:creationId xmlns:p14="http://schemas.microsoft.com/office/powerpoint/2010/main" val="18820591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7ACA6-B33B-37E3-1642-A23609E1E117}"/>
              </a:ext>
            </a:extLst>
          </p:cNvPr>
          <p:cNvSpPr>
            <a:spLocks noGrp="1"/>
          </p:cNvSpPr>
          <p:nvPr>
            <p:ph type="title"/>
          </p:nvPr>
        </p:nvSpPr>
        <p:spPr>
          <a:xfrm>
            <a:off x="838200" y="365125"/>
            <a:ext cx="10515600" cy="1325563"/>
          </a:xfrm>
        </p:spPr>
        <p:txBody>
          <a:bodyPr>
            <a:normAutofit/>
          </a:bodyPr>
          <a:lstStyle/>
          <a:p>
            <a:r>
              <a:rPr lang="en-US" sz="5400"/>
              <a:t>Refining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13A53-0015-0B68-F1D3-E8FFAAA4DCF1}"/>
              </a:ext>
            </a:extLst>
          </p:cNvPr>
          <p:cNvSpPr>
            <a:spLocks noGrp="1"/>
          </p:cNvSpPr>
          <p:nvPr>
            <p:ph idx="1"/>
          </p:nvPr>
        </p:nvSpPr>
        <p:spPr>
          <a:xfrm>
            <a:off x="838200" y="1929384"/>
            <a:ext cx="10515600" cy="4251960"/>
          </a:xfrm>
        </p:spPr>
        <p:txBody>
          <a:bodyPr>
            <a:normAutofit/>
          </a:bodyPr>
          <a:lstStyle/>
          <a:p>
            <a:r>
              <a:rPr lang="en-US" sz="2200" b="1" dirty="0"/>
              <a:t>Initial Question:</a:t>
            </a:r>
            <a:r>
              <a:rPr lang="en-US" sz="2200" dirty="0"/>
              <a:t> How extensively should I investigate this patient?</a:t>
            </a:r>
          </a:p>
          <a:p>
            <a:r>
              <a:rPr lang="en-US" sz="2200" b="1" dirty="0"/>
              <a:t>Diagnostic test: Improved question</a:t>
            </a:r>
            <a:endParaRPr lang="en-US" sz="2200" dirty="0"/>
          </a:p>
          <a:p>
            <a:r>
              <a:rPr lang="en-US" sz="2200" i="1" dirty="0"/>
              <a:t>Patients:</a:t>
            </a:r>
            <a:r>
              <a:rPr lang="en-US" sz="2200" dirty="0"/>
              <a:t> Middle-aged patients presenting with loss of consciousness with concern for underlying arrhythmia</a:t>
            </a:r>
          </a:p>
          <a:p>
            <a:r>
              <a:rPr lang="en-US" sz="2200" i="1" dirty="0"/>
              <a:t>Intervention: </a:t>
            </a:r>
            <a:r>
              <a:rPr lang="en-US" sz="2200" dirty="0"/>
              <a:t>admission for telemetry </a:t>
            </a:r>
          </a:p>
          <a:p>
            <a:r>
              <a:rPr lang="en-US" sz="2200" i="1" dirty="0"/>
              <a:t>Comparator:</a:t>
            </a:r>
            <a:r>
              <a:rPr lang="en-US" sz="2200" dirty="0"/>
              <a:t> outpatient event monitor</a:t>
            </a:r>
          </a:p>
          <a:p>
            <a:r>
              <a:rPr lang="en-US" sz="2200" i="1" dirty="0"/>
              <a:t>Outcomes:</a:t>
            </a:r>
            <a:r>
              <a:rPr lang="en-US" sz="2200" dirty="0"/>
              <a:t> Cardiac event 90 days after presentation </a:t>
            </a:r>
          </a:p>
          <a:p>
            <a:endParaRPr lang="en-US" sz="2200" dirty="0"/>
          </a:p>
        </p:txBody>
      </p:sp>
    </p:spTree>
    <p:extLst>
      <p:ext uri="{BB962C8B-B14F-4D97-AF65-F5344CB8AC3E}">
        <p14:creationId xmlns:p14="http://schemas.microsoft.com/office/powerpoint/2010/main" val="25561443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a:xfrm>
            <a:off x="838200" y="365125"/>
            <a:ext cx="10515600" cy="1325563"/>
          </a:xfrm>
        </p:spPr>
        <p:txBody>
          <a:bodyPr>
            <a:normAutofit/>
          </a:bodyPr>
          <a:lstStyle/>
          <a:p>
            <a:r>
              <a:rPr lang="en-US" sz="5400" b="1"/>
              <a:t>Refining the question</a:t>
            </a:r>
            <a:endParaRPr lang="en-US"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a:xfrm>
            <a:off x="838200" y="1929384"/>
            <a:ext cx="10515600" cy="4251960"/>
          </a:xfrm>
        </p:spPr>
        <p:txBody>
          <a:bodyPr>
            <a:normAutofit fontScale="92500" lnSpcReduction="10000"/>
          </a:bodyPr>
          <a:lstStyle/>
          <a:p>
            <a:r>
              <a:rPr lang="en-US" sz="2200" dirty="0"/>
              <a:t>A 60-year-old man with a 40-pack-year smoking history presents with hemoptysis. A chest radiograph shows a parenchymal mass with a normal mediastinum, and a fine-needle aspiration and biopsy of the mass reveals non–small cell carcinoma. Aside from hemoptysis, the patient is asymptomatic, and the physical examination results are normal.</a:t>
            </a:r>
          </a:p>
          <a:p>
            <a:pPr marL="0" indent="0">
              <a:buNone/>
            </a:pPr>
            <a:endParaRPr lang="en-US" sz="2200" dirty="0"/>
          </a:p>
          <a:p>
            <a:r>
              <a:rPr lang="en-US" sz="2200" b="1" dirty="0"/>
              <a:t>Initial Question:</a:t>
            </a:r>
            <a:r>
              <a:rPr lang="en-US" sz="2200" dirty="0"/>
              <a:t> What investigations should we undertake before deciding whether to offer this patient surgery?</a:t>
            </a:r>
          </a:p>
          <a:p>
            <a:r>
              <a:rPr lang="en-US" sz="2200" b="1" dirty="0"/>
              <a:t>Therapy:</a:t>
            </a:r>
            <a:endParaRPr lang="en-US" sz="2200" dirty="0"/>
          </a:p>
          <a:p>
            <a:r>
              <a:rPr lang="en-US" sz="2200" i="1" dirty="0"/>
              <a:t>P</a:t>
            </a:r>
          </a:p>
          <a:p>
            <a:r>
              <a:rPr lang="en-US" sz="2200" i="1" dirty="0"/>
              <a:t>I</a:t>
            </a:r>
          </a:p>
          <a:p>
            <a:r>
              <a:rPr lang="en-US" sz="2200" i="1" dirty="0"/>
              <a:t>C</a:t>
            </a:r>
          </a:p>
          <a:p>
            <a:r>
              <a:rPr lang="en-US" sz="2200" i="1" dirty="0"/>
              <a:t>O</a:t>
            </a:r>
            <a:endParaRPr lang="en-US" sz="2200" dirty="0"/>
          </a:p>
          <a:p>
            <a:endParaRPr lang="en-US" sz="2200" dirty="0"/>
          </a:p>
          <a:p>
            <a:pPr marL="0" indent="0">
              <a:buNone/>
            </a:pPr>
            <a:endParaRPr lang="en-US" sz="2200" dirty="0"/>
          </a:p>
        </p:txBody>
      </p:sp>
    </p:spTree>
    <p:extLst>
      <p:ext uri="{BB962C8B-B14F-4D97-AF65-F5344CB8AC3E}">
        <p14:creationId xmlns:p14="http://schemas.microsoft.com/office/powerpoint/2010/main" val="28285163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a:xfrm>
            <a:off x="838200" y="365125"/>
            <a:ext cx="10515600" cy="1325563"/>
          </a:xfrm>
        </p:spPr>
        <p:txBody>
          <a:bodyPr>
            <a:normAutofit/>
          </a:bodyPr>
          <a:lstStyle/>
          <a:p>
            <a:r>
              <a:rPr lang="en-US" sz="5400" b="1"/>
              <a:t>Refining the question</a:t>
            </a:r>
            <a:endParaRPr lang="en-US"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a:xfrm>
            <a:off x="838200" y="1929384"/>
            <a:ext cx="10515600" cy="4251960"/>
          </a:xfrm>
        </p:spPr>
        <p:txBody>
          <a:bodyPr>
            <a:normAutofit/>
          </a:bodyPr>
          <a:lstStyle/>
          <a:p>
            <a:r>
              <a:rPr lang="en-US" sz="2200" b="1"/>
              <a:t>Therapy:</a:t>
            </a:r>
            <a:endParaRPr lang="en-US" sz="2200"/>
          </a:p>
          <a:p>
            <a:r>
              <a:rPr lang="en-US" sz="2200" i="1"/>
              <a:t>Patients:</a:t>
            </a:r>
            <a:r>
              <a:rPr lang="en-US" sz="2200"/>
              <a:t> Newly diagnosed non–small cell lung cancer with no evidence of extrapulmonary metastases</a:t>
            </a:r>
          </a:p>
          <a:p>
            <a:r>
              <a:rPr lang="en-US" sz="2200" i="1"/>
              <a:t>Intervention:</a:t>
            </a:r>
            <a:r>
              <a:rPr lang="en-US" sz="2200"/>
              <a:t> surgery for excision </a:t>
            </a:r>
          </a:p>
          <a:p>
            <a:r>
              <a:rPr lang="en-US" sz="2200" i="1"/>
              <a:t>Comparator:</a:t>
            </a:r>
            <a:r>
              <a:rPr lang="en-US" sz="2200"/>
              <a:t> chemo and radiation</a:t>
            </a:r>
          </a:p>
          <a:p>
            <a:r>
              <a:rPr lang="en-US" sz="2200" i="1"/>
              <a:t>Outcome:</a:t>
            </a:r>
            <a:r>
              <a:rPr lang="en-US" sz="2200"/>
              <a:t> 5-year survival, quality of life, complications</a:t>
            </a:r>
          </a:p>
        </p:txBody>
      </p:sp>
    </p:spTree>
    <p:extLst>
      <p:ext uri="{BB962C8B-B14F-4D97-AF65-F5344CB8AC3E}">
        <p14:creationId xmlns:p14="http://schemas.microsoft.com/office/powerpoint/2010/main" val="6320836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a:xfrm>
            <a:off x="838200" y="365125"/>
            <a:ext cx="10515600" cy="1325563"/>
          </a:xfrm>
        </p:spPr>
        <p:txBody>
          <a:bodyPr>
            <a:normAutofit/>
          </a:bodyPr>
          <a:lstStyle/>
          <a:p>
            <a:r>
              <a:rPr lang="en-US" sz="5400" b="1"/>
              <a:t>Refining the question</a:t>
            </a:r>
            <a:endParaRPr lang="en-US"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a:xfrm>
            <a:off x="838200" y="1929384"/>
            <a:ext cx="10515600" cy="4251960"/>
          </a:xfrm>
        </p:spPr>
        <p:txBody>
          <a:bodyPr>
            <a:normAutofit/>
          </a:bodyPr>
          <a:lstStyle/>
          <a:p>
            <a:r>
              <a:rPr lang="en-US" sz="2200" b="1"/>
              <a:t>Diagnosis:</a:t>
            </a:r>
            <a:endParaRPr lang="en-US" sz="2200"/>
          </a:p>
          <a:p>
            <a:r>
              <a:rPr lang="en-US" sz="2200" i="1"/>
              <a:t>Patients:</a:t>
            </a:r>
            <a:r>
              <a:rPr lang="en-US" sz="2200"/>
              <a:t> Newly diagnosed non–small cell lung cancer with no evidence of extrapulmonary metastases</a:t>
            </a:r>
          </a:p>
          <a:p>
            <a:r>
              <a:rPr lang="en-US" sz="2200" i="1"/>
              <a:t>Intervention:</a:t>
            </a:r>
            <a:r>
              <a:rPr lang="en-US" sz="2200"/>
              <a:t> PET-CT</a:t>
            </a:r>
          </a:p>
          <a:p>
            <a:r>
              <a:rPr lang="en-US" sz="2200" i="1"/>
              <a:t>Comparator:</a:t>
            </a:r>
            <a:r>
              <a:rPr lang="en-US" sz="2200"/>
              <a:t> Alternative diagnostic strategies </a:t>
            </a:r>
          </a:p>
          <a:p>
            <a:r>
              <a:rPr lang="en-US" sz="2200" i="1"/>
              <a:t>Outcome:</a:t>
            </a:r>
            <a:r>
              <a:rPr lang="en-US" sz="2200"/>
              <a:t> Unnecessary thoracotomy</a:t>
            </a:r>
          </a:p>
          <a:p>
            <a:pPr marL="0" indent="0">
              <a:buNone/>
            </a:pPr>
            <a:endParaRPr lang="en-US" sz="2200"/>
          </a:p>
        </p:txBody>
      </p:sp>
    </p:spTree>
    <p:extLst>
      <p:ext uri="{BB962C8B-B14F-4D97-AF65-F5344CB8AC3E}">
        <p14:creationId xmlns:p14="http://schemas.microsoft.com/office/powerpoint/2010/main" val="32969321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EBF06A5-4173-45DE-87B1-0791E098A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hart, funnel chart&#10;&#10;Description automatically generated">
            <a:extLst>
              <a:ext uri="{FF2B5EF4-FFF2-40B4-BE49-F238E27FC236}">
                <a16:creationId xmlns:a16="http://schemas.microsoft.com/office/drawing/2014/main" id="{FAA49222-68BA-FC4F-FB5C-BC1A0630455D}"/>
              </a:ext>
            </a:extLst>
          </p:cNvPr>
          <p:cNvPicPr>
            <a:picLocks noChangeAspect="1"/>
          </p:cNvPicPr>
          <p:nvPr/>
        </p:nvPicPr>
        <p:blipFill rotWithShape="1">
          <a:blip r:embed="rId3"/>
          <a:srcRect b="1994"/>
          <a:stretch/>
        </p:blipFill>
        <p:spPr>
          <a:xfrm>
            <a:off x="5511589" y="523804"/>
            <a:ext cx="6680411" cy="5696039"/>
          </a:xfrm>
          <a:custGeom>
            <a:avLst/>
            <a:gdLst/>
            <a:ahLst/>
            <a:cxnLst/>
            <a:rect l="l" t="t" r="r" b="b"/>
            <a:pathLst>
              <a:path w="6680411" h="5696039">
                <a:moveTo>
                  <a:pt x="3592766" y="0"/>
                </a:moveTo>
                <a:lnTo>
                  <a:pt x="4718262" y="0"/>
                </a:lnTo>
                <a:lnTo>
                  <a:pt x="4718262" y="2"/>
                </a:lnTo>
                <a:lnTo>
                  <a:pt x="6680411" y="2"/>
                </a:lnTo>
                <a:lnTo>
                  <a:pt x="6680411" y="5696022"/>
                </a:lnTo>
                <a:lnTo>
                  <a:pt x="3888773" y="5696022"/>
                </a:lnTo>
                <a:lnTo>
                  <a:pt x="3888773" y="5696039"/>
                </a:lnTo>
                <a:lnTo>
                  <a:pt x="0" y="5696039"/>
                </a:lnTo>
                <a:lnTo>
                  <a:pt x="2763278" y="19"/>
                </a:lnTo>
                <a:lnTo>
                  <a:pt x="3447183" y="19"/>
                </a:lnTo>
                <a:lnTo>
                  <a:pt x="3447183" y="2"/>
                </a:lnTo>
                <a:lnTo>
                  <a:pt x="3592765" y="2"/>
                </a:lnTo>
                <a:close/>
              </a:path>
            </a:pathLst>
          </a:custGeom>
        </p:spPr>
      </p:pic>
      <p:sp>
        <p:nvSpPr>
          <p:cNvPr id="12" name="Freeform: Shape 11">
            <a:extLst>
              <a:ext uri="{FF2B5EF4-FFF2-40B4-BE49-F238E27FC236}">
                <a16:creationId xmlns:a16="http://schemas.microsoft.com/office/drawing/2014/main" id="{206E9F47-DC46-4A02-B5DB-26B56C39C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23805"/>
            <a:ext cx="7800441" cy="5696020"/>
          </a:xfrm>
          <a:custGeom>
            <a:avLst/>
            <a:gdLst>
              <a:gd name="connsiteX0" fmla="*/ 0 w 7800441"/>
              <a:gd name="connsiteY0" fmla="*/ 0 h 5696020"/>
              <a:gd name="connsiteX1" fmla="*/ 7800441 w 7800441"/>
              <a:gd name="connsiteY1" fmla="*/ 0 h 5696020"/>
              <a:gd name="connsiteX2" fmla="*/ 5037161 w 7800441"/>
              <a:gd name="connsiteY2" fmla="*/ 5696020 h 5696020"/>
              <a:gd name="connsiteX3" fmla="*/ 0 w 7800441"/>
              <a:gd name="connsiteY3" fmla="*/ 5696020 h 5696020"/>
            </a:gdLst>
            <a:ahLst/>
            <a:cxnLst>
              <a:cxn ang="0">
                <a:pos x="connsiteX0" y="connsiteY0"/>
              </a:cxn>
              <a:cxn ang="0">
                <a:pos x="connsiteX1" y="connsiteY1"/>
              </a:cxn>
              <a:cxn ang="0">
                <a:pos x="connsiteX2" y="connsiteY2"/>
              </a:cxn>
              <a:cxn ang="0">
                <a:pos x="connsiteX3" y="connsiteY3"/>
              </a:cxn>
            </a:cxnLst>
            <a:rect l="l" t="t" r="r" b="b"/>
            <a:pathLst>
              <a:path w="7800441" h="5696020">
                <a:moveTo>
                  <a:pt x="0" y="0"/>
                </a:moveTo>
                <a:lnTo>
                  <a:pt x="7800441" y="0"/>
                </a:lnTo>
                <a:lnTo>
                  <a:pt x="5037161" y="5696020"/>
                </a:lnTo>
                <a:lnTo>
                  <a:pt x="0" y="5696020"/>
                </a:lnTo>
                <a:close/>
              </a:path>
            </a:pathLst>
          </a:custGeom>
          <a:solidFill>
            <a:srgbClr val="30303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lumMod val="95000"/>
                </a:schemeClr>
              </a:solidFill>
            </a:endParaRPr>
          </a:p>
        </p:txBody>
      </p:sp>
      <p:sp>
        <p:nvSpPr>
          <p:cNvPr id="2" name="Title 1">
            <a:extLst>
              <a:ext uri="{FF2B5EF4-FFF2-40B4-BE49-F238E27FC236}">
                <a16:creationId xmlns:a16="http://schemas.microsoft.com/office/drawing/2014/main" id="{9779B47D-D526-0C83-A295-693D1B7E0EBF}"/>
              </a:ext>
            </a:extLst>
          </p:cNvPr>
          <p:cNvSpPr>
            <a:spLocks noGrp="1"/>
          </p:cNvSpPr>
          <p:nvPr>
            <p:ph type="title"/>
          </p:nvPr>
        </p:nvSpPr>
        <p:spPr>
          <a:xfrm>
            <a:off x="841247" y="914400"/>
            <a:ext cx="5111877" cy="1095375"/>
          </a:xfrm>
        </p:spPr>
        <p:txBody>
          <a:bodyPr anchor="ctr">
            <a:normAutofit/>
          </a:bodyPr>
          <a:lstStyle/>
          <a:p>
            <a:r>
              <a:rPr lang="en-US" sz="3400">
                <a:solidFill>
                  <a:srgbClr val="FFFFFF"/>
                </a:solidFill>
              </a:rPr>
              <a:t>Where do I find the evidence? </a:t>
            </a:r>
          </a:p>
        </p:txBody>
      </p:sp>
      <p:sp>
        <p:nvSpPr>
          <p:cNvPr id="3" name="Content Placeholder 2">
            <a:extLst>
              <a:ext uri="{FF2B5EF4-FFF2-40B4-BE49-F238E27FC236}">
                <a16:creationId xmlns:a16="http://schemas.microsoft.com/office/drawing/2014/main" id="{669B941C-75E8-DEB4-44A4-61A572332BB7}"/>
              </a:ext>
            </a:extLst>
          </p:cNvPr>
          <p:cNvSpPr>
            <a:spLocks noGrp="1"/>
          </p:cNvSpPr>
          <p:nvPr>
            <p:ph idx="1"/>
          </p:nvPr>
        </p:nvSpPr>
        <p:spPr>
          <a:xfrm>
            <a:off x="841248" y="2333625"/>
            <a:ext cx="4378452" cy="3543300"/>
          </a:xfrm>
        </p:spPr>
        <p:txBody>
          <a:bodyPr anchor="t">
            <a:normAutofit/>
          </a:bodyPr>
          <a:lstStyle/>
          <a:p>
            <a:pPr marL="0" indent="0">
              <a:buNone/>
            </a:pPr>
            <a:r>
              <a:rPr lang="en-US" sz="2000">
                <a:solidFill>
                  <a:srgbClr val="FFFFFF"/>
                </a:solidFill>
              </a:rPr>
              <a:t>After you have clarified your question, where should you search for the answer?</a:t>
            </a:r>
            <a:br>
              <a:rPr lang="en-US" sz="2000">
                <a:solidFill>
                  <a:srgbClr val="FFFFFF"/>
                </a:solidFill>
              </a:rPr>
            </a:br>
            <a:endParaRPr lang="en-US" sz="2000">
              <a:solidFill>
                <a:srgbClr val="FFFFFF"/>
              </a:solidFill>
            </a:endParaRPr>
          </a:p>
          <a:p>
            <a:pPr marL="0" indent="0">
              <a:buNone/>
            </a:pPr>
            <a:r>
              <a:rPr lang="en-US" sz="2000">
                <a:solidFill>
                  <a:srgbClr val="FFFFFF"/>
                </a:solidFill>
              </a:rPr>
              <a:t>Start with the evidence pyramid </a:t>
            </a:r>
          </a:p>
          <a:p>
            <a:pPr marL="0" indent="0">
              <a:buNone/>
            </a:pPr>
            <a:endParaRPr lang="en-US" sz="2000">
              <a:solidFill>
                <a:srgbClr val="FFFFFF"/>
              </a:solidFill>
            </a:endParaRPr>
          </a:p>
        </p:txBody>
      </p:sp>
      <p:sp>
        <p:nvSpPr>
          <p:cNvPr id="9" name="TextBox 8">
            <a:extLst>
              <a:ext uri="{FF2B5EF4-FFF2-40B4-BE49-F238E27FC236}">
                <a16:creationId xmlns:a16="http://schemas.microsoft.com/office/drawing/2014/main" id="{B735B5C0-503A-5666-23BB-FD63E08815F2}"/>
              </a:ext>
            </a:extLst>
          </p:cNvPr>
          <p:cNvSpPr txBox="1"/>
          <p:nvPr/>
        </p:nvSpPr>
        <p:spPr>
          <a:xfrm>
            <a:off x="5032420" y="6334195"/>
            <a:ext cx="7159580" cy="646331"/>
          </a:xfrm>
          <a:prstGeom prst="rect">
            <a:avLst/>
          </a:prstGeom>
          <a:noFill/>
        </p:spPr>
        <p:txBody>
          <a:bodyPr wrap="square">
            <a:spAutoFit/>
          </a:bodyPr>
          <a:lstStyle/>
          <a:p>
            <a:r>
              <a:rPr lang="en-US" sz="1200" b="0" i="0" dirty="0">
                <a:solidFill>
                  <a:srgbClr val="333333"/>
                </a:solidFill>
                <a:effectLst/>
                <a:latin typeface="Arial" panose="020B0604020202020204" pitchFamily="34" charset="0"/>
              </a:rPr>
              <a:t>[Adapted from </a:t>
            </a:r>
            <a:r>
              <a:rPr lang="en-US" sz="1200" b="0" i="0" dirty="0" err="1">
                <a:solidFill>
                  <a:srgbClr val="333333"/>
                </a:solidFill>
                <a:effectLst/>
                <a:latin typeface="Arial" panose="020B0604020202020204" pitchFamily="34" charset="0"/>
              </a:rPr>
              <a:t>DiCenso</a:t>
            </a:r>
            <a:r>
              <a:rPr lang="en-US" sz="1200" b="0" i="0" dirty="0">
                <a:solidFill>
                  <a:srgbClr val="333333"/>
                </a:solidFill>
                <a:effectLst/>
                <a:latin typeface="Arial" panose="020B0604020202020204" pitchFamily="34" charset="0"/>
              </a:rPr>
              <a:t>, Bayley and Haynes (2009). ACP Journal Club. Editorial: </a:t>
            </a:r>
            <a:r>
              <a:rPr lang="en-US" sz="1200" b="0" i="0" u="none" strike="noStrike" dirty="0">
                <a:solidFill>
                  <a:srgbClr val="7A003C"/>
                </a:solidFill>
                <a:effectLst/>
                <a:latin typeface="Arial" panose="020B0604020202020204" pitchFamily="34" charset="0"/>
                <a:hlinkClick r:id="rId4" tooltip="Accessing pre-appraised evidence: Fine-tuning the 5S model into a 6S model"/>
              </a:rPr>
              <a:t>Accessing pre-appraised evidence: Fine-tuning the 5S model into a 6S model.</a:t>
            </a:r>
            <a:r>
              <a:rPr lang="en-US" sz="1200" b="0" i="0" dirty="0">
                <a:solidFill>
                  <a:srgbClr val="333333"/>
                </a:solidFill>
                <a:effectLst/>
                <a:latin typeface="Arial" panose="020B0604020202020204" pitchFamily="34" charset="0"/>
              </a:rPr>
              <a:t> Annals of Internal Medicine, 151(6):JC3-2, JC3-3.]</a:t>
            </a:r>
            <a:endParaRPr lang="en-US" sz="1200" dirty="0"/>
          </a:p>
        </p:txBody>
      </p:sp>
    </p:spTree>
    <p:extLst>
      <p:ext uri="{BB962C8B-B14F-4D97-AF65-F5344CB8AC3E}">
        <p14:creationId xmlns:p14="http://schemas.microsoft.com/office/powerpoint/2010/main" val="2820436450"/>
      </p:ext>
    </p:extLst>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2379F-BBE5-FC5A-2BAD-0B32EE5F8CB4}"/>
              </a:ext>
            </a:extLst>
          </p:cNvPr>
          <p:cNvSpPr>
            <a:spLocks noGrp="1"/>
          </p:cNvSpPr>
          <p:nvPr>
            <p:ph type="title"/>
          </p:nvPr>
        </p:nvSpPr>
        <p:spPr/>
        <p:txBody>
          <a:bodyPr/>
          <a:lstStyle/>
          <a:p>
            <a:r>
              <a:rPr lang="en-US" dirty="0"/>
              <a:t>Use pre-appraised evidence first</a:t>
            </a:r>
          </a:p>
        </p:txBody>
      </p:sp>
      <p:sp>
        <p:nvSpPr>
          <p:cNvPr id="3" name="Content Placeholder 2">
            <a:extLst>
              <a:ext uri="{FF2B5EF4-FFF2-40B4-BE49-F238E27FC236}">
                <a16:creationId xmlns:a16="http://schemas.microsoft.com/office/drawing/2014/main" id="{DD95B32A-BD43-4F2B-A6B7-2FE260ED4B8E}"/>
              </a:ext>
            </a:extLst>
          </p:cNvPr>
          <p:cNvSpPr>
            <a:spLocks noGrp="1"/>
          </p:cNvSpPr>
          <p:nvPr>
            <p:ph idx="1"/>
          </p:nvPr>
        </p:nvSpPr>
        <p:spPr/>
        <p:txBody>
          <a:bodyPr>
            <a:normAutofit lnSpcReduction="10000"/>
          </a:bodyPr>
          <a:lstStyle/>
          <a:p>
            <a:r>
              <a:rPr lang="en-US" dirty="0"/>
              <a:t>The M3 clerkship guide can help you find resources: </a:t>
            </a:r>
          </a:p>
          <a:p>
            <a:r>
              <a:rPr lang="en-US" dirty="0">
                <a:hlinkClick r:id="rId2"/>
              </a:rPr>
              <a:t>https://guides.library.vcu.edu/clerkships</a:t>
            </a:r>
            <a:endParaRPr lang="en-US" dirty="0"/>
          </a:p>
          <a:p>
            <a:endParaRPr lang="en-US" dirty="0"/>
          </a:p>
          <a:p>
            <a:r>
              <a:rPr lang="en-US" dirty="0"/>
              <a:t>Resources like </a:t>
            </a:r>
            <a:r>
              <a:rPr lang="en-US" u="sng" dirty="0">
                <a:hlinkClick r:id="rId3"/>
              </a:rPr>
              <a:t>UpToDate</a:t>
            </a:r>
            <a:r>
              <a:rPr lang="en-US" dirty="0"/>
              <a:t> provide access to evidence-based summaries of clinical topics that can answer background and provide a starting place for foreground questions. </a:t>
            </a:r>
          </a:p>
          <a:p>
            <a:pPr marL="0" indent="0">
              <a:buNone/>
            </a:pPr>
            <a:endParaRPr lang="en-US" b="0" dirty="0">
              <a:effectLst/>
            </a:endParaRPr>
          </a:p>
          <a:p>
            <a:r>
              <a:rPr lang="en-US" dirty="0"/>
              <a:t>Meta-analyses, RCTs, cohort studies, case control studies, case reports, and reviews can all be found in databases like </a:t>
            </a:r>
            <a:r>
              <a:rPr lang="en-US" u="sng" dirty="0" err="1"/>
              <a:t>Pubmed</a:t>
            </a:r>
            <a:br>
              <a:rPr lang="en-US" dirty="0"/>
            </a:br>
            <a:endParaRPr lang="en-US" dirty="0"/>
          </a:p>
        </p:txBody>
      </p:sp>
    </p:spTree>
    <p:extLst>
      <p:ext uri="{BB962C8B-B14F-4D97-AF65-F5344CB8AC3E}">
        <p14:creationId xmlns:p14="http://schemas.microsoft.com/office/powerpoint/2010/main" val="37465336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8328" y="303591"/>
            <a:ext cx="4335327"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B6D9C8-694C-4016-8904-983114D48093}"/>
              </a:ext>
            </a:extLst>
          </p:cNvPr>
          <p:cNvSpPr>
            <a:spLocks noGrp="1"/>
          </p:cNvSpPr>
          <p:nvPr>
            <p:ph type="title"/>
          </p:nvPr>
        </p:nvSpPr>
        <p:spPr>
          <a:xfrm>
            <a:off x="594360" y="637125"/>
            <a:ext cx="3802276" cy="5256371"/>
          </a:xfrm>
        </p:spPr>
        <p:txBody>
          <a:bodyPr>
            <a:normAutofit/>
          </a:bodyPr>
          <a:lstStyle/>
          <a:p>
            <a:r>
              <a:rPr lang="en-US" sz="4800" dirty="0">
                <a:solidFill>
                  <a:schemeClr val="bg1"/>
                </a:solidFill>
              </a:rPr>
              <a:t>Future sessions: </a:t>
            </a:r>
          </a:p>
        </p:txBody>
      </p:sp>
      <p:graphicFrame>
        <p:nvGraphicFramePr>
          <p:cNvPr id="5" name="Content Placeholder 2">
            <a:extLst>
              <a:ext uri="{FF2B5EF4-FFF2-40B4-BE49-F238E27FC236}">
                <a16:creationId xmlns:a16="http://schemas.microsoft.com/office/drawing/2014/main" id="{409AD822-4B55-2E19-2A4A-60A6D3B87D58}"/>
              </a:ext>
            </a:extLst>
          </p:cNvPr>
          <p:cNvGraphicFramePr>
            <a:graphicFrameLocks noGrp="1"/>
          </p:cNvGraphicFramePr>
          <p:nvPr>
            <p:ph idx="1"/>
            <p:extLst>
              <p:ext uri="{D42A27DB-BD31-4B8C-83A1-F6EECF244321}">
                <p14:modId xmlns:p14="http://schemas.microsoft.com/office/powerpoint/2010/main" val="2765011828"/>
              </p:ext>
            </p:extLst>
          </p:nvPr>
        </p:nvGraphicFramePr>
        <p:xfrm>
          <a:off x="5166985" y="303591"/>
          <a:ext cx="6588691" cy="5896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10758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4697CDA-BDB7-4883-B48B-1D4EDB2F0E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DC0EC46-2230-4728-856D-F353111210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8" y="643467"/>
            <a:ext cx="10905066" cy="5562249"/>
          </a:xfrm>
          <a:custGeom>
            <a:avLst/>
            <a:gdLst>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8506 w 11243827"/>
              <a:gd name="connsiteY105" fmla="*/ 5632788 h 5641173"/>
              <a:gd name="connsiteX106" fmla="*/ 7912803 w 11243827"/>
              <a:gd name="connsiteY106" fmla="*/ 5629702 h 5641173"/>
              <a:gd name="connsiteX107" fmla="*/ 7890915 w 11243827"/>
              <a:gd name="connsiteY107" fmla="*/ 5612272 h 5641173"/>
              <a:gd name="connsiteX108" fmla="*/ 7727691 w 11243827"/>
              <a:gd name="connsiteY108" fmla="*/ 5621064 h 5641173"/>
              <a:gd name="connsiteX109" fmla="*/ 7685998 w 11243827"/>
              <a:gd name="connsiteY109" fmla="*/ 5615564 h 5641173"/>
              <a:gd name="connsiteX110" fmla="*/ 7649302 w 11243827"/>
              <a:gd name="connsiteY110" fmla="*/ 5626541 h 5641173"/>
              <a:gd name="connsiteX111" fmla="*/ 7634083 w 11243827"/>
              <a:gd name="connsiteY111" fmla="*/ 5620862 h 5641173"/>
              <a:gd name="connsiteX112" fmla="*/ 7631455 w 11243827"/>
              <a:gd name="connsiteY112" fmla="*/ 5619708 h 5641173"/>
              <a:gd name="connsiteX113" fmla="*/ 7620952 w 11243827"/>
              <a:gd name="connsiteY113" fmla="*/ 5618872 h 5641173"/>
              <a:gd name="connsiteX114" fmla="*/ 7617992 w 11243827"/>
              <a:gd name="connsiteY114" fmla="*/ 5613914 h 5641173"/>
              <a:gd name="connsiteX115" fmla="*/ 7602182 w 11243827"/>
              <a:gd name="connsiteY115" fmla="*/ 5609271 h 5641173"/>
              <a:gd name="connsiteX116" fmla="*/ 7582847 w 11243827"/>
              <a:gd name="connsiteY116" fmla="*/ 5609047 h 5641173"/>
              <a:gd name="connsiteX117" fmla="*/ 7514158 w 11243827"/>
              <a:gd name="connsiteY117" fmla="*/ 5607737 h 5641173"/>
              <a:gd name="connsiteX118" fmla="*/ 7502955 w 11243827"/>
              <a:gd name="connsiteY118" fmla="*/ 5610415 h 5641173"/>
              <a:gd name="connsiteX119" fmla="*/ 7466391 w 11243827"/>
              <a:gd name="connsiteY119" fmla="*/ 5605949 h 5641173"/>
              <a:gd name="connsiteX120" fmla="*/ 7433806 w 11243827"/>
              <a:gd name="connsiteY120" fmla="*/ 5604945 h 5641173"/>
              <a:gd name="connsiteX121" fmla="*/ 7412693 w 11243827"/>
              <a:gd name="connsiteY121" fmla="*/ 5607075 h 5641173"/>
              <a:gd name="connsiteX122" fmla="*/ 7407159 w 11243827"/>
              <a:gd name="connsiteY122" fmla="*/ 5605310 h 5641173"/>
              <a:gd name="connsiteX123" fmla="*/ 7385900 w 11243827"/>
              <a:gd name="connsiteY123" fmla="*/ 5604171 h 5641173"/>
              <a:gd name="connsiteX124" fmla="*/ 7375071 w 11243827"/>
              <a:gd name="connsiteY124" fmla="*/ 5606788 h 5641173"/>
              <a:gd name="connsiteX125" fmla="*/ 7364382 w 11243827"/>
              <a:gd name="connsiteY125" fmla="*/ 5600762 h 5641173"/>
              <a:gd name="connsiteX126" fmla="*/ 7361770 w 11243827"/>
              <a:gd name="connsiteY126" fmla="*/ 5596347 h 5641173"/>
              <a:gd name="connsiteX127" fmla="*/ 7346641 w 11243827"/>
              <a:gd name="connsiteY127" fmla="*/ 5598329 h 5641173"/>
              <a:gd name="connsiteX128" fmla="*/ 7334238 w 11243827"/>
              <a:gd name="connsiteY128" fmla="*/ 5594014 h 5641173"/>
              <a:gd name="connsiteX129" fmla="*/ 7323426 w 11243827"/>
              <a:gd name="connsiteY129" fmla="*/ 5596835 h 5641173"/>
              <a:gd name="connsiteX130" fmla="*/ 7318938 w 11243827"/>
              <a:gd name="connsiteY130" fmla="*/ 5596200 h 5641173"/>
              <a:gd name="connsiteX131" fmla="*/ 7307784 w 11243827"/>
              <a:gd name="connsiteY131" fmla="*/ 5594065 h 5641173"/>
              <a:gd name="connsiteX132" fmla="*/ 7288540 w 11243827"/>
              <a:gd name="connsiteY132" fmla="*/ 5589320 h 5641173"/>
              <a:gd name="connsiteX133" fmla="*/ 7282537 w 11243827"/>
              <a:gd name="connsiteY133" fmla="*/ 5588660 h 5641173"/>
              <a:gd name="connsiteX134" fmla="*/ 7269466 w 11243827"/>
              <a:gd name="connsiteY134" fmla="*/ 5581404 h 5641173"/>
              <a:gd name="connsiteX135" fmla="*/ 7244165 w 11243827"/>
              <a:gd name="connsiteY135" fmla="*/ 5575200 h 5641173"/>
              <a:gd name="connsiteX136" fmla="*/ 7199619 w 11243827"/>
              <a:gd name="connsiteY136" fmla="*/ 5553550 h 5641173"/>
              <a:gd name="connsiteX137" fmla="*/ 7173434 w 11243827"/>
              <a:gd name="connsiteY137" fmla="*/ 5543219 h 5641173"/>
              <a:gd name="connsiteX138" fmla="*/ 7155718 w 11243827"/>
              <a:gd name="connsiteY138" fmla="*/ 5533697 h 5641173"/>
              <a:gd name="connsiteX139" fmla="*/ 7103430 w 11243827"/>
              <a:gd name="connsiteY139" fmla="*/ 5520249 h 5641173"/>
              <a:gd name="connsiteX140" fmla="*/ 7013746 w 11243827"/>
              <a:gd name="connsiteY140" fmla="*/ 5502470 h 5641173"/>
              <a:gd name="connsiteX141" fmla="*/ 6995379 w 11243827"/>
              <a:gd name="connsiteY141" fmla="*/ 5497693 h 5641173"/>
              <a:gd name="connsiteX142" fmla="*/ 6982475 w 11243827"/>
              <a:gd name="connsiteY142" fmla="*/ 5489641 h 5641173"/>
              <a:gd name="connsiteX143" fmla="*/ 6981994 w 11243827"/>
              <a:gd name="connsiteY143" fmla="*/ 5484335 h 5641173"/>
              <a:gd name="connsiteX144" fmla="*/ 6972355 w 11243827"/>
              <a:gd name="connsiteY144" fmla="*/ 5481074 h 5641173"/>
              <a:gd name="connsiteX145" fmla="*/ 6970394 w 11243827"/>
              <a:gd name="connsiteY145" fmla="*/ 5479383 h 5641173"/>
              <a:gd name="connsiteX146" fmla="*/ 6958543 w 11243827"/>
              <a:gd name="connsiteY146" fmla="*/ 5470507 h 5641173"/>
              <a:gd name="connsiteX147" fmla="*/ 6918276 w 11243827"/>
              <a:gd name="connsiteY147" fmla="*/ 5472034 h 5641173"/>
              <a:gd name="connsiteX148" fmla="*/ 6881046 w 11243827"/>
              <a:gd name="connsiteY148" fmla="*/ 5457070 h 5641173"/>
              <a:gd name="connsiteX149" fmla="*/ 6720917 w 11243827"/>
              <a:gd name="connsiteY149" fmla="*/ 5426664 h 5641173"/>
              <a:gd name="connsiteX150" fmla="*/ 6724964 w 11243827"/>
              <a:gd name="connsiteY150" fmla="*/ 5414071 h 5641173"/>
              <a:gd name="connsiteX151" fmla="*/ 6717823 w 11243827"/>
              <a:gd name="connsiteY151" fmla="*/ 5410317 h 5641173"/>
              <a:gd name="connsiteX152" fmla="*/ 6660723 w 11243827"/>
              <a:gd name="connsiteY152" fmla="*/ 5408304 h 5641173"/>
              <a:gd name="connsiteX153" fmla="*/ 6532914 w 11243827"/>
              <a:gd name="connsiteY153" fmla="*/ 5431205 h 5641173"/>
              <a:gd name="connsiteX154" fmla="*/ 6317327 w 11243827"/>
              <a:gd name="connsiteY154" fmla="*/ 5481889 h 5641173"/>
              <a:gd name="connsiteX155" fmla="*/ 6196243 w 11243827"/>
              <a:gd name="connsiteY155" fmla="*/ 5515042 h 5641173"/>
              <a:gd name="connsiteX156" fmla="*/ 6099124 w 11243827"/>
              <a:gd name="connsiteY156" fmla="*/ 5516848 h 5641173"/>
              <a:gd name="connsiteX157" fmla="*/ 6016077 w 11243827"/>
              <a:gd name="connsiteY157" fmla="*/ 5528642 h 5641173"/>
              <a:gd name="connsiteX158" fmla="*/ 6004389 w 11243827"/>
              <a:gd name="connsiteY158" fmla="*/ 5531206 h 5641173"/>
              <a:gd name="connsiteX159" fmla="*/ 5933945 w 11243827"/>
              <a:gd name="connsiteY159" fmla="*/ 5538840 h 5641173"/>
              <a:gd name="connsiteX160" fmla="*/ 5883936 w 11243827"/>
              <a:gd name="connsiteY160" fmla="*/ 5553807 h 5641173"/>
              <a:gd name="connsiteX161" fmla="*/ 5798331 w 11243827"/>
              <a:gd name="connsiteY161" fmla="*/ 5564248 h 5641173"/>
              <a:gd name="connsiteX162" fmla="*/ 5712738 w 11243827"/>
              <a:gd name="connsiteY162" fmla="*/ 5573120 h 5641173"/>
              <a:gd name="connsiteX163" fmla="*/ 5681342 w 11243827"/>
              <a:gd name="connsiteY163" fmla="*/ 5575621 h 5641173"/>
              <a:gd name="connsiteX164" fmla="*/ 5627167 w 11243827"/>
              <a:gd name="connsiteY164" fmla="*/ 5583215 h 5641173"/>
              <a:gd name="connsiteX165" fmla="*/ 5591414 w 11243827"/>
              <a:gd name="connsiteY165" fmla="*/ 5587695 h 5641173"/>
              <a:gd name="connsiteX166" fmla="*/ 5583028 w 11243827"/>
              <a:gd name="connsiteY166" fmla="*/ 5580877 h 5641173"/>
              <a:gd name="connsiteX167" fmla="*/ 5549426 w 11243827"/>
              <a:gd name="connsiteY167" fmla="*/ 5582858 h 5641173"/>
              <a:gd name="connsiteX168" fmla="*/ 5519999 w 11243827"/>
              <a:gd name="connsiteY168" fmla="*/ 5592246 h 5641173"/>
              <a:gd name="connsiteX169" fmla="*/ 5480028 w 11243827"/>
              <a:gd name="connsiteY169" fmla="*/ 5597282 h 5641173"/>
              <a:gd name="connsiteX170" fmla="*/ 5456175 w 11243827"/>
              <a:gd name="connsiteY170" fmla="*/ 5600371 h 5641173"/>
              <a:gd name="connsiteX171" fmla="*/ 5388463 w 11243827"/>
              <a:gd name="connsiteY171" fmla="*/ 5602638 h 5641173"/>
              <a:gd name="connsiteX172" fmla="*/ 5265898 w 11243827"/>
              <a:gd name="connsiteY172" fmla="*/ 5591830 h 5641173"/>
              <a:gd name="connsiteX173" fmla="*/ 5231231 w 11243827"/>
              <a:gd name="connsiteY173" fmla="*/ 5592790 h 5641173"/>
              <a:gd name="connsiteX174" fmla="*/ 5226996 w 11243827"/>
              <a:gd name="connsiteY174" fmla="*/ 5595040 h 5641173"/>
              <a:gd name="connsiteX175" fmla="*/ 5175988 w 11243827"/>
              <a:gd name="connsiteY175" fmla="*/ 5588131 h 5641173"/>
              <a:gd name="connsiteX176" fmla="*/ 5107470 w 11243827"/>
              <a:gd name="connsiteY176" fmla="*/ 5594771 h 5641173"/>
              <a:gd name="connsiteX177" fmla="*/ 5027868 w 11243827"/>
              <a:gd name="connsiteY177" fmla="*/ 5605624 h 5641173"/>
              <a:gd name="connsiteX178" fmla="*/ 5007324 w 11243827"/>
              <a:gd name="connsiteY178" fmla="*/ 5609209 h 5641173"/>
              <a:gd name="connsiteX179" fmla="*/ 4952559 w 11243827"/>
              <a:gd name="connsiteY179" fmla="*/ 5611402 h 5641173"/>
              <a:gd name="connsiteX180" fmla="*/ 4826081 w 11243827"/>
              <a:gd name="connsiteY180" fmla="*/ 5616191 h 5641173"/>
              <a:gd name="connsiteX181" fmla="*/ 4823501 w 11243827"/>
              <a:gd name="connsiteY181" fmla="*/ 5619174 h 5641173"/>
              <a:gd name="connsiteX182" fmla="*/ 4813093 w 11243827"/>
              <a:gd name="connsiteY182" fmla="*/ 5620026 h 5641173"/>
              <a:gd name="connsiteX183" fmla="*/ 4810563 w 11243827"/>
              <a:gd name="connsiteY183" fmla="*/ 5620787 h 5641173"/>
              <a:gd name="connsiteX184" fmla="*/ 4795818 w 11243827"/>
              <a:gd name="connsiteY184" fmla="*/ 5624618 h 5641173"/>
              <a:gd name="connsiteX185" fmla="*/ 4758404 w 11243827"/>
              <a:gd name="connsiteY185" fmla="*/ 5619510 h 5641173"/>
              <a:gd name="connsiteX186" fmla="*/ 4717254 w 11243827"/>
              <a:gd name="connsiteY186" fmla="*/ 5624155 h 5641173"/>
              <a:gd name="connsiteX187" fmla="*/ 4591958 w 11243827"/>
              <a:gd name="connsiteY187" fmla="*/ 5624710 h 5641173"/>
              <a:gd name="connsiteX188" fmla="*/ 4476215 w 11243827"/>
              <a:gd name="connsiteY188" fmla="*/ 5628210 h 5641173"/>
              <a:gd name="connsiteX189" fmla="*/ 4425193 w 11243827"/>
              <a:gd name="connsiteY189" fmla="*/ 5627414 h 5641173"/>
              <a:gd name="connsiteX190" fmla="*/ 4383866 w 11243827"/>
              <a:gd name="connsiteY190" fmla="*/ 5626546 h 5641173"/>
              <a:gd name="connsiteX191" fmla="*/ 4385596 w 11243827"/>
              <a:gd name="connsiteY191" fmla="*/ 5634646 h 5641173"/>
              <a:gd name="connsiteX192" fmla="*/ 4360864 w 11243827"/>
              <a:gd name="connsiteY192" fmla="*/ 5641173 h 5641173"/>
              <a:gd name="connsiteX193" fmla="*/ 4328321 w 11243827"/>
              <a:gd name="connsiteY193" fmla="*/ 5626332 h 5641173"/>
              <a:gd name="connsiteX194" fmla="*/ 4309842 w 11243827"/>
              <a:gd name="connsiteY194" fmla="*/ 5626471 h 5641173"/>
              <a:gd name="connsiteX195" fmla="*/ 4277424 w 11243827"/>
              <a:gd name="connsiteY195" fmla="*/ 5631598 h 5641173"/>
              <a:gd name="connsiteX196" fmla="*/ 4266627 w 11243827"/>
              <a:gd name="connsiteY196" fmla="*/ 5633969 h 5641173"/>
              <a:gd name="connsiteX197" fmla="*/ 4185525 w 11243827"/>
              <a:gd name="connsiteY197" fmla="*/ 5617508 h 5641173"/>
              <a:gd name="connsiteX198" fmla="*/ 4177617 w 11243827"/>
              <a:gd name="connsiteY198" fmla="*/ 5610903 h 5641173"/>
              <a:gd name="connsiteX199" fmla="*/ 4136948 w 11243827"/>
              <a:gd name="connsiteY199" fmla="*/ 5608031 h 5641173"/>
              <a:gd name="connsiteX200" fmla="*/ 4132323 w 11243827"/>
              <a:gd name="connsiteY200" fmla="*/ 5609784 h 5641173"/>
              <a:gd name="connsiteX201" fmla="*/ 4098620 w 11243827"/>
              <a:gd name="connsiteY201" fmla="*/ 5599672 h 5641173"/>
              <a:gd name="connsiteX202" fmla="*/ 3963475 w 11243827"/>
              <a:gd name="connsiteY202" fmla="*/ 5581841 h 5641173"/>
              <a:gd name="connsiteX203" fmla="*/ 3703613 w 11243827"/>
              <a:gd name="connsiteY203" fmla="*/ 5572482 h 5641173"/>
              <a:gd name="connsiteX204" fmla="*/ 3432987 w 11243827"/>
              <a:gd name="connsiteY204" fmla="*/ 5545768 h 5641173"/>
              <a:gd name="connsiteX205" fmla="*/ 3176381 w 11243827"/>
              <a:gd name="connsiteY205" fmla="*/ 5556110 h 5641173"/>
              <a:gd name="connsiteX206" fmla="*/ 2710156 w 11243827"/>
              <a:gd name="connsiteY206" fmla="*/ 5527517 h 5641173"/>
              <a:gd name="connsiteX207" fmla="*/ 2550206 w 11243827"/>
              <a:gd name="connsiteY207" fmla="*/ 5524958 h 5641173"/>
              <a:gd name="connsiteX208" fmla="*/ 2443041 w 11243827"/>
              <a:gd name="connsiteY208" fmla="*/ 5523990 h 5641173"/>
              <a:gd name="connsiteX209" fmla="*/ 2435613 w 11243827"/>
              <a:gd name="connsiteY209" fmla="*/ 5526704 h 5641173"/>
              <a:gd name="connsiteX210" fmla="*/ 2405682 w 11243827"/>
              <a:gd name="connsiteY210" fmla="*/ 5528307 h 5641173"/>
              <a:gd name="connsiteX211" fmla="*/ 2397487 w 11243827"/>
              <a:gd name="connsiteY211" fmla="*/ 5540337 h 5641173"/>
              <a:gd name="connsiteX212" fmla="*/ 2297454 w 11243827"/>
              <a:gd name="connsiteY212" fmla="*/ 5550765 h 5641173"/>
              <a:gd name="connsiteX213" fmla="*/ 2056700 w 11243827"/>
              <a:gd name="connsiteY213" fmla="*/ 5555489 h 5641173"/>
              <a:gd name="connsiteX214" fmla="*/ 1878530 w 11243827"/>
              <a:gd name="connsiteY214" fmla="*/ 5535330 h 5641173"/>
              <a:gd name="connsiteX215" fmla="*/ 1859292 w 11243827"/>
              <a:gd name="connsiteY215" fmla="*/ 5535461 h 5641173"/>
              <a:gd name="connsiteX216" fmla="*/ 1835626 w 11243827"/>
              <a:gd name="connsiteY216" fmla="*/ 5533793 h 5641173"/>
              <a:gd name="connsiteX217" fmla="*/ 1798939 w 11243827"/>
              <a:gd name="connsiteY217" fmla="*/ 5540285 h 5641173"/>
              <a:gd name="connsiteX218" fmla="*/ 1779046 w 11243827"/>
              <a:gd name="connsiteY218" fmla="*/ 5549949 h 5641173"/>
              <a:gd name="connsiteX219" fmla="*/ 1772421 w 11243827"/>
              <a:gd name="connsiteY219" fmla="*/ 5549018 h 5641173"/>
              <a:gd name="connsiteX220" fmla="*/ 1772052 w 11243827"/>
              <a:gd name="connsiteY220" fmla="*/ 5545689 h 5641173"/>
              <a:gd name="connsiteX221" fmla="*/ 1711543 w 11243827"/>
              <a:gd name="connsiteY221" fmla="*/ 5534558 h 5641173"/>
              <a:gd name="connsiteX222" fmla="*/ 1698891 w 11243827"/>
              <a:gd name="connsiteY222" fmla="*/ 5513187 h 5641173"/>
              <a:gd name="connsiteX223" fmla="*/ 1538763 w 11243827"/>
              <a:gd name="connsiteY223" fmla="*/ 5482781 h 5641173"/>
              <a:gd name="connsiteX224" fmla="*/ 1501533 w 11243827"/>
              <a:gd name="connsiteY224" fmla="*/ 5467817 h 5641173"/>
              <a:gd name="connsiteX225" fmla="*/ 1461266 w 11243827"/>
              <a:gd name="connsiteY225" fmla="*/ 5469343 h 5641173"/>
              <a:gd name="connsiteX226" fmla="*/ 1449415 w 11243827"/>
              <a:gd name="connsiteY226" fmla="*/ 5460467 h 5641173"/>
              <a:gd name="connsiteX227" fmla="*/ 1447454 w 11243827"/>
              <a:gd name="connsiteY227" fmla="*/ 5458776 h 5641173"/>
              <a:gd name="connsiteX228" fmla="*/ 1437814 w 11243827"/>
              <a:gd name="connsiteY228" fmla="*/ 5455515 h 5641173"/>
              <a:gd name="connsiteX229" fmla="*/ 1437334 w 11243827"/>
              <a:gd name="connsiteY229" fmla="*/ 5450209 h 5641173"/>
              <a:gd name="connsiteX230" fmla="*/ 1424429 w 11243827"/>
              <a:gd name="connsiteY230" fmla="*/ 5442157 h 5641173"/>
              <a:gd name="connsiteX231" fmla="*/ 1406063 w 11243827"/>
              <a:gd name="connsiteY231" fmla="*/ 5437380 h 5641173"/>
              <a:gd name="connsiteX232" fmla="*/ 1316379 w 11243827"/>
              <a:gd name="connsiteY232" fmla="*/ 5419601 h 5641173"/>
              <a:gd name="connsiteX233" fmla="*/ 1264090 w 11243827"/>
              <a:gd name="connsiteY233" fmla="*/ 5406153 h 5641173"/>
              <a:gd name="connsiteX234" fmla="*/ 1246374 w 11243827"/>
              <a:gd name="connsiteY234" fmla="*/ 5396631 h 5641173"/>
              <a:gd name="connsiteX235" fmla="*/ 1220190 w 11243827"/>
              <a:gd name="connsiteY235" fmla="*/ 5386301 h 5641173"/>
              <a:gd name="connsiteX236" fmla="*/ 1175643 w 11243827"/>
              <a:gd name="connsiteY236" fmla="*/ 5364651 h 5641173"/>
              <a:gd name="connsiteX237" fmla="*/ 1150342 w 11243827"/>
              <a:gd name="connsiteY237" fmla="*/ 5358447 h 5641173"/>
              <a:gd name="connsiteX238" fmla="*/ 1137272 w 11243827"/>
              <a:gd name="connsiteY238" fmla="*/ 5351191 h 5641173"/>
              <a:gd name="connsiteX239" fmla="*/ 1131268 w 11243827"/>
              <a:gd name="connsiteY239" fmla="*/ 5350530 h 5641173"/>
              <a:gd name="connsiteX240" fmla="*/ 1112024 w 11243827"/>
              <a:gd name="connsiteY240" fmla="*/ 5345786 h 5641173"/>
              <a:gd name="connsiteX241" fmla="*/ 1100870 w 11243827"/>
              <a:gd name="connsiteY241" fmla="*/ 5343651 h 5641173"/>
              <a:gd name="connsiteX242" fmla="*/ 1096383 w 11243827"/>
              <a:gd name="connsiteY242" fmla="*/ 5343015 h 5641173"/>
              <a:gd name="connsiteX243" fmla="*/ 1085571 w 11243827"/>
              <a:gd name="connsiteY243" fmla="*/ 5345836 h 5641173"/>
              <a:gd name="connsiteX244" fmla="*/ 1073168 w 11243827"/>
              <a:gd name="connsiteY244" fmla="*/ 5341521 h 5641173"/>
              <a:gd name="connsiteX245" fmla="*/ 1058039 w 11243827"/>
              <a:gd name="connsiteY245" fmla="*/ 5343504 h 5641173"/>
              <a:gd name="connsiteX246" fmla="*/ 1055426 w 11243827"/>
              <a:gd name="connsiteY246" fmla="*/ 5339088 h 5641173"/>
              <a:gd name="connsiteX247" fmla="*/ 1044738 w 11243827"/>
              <a:gd name="connsiteY247" fmla="*/ 5333063 h 5641173"/>
              <a:gd name="connsiteX248" fmla="*/ 1033909 w 11243827"/>
              <a:gd name="connsiteY248" fmla="*/ 5335680 h 5641173"/>
              <a:gd name="connsiteX249" fmla="*/ 1012649 w 11243827"/>
              <a:gd name="connsiteY249" fmla="*/ 5334541 h 5641173"/>
              <a:gd name="connsiteX250" fmla="*/ 1007115 w 11243827"/>
              <a:gd name="connsiteY250" fmla="*/ 5332775 h 5641173"/>
              <a:gd name="connsiteX251" fmla="*/ 986002 w 11243827"/>
              <a:gd name="connsiteY251" fmla="*/ 5334906 h 5641173"/>
              <a:gd name="connsiteX252" fmla="*/ 953418 w 11243827"/>
              <a:gd name="connsiteY252" fmla="*/ 5333901 h 5641173"/>
              <a:gd name="connsiteX253" fmla="*/ 916854 w 11243827"/>
              <a:gd name="connsiteY253" fmla="*/ 5329435 h 5641173"/>
              <a:gd name="connsiteX254" fmla="*/ 905651 w 11243827"/>
              <a:gd name="connsiteY254" fmla="*/ 5332114 h 5641173"/>
              <a:gd name="connsiteX255" fmla="*/ 836961 w 11243827"/>
              <a:gd name="connsiteY255" fmla="*/ 5330803 h 5641173"/>
              <a:gd name="connsiteX256" fmla="*/ 817627 w 11243827"/>
              <a:gd name="connsiteY256" fmla="*/ 5330580 h 5641173"/>
              <a:gd name="connsiteX257" fmla="*/ 801817 w 11243827"/>
              <a:gd name="connsiteY257" fmla="*/ 5325937 h 5641173"/>
              <a:gd name="connsiteX258" fmla="*/ 798857 w 11243827"/>
              <a:gd name="connsiteY258" fmla="*/ 5320979 h 5641173"/>
              <a:gd name="connsiteX259" fmla="*/ 788354 w 11243827"/>
              <a:gd name="connsiteY259" fmla="*/ 5320143 h 5641173"/>
              <a:gd name="connsiteX260" fmla="*/ 785726 w 11243827"/>
              <a:gd name="connsiteY260" fmla="*/ 5318989 h 5641173"/>
              <a:gd name="connsiteX261" fmla="*/ 770507 w 11243827"/>
              <a:gd name="connsiteY261" fmla="*/ 5313309 h 5641173"/>
              <a:gd name="connsiteX262" fmla="*/ 733810 w 11243827"/>
              <a:gd name="connsiteY262" fmla="*/ 5324286 h 5641173"/>
              <a:gd name="connsiteX263" fmla="*/ 692117 w 11243827"/>
              <a:gd name="connsiteY263" fmla="*/ 5318786 h 5641173"/>
              <a:gd name="connsiteX264" fmla="*/ 528894 w 11243827"/>
              <a:gd name="connsiteY264" fmla="*/ 5327578 h 5641173"/>
              <a:gd name="connsiteX265" fmla="*/ 507005 w 11243827"/>
              <a:gd name="connsiteY265" fmla="*/ 5310149 h 5641173"/>
              <a:gd name="connsiteX266" fmla="*/ 441302 w 11243827"/>
              <a:gd name="connsiteY266" fmla="*/ 5307062 h 5641173"/>
              <a:gd name="connsiteX267" fmla="*/ 336819 w 11243827"/>
              <a:gd name="connsiteY267" fmla="*/ 5336690 h 5641173"/>
              <a:gd name="connsiteX268" fmla="*/ 215763 w 11243827"/>
              <a:gd name="connsiteY268" fmla="*/ 5332575 h 5641173"/>
              <a:gd name="connsiteX269" fmla="*/ 205927 w 11243827"/>
              <a:gd name="connsiteY269" fmla="*/ 5339672 h 5641173"/>
              <a:gd name="connsiteX270" fmla="*/ 194189 w 11243827"/>
              <a:gd name="connsiteY270" fmla="*/ 5343588 h 5641173"/>
              <a:gd name="connsiteX271" fmla="*/ 192552 w 11243827"/>
              <a:gd name="connsiteY271" fmla="*/ 5342845 h 5641173"/>
              <a:gd name="connsiteX272" fmla="*/ 178320 w 11243827"/>
              <a:gd name="connsiteY272" fmla="*/ 5343766 h 5641173"/>
              <a:gd name="connsiteX273" fmla="*/ 175596 w 11243827"/>
              <a:gd name="connsiteY273" fmla="*/ 5346411 h 5641173"/>
              <a:gd name="connsiteX274" fmla="*/ 165951 w 11243827"/>
              <a:gd name="connsiteY274" fmla="*/ 5347808 h 5641173"/>
              <a:gd name="connsiteX275" fmla="*/ 147287 w 11243827"/>
              <a:gd name="connsiteY275" fmla="*/ 5352625 h 5641173"/>
              <a:gd name="connsiteX276" fmla="*/ 143484 w 11243827"/>
              <a:gd name="connsiteY276" fmla="*/ 5351591 h 5641173"/>
              <a:gd name="connsiteX277" fmla="*/ 114847 w 11243827"/>
              <a:gd name="connsiteY277" fmla="*/ 5355844 h 5641173"/>
              <a:gd name="connsiteX278" fmla="*/ 114306 w 11243827"/>
              <a:gd name="connsiteY278" fmla="*/ 5354983 h 5641173"/>
              <a:gd name="connsiteX279" fmla="*/ 105588 w 11243827"/>
              <a:gd name="connsiteY279" fmla="*/ 5352169 h 5641173"/>
              <a:gd name="connsiteX280" fmla="*/ 89264 w 11243827"/>
              <a:gd name="connsiteY280" fmla="*/ 5348886 h 5641173"/>
              <a:gd name="connsiteX281" fmla="*/ 49794 w 11243827"/>
              <a:gd name="connsiteY281" fmla="*/ 5329950 h 5641173"/>
              <a:gd name="connsiteX282" fmla="*/ 19924 w 11243827"/>
              <a:gd name="connsiteY282" fmla="*/ 5334282 h 5641173"/>
              <a:gd name="connsiteX283" fmla="*/ 13819 w 11243827"/>
              <a:gd name="connsiteY283" fmla="*/ 5334653 h 5641173"/>
              <a:gd name="connsiteX284" fmla="*/ 13657 w 11243827"/>
              <a:gd name="connsiteY284" fmla="*/ 5334455 h 5641173"/>
              <a:gd name="connsiteX285" fmla="*/ 7139 w 11243827"/>
              <a:gd name="connsiteY285" fmla="*/ 5334438 h 5641173"/>
              <a:gd name="connsiteX286" fmla="*/ 2684 w 11243827"/>
              <a:gd name="connsiteY286" fmla="*/ 5335333 h 5641173"/>
              <a:gd name="connsiteX287" fmla="*/ 0 w 11243827"/>
              <a:gd name="connsiteY287" fmla="*/ 5335496 h 5641173"/>
              <a:gd name="connsiteX288" fmla="*/ 0 w 11243827"/>
              <a:gd name="connsiteY288" fmla="*/ 10592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426664 h 5641173"/>
              <a:gd name="connsiteX149" fmla="*/ 6724964 w 11243827"/>
              <a:gd name="connsiteY149" fmla="*/ 5414071 h 5641173"/>
              <a:gd name="connsiteX150" fmla="*/ 6717823 w 11243827"/>
              <a:gd name="connsiteY150" fmla="*/ 5410317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426664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637174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804792 w 11243827"/>
              <a:gd name="connsiteY148" fmla="*/ 5439822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804792 w 11243827"/>
              <a:gd name="connsiteY148" fmla="*/ 5439822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87273"/>
              <a:gd name="connsiteX1" fmla="*/ 11243827 w 11243827"/>
              <a:gd name="connsiteY1" fmla="*/ 1470035 h 5687273"/>
              <a:gd name="connsiteX2" fmla="*/ 11243827 w 11243827"/>
              <a:gd name="connsiteY2" fmla="*/ 5001571 h 5687273"/>
              <a:gd name="connsiteX3" fmla="*/ 11243827 w 11243827"/>
              <a:gd name="connsiteY3" fmla="*/ 5209610 h 5687273"/>
              <a:gd name="connsiteX4" fmla="*/ 11240675 w 11243827"/>
              <a:gd name="connsiteY4" fmla="*/ 5210442 h 5687273"/>
              <a:gd name="connsiteX5" fmla="*/ 11179959 w 11243827"/>
              <a:gd name="connsiteY5" fmla="*/ 5221199 h 5687273"/>
              <a:gd name="connsiteX6" fmla="*/ 11105493 w 11243827"/>
              <a:gd name="connsiteY6" fmla="*/ 5259905 h 5687273"/>
              <a:gd name="connsiteX7" fmla="*/ 11078640 w 11243827"/>
              <a:gd name="connsiteY7" fmla="*/ 5263531 h 5687273"/>
              <a:gd name="connsiteX8" fmla="*/ 11079616 w 11243827"/>
              <a:gd name="connsiteY8" fmla="*/ 5270380 h 5687273"/>
              <a:gd name="connsiteX9" fmla="*/ 11069641 w 11243827"/>
              <a:gd name="connsiteY9" fmla="*/ 5270884 h 5687273"/>
              <a:gd name="connsiteX10" fmla="*/ 11047377 w 11243827"/>
              <a:gd name="connsiteY10" fmla="*/ 5271051 h 5687273"/>
              <a:gd name="connsiteX11" fmla="*/ 10980705 w 11243827"/>
              <a:gd name="connsiteY11" fmla="*/ 5272951 h 5687273"/>
              <a:gd name="connsiteX12" fmla="*/ 10962514 w 11243827"/>
              <a:gd name="connsiteY12" fmla="*/ 5286084 h 5687273"/>
              <a:gd name="connsiteX13" fmla="*/ 10945307 w 11243827"/>
              <a:gd name="connsiteY13" fmla="*/ 5286290 h 5687273"/>
              <a:gd name="connsiteX14" fmla="*/ 10845516 w 11243827"/>
              <a:gd name="connsiteY14" fmla="*/ 5303894 h 5687273"/>
              <a:gd name="connsiteX15" fmla="*/ 10831795 w 11243827"/>
              <a:gd name="connsiteY15" fmla="*/ 5305210 h 5687273"/>
              <a:gd name="connsiteX16" fmla="*/ 10824365 w 11243827"/>
              <a:gd name="connsiteY16" fmla="*/ 5311111 h 5687273"/>
              <a:gd name="connsiteX17" fmla="*/ 10797756 w 11243827"/>
              <a:gd name="connsiteY17" fmla="*/ 5312285 h 5687273"/>
              <a:gd name="connsiteX18" fmla="*/ 10796525 w 11243827"/>
              <a:gd name="connsiteY18" fmla="*/ 5315645 h 5687273"/>
              <a:gd name="connsiteX19" fmla="*/ 10709063 w 11243827"/>
              <a:gd name="connsiteY19" fmla="*/ 5344492 h 5687273"/>
              <a:gd name="connsiteX20" fmla="*/ 10694078 w 11243827"/>
              <a:gd name="connsiteY20" fmla="*/ 5349258 h 5687273"/>
              <a:gd name="connsiteX21" fmla="*/ 10681131 w 11243827"/>
              <a:gd name="connsiteY21" fmla="*/ 5347812 h 5687273"/>
              <a:gd name="connsiteX22" fmla="*/ 10609448 w 11243827"/>
              <a:gd name="connsiteY22" fmla="*/ 5351931 h 5687273"/>
              <a:gd name="connsiteX23" fmla="*/ 10592397 w 11243827"/>
              <a:gd name="connsiteY23" fmla="*/ 5349402 h 5687273"/>
              <a:gd name="connsiteX24" fmla="*/ 10585227 w 11243827"/>
              <a:gd name="connsiteY24" fmla="*/ 5344063 h 5687273"/>
              <a:gd name="connsiteX25" fmla="*/ 10557472 w 11243827"/>
              <a:gd name="connsiteY25" fmla="*/ 5354151 h 5687273"/>
              <a:gd name="connsiteX26" fmla="*/ 10514646 w 11243827"/>
              <a:gd name="connsiteY26" fmla="*/ 5361064 h 5687273"/>
              <a:gd name="connsiteX27" fmla="*/ 10494292 w 11243827"/>
              <a:gd name="connsiteY27" fmla="*/ 5366054 h 5687273"/>
              <a:gd name="connsiteX28" fmla="*/ 10477869 w 11243827"/>
              <a:gd name="connsiteY28" fmla="*/ 5363025 h 5687273"/>
              <a:gd name="connsiteX29" fmla="*/ 10384411 w 11243827"/>
              <a:gd name="connsiteY29" fmla="*/ 5362257 h 5687273"/>
              <a:gd name="connsiteX30" fmla="*/ 10362921 w 11243827"/>
              <a:gd name="connsiteY30" fmla="*/ 5357444 h 5687273"/>
              <a:gd name="connsiteX31" fmla="*/ 10352736 w 11243827"/>
              <a:gd name="connsiteY31" fmla="*/ 5347851 h 5687273"/>
              <a:gd name="connsiteX32" fmla="*/ 10344754 w 11243827"/>
              <a:gd name="connsiteY32" fmla="*/ 5351272 h 5687273"/>
              <a:gd name="connsiteX33" fmla="*/ 10288226 w 11243827"/>
              <a:gd name="connsiteY33" fmla="*/ 5351613 h 5687273"/>
              <a:gd name="connsiteX34" fmla="*/ 10251350 w 11243827"/>
              <a:gd name="connsiteY34" fmla="*/ 5352711 h 5687273"/>
              <a:gd name="connsiteX35" fmla="*/ 10249108 w 11243827"/>
              <a:gd name="connsiteY35" fmla="*/ 5365881 h 5687273"/>
              <a:gd name="connsiteX36" fmla="*/ 10216272 w 11243827"/>
              <a:gd name="connsiteY36" fmla="*/ 5370573 h 5687273"/>
              <a:gd name="connsiteX37" fmla="*/ 10181278 w 11243827"/>
              <a:gd name="connsiteY37" fmla="*/ 5362119 h 5687273"/>
              <a:gd name="connsiteX38" fmla="*/ 10140033 w 11243827"/>
              <a:gd name="connsiteY38" fmla="*/ 5363304 h 5687273"/>
              <a:gd name="connsiteX39" fmla="*/ 10115353 w 11243827"/>
              <a:gd name="connsiteY39" fmla="*/ 5363869 h 5687273"/>
              <a:gd name="connsiteX40" fmla="*/ 10050578 w 11243827"/>
              <a:gd name="connsiteY40" fmla="*/ 5376153 h 5687273"/>
              <a:gd name="connsiteX41" fmla="*/ 9945478 w 11243827"/>
              <a:gd name="connsiteY41" fmla="*/ 5422859 h 5687273"/>
              <a:gd name="connsiteX42" fmla="*/ 9912481 w 11243827"/>
              <a:gd name="connsiteY42" fmla="*/ 5429477 h 5687273"/>
              <a:gd name="connsiteX43" fmla="*/ 9906713 w 11243827"/>
              <a:gd name="connsiteY43" fmla="*/ 5426784 h 5687273"/>
              <a:gd name="connsiteX44" fmla="*/ 9742436 w 11243827"/>
              <a:gd name="connsiteY44" fmla="*/ 5454834 h 5687273"/>
              <a:gd name="connsiteX45" fmla="*/ 9713044 w 11243827"/>
              <a:gd name="connsiteY45" fmla="*/ 5456476 h 5687273"/>
              <a:gd name="connsiteX46" fmla="*/ 9691033 w 11243827"/>
              <a:gd name="connsiteY46" fmla="*/ 5455451 h 5687273"/>
              <a:gd name="connsiteX47" fmla="*/ 9638355 w 11243827"/>
              <a:gd name="connsiteY47" fmla="*/ 5464794 h 5687273"/>
              <a:gd name="connsiteX48" fmla="*/ 9552434 w 11243827"/>
              <a:gd name="connsiteY48" fmla="*/ 5485280 h 5687273"/>
              <a:gd name="connsiteX49" fmla="*/ 9533883 w 11243827"/>
              <a:gd name="connsiteY49" fmla="*/ 5488516 h 5687273"/>
              <a:gd name="connsiteX50" fmla="*/ 9516916 w 11243827"/>
              <a:gd name="connsiteY50" fmla="*/ 5486828 h 5687273"/>
              <a:gd name="connsiteX51" fmla="*/ 9512093 w 11243827"/>
              <a:gd name="connsiteY51" fmla="*/ 5482541 h 5687273"/>
              <a:gd name="connsiteX52" fmla="*/ 9501725 w 11243827"/>
              <a:gd name="connsiteY52" fmla="*/ 5483603 h 5687273"/>
              <a:gd name="connsiteX53" fmla="*/ 9498754 w 11243827"/>
              <a:gd name="connsiteY53" fmla="*/ 5482951 h 5687273"/>
              <a:gd name="connsiteX54" fmla="*/ 9481932 w 11243827"/>
              <a:gd name="connsiteY54" fmla="*/ 5480151 h 5687273"/>
              <a:gd name="connsiteX55" fmla="*/ 9451321 w 11243827"/>
              <a:gd name="connsiteY55" fmla="*/ 5497375 h 5687273"/>
              <a:gd name="connsiteX56" fmla="*/ 9409298 w 11243827"/>
              <a:gd name="connsiteY56" fmla="*/ 5499478 h 5687273"/>
              <a:gd name="connsiteX57" fmla="*/ 9257007 w 11243827"/>
              <a:gd name="connsiteY57" fmla="*/ 5537183 h 5687273"/>
              <a:gd name="connsiteX58" fmla="*/ 9229078 w 11243827"/>
              <a:gd name="connsiteY58" fmla="*/ 5524154 h 5687273"/>
              <a:gd name="connsiteX59" fmla="*/ 9165105 w 11243827"/>
              <a:gd name="connsiteY59" fmla="*/ 5532892 h 5687273"/>
              <a:gd name="connsiteX60" fmla="*/ 9077301 w 11243827"/>
              <a:gd name="connsiteY60" fmla="*/ 5580356 h 5687273"/>
              <a:gd name="connsiteX61" fmla="*/ 8960065 w 11243827"/>
              <a:gd name="connsiteY61" fmla="*/ 5597982 h 5687273"/>
              <a:gd name="connsiteX62" fmla="*/ 8953536 w 11243827"/>
              <a:gd name="connsiteY62" fmla="*/ 5606638 h 5687273"/>
              <a:gd name="connsiteX63" fmla="*/ 8943907 w 11243827"/>
              <a:gd name="connsiteY63" fmla="*/ 5612541 h 5687273"/>
              <a:gd name="connsiteX64" fmla="*/ 8942046 w 11243827"/>
              <a:gd name="connsiteY64" fmla="*/ 5612112 h 5687273"/>
              <a:gd name="connsiteX65" fmla="*/ 8928824 w 11243827"/>
              <a:gd name="connsiteY65" fmla="*/ 5615549 h 5687273"/>
              <a:gd name="connsiteX66" fmla="*/ 8927294 w 11243827"/>
              <a:gd name="connsiteY66" fmla="*/ 5618607 h 5687273"/>
              <a:gd name="connsiteX67" fmla="*/ 8918651 w 11243827"/>
              <a:gd name="connsiteY67" fmla="*/ 5621688 h 5687273"/>
              <a:gd name="connsiteX68" fmla="*/ 8902772 w 11243827"/>
              <a:gd name="connsiteY68" fmla="*/ 5629703 h 5687273"/>
              <a:gd name="connsiteX69" fmla="*/ 8898724 w 11243827"/>
              <a:gd name="connsiteY69" fmla="*/ 5629379 h 5687273"/>
              <a:gd name="connsiteX70" fmla="*/ 8873099 w 11243827"/>
              <a:gd name="connsiteY70" fmla="*/ 5638628 h 5687273"/>
              <a:gd name="connsiteX71" fmla="*/ 8872234 w 11243827"/>
              <a:gd name="connsiteY71" fmla="*/ 5637889 h 5687273"/>
              <a:gd name="connsiteX72" fmla="*/ 8862777 w 11243827"/>
              <a:gd name="connsiteY72" fmla="*/ 5636711 h 5687273"/>
              <a:gd name="connsiteX73" fmla="*/ 8845869 w 11243827"/>
              <a:gd name="connsiteY73" fmla="*/ 5636436 h 5687273"/>
              <a:gd name="connsiteX74" fmla="*/ 8800548 w 11243827"/>
              <a:gd name="connsiteY74" fmla="*/ 5625084 h 5687273"/>
              <a:gd name="connsiteX75" fmla="*/ 8773774 w 11243827"/>
              <a:gd name="connsiteY75" fmla="*/ 5634630 h 5687273"/>
              <a:gd name="connsiteX76" fmla="*/ 8698255 w 11243827"/>
              <a:gd name="connsiteY76" fmla="*/ 5636083 h 5687273"/>
              <a:gd name="connsiteX77" fmla="*/ 8619167 w 11243827"/>
              <a:gd name="connsiteY77" fmla="*/ 5619130 h 5687273"/>
              <a:gd name="connsiteX78" fmla="*/ 8539822 w 11243827"/>
              <a:gd name="connsiteY78" fmla="*/ 5616905 h 5687273"/>
              <a:gd name="connsiteX79" fmla="*/ 8511094 w 11243827"/>
              <a:gd name="connsiteY79" fmla="*/ 5617360 h 5687273"/>
              <a:gd name="connsiteX80" fmla="*/ 8459886 w 11243827"/>
              <a:gd name="connsiteY80" fmla="*/ 5612612 h 5687273"/>
              <a:gd name="connsiteX81" fmla="*/ 8436432 w 11243827"/>
              <a:gd name="connsiteY81" fmla="*/ 5606990 h 5687273"/>
              <a:gd name="connsiteX82" fmla="*/ 8435403 w 11243827"/>
              <a:gd name="connsiteY82" fmla="*/ 5607336 h 5687273"/>
              <a:gd name="connsiteX83" fmla="*/ 8433307 w 11243827"/>
              <a:gd name="connsiteY83" fmla="*/ 5604917 h 5687273"/>
              <a:gd name="connsiteX84" fmla="*/ 8428968 w 11243827"/>
              <a:gd name="connsiteY84" fmla="*/ 5603796 h 5687273"/>
              <a:gd name="connsiteX85" fmla="*/ 8417124 w 11243827"/>
              <a:gd name="connsiteY85" fmla="*/ 5604518 h 5687273"/>
              <a:gd name="connsiteX86" fmla="*/ 8412669 w 11243827"/>
              <a:gd name="connsiteY86" fmla="*/ 5605413 h 5687273"/>
              <a:gd name="connsiteX87" fmla="*/ 8406152 w 11243827"/>
              <a:gd name="connsiteY87" fmla="*/ 5605396 h 5687273"/>
              <a:gd name="connsiteX88" fmla="*/ 8405989 w 11243827"/>
              <a:gd name="connsiteY88" fmla="*/ 5605197 h 5687273"/>
              <a:gd name="connsiteX89" fmla="*/ 8399884 w 11243827"/>
              <a:gd name="connsiteY89" fmla="*/ 5605568 h 5687273"/>
              <a:gd name="connsiteX90" fmla="*/ 8370014 w 11243827"/>
              <a:gd name="connsiteY90" fmla="*/ 5609900 h 5687273"/>
              <a:gd name="connsiteX91" fmla="*/ 8330544 w 11243827"/>
              <a:gd name="connsiteY91" fmla="*/ 5590964 h 5687273"/>
              <a:gd name="connsiteX92" fmla="*/ 8314221 w 11243827"/>
              <a:gd name="connsiteY92" fmla="*/ 5587682 h 5687273"/>
              <a:gd name="connsiteX93" fmla="*/ 8305502 w 11243827"/>
              <a:gd name="connsiteY93" fmla="*/ 5584868 h 5687273"/>
              <a:gd name="connsiteX94" fmla="*/ 8304962 w 11243827"/>
              <a:gd name="connsiteY94" fmla="*/ 5584007 h 5687273"/>
              <a:gd name="connsiteX95" fmla="*/ 8276324 w 11243827"/>
              <a:gd name="connsiteY95" fmla="*/ 5588260 h 5687273"/>
              <a:gd name="connsiteX96" fmla="*/ 8272522 w 11243827"/>
              <a:gd name="connsiteY96" fmla="*/ 5587226 h 5687273"/>
              <a:gd name="connsiteX97" fmla="*/ 8253857 w 11243827"/>
              <a:gd name="connsiteY97" fmla="*/ 5592043 h 5687273"/>
              <a:gd name="connsiteX98" fmla="*/ 8244212 w 11243827"/>
              <a:gd name="connsiteY98" fmla="*/ 5593439 h 5687273"/>
              <a:gd name="connsiteX99" fmla="*/ 8241488 w 11243827"/>
              <a:gd name="connsiteY99" fmla="*/ 5596085 h 5687273"/>
              <a:gd name="connsiteX100" fmla="*/ 8227256 w 11243827"/>
              <a:gd name="connsiteY100" fmla="*/ 5597005 h 5687273"/>
              <a:gd name="connsiteX101" fmla="*/ 8225619 w 11243827"/>
              <a:gd name="connsiteY101" fmla="*/ 5596262 h 5687273"/>
              <a:gd name="connsiteX102" fmla="*/ 8213882 w 11243827"/>
              <a:gd name="connsiteY102" fmla="*/ 5600179 h 5687273"/>
              <a:gd name="connsiteX103" fmla="*/ 8204045 w 11243827"/>
              <a:gd name="connsiteY103" fmla="*/ 5607275 h 5687273"/>
              <a:gd name="connsiteX104" fmla="*/ 8082989 w 11243827"/>
              <a:gd name="connsiteY104" fmla="*/ 5603160 h 5687273"/>
              <a:gd name="connsiteX105" fmla="*/ 7976942 w 11243827"/>
              <a:gd name="connsiteY105" fmla="*/ 5598455 h 5687273"/>
              <a:gd name="connsiteX106" fmla="*/ 7915584 w 11243827"/>
              <a:gd name="connsiteY106" fmla="*/ 5684635 h 5687273"/>
              <a:gd name="connsiteX107" fmla="*/ 7727691 w 11243827"/>
              <a:gd name="connsiteY107" fmla="*/ 5621064 h 5687273"/>
              <a:gd name="connsiteX108" fmla="*/ 7685998 w 11243827"/>
              <a:gd name="connsiteY108" fmla="*/ 5615564 h 5687273"/>
              <a:gd name="connsiteX109" fmla="*/ 7649302 w 11243827"/>
              <a:gd name="connsiteY109" fmla="*/ 5626541 h 5687273"/>
              <a:gd name="connsiteX110" fmla="*/ 7634083 w 11243827"/>
              <a:gd name="connsiteY110" fmla="*/ 5620862 h 5687273"/>
              <a:gd name="connsiteX111" fmla="*/ 7631455 w 11243827"/>
              <a:gd name="connsiteY111" fmla="*/ 5619708 h 5687273"/>
              <a:gd name="connsiteX112" fmla="*/ 7620952 w 11243827"/>
              <a:gd name="connsiteY112" fmla="*/ 5618872 h 5687273"/>
              <a:gd name="connsiteX113" fmla="*/ 7617992 w 11243827"/>
              <a:gd name="connsiteY113" fmla="*/ 5613914 h 5687273"/>
              <a:gd name="connsiteX114" fmla="*/ 7602182 w 11243827"/>
              <a:gd name="connsiteY114" fmla="*/ 5609271 h 5687273"/>
              <a:gd name="connsiteX115" fmla="*/ 7582847 w 11243827"/>
              <a:gd name="connsiteY115" fmla="*/ 5609047 h 5687273"/>
              <a:gd name="connsiteX116" fmla="*/ 7514158 w 11243827"/>
              <a:gd name="connsiteY116" fmla="*/ 5607737 h 5687273"/>
              <a:gd name="connsiteX117" fmla="*/ 7502955 w 11243827"/>
              <a:gd name="connsiteY117" fmla="*/ 5610415 h 5687273"/>
              <a:gd name="connsiteX118" fmla="*/ 7466391 w 11243827"/>
              <a:gd name="connsiteY118" fmla="*/ 5605949 h 5687273"/>
              <a:gd name="connsiteX119" fmla="*/ 7433806 w 11243827"/>
              <a:gd name="connsiteY119" fmla="*/ 5604945 h 5687273"/>
              <a:gd name="connsiteX120" fmla="*/ 7412693 w 11243827"/>
              <a:gd name="connsiteY120" fmla="*/ 5607075 h 5687273"/>
              <a:gd name="connsiteX121" fmla="*/ 7407159 w 11243827"/>
              <a:gd name="connsiteY121" fmla="*/ 5605310 h 5687273"/>
              <a:gd name="connsiteX122" fmla="*/ 7385900 w 11243827"/>
              <a:gd name="connsiteY122" fmla="*/ 5604171 h 5687273"/>
              <a:gd name="connsiteX123" fmla="*/ 7375071 w 11243827"/>
              <a:gd name="connsiteY123" fmla="*/ 5606788 h 5687273"/>
              <a:gd name="connsiteX124" fmla="*/ 7364382 w 11243827"/>
              <a:gd name="connsiteY124" fmla="*/ 5600762 h 5687273"/>
              <a:gd name="connsiteX125" fmla="*/ 7361770 w 11243827"/>
              <a:gd name="connsiteY125" fmla="*/ 5596347 h 5687273"/>
              <a:gd name="connsiteX126" fmla="*/ 7346641 w 11243827"/>
              <a:gd name="connsiteY126" fmla="*/ 5598329 h 5687273"/>
              <a:gd name="connsiteX127" fmla="*/ 7334238 w 11243827"/>
              <a:gd name="connsiteY127" fmla="*/ 5594014 h 5687273"/>
              <a:gd name="connsiteX128" fmla="*/ 7323426 w 11243827"/>
              <a:gd name="connsiteY128" fmla="*/ 5596835 h 5687273"/>
              <a:gd name="connsiteX129" fmla="*/ 7318938 w 11243827"/>
              <a:gd name="connsiteY129" fmla="*/ 5596200 h 5687273"/>
              <a:gd name="connsiteX130" fmla="*/ 7307784 w 11243827"/>
              <a:gd name="connsiteY130" fmla="*/ 5594065 h 5687273"/>
              <a:gd name="connsiteX131" fmla="*/ 7288540 w 11243827"/>
              <a:gd name="connsiteY131" fmla="*/ 5589320 h 5687273"/>
              <a:gd name="connsiteX132" fmla="*/ 7282537 w 11243827"/>
              <a:gd name="connsiteY132" fmla="*/ 5588660 h 5687273"/>
              <a:gd name="connsiteX133" fmla="*/ 7269466 w 11243827"/>
              <a:gd name="connsiteY133" fmla="*/ 5581404 h 5687273"/>
              <a:gd name="connsiteX134" fmla="*/ 7244165 w 11243827"/>
              <a:gd name="connsiteY134" fmla="*/ 5575200 h 5687273"/>
              <a:gd name="connsiteX135" fmla="*/ 7199619 w 11243827"/>
              <a:gd name="connsiteY135" fmla="*/ 5553550 h 5687273"/>
              <a:gd name="connsiteX136" fmla="*/ 7173434 w 11243827"/>
              <a:gd name="connsiteY136" fmla="*/ 5543219 h 5687273"/>
              <a:gd name="connsiteX137" fmla="*/ 7155718 w 11243827"/>
              <a:gd name="connsiteY137" fmla="*/ 5533697 h 5687273"/>
              <a:gd name="connsiteX138" fmla="*/ 7103430 w 11243827"/>
              <a:gd name="connsiteY138" fmla="*/ 5520249 h 5687273"/>
              <a:gd name="connsiteX139" fmla="*/ 7013746 w 11243827"/>
              <a:gd name="connsiteY139" fmla="*/ 5502470 h 5687273"/>
              <a:gd name="connsiteX140" fmla="*/ 6995379 w 11243827"/>
              <a:gd name="connsiteY140" fmla="*/ 5497693 h 5687273"/>
              <a:gd name="connsiteX141" fmla="*/ 6982475 w 11243827"/>
              <a:gd name="connsiteY141" fmla="*/ 5489641 h 5687273"/>
              <a:gd name="connsiteX142" fmla="*/ 6981994 w 11243827"/>
              <a:gd name="connsiteY142" fmla="*/ 5484335 h 5687273"/>
              <a:gd name="connsiteX143" fmla="*/ 6972355 w 11243827"/>
              <a:gd name="connsiteY143" fmla="*/ 5481074 h 5687273"/>
              <a:gd name="connsiteX144" fmla="*/ 6970394 w 11243827"/>
              <a:gd name="connsiteY144" fmla="*/ 5479383 h 5687273"/>
              <a:gd name="connsiteX145" fmla="*/ 6958543 w 11243827"/>
              <a:gd name="connsiteY145" fmla="*/ 5470507 h 5687273"/>
              <a:gd name="connsiteX146" fmla="*/ 6918276 w 11243827"/>
              <a:gd name="connsiteY146" fmla="*/ 5472034 h 5687273"/>
              <a:gd name="connsiteX147" fmla="*/ 6881046 w 11243827"/>
              <a:gd name="connsiteY147" fmla="*/ 5457070 h 5687273"/>
              <a:gd name="connsiteX148" fmla="*/ 6752164 w 11243827"/>
              <a:gd name="connsiteY148" fmla="*/ 5425021 h 5687273"/>
              <a:gd name="connsiteX149" fmla="*/ 6724964 w 11243827"/>
              <a:gd name="connsiteY149" fmla="*/ 5414071 h 5687273"/>
              <a:gd name="connsiteX150" fmla="*/ 6683286 w 11243827"/>
              <a:gd name="connsiteY150" fmla="*/ 5405383 h 5687273"/>
              <a:gd name="connsiteX151" fmla="*/ 6644277 w 11243827"/>
              <a:gd name="connsiteY151" fmla="*/ 5429684 h 5687273"/>
              <a:gd name="connsiteX152" fmla="*/ 6532914 w 11243827"/>
              <a:gd name="connsiteY152" fmla="*/ 5431205 h 5687273"/>
              <a:gd name="connsiteX153" fmla="*/ 6307459 w 11243827"/>
              <a:gd name="connsiteY153" fmla="*/ 5467087 h 5687273"/>
              <a:gd name="connsiteX154" fmla="*/ 6196243 w 11243827"/>
              <a:gd name="connsiteY154" fmla="*/ 5515042 h 5687273"/>
              <a:gd name="connsiteX155" fmla="*/ 6099124 w 11243827"/>
              <a:gd name="connsiteY155" fmla="*/ 5516848 h 5687273"/>
              <a:gd name="connsiteX156" fmla="*/ 6016077 w 11243827"/>
              <a:gd name="connsiteY156" fmla="*/ 5528642 h 5687273"/>
              <a:gd name="connsiteX157" fmla="*/ 6004389 w 11243827"/>
              <a:gd name="connsiteY157" fmla="*/ 5531206 h 5687273"/>
              <a:gd name="connsiteX158" fmla="*/ 5933945 w 11243827"/>
              <a:gd name="connsiteY158" fmla="*/ 5538840 h 5687273"/>
              <a:gd name="connsiteX159" fmla="*/ 5883936 w 11243827"/>
              <a:gd name="connsiteY159" fmla="*/ 5553807 h 5687273"/>
              <a:gd name="connsiteX160" fmla="*/ 5798331 w 11243827"/>
              <a:gd name="connsiteY160" fmla="*/ 5564248 h 5687273"/>
              <a:gd name="connsiteX161" fmla="*/ 5712738 w 11243827"/>
              <a:gd name="connsiteY161" fmla="*/ 5573120 h 5687273"/>
              <a:gd name="connsiteX162" fmla="*/ 5681342 w 11243827"/>
              <a:gd name="connsiteY162" fmla="*/ 5575621 h 5687273"/>
              <a:gd name="connsiteX163" fmla="*/ 5627167 w 11243827"/>
              <a:gd name="connsiteY163" fmla="*/ 5583215 h 5687273"/>
              <a:gd name="connsiteX164" fmla="*/ 5591414 w 11243827"/>
              <a:gd name="connsiteY164" fmla="*/ 5587695 h 5687273"/>
              <a:gd name="connsiteX165" fmla="*/ 5583028 w 11243827"/>
              <a:gd name="connsiteY165" fmla="*/ 5580877 h 5687273"/>
              <a:gd name="connsiteX166" fmla="*/ 5549426 w 11243827"/>
              <a:gd name="connsiteY166" fmla="*/ 5582858 h 5687273"/>
              <a:gd name="connsiteX167" fmla="*/ 5519999 w 11243827"/>
              <a:gd name="connsiteY167" fmla="*/ 5592246 h 5687273"/>
              <a:gd name="connsiteX168" fmla="*/ 5480028 w 11243827"/>
              <a:gd name="connsiteY168" fmla="*/ 5597282 h 5687273"/>
              <a:gd name="connsiteX169" fmla="*/ 5456175 w 11243827"/>
              <a:gd name="connsiteY169" fmla="*/ 5600371 h 5687273"/>
              <a:gd name="connsiteX170" fmla="*/ 5388463 w 11243827"/>
              <a:gd name="connsiteY170" fmla="*/ 5602638 h 5687273"/>
              <a:gd name="connsiteX171" fmla="*/ 5265898 w 11243827"/>
              <a:gd name="connsiteY171" fmla="*/ 5591830 h 5687273"/>
              <a:gd name="connsiteX172" fmla="*/ 5231231 w 11243827"/>
              <a:gd name="connsiteY172" fmla="*/ 5592790 h 5687273"/>
              <a:gd name="connsiteX173" fmla="*/ 5226996 w 11243827"/>
              <a:gd name="connsiteY173" fmla="*/ 5595040 h 5687273"/>
              <a:gd name="connsiteX174" fmla="*/ 5175988 w 11243827"/>
              <a:gd name="connsiteY174" fmla="*/ 5588131 h 5687273"/>
              <a:gd name="connsiteX175" fmla="*/ 5107470 w 11243827"/>
              <a:gd name="connsiteY175" fmla="*/ 5594771 h 5687273"/>
              <a:gd name="connsiteX176" fmla="*/ 5027868 w 11243827"/>
              <a:gd name="connsiteY176" fmla="*/ 5605624 h 5687273"/>
              <a:gd name="connsiteX177" fmla="*/ 5007324 w 11243827"/>
              <a:gd name="connsiteY177" fmla="*/ 5609209 h 5687273"/>
              <a:gd name="connsiteX178" fmla="*/ 4952559 w 11243827"/>
              <a:gd name="connsiteY178" fmla="*/ 5611402 h 5687273"/>
              <a:gd name="connsiteX179" fmla="*/ 4826081 w 11243827"/>
              <a:gd name="connsiteY179" fmla="*/ 5616191 h 5687273"/>
              <a:gd name="connsiteX180" fmla="*/ 4823501 w 11243827"/>
              <a:gd name="connsiteY180" fmla="*/ 5619174 h 5687273"/>
              <a:gd name="connsiteX181" fmla="*/ 4813093 w 11243827"/>
              <a:gd name="connsiteY181" fmla="*/ 5620026 h 5687273"/>
              <a:gd name="connsiteX182" fmla="*/ 4810563 w 11243827"/>
              <a:gd name="connsiteY182" fmla="*/ 5620787 h 5687273"/>
              <a:gd name="connsiteX183" fmla="*/ 4795818 w 11243827"/>
              <a:gd name="connsiteY183" fmla="*/ 5624618 h 5687273"/>
              <a:gd name="connsiteX184" fmla="*/ 4758404 w 11243827"/>
              <a:gd name="connsiteY184" fmla="*/ 5619510 h 5687273"/>
              <a:gd name="connsiteX185" fmla="*/ 4717254 w 11243827"/>
              <a:gd name="connsiteY185" fmla="*/ 5624155 h 5687273"/>
              <a:gd name="connsiteX186" fmla="*/ 4591958 w 11243827"/>
              <a:gd name="connsiteY186" fmla="*/ 5624710 h 5687273"/>
              <a:gd name="connsiteX187" fmla="*/ 4476215 w 11243827"/>
              <a:gd name="connsiteY187" fmla="*/ 5628210 h 5687273"/>
              <a:gd name="connsiteX188" fmla="*/ 4425193 w 11243827"/>
              <a:gd name="connsiteY188" fmla="*/ 5627414 h 5687273"/>
              <a:gd name="connsiteX189" fmla="*/ 4383866 w 11243827"/>
              <a:gd name="connsiteY189" fmla="*/ 5626546 h 5687273"/>
              <a:gd name="connsiteX190" fmla="*/ 4385596 w 11243827"/>
              <a:gd name="connsiteY190" fmla="*/ 5634646 h 5687273"/>
              <a:gd name="connsiteX191" fmla="*/ 4360864 w 11243827"/>
              <a:gd name="connsiteY191" fmla="*/ 5641173 h 5687273"/>
              <a:gd name="connsiteX192" fmla="*/ 4328321 w 11243827"/>
              <a:gd name="connsiteY192" fmla="*/ 5626332 h 5687273"/>
              <a:gd name="connsiteX193" fmla="*/ 4309842 w 11243827"/>
              <a:gd name="connsiteY193" fmla="*/ 5626471 h 5687273"/>
              <a:gd name="connsiteX194" fmla="*/ 4277424 w 11243827"/>
              <a:gd name="connsiteY194" fmla="*/ 5631598 h 5687273"/>
              <a:gd name="connsiteX195" fmla="*/ 4266627 w 11243827"/>
              <a:gd name="connsiteY195" fmla="*/ 5633969 h 5687273"/>
              <a:gd name="connsiteX196" fmla="*/ 4185525 w 11243827"/>
              <a:gd name="connsiteY196" fmla="*/ 5617508 h 5687273"/>
              <a:gd name="connsiteX197" fmla="*/ 4177617 w 11243827"/>
              <a:gd name="connsiteY197" fmla="*/ 5610903 h 5687273"/>
              <a:gd name="connsiteX198" fmla="*/ 4136948 w 11243827"/>
              <a:gd name="connsiteY198" fmla="*/ 5608031 h 5687273"/>
              <a:gd name="connsiteX199" fmla="*/ 4132323 w 11243827"/>
              <a:gd name="connsiteY199" fmla="*/ 5609784 h 5687273"/>
              <a:gd name="connsiteX200" fmla="*/ 4098620 w 11243827"/>
              <a:gd name="connsiteY200" fmla="*/ 5599672 h 5687273"/>
              <a:gd name="connsiteX201" fmla="*/ 3963475 w 11243827"/>
              <a:gd name="connsiteY201" fmla="*/ 5581841 h 5687273"/>
              <a:gd name="connsiteX202" fmla="*/ 3703613 w 11243827"/>
              <a:gd name="connsiteY202" fmla="*/ 5572482 h 5687273"/>
              <a:gd name="connsiteX203" fmla="*/ 3432987 w 11243827"/>
              <a:gd name="connsiteY203" fmla="*/ 5545768 h 5687273"/>
              <a:gd name="connsiteX204" fmla="*/ 3176381 w 11243827"/>
              <a:gd name="connsiteY204" fmla="*/ 5556110 h 5687273"/>
              <a:gd name="connsiteX205" fmla="*/ 2710156 w 11243827"/>
              <a:gd name="connsiteY205" fmla="*/ 5527517 h 5687273"/>
              <a:gd name="connsiteX206" fmla="*/ 2550206 w 11243827"/>
              <a:gd name="connsiteY206" fmla="*/ 5524958 h 5687273"/>
              <a:gd name="connsiteX207" fmla="*/ 2443041 w 11243827"/>
              <a:gd name="connsiteY207" fmla="*/ 5523990 h 5687273"/>
              <a:gd name="connsiteX208" fmla="*/ 2435613 w 11243827"/>
              <a:gd name="connsiteY208" fmla="*/ 5526704 h 5687273"/>
              <a:gd name="connsiteX209" fmla="*/ 2405682 w 11243827"/>
              <a:gd name="connsiteY209" fmla="*/ 5528307 h 5687273"/>
              <a:gd name="connsiteX210" fmla="*/ 2397487 w 11243827"/>
              <a:gd name="connsiteY210" fmla="*/ 5540337 h 5687273"/>
              <a:gd name="connsiteX211" fmla="*/ 2297454 w 11243827"/>
              <a:gd name="connsiteY211" fmla="*/ 5550765 h 5687273"/>
              <a:gd name="connsiteX212" fmla="*/ 2056700 w 11243827"/>
              <a:gd name="connsiteY212" fmla="*/ 5555489 h 5687273"/>
              <a:gd name="connsiteX213" fmla="*/ 1878530 w 11243827"/>
              <a:gd name="connsiteY213" fmla="*/ 5535330 h 5687273"/>
              <a:gd name="connsiteX214" fmla="*/ 1859292 w 11243827"/>
              <a:gd name="connsiteY214" fmla="*/ 5535461 h 5687273"/>
              <a:gd name="connsiteX215" fmla="*/ 1835626 w 11243827"/>
              <a:gd name="connsiteY215" fmla="*/ 5533793 h 5687273"/>
              <a:gd name="connsiteX216" fmla="*/ 1798939 w 11243827"/>
              <a:gd name="connsiteY216" fmla="*/ 5540285 h 5687273"/>
              <a:gd name="connsiteX217" fmla="*/ 1779046 w 11243827"/>
              <a:gd name="connsiteY217" fmla="*/ 5549949 h 5687273"/>
              <a:gd name="connsiteX218" fmla="*/ 1772421 w 11243827"/>
              <a:gd name="connsiteY218" fmla="*/ 5549018 h 5687273"/>
              <a:gd name="connsiteX219" fmla="*/ 1772052 w 11243827"/>
              <a:gd name="connsiteY219" fmla="*/ 5545689 h 5687273"/>
              <a:gd name="connsiteX220" fmla="*/ 1711543 w 11243827"/>
              <a:gd name="connsiteY220" fmla="*/ 5534558 h 5687273"/>
              <a:gd name="connsiteX221" fmla="*/ 1698891 w 11243827"/>
              <a:gd name="connsiteY221" fmla="*/ 5513187 h 5687273"/>
              <a:gd name="connsiteX222" fmla="*/ 1538763 w 11243827"/>
              <a:gd name="connsiteY222" fmla="*/ 5482781 h 5687273"/>
              <a:gd name="connsiteX223" fmla="*/ 1501533 w 11243827"/>
              <a:gd name="connsiteY223" fmla="*/ 5467817 h 5687273"/>
              <a:gd name="connsiteX224" fmla="*/ 1461266 w 11243827"/>
              <a:gd name="connsiteY224" fmla="*/ 5469343 h 5687273"/>
              <a:gd name="connsiteX225" fmla="*/ 1449415 w 11243827"/>
              <a:gd name="connsiteY225" fmla="*/ 5460467 h 5687273"/>
              <a:gd name="connsiteX226" fmla="*/ 1447454 w 11243827"/>
              <a:gd name="connsiteY226" fmla="*/ 5458776 h 5687273"/>
              <a:gd name="connsiteX227" fmla="*/ 1437814 w 11243827"/>
              <a:gd name="connsiteY227" fmla="*/ 5455515 h 5687273"/>
              <a:gd name="connsiteX228" fmla="*/ 1437334 w 11243827"/>
              <a:gd name="connsiteY228" fmla="*/ 5450209 h 5687273"/>
              <a:gd name="connsiteX229" fmla="*/ 1424429 w 11243827"/>
              <a:gd name="connsiteY229" fmla="*/ 5442157 h 5687273"/>
              <a:gd name="connsiteX230" fmla="*/ 1406063 w 11243827"/>
              <a:gd name="connsiteY230" fmla="*/ 5437380 h 5687273"/>
              <a:gd name="connsiteX231" fmla="*/ 1316379 w 11243827"/>
              <a:gd name="connsiteY231" fmla="*/ 5419601 h 5687273"/>
              <a:gd name="connsiteX232" fmla="*/ 1264090 w 11243827"/>
              <a:gd name="connsiteY232" fmla="*/ 5406153 h 5687273"/>
              <a:gd name="connsiteX233" fmla="*/ 1246374 w 11243827"/>
              <a:gd name="connsiteY233" fmla="*/ 5396631 h 5687273"/>
              <a:gd name="connsiteX234" fmla="*/ 1220190 w 11243827"/>
              <a:gd name="connsiteY234" fmla="*/ 5386301 h 5687273"/>
              <a:gd name="connsiteX235" fmla="*/ 1175643 w 11243827"/>
              <a:gd name="connsiteY235" fmla="*/ 5364651 h 5687273"/>
              <a:gd name="connsiteX236" fmla="*/ 1150342 w 11243827"/>
              <a:gd name="connsiteY236" fmla="*/ 5358447 h 5687273"/>
              <a:gd name="connsiteX237" fmla="*/ 1137272 w 11243827"/>
              <a:gd name="connsiteY237" fmla="*/ 5351191 h 5687273"/>
              <a:gd name="connsiteX238" fmla="*/ 1131268 w 11243827"/>
              <a:gd name="connsiteY238" fmla="*/ 5350530 h 5687273"/>
              <a:gd name="connsiteX239" fmla="*/ 1112024 w 11243827"/>
              <a:gd name="connsiteY239" fmla="*/ 5345786 h 5687273"/>
              <a:gd name="connsiteX240" fmla="*/ 1100870 w 11243827"/>
              <a:gd name="connsiteY240" fmla="*/ 5343651 h 5687273"/>
              <a:gd name="connsiteX241" fmla="*/ 1096383 w 11243827"/>
              <a:gd name="connsiteY241" fmla="*/ 5343015 h 5687273"/>
              <a:gd name="connsiteX242" fmla="*/ 1085571 w 11243827"/>
              <a:gd name="connsiteY242" fmla="*/ 5345836 h 5687273"/>
              <a:gd name="connsiteX243" fmla="*/ 1073168 w 11243827"/>
              <a:gd name="connsiteY243" fmla="*/ 5341521 h 5687273"/>
              <a:gd name="connsiteX244" fmla="*/ 1058039 w 11243827"/>
              <a:gd name="connsiteY244" fmla="*/ 5343504 h 5687273"/>
              <a:gd name="connsiteX245" fmla="*/ 1055426 w 11243827"/>
              <a:gd name="connsiteY245" fmla="*/ 5339088 h 5687273"/>
              <a:gd name="connsiteX246" fmla="*/ 1044738 w 11243827"/>
              <a:gd name="connsiteY246" fmla="*/ 5333063 h 5687273"/>
              <a:gd name="connsiteX247" fmla="*/ 1033909 w 11243827"/>
              <a:gd name="connsiteY247" fmla="*/ 5335680 h 5687273"/>
              <a:gd name="connsiteX248" fmla="*/ 1012649 w 11243827"/>
              <a:gd name="connsiteY248" fmla="*/ 5334541 h 5687273"/>
              <a:gd name="connsiteX249" fmla="*/ 1007115 w 11243827"/>
              <a:gd name="connsiteY249" fmla="*/ 5332775 h 5687273"/>
              <a:gd name="connsiteX250" fmla="*/ 986002 w 11243827"/>
              <a:gd name="connsiteY250" fmla="*/ 5334906 h 5687273"/>
              <a:gd name="connsiteX251" fmla="*/ 953418 w 11243827"/>
              <a:gd name="connsiteY251" fmla="*/ 5333901 h 5687273"/>
              <a:gd name="connsiteX252" fmla="*/ 916854 w 11243827"/>
              <a:gd name="connsiteY252" fmla="*/ 5329435 h 5687273"/>
              <a:gd name="connsiteX253" fmla="*/ 905651 w 11243827"/>
              <a:gd name="connsiteY253" fmla="*/ 5332114 h 5687273"/>
              <a:gd name="connsiteX254" fmla="*/ 836961 w 11243827"/>
              <a:gd name="connsiteY254" fmla="*/ 5330803 h 5687273"/>
              <a:gd name="connsiteX255" fmla="*/ 817627 w 11243827"/>
              <a:gd name="connsiteY255" fmla="*/ 5330580 h 5687273"/>
              <a:gd name="connsiteX256" fmla="*/ 801817 w 11243827"/>
              <a:gd name="connsiteY256" fmla="*/ 5325937 h 5687273"/>
              <a:gd name="connsiteX257" fmla="*/ 798857 w 11243827"/>
              <a:gd name="connsiteY257" fmla="*/ 5320979 h 5687273"/>
              <a:gd name="connsiteX258" fmla="*/ 788354 w 11243827"/>
              <a:gd name="connsiteY258" fmla="*/ 5320143 h 5687273"/>
              <a:gd name="connsiteX259" fmla="*/ 785726 w 11243827"/>
              <a:gd name="connsiteY259" fmla="*/ 5318989 h 5687273"/>
              <a:gd name="connsiteX260" fmla="*/ 770507 w 11243827"/>
              <a:gd name="connsiteY260" fmla="*/ 5313309 h 5687273"/>
              <a:gd name="connsiteX261" fmla="*/ 733810 w 11243827"/>
              <a:gd name="connsiteY261" fmla="*/ 5324286 h 5687273"/>
              <a:gd name="connsiteX262" fmla="*/ 692117 w 11243827"/>
              <a:gd name="connsiteY262" fmla="*/ 5318786 h 5687273"/>
              <a:gd name="connsiteX263" fmla="*/ 528894 w 11243827"/>
              <a:gd name="connsiteY263" fmla="*/ 5327578 h 5687273"/>
              <a:gd name="connsiteX264" fmla="*/ 507005 w 11243827"/>
              <a:gd name="connsiteY264" fmla="*/ 5310149 h 5687273"/>
              <a:gd name="connsiteX265" fmla="*/ 441302 w 11243827"/>
              <a:gd name="connsiteY265" fmla="*/ 5307062 h 5687273"/>
              <a:gd name="connsiteX266" fmla="*/ 336819 w 11243827"/>
              <a:gd name="connsiteY266" fmla="*/ 5336690 h 5687273"/>
              <a:gd name="connsiteX267" fmla="*/ 215763 w 11243827"/>
              <a:gd name="connsiteY267" fmla="*/ 5332575 h 5687273"/>
              <a:gd name="connsiteX268" fmla="*/ 205927 w 11243827"/>
              <a:gd name="connsiteY268" fmla="*/ 5339672 h 5687273"/>
              <a:gd name="connsiteX269" fmla="*/ 194189 w 11243827"/>
              <a:gd name="connsiteY269" fmla="*/ 5343588 h 5687273"/>
              <a:gd name="connsiteX270" fmla="*/ 192552 w 11243827"/>
              <a:gd name="connsiteY270" fmla="*/ 5342845 h 5687273"/>
              <a:gd name="connsiteX271" fmla="*/ 178320 w 11243827"/>
              <a:gd name="connsiteY271" fmla="*/ 5343766 h 5687273"/>
              <a:gd name="connsiteX272" fmla="*/ 175596 w 11243827"/>
              <a:gd name="connsiteY272" fmla="*/ 5346411 h 5687273"/>
              <a:gd name="connsiteX273" fmla="*/ 165951 w 11243827"/>
              <a:gd name="connsiteY273" fmla="*/ 5347808 h 5687273"/>
              <a:gd name="connsiteX274" fmla="*/ 147287 w 11243827"/>
              <a:gd name="connsiteY274" fmla="*/ 5352625 h 5687273"/>
              <a:gd name="connsiteX275" fmla="*/ 143484 w 11243827"/>
              <a:gd name="connsiteY275" fmla="*/ 5351591 h 5687273"/>
              <a:gd name="connsiteX276" fmla="*/ 114847 w 11243827"/>
              <a:gd name="connsiteY276" fmla="*/ 5355844 h 5687273"/>
              <a:gd name="connsiteX277" fmla="*/ 114306 w 11243827"/>
              <a:gd name="connsiteY277" fmla="*/ 5354983 h 5687273"/>
              <a:gd name="connsiteX278" fmla="*/ 105588 w 11243827"/>
              <a:gd name="connsiteY278" fmla="*/ 5352169 h 5687273"/>
              <a:gd name="connsiteX279" fmla="*/ 89264 w 11243827"/>
              <a:gd name="connsiteY279" fmla="*/ 5348886 h 5687273"/>
              <a:gd name="connsiteX280" fmla="*/ 49794 w 11243827"/>
              <a:gd name="connsiteY280" fmla="*/ 5329950 h 5687273"/>
              <a:gd name="connsiteX281" fmla="*/ 19924 w 11243827"/>
              <a:gd name="connsiteY281" fmla="*/ 5334282 h 5687273"/>
              <a:gd name="connsiteX282" fmla="*/ 13819 w 11243827"/>
              <a:gd name="connsiteY282" fmla="*/ 5334653 h 5687273"/>
              <a:gd name="connsiteX283" fmla="*/ 13657 w 11243827"/>
              <a:gd name="connsiteY283" fmla="*/ 5334455 h 5687273"/>
              <a:gd name="connsiteX284" fmla="*/ 7139 w 11243827"/>
              <a:gd name="connsiteY284" fmla="*/ 5334438 h 5687273"/>
              <a:gd name="connsiteX285" fmla="*/ 2684 w 11243827"/>
              <a:gd name="connsiteY285" fmla="*/ 5335333 h 5687273"/>
              <a:gd name="connsiteX286" fmla="*/ 0 w 11243827"/>
              <a:gd name="connsiteY286" fmla="*/ 5335496 h 5687273"/>
              <a:gd name="connsiteX287" fmla="*/ 0 w 11243827"/>
              <a:gd name="connsiteY287" fmla="*/ 10592 h 5687273"/>
              <a:gd name="connsiteX288" fmla="*/ 11243827 w 11243827"/>
              <a:gd name="connsiteY288" fmla="*/ 0 h 56872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15763 w 11243827"/>
              <a:gd name="connsiteY266" fmla="*/ 5332575 h 5641173"/>
              <a:gd name="connsiteX267" fmla="*/ 205927 w 11243827"/>
              <a:gd name="connsiteY267" fmla="*/ 5339672 h 5641173"/>
              <a:gd name="connsiteX268" fmla="*/ 194189 w 11243827"/>
              <a:gd name="connsiteY268" fmla="*/ 5343588 h 5641173"/>
              <a:gd name="connsiteX269" fmla="*/ 192552 w 11243827"/>
              <a:gd name="connsiteY269" fmla="*/ 5342845 h 5641173"/>
              <a:gd name="connsiteX270" fmla="*/ 178320 w 11243827"/>
              <a:gd name="connsiteY270" fmla="*/ 5343766 h 5641173"/>
              <a:gd name="connsiteX271" fmla="*/ 175596 w 11243827"/>
              <a:gd name="connsiteY271" fmla="*/ 5346411 h 5641173"/>
              <a:gd name="connsiteX272" fmla="*/ 165951 w 11243827"/>
              <a:gd name="connsiteY272" fmla="*/ 5347808 h 5641173"/>
              <a:gd name="connsiteX273" fmla="*/ 147287 w 11243827"/>
              <a:gd name="connsiteY273" fmla="*/ 5352625 h 5641173"/>
              <a:gd name="connsiteX274" fmla="*/ 143484 w 11243827"/>
              <a:gd name="connsiteY274" fmla="*/ 5351591 h 5641173"/>
              <a:gd name="connsiteX275" fmla="*/ 114847 w 11243827"/>
              <a:gd name="connsiteY275" fmla="*/ 5355844 h 5641173"/>
              <a:gd name="connsiteX276" fmla="*/ 114306 w 11243827"/>
              <a:gd name="connsiteY276" fmla="*/ 5354983 h 5641173"/>
              <a:gd name="connsiteX277" fmla="*/ 105588 w 11243827"/>
              <a:gd name="connsiteY277" fmla="*/ 5352169 h 5641173"/>
              <a:gd name="connsiteX278" fmla="*/ 89264 w 11243827"/>
              <a:gd name="connsiteY278" fmla="*/ 5348886 h 5641173"/>
              <a:gd name="connsiteX279" fmla="*/ 49794 w 11243827"/>
              <a:gd name="connsiteY279" fmla="*/ 5329950 h 5641173"/>
              <a:gd name="connsiteX280" fmla="*/ 19924 w 11243827"/>
              <a:gd name="connsiteY280" fmla="*/ 5334282 h 5641173"/>
              <a:gd name="connsiteX281" fmla="*/ 13819 w 11243827"/>
              <a:gd name="connsiteY281" fmla="*/ 5334653 h 5641173"/>
              <a:gd name="connsiteX282" fmla="*/ 13657 w 11243827"/>
              <a:gd name="connsiteY282" fmla="*/ 5334455 h 5641173"/>
              <a:gd name="connsiteX283" fmla="*/ 7139 w 11243827"/>
              <a:gd name="connsiteY283" fmla="*/ 5334438 h 5641173"/>
              <a:gd name="connsiteX284" fmla="*/ 2684 w 11243827"/>
              <a:gd name="connsiteY284" fmla="*/ 5335333 h 5641173"/>
              <a:gd name="connsiteX285" fmla="*/ 0 w 11243827"/>
              <a:gd name="connsiteY285" fmla="*/ 5335496 h 5641173"/>
              <a:gd name="connsiteX286" fmla="*/ 0 w 11243827"/>
              <a:gd name="connsiteY286" fmla="*/ 10592 h 5641173"/>
              <a:gd name="connsiteX287" fmla="*/ 11243827 w 11243827"/>
              <a:gd name="connsiteY287"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15763 w 11243827"/>
              <a:gd name="connsiteY266" fmla="*/ 5332575 h 5641173"/>
              <a:gd name="connsiteX267" fmla="*/ 270932 w 11243827"/>
              <a:gd name="connsiteY267" fmla="*/ 5345451 h 5641173"/>
              <a:gd name="connsiteX268" fmla="*/ 194189 w 11243827"/>
              <a:gd name="connsiteY268" fmla="*/ 5343588 h 5641173"/>
              <a:gd name="connsiteX269" fmla="*/ 192552 w 11243827"/>
              <a:gd name="connsiteY269" fmla="*/ 5342845 h 5641173"/>
              <a:gd name="connsiteX270" fmla="*/ 178320 w 11243827"/>
              <a:gd name="connsiteY270" fmla="*/ 5343766 h 5641173"/>
              <a:gd name="connsiteX271" fmla="*/ 175596 w 11243827"/>
              <a:gd name="connsiteY271" fmla="*/ 5346411 h 5641173"/>
              <a:gd name="connsiteX272" fmla="*/ 165951 w 11243827"/>
              <a:gd name="connsiteY272" fmla="*/ 5347808 h 5641173"/>
              <a:gd name="connsiteX273" fmla="*/ 147287 w 11243827"/>
              <a:gd name="connsiteY273" fmla="*/ 5352625 h 5641173"/>
              <a:gd name="connsiteX274" fmla="*/ 143484 w 11243827"/>
              <a:gd name="connsiteY274" fmla="*/ 5351591 h 5641173"/>
              <a:gd name="connsiteX275" fmla="*/ 114847 w 11243827"/>
              <a:gd name="connsiteY275" fmla="*/ 5355844 h 5641173"/>
              <a:gd name="connsiteX276" fmla="*/ 114306 w 11243827"/>
              <a:gd name="connsiteY276" fmla="*/ 5354983 h 5641173"/>
              <a:gd name="connsiteX277" fmla="*/ 105588 w 11243827"/>
              <a:gd name="connsiteY277" fmla="*/ 5352169 h 5641173"/>
              <a:gd name="connsiteX278" fmla="*/ 89264 w 11243827"/>
              <a:gd name="connsiteY278" fmla="*/ 5348886 h 5641173"/>
              <a:gd name="connsiteX279" fmla="*/ 49794 w 11243827"/>
              <a:gd name="connsiteY279" fmla="*/ 5329950 h 5641173"/>
              <a:gd name="connsiteX280" fmla="*/ 19924 w 11243827"/>
              <a:gd name="connsiteY280" fmla="*/ 5334282 h 5641173"/>
              <a:gd name="connsiteX281" fmla="*/ 13819 w 11243827"/>
              <a:gd name="connsiteY281" fmla="*/ 5334653 h 5641173"/>
              <a:gd name="connsiteX282" fmla="*/ 13657 w 11243827"/>
              <a:gd name="connsiteY282" fmla="*/ 5334455 h 5641173"/>
              <a:gd name="connsiteX283" fmla="*/ 7139 w 11243827"/>
              <a:gd name="connsiteY283" fmla="*/ 5334438 h 5641173"/>
              <a:gd name="connsiteX284" fmla="*/ 2684 w 11243827"/>
              <a:gd name="connsiteY284" fmla="*/ 5335333 h 5641173"/>
              <a:gd name="connsiteX285" fmla="*/ 0 w 11243827"/>
              <a:gd name="connsiteY285" fmla="*/ 5335496 h 5641173"/>
              <a:gd name="connsiteX286" fmla="*/ 0 w 11243827"/>
              <a:gd name="connsiteY286" fmla="*/ 10592 h 5641173"/>
              <a:gd name="connsiteX287" fmla="*/ 11243827 w 11243827"/>
              <a:gd name="connsiteY287"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43484 w 11243827"/>
              <a:gd name="connsiteY273" fmla="*/ 5351591 h 5641173"/>
              <a:gd name="connsiteX274" fmla="*/ 114847 w 11243827"/>
              <a:gd name="connsiteY274" fmla="*/ 5355844 h 5641173"/>
              <a:gd name="connsiteX275" fmla="*/ 114306 w 11243827"/>
              <a:gd name="connsiteY275" fmla="*/ 5354983 h 5641173"/>
              <a:gd name="connsiteX276" fmla="*/ 105588 w 11243827"/>
              <a:gd name="connsiteY276" fmla="*/ 5352169 h 5641173"/>
              <a:gd name="connsiteX277" fmla="*/ 89264 w 11243827"/>
              <a:gd name="connsiteY277" fmla="*/ 5348886 h 5641173"/>
              <a:gd name="connsiteX278" fmla="*/ 49794 w 11243827"/>
              <a:gd name="connsiteY278" fmla="*/ 5329950 h 5641173"/>
              <a:gd name="connsiteX279" fmla="*/ 19924 w 11243827"/>
              <a:gd name="connsiteY279" fmla="*/ 5334282 h 5641173"/>
              <a:gd name="connsiteX280" fmla="*/ 13819 w 11243827"/>
              <a:gd name="connsiteY280" fmla="*/ 5334653 h 5641173"/>
              <a:gd name="connsiteX281" fmla="*/ 13657 w 11243827"/>
              <a:gd name="connsiteY281" fmla="*/ 5334455 h 5641173"/>
              <a:gd name="connsiteX282" fmla="*/ 7139 w 11243827"/>
              <a:gd name="connsiteY282" fmla="*/ 5334438 h 5641173"/>
              <a:gd name="connsiteX283" fmla="*/ 2684 w 11243827"/>
              <a:gd name="connsiteY283" fmla="*/ 5335333 h 5641173"/>
              <a:gd name="connsiteX284" fmla="*/ 0 w 11243827"/>
              <a:gd name="connsiteY284" fmla="*/ 5335496 h 5641173"/>
              <a:gd name="connsiteX285" fmla="*/ 0 w 11243827"/>
              <a:gd name="connsiteY285" fmla="*/ 10592 h 5641173"/>
              <a:gd name="connsiteX286" fmla="*/ 11243827 w 11243827"/>
              <a:gd name="connsiteY286"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43484 w 11243827"/>
              <a:gd name="connsiteY273" fmla="*/ 5351591 h 5641173"/>
              <a:gd name="connsiteX274" fmla="*/ 114847 w 11243827"/>
              <a:gd name="connsiteY274" fmla="*/ 5355844 h 5641173"/>
              <a:gd name="connsiteX275" fmla="*/ 114306 w 11243827"/>
              <a:gd name="connsiteY275" fmla="*/ 5354983 h 5641173"/>
              <a:gd name="connsiteX276" fmla="*/ 89264 w 11243827"/>
              <a:gd name="connsiteY276" fmla="*/ 5348886 h 5641173"/>
              <a:gd name="connsiteX277" fmla="*/ 49794 w 11243827"/>
              <a:gd name="connsiteY277" fmla="*/ 5329950 h 5641173"/>
              <a:gd name="connsiteX278" fmla="*/ 19924 w 11243827"/>
              <a:gd name="connsiteY278" fmla="*/ 5334282 h 5641173"/>
              <a:gd name="connsiteX279" fmla="*/ 13819 w 11243827"/>
              <a:gd name="connsiteY279" fmla="*/ 5334653 h 5641173"/>
              <a:gd name="connsiteX280" fmla="*/ 13657 w 11243827"/>
              <a:gd name="connsiteY280" fmla="*/ 5334455 h 5641173"/>
              <a:gd name="connsiteX281" fmla="*/ 7139 w 11243827"/>
              <a:gd name="connsiteY281" fmla="*/ 5334438 h 5641173"/>
              <a:gd name="connsiteX282" fmla="*/ 2684 w 11243827"/>
              <a:gd name="connsiteY282" fmla="*/ 5335333 h 5641173"/>
              <a:gd name="connsiteX283" fmla="*/ 0 w 11243827"/>
              <a:gd name="connsiteY283" fmla="*/ 5335496 h 5641173"/>
              <a:gd name="connsiteX284" fmla="*/ 0 w 11243827"/>
              <a:gd name="connsiteY284" fmla="*/ 10592 h 5641173"/>
              <a:gd name="connsiteX285" fmla="*/ 11243827 w 11243827"/>
              <a:gd name="connsiteY285"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14847 w 11243827"/>
              <a:gd name="connsiteY273" fmla="*/ 5355844 h 5641173"/>
              <a:gd name="connsiteX274" fmla="*/ 114306 w 11243827"/>
              <a:gd name="connsiteY274" fmla="*/ 5354983 h 5641173"/>
              <a:gd name="connsiteX275" fmla="*/ 89264 w 11243827"/>
              <a:gd name="connsiteY275" fmla="*/ 5348886 h 5641173"/>
              <a:gd name="connsiteX276" fmla="*/ 49794 w 11243827"/>
              <a:gd name="connsiteY276" fmla="*/ 5329950 h 5641173"/>
              <a:gd name="connsiteX277" fmla="*/ 19924 w 11243827"/>
              <a:gd name="connsiteY277" fmla="*/ 5334282 h 5641173"/>
              <a:gd name="connsiteX278" fmla="*/ 13819 w 11243827"/>
              <a:gd name="connsiteY278" fmla="*/ 5334653 h 5641173"/>
              <a:gd name="connsiteX279" fmla="*/ 13657 w 11243827"/>
              <a:gd name="connsiteY279" fmla="*/ 5334455 h 5641173"/>
              <a:gd name="connsiteX280" fmla="*/ 7139 w 11243827"/>
              <a:gd name="connsiteY280" fmla="*/ 5334438 h 5641173"/>
              <a:gd name="connsiteX281" fmla="*/ 2684 w 11243827"/>
              <a:gd name="connsiteY281" fmla="*/ 5335333 h 5641173"/>
              <a:gd name="connsiteX282" fmla="*/ 0 w 11243827"/>
              <a:gd name="connsiteY282" fmla="*/ 5335496 h 5641173"/>
              <a:gd name="connsiteX283" fmla="*/ 0 w 11243827"/>
              <a:gd name="connsiteY283" fmla="*/ 10592 h 5641173"/>
              <a:gd name="connsiteX284" fmla="*/ 11243827 w 11243827"/>
              <a:gd name="connsiteY284"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47287 w 11243827"/>
              <a:gd name="connsiteY271" fmla="*/ 5352625 h 5641173"/>
              <a:gd name="connsiteX272" fmla="*/ 114847 w 11243827"/>
              <a:gd name="connsiteY272" fmla="*/ 5355844 h 5641173"/>
              <a:gd name="connsiteX273" fmla="*/ 114306 w 11243827"/>
              <a:gd name="connsiteY273" fmla="*/ 5354983 h 5641173"/>
              <a:gd name="connsiteX274" fmla="*/ 89264 w 11243827"/>
              <a:gd name="connsiteY274" fmla="*/ 5348886 h 5641173"/>
              <a:gd name="connsiteX275" fmla="*/ 49794 w 11243827"/>
              <a:gd name="connsiteY275" fmla="*/ 5329950 h 5641173"/>
              <a:gd name="connsiteX276" fmla="*/ 19924 w 11243827"/>
              <a:gd name="connsiteY276" fmla="*/ 5334282 h 5641173"/>
              <a:gd name="connsiteX277" fmla="*/ 13819 w 11243827"/>
              <a:gd name="connsiteY277" fmla="*/ 5334653 h 5641173"/>
              <a:gd name="connsiteX278" fmla="*/ 13657 w 11243827"/>
              <a:gd name="connsiteY278" fmla="*/ 5334455 h 5641173"/>
              <a:gd name="connsiteX279" fmla="*/ 7139 w 11243827"/>
              <a:gd name="connsiteY279" fmla="*/ 5334438 h 5641173"/>
              <a:gd name="connsiteX280" fmla="*/ 2684 w 11243827"/>
              <a:gd name="connsiteY280" fmla="*/ 5335333 h 5641173"/>
              <a:gd name="connsiteX281" fmla="*/ 0 w 11243827"/>
              <a:gd name="connsiteY281" fmla="*/ 5335496 h 5641173"/>
              <a:gd name="connsiteX282" fmla="*/ 0 w 11243827"/>
              <a:gd name="connsiteY282" fmla="*/ 10592 h 5641173"/>
              <a:gd name="connsiteX283" fmla="*/ 11243827 w 11243827"/>
              <a:gd name="connsiteY283"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12024 w 11243827"/>
              <a:gd name="connsiteY238" fmla="*/ 5345786 h 5641173"/>
              <a:gd name="connsiteX239" fmla="*/ 1100870 w 11243827"/>
              <a:gd name="connsiteY239" fmla="*/ 5343651 h 5641173"/>
              <a:gd name="connsiteX240" fmla="*/ 1096383 w 11243827"/>
              <a:gd name="connsiteY240" fmla="*/ 5343015 h 5641173"/>
              <a:gd name="connsiteX241" fmla="*/ 1085571 w 11243827"/>
              <a:gd name="connsiteY241" fmla="*/ 5345836 h 5641173"/>
              <a:gd name="connsiteX242" fmla="*/ 1073168 w 11243827"/>
              <a:gd name="connsiteY242" fmla="*/ 5341521 h 5641173"/>
              <a:gd name="connsiteX243" fmla="*/ 1058039 w 11243827"/>
              <a:gd name="connsiteY243" fmla="*/ 5343504 h 5641173"/>
              <a:gd name="connsiteX244" fmla="*/ 1055426 w 11243827"/>
              <a:gd name="connsiteY244" fmla="*/ 5339088 h 5641173"/>
              <a:gd name="connsiteX245" fmla="*/ 1044738 w 11243827"/>
              <a:gd name="connsiteY245" fmla="*/ 5333063 h 5641173"/>
              <a:gd name="connsiteX246" fmla="*/ 1033909 w 11243827"/>
              <a:gd name="connsiteY246" fmla="*/ 5335680 h 5641173"/>
              <a:gd name="connsiteX247" fmla="*/ 1012649 w 11243827"/>
              <a:gd name="connsiteY247" fmla="*/ 5334541 h 5641173"/>
              <a:gd name="connsiteX248" fmla="*/ 1007115 w 11243827"/>
              <a:gd name="connsiteY248" fmla="*/ 5332775 h 5641173"/>
              <a:gd name="connsiteX249" fmla="*/ 986002 w 11243827"/>
              <a:gd name="connsiteY249" fmla="*/ 5334906 h 5641173"/>
              <a:gd name="connsiteX250" fmla="*/ 953418 w 11243827"/>
              <a:gd name="connsiteY250" fmla="*/ 5333901 h 5641173"/>
              <a:gd name="connsiteX251" fmla="*/ 916854 w 11243827"/>
              <a:gd name="connsiteY251" fmla="*/ 5329435 h 5641173"/>
              <a:gd name="connsiteX252" fmla="*/ 905651 w 11243827"/>
              <a:gd name="connsiteY252" fmla="*/ 5332114 h 5641173"/>
              <a:gd name="connsiteX253" fmla="*/ 836961 w 11243827"/>
              <a:gd name="connsiteY253" fmla="*/ 5330803 h 5641173"/>
              <a:gd name="connsiteX254" fmla="*/ 817627 w 11243827"/>
              <a:gd name="connsiteY254" fmla="*/ 5330580 h 5641173"/>
              <a:gd name="connsiteX255" fmla="*/ 801817 w 11243827"/>
              <a:gd name="connsiteY255" fmla="*/ 5325937 h 5641173"/>
              <a:gd name="connsiteX256" fmla="*/ 798857 w 11243827"/>
              <a:gd name="connsiteY256" fmla="*/ 5320979 h 5641173"/>
              <a:gd name="connsiteX257" fmla="*/ 788354 w 11243827"/>
              <a:gd name="connsiteY257" fmla="*/ 5320143 h 5641173"/>
              <a:gd name="connsiteX258" fmla="*/ 785726 w 11243827"/>
              <a:gd name="connsiteY258" fmla="*/ 5318989 h 5641173"/>
              <a:gd name="connsiteX259" fmla="*/ 770507 w 11243827"/>
              <a:gd name="connsiteY259" fmla="*/ 5313309 h 5641173"/>
              <a:gd name="connsiteX260" fmla="*/ 733810 w 11243827"/>
              <a:gd name="connsiteY260" fmla="*/ 5324286 h 5641173"/>
              <a:gd name="connsiteX261" fmla="*/ 692117 w 11243827"/>
              <a:gd name="connsiteY261" fmla="*/ 5318786 h 5641173"/>
              <a:gd name="connsiteX262" fmla="*/ 574943 w 11243827"/>
              <a:gd name="connsiteY262" fmla="*/ 5327578 h 5641173"/>
              <a:gd name="connsiteX263" fmla="*/ 441302 w 11243827"/>
              <a:gd name="connsiteY263" fmla="*/ 5307062 h 5641173"/>
              <a:gd name="connsiteX264" fmla="*/ 336819 w 11243827"/>
              <a:gd name="connsiteY264" fmla="*/ 5336690 h 5641173"/>
              <a:gd name="connsiteX265" fmla="*/ 270932 w 11243827"/>
              <a:gd name="connsiteY265" fmla="*/ 5345451 h 5641173"/>
              <a:gd name="connsiteX266" fmla="*/ 194189 w 11243827"/>
              <a:gd name="connsiteY266" fmla="*/ 5343588 h 5641173"/>
              <a:gd name="connsiteX267" fmla="*/ 192552 w 11243827"/>
              <a:gd name="connsiteY267" fmla="*/ 5342845 h 5641173"/>
              <a:gd name="connsiteX268" fmla="*/ 178320 w 11243827"/>
              <a:gd name="connsiteY268" fmla="*/ 5343766 h 5641173"/>
              <a:gd name="connsiteX269" fmla="*/ 175596 w 11243827"/>
              <a:gd name="connsiteY269" fmla="*/ 5346411 h 5641173"/>
              <a:gd name="connsiteX270" fmla="*/ 147287 w 11243827"/>
              <a:gd name="connsiteY270" fmla="*/ 5352625 h 5641173"/>
              <a:gd name="connsiteX271" fmla="*/ 114847 w 11243827"/>
              <a:gd name="connsiteY271" fmla="*/ 5355844 h 5641173"/>
              <a:gd name="connsiteX272" fmla="*/ 114306 w 11243827"/>
              <a:gd name="connsiteY272" fmla="*/ 5354983 h 5641173"/>
              <a:gd name="connsiteX273" fmla="*/ 89264 w 11243827"/>
              <a:gd name="connsiteY273" fmla="*/ 5348886 h 5641173"/>
              <a:gd name="connsiteX274" fmla="*/ 49794 w 11243827"/>
              <a:gd name="connsiteY274" fmla="*/ 5329950 h 5641173"/>
              <a:gd name="connsiteX275" fmla="*/ 19924 w 11243827"/>
              <a:gd name="connsiteY275" fmla="*/ 5334282 h 5641173"/>
              <a:gd name="connsiteX276" fmla="*/ 13819 w 11243827"/>
              <a:gd name="connsiteY276" fmla="*/ 5334653 h 5641173"/>
              <a:gd name="connsiteX277" fmla="*/ 13657 w 11243827"/>
              <a:gd name="connsiteY277" fmla="*/ 5334455 h 5641173"/>
              <a:gd name="connsiteX278" fmla="*/ 7139 w 11243827"/>
              <a:gd name="connsiteY278" fmla="*/ 5334438 h 5641173"/>
              <a:gd name="connsiteX279" fmla="*/ 2684 w 11243827"/>
              <a:gd name="connsiteY279" fmla="*/ 5335333 h 5641173"/>
              <a:gd name="connsiteX280" fmla="*/ 0 w 11243827"/>
              <a:gd name="connsiteY280" fmla="*/ 5335496 h 5641173"/>
              <a:gd name="connsiteX281" fmla="*/ 0 w 11243827"/>
              <a:gd name="connsiteY281" fmla="*/ 10592 h 5641173"/>
              <a:gd name="connsiteX282" fmla="*/ 11243827 w 11243827"/>
              <a:gd name="connsiteY282"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45836 h 5641173"/>
              <a:gd name="connsiteX241" fmla="*/ 1073168 w 11243827"/>
              <a:gd name="connsiteY241" fmla="*/ 5341521 h 5641173"/>
              <a:gd name="connsiteX242" fmla="*/ 1058039 w 11243827"/>
              <a:gd name="connsiteY242" fmla="*/ 5343504 h 5641173"/>
              <a:gd name="connsiteX243" fmla="*/ 1055426 w 11243827"/>
              <a:gd name="connsiteY243" fmla="*/ 5339088 h 5641173"/>
              <a:gd name="connsiteX244" fmla="*/ 1044738 w 11243827"/>
              <a:gd name="connsiteY244" fmla="*/ 5333063 h 5641173"/>
              <a:gd name="connsiteX245" fmla="*/ 1033909 w 11243827"/>
              <a:gd name="connsiteY245" fmla="*/ 5335680 h 5641173"/>
              <a:gd name="connsiteX246" fmla="*/ 1012649 w 11243827"/>
              <a:gd name="connsiteY246" fmla="*/ 5334541 h 5641173"/>
              <a:gd name="connsiteX247" fmla="*/ 1007115 w 11243827"/>
              <a:gd name="connsiteY247" fmla="*/ 5332775 h 5641173"/>
              <a:gd name="connsiteX248" fmla="*/ 986002 w 11243827"/>
              <a:gd name="connsiteY248" fmla="*/ 5334906 h 5641173"/>
              <a:gd name="connsiteX249" fmla="*/ 953418 w 11243827"/>
              <a:gd name="connsiteY249" fmla="*/ 5333901 h 5641173"/>
              <a:gd name="connsiteX250" fmla="*/ 916854 w 11243827"/>
              <a:gd name="connsiteY250" fmla="*/ 5329435 h 5641173"/>
              <a:gd name="connsiteX251" fmla="*/ 905651 w 11243827"/>
              <a:gd name="connsiteY251" fmla="*/ 5332114 h 5641173"/>
              <a:gd name="connsiteX252" fmla="*/ 836961 w 11243827"/>
              <a:gd name="connsiteY252" fmla="*/ 5330803 h 5641173"/>
              <a:gd name="connsiteX253" fmla="*/ 817627 w 11243827"/>
              <a:gd name="connsiteY253" fmla="*/ 5330580 h 5641173"/>
              <a:gd name="connsiteX254" fmla="*/ 801817 w 11243827"/>
              <a:gd name="connsiteY254" fmla="*/ 5325937 h 5641173"/>
              <a:gd name="connsiteX255" fmla="*/ 798857 w 11243827"/>
              <a:gd name="connsiteY255" fmla="*/ 5320979 h 5641173"/>
              <a:gd name="connsiteX256" fmla="*/ 788354 w 11243827"/>
              <a:gd name="connsiteY256" fmla="*/ 5320143 h 5641173"/>
              <a:gd name="connsiteX257" fmla="*/ 785726 w 11243827"/>
              <a:gd name="connsiteY257" fmla="*/ 5318989 h 5641173"/>
              <a:gd name="connsiteX258" fmla="*/ 770507 w 11243827"/>
              <a:gd name="connsiteY258" fmla="*/ 5313309 h 5641173"/>
              <a:gd name="connsiteX259" fmla="*/ 733810 w 11243827"/>
              <a:gd name="connsiteY259" fmla="*/ 5324286 h 5641173"/>
              <a:gd name="connsiteX260" fmla="*/ 692117 w 11243827"/>
              <a:gd name="connsiteY260" fmla="*/ 5318786 h 5641173"/>
              <a:gd name="connsiteX261" fmla="*/ 574943 w 11243827"/>
              <a:gd name="connsiteY261" fmla="*/ 5327578 h 5641173"/>
              <a:gd name="connsiteX262" fmla="*/ 441302 w 11243827"/>
              <a:gd name="connsiteY262" fmla="*/ 5307062 h 5641173"/>
              <a:gd name="connsiteX263" fmla="*/ 336819 w 11243827"/>
              <a:gd name="connsiteY263" fmla="*/ 5336690 h 5641173"/>
              <a:gd name="connsiteX264" fmla="*/ 270932 w 11243827"/>
              <a:gd name="connsiteY264" fmla="*/ 5345451 h 5641173"/>
              <a:gd name="connsiteX265" fmla="*/ 194189 w 11243827"/>
              <a:gd name="connsiteY265" fmla="*/ 5343588 h 5641173"/>
              <a:gd name="connsiteX266" fmla="*/ 192552 w 11243827"/>
              <a:gd name="connsiteY266" fmla="*/ 5342845 h 5641173"/>
              <a:gd name="connsiteX267" fmla="*/ 178320 w 11243827"/>
              <a:gd name="connsiteY267" fmla="*/ 5343766 h 5641173"/>
              <a:gd name="connsiteX268" fmla="*/ 175596 w 11243827"/>
              <a:gd name="connsiteY268" fmla="*/ 5346411 h 5641173"/>
              <a:gd name="connsiteX269" fmla="*/ 147287 w 11243827"/>
              <a:gd name="connsiteY269" fmla="*/ 5352625 h 5641173"/>
              <a:gd name="connsiteX270" fmla="*/ 114847 w 11243827"/>
              <a:gd name="connsiteY270" fmla="*/ 5355844 h 5641173"/>
              <a:gd name="connsiteX271" fmla="*/ 114306 w 11243827"/>
              <a:gd name="connsiteY271" fmla="*/ 5354983 h 5641173"/>
              <a:gd name="connsiteX272" fmla="*/ 89264 w 11243827"/>
              <a:gd name="connsiteY272" fmla="*/ 5348886 h 5641173"/>
              <a:gd name="connsiteX273" fmla="*/ 49794 w 11243827"/>
              <a:gd name="connsiteY273" fmla="*/ 5329950 h 5641173"/>
              <a:gd name="connsiteX274" fmla="*/ 19924 w 11243827"/>
              <a:gd name="connsiteY274" fmla="*/ 5334282 h 5641173"/>
              <a:gd name="connsiteX275" fmla="*/ 13819 w 11243827"/>
              <a:gd name="connsiteY275" fmla="*/ 5334653 h 5641173"/>
              <a:gd name="connsiteX276" fmla="*/ 13657 w 11243827"/>
              <a:gd name="connsiteY276" fmla="*/ 5334455 h 5641173"/>
              <a:gd name="connsiteX277" fmla="*/ 7139 w 11243827"/>
              <a:gd name="connsiteY277" fmla="*/ 5334438 h 5641173"/>
              <a:gd name="connsiteX278" fmla="*/ 2684 w 11243827"/>
              <a:gd name="connsiteY278" fmla="*/ 5335333 h 5641173"/>
              <a:gd name="connsiteX279" fmla="*/ 0 w 11243827"/>
              <a:gd name="connsiteY279" fmla="*/ 5335496 h 5641173"/>
              <a:gd name="connsiteX280" fmla="*/ 0 w 11243827"/>
              <a:gd name="connsiteY280" fmla="*/ 10592 h 5641173"/>
              <a:gd name="connsiteX281" fmla="*/ 11243827 w 11243827"/>
              <a:gd name="connsiteY281"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45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6002 w 11243827"/>
              <a:gd name="connsiteY247" fmla="*/ 5334906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6002 w 11243827"/>
              <a:gd name="connsiteY247" fmla="*/ 5334906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7447 w 11243827"/>
              <a:gd name="connsiteY247" fmla="*/ 5346462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7447 w 11243827"/>
              <a:gd name="connsiteY247" fmla="*/ 5346462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8405 w 11243827"/>
              <a:gd name="connsiteY251" fmla="*/ 5339470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32830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32830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209610 h 5641173"/>
              <a:gd name="connsiteX3" fmla="*/ 11240675 w 11243827"/>
              <a:gd name="connsiteY3" fmla="*/ 5210442 h 5641173"/>
              <a:gd name="connsiteX4" fmla="*/ 11179959 w 11243827"/>
              <a:gd name="connsiteY4" fmla="*/ 5221199 h 5641173"/>
              <a:gd name="connsiteX5" fmla="*/ 11105493 w 11243827"/>
              <a:gd name="connsiteY5" fmla="*/ 5259905 h 5641173"/>
              <a:gd name="connsiteX6" fmla="*/ 11078640 w 11243827"/>
              <a:gd name="connsiteY6" fmla="*/ 5263531 h 5641173"/>
              <a:gd name="connsiteX7" fmla="*/ 11079616 w 11243827"/>
              <a:gd name="connsiteY7" fmla="*/ 5270380 h 5641173"/>
              <a:gd name="connsiteX8" fmla="*/ 11069641 w 11243827"/>
              <a:gd name="connsiteY8" fmla="*/ 5270884 h 5641173"/>
              <a:gd name="connsiteX9" fmla="*/ 11047377 w 11243827"/>
              <a:gd name="connsiteY9" fmla="*/ 5271051 h 5641173"/>
              <a:gd name="connsiteX10" fmla="*/ 10980705 w 11243827"/>
              <a:gd name="connsiteY10" fmla="*/ 5272951 h 5641173"/>
              <a:gd name="connsiteX11" fmla="*/ 10962514 w 11243827"/>
              <a:gd name="connsiteY11" fmla="*/ 5286084 h 5641173"/>
              <a:gd name="connsiteX12" fmla="*/ 10945307 w 11243827"/>
              <a:gd name="connsiteY12" fmla="*/ 5286290 h 5641173"/>
              <a:gd name="connsiteX13" fmla="*/ 10845516 w 11243827"/>
              <a:gd name="connsiteY13" fmla="*/ 5303894 h 5641173"/>
              <a:gd name="connsiteX14" fmla="*/ 10831795 w 11243827"/>
              <a:gd name="connsiteY14" fmla="*/ 5305210 h 5641173"/>
              <a:gd name="connsiteX15" fmla="*/ 10824365 w 11243827"/>
              <a:gd name="connsiteY15" fmla="*/ 5311111 h 5641173"/>
              <a:gd name="connsiteX16" fmla="*/ 10797756 w 11243827"/>
              <a:gd name="connsiteY16" fmla="*/ 5312285 h 5641173"/>
              <a:gd name="connsiteX17" fmla="*/ 10796525 w 11243827"/>
              <a:gd name="connsiteY17" fmla="*/ 5315645 h 5641173"/>
              <a:gd name="connsiteX18" fmla="*/ 10709063 w 11243827"/>
              <a:gd name="connsiteY18" fmla="*/ 5344492 h 5641173"/>
              <a:gd name="connsiteX19" fmla="*/ 10694078 w 11243827"/>
              <a:gd name="connsiteY19" fmla="*/ 5349258 h 5641173"/>
              <a:gd name="connsiteX20" fmla="*/ 10681131 w 11243827"/>
              <a:gd name="connsiteY20" fmla="*/ 5347812 h 5641173"/>
              <a:gd name="connsiteX21" fmla="*/ 10609448 w 11243827"/>
              <a:gd name="connsiteY21" fmla="*/ 5351931 h 5641173"/>
              <a:gd name="connsiteX22" fmla="*/ 10592397 w 11243827"/>
              <a:gd name="connsiteY22" fmla="*/ 5349402 h 5641173"/>
              <a:gd name="connsiteX23" fmla="*/ 10585227 w 11243827"/>
              <a:gd name="connsiteY23" fmla="*/ 5344063 h 5641173"/>
              <a:gd name="connsiteX24" fmla="*/ 10557472 w 11243827"/>
              <a:gd name="connsiteY24" fmla="*/ 5354151 h 5641173"/>
              <a:gd name="connsiteX25" fmla="*/ 10514646 w 11243827"/>
              <a:gd name="connsiteY25" fmla="*/ 5361064 h 5641173"/>
              <a:gd name="connsiteX26" fmla="*/ 10494292 w 11243827"/>
              <a:gd name="connsiteY26" fmla="*/ 5366054 h 5641173"/>
              <a:gd name="connsiteX27" fmla="*/ 10477869 w 11243827"/>
              <a:gd name="connsiteY27" fmla="*/ 5363025 h 5641173"/>
              <a:gd name="connsiteX28" fmla="*/ 10384411 w 11243827"/>
              <a:gd name="connsiteY28" fmla="*/ 5362257 h 5641173"/>
              <a:gd name="connsiteX29" fmla="*/ 10362921 w 11243827"/>
              <a:gd name="connsiteY29" fmla="*/ 5357444 h 5641173"/>
              <a:gd name="connsiteX30" fmla="*/ 10352736 w 11243827"/>
              <a:gd name="connsiteY30" fmla="*/ 5347851 h 5641173"/>
              <a:gd name="connsiteX31" fmla="*/ 10344754 w 11243827"/>
              <a:gd name="connsiteY31" fmla="*/ 5351272 h 5641173"/>
              <a:gd name="connsiteX32" fmla="*/ 10288226 w 11243827"/>
              <a:gd name="connsiteY32" fmla="*/ 5351613 h 5641173"/>
              <a:gd name="connsiteX33" fmla="*/ 10251350 w 11243827"/>
              <a:gd name="connsiteY33" fmla="*/ 5352711 h 5641173"/>
              <a:gd name="connsiteX34" fmla="*/ 10249108 w 11243827"/>
              <a:gd name="connsiteY34" fmla="*/ 5365881 h 5641173"/>
              <a:gd name="connsiteX35" fmla="*/ 10216272 w 11243827"/>
              <a:gd name="connsiteY35" fmla="*/ 5370573 h 5641173"/>
              <a:gd name="connsiteX36" fmla="*/ 10181278 w 11243827"/>
              <a:gd name="connsiteY36" fmla="*/ 5362119 h 5641173"/>
              <a:gd name="connsiteX37" fmla="*/ 10140033 w 11243827"/>
              <a:gd name="connsiteY37" fmla="*/ 5363304 h 5641173"/>
              <a:gd name="connsiteX38" fmla="*/ 10115353 w 11243827"/>
              <a:gd name="connsiteY38" fmla="*/ 5363869 h 5641173"/>
              <a:gd name="connsiteX39" fmla="*/ 10050578 w 11243827"/>
              <a:gd name="connsiteY39" fmla="*/ 5376153 h 5641173"/>
              <a:gd name="connsiteX40" fmla="*/ 9945478 w 11243827"/>
              <a:gd name="connsiteY40" fmla="*/ 5422859 h 5641173"/>
              <a:gd name="connsiteX41" fmla="*/ 9912481 w 11243827"/>
              <a:gd name="connsiteY41" fmla="*/ 5429477 h 5641173"/>
              <a:gd name="connsiteX42" fmla="*/ 9906713 w 11243827"/>
              <a:gd name="connsiteY42" fmla="*/ 5426784 h 5641173"/>
              <a:gd name="connsiteX43" fmla="*/ 9742436 w 11243827"/>
              <a:gd name="connsiteY43" fmla="*/ 5454834 h 5641173"/>
              <a:gd name="connsiteX44" fmla="*/ 9713044 w 11243827"/>
              <a:gd name="connsiteY44" fmla="*/ 5456476 h 5641173"/>
              <a:gd name="connsiteX45" fmla="*/ 9691033 w 11243827"/>
              <a:gd name="connsiteY45" fmla="*/ 5455451 h 5641173"/>
              <a:gd name="connsiteX46" fmla="*/ 9638355 w 11243827"/>
              <a:gd name="connsiteY46" fmla="*/ 5464794 h 5641173"/>
              <a:gd name="connsiteX47" fmla="*/ 9552434 w 11243827"/>
              <a:gd name="connsiteY47" fmla="*/ 5485280 h 5641173"/>
              <a:gd name="connsiteX48" fmla="*/ 9533883 w 11243827"/>
              <a:gd name="connsiteY48" fmla="*/ 5488516 h 5641173"/>
              <a:gd name="connsiteX49" fmla="*/ 9516916 w 11243827"/>
              <a:gd name="connsiteY49" fmla="*/ 5486828 h 5641173"/>
              <a:gd name="connsiteX50" fmla="*/ 9512093 w 11243827"/>
              <a:gd name="connsiteY50" fmla="*/ 5482541 h 5641173"/>
              <a:gd name="connsiteX51" fmla="*/ 9501725 w 11243827"/>
              <a:gd name="connsiteY51" fmla="*/ 5483603 h 5641173"/>
              <a:gd name="connsiteX52" fmla="*/ 9498754 w 11243827"/>
              <a:gd name="connsiteY52" fmla="*/ 5482951 h 5641173"/>
              <a:gd name="connsiteX53" fmla="*/ 9481932 w 11243827"/>
              <a:gd name="connsiteY53" fmla="*/ 5480151 h 5641173"/>
              <a:gd name="connsiteX54" fmla="*/ 9451321 w 11243827"/>
              <a:gd name="connsiteY54" fmla="*/ 5497375 h 5641173"/>
              <a:gd name="connsiteX55" fmla="*/ 9409298 w 11243827"/>
              <a:gd name="connsiteY55" fmla="*/ 5499478 h 5641173"/>
              <a:gd name="connsiteX56" fmla="*/ 9303056 w 11243827"/>
              <a:gd name="connsiteY56" fmla="*/ 5519093 h 5641173"/>
              <a:gd name="connsiteX57" fmla="*/ 9229078 w 11243827"/>
              <a:gd name="connsiteY57" fmla="*/ 5524154 h 5641173"/>
              <a:gd name="connsiteX58" fmla="*/ 9165105 w 11243827"/>
              <a:gd name="connsiteY58" fmla="*/ 5532892 h 5641173"/>
              <a:gd name="connsiteX59" fmla="*/ 9077301 w 11243827"/>
              <a:gd name="connsiteY59" fmla="*/ 5580356 h 5641173"/>
              <a:gd name="connsiteX60" fmla="*/ 8960065 w 11243827"/>
              <a:gd name="connsiteY60" fmla="*/ 5597982 h 5641173"/>
              <a:gd name="connsiteX61" fmla="*/ 8953536 w 11243827"/>
              <a:gd name="connsiteY61" fmla="*/ 5606638 h 5641173"/>
              <a:gd name="connsiteX62" fmla="*/ 8943907 w 11243827"/>
              <a:gd name="connsiteY62" fmla="*/ 5612541 h 5641173"/>
              <a:gd name="connsiteX63" fmla="*/ 8942046 w 11243827"/>
              <a:gd name="connsiteY63" fmla="*/ 5612112 h 5641173"/>
              <a:gd name="connsiteX64" fmla="*/ 8928824 w 11243827"/>
              <a:gd name="connsiteY64" fmla="*/ 5615549 h 5641173"/>
              <a:gd name="connsiteX65" fmla="*/ 8927294 w 11243827"/>
              <a:gd name="connsiteY65" fmla="*/ 5618607 h 5641173"/>
              <a:gd name="connsiteX66" fmla="*/ 8918651 w 11243827"/>
              <a:gd name="connsiteY66" fmla="*/ 5621688 h 5641173"/>
              <a:gd name="connsiteX67" fmla="*/ 8902772 w 11243827"/>
              <a:gd name="connsiteY67" fmla="*/ 5629703 h 5641173"/>
              <a:gd name="connsiteX68" fmla="*/ 8898724 w 11243827"/>
              <a:gd name="connsiteY68" fmla="*/ 5629379 h 5641173"/>
              <a:gd name="connsiteX69" fmla="*/ 8873099 w 11243827"/>
              <a:gd name="connsiteY69" fmla="*/ 5638628 h 5641173"/>
              <a:gd name="connsiteX70" fmla="*/ 8872234 w 11243827"/>
              <a:gd name="connsiteY70" fmla="*/ 5637889 h 5641173"/>
              <a:gd name="connsiteX71" fmla="*/ 8862777 w 11243827"/>
              <a:gd name="connsiteY71" fmla="*/ 5636711 h 5641173"/>
              <a:gd name="connsiteX72" fmla="*/ 8845869 w 11243827"/>
              <a:gd name="connsiteY72" fmla="*/ 5636436 h 5641173"/>
              <a:gd name="connsiteX73" fmla="*/ 8800548 w 11243827"/>
              <a:gd name="connsiteY73" fmla="*/ 5625084 h 5641173"/>
              <a:gd name="connsiteX74" fmla="*/ 8773774 w 11243827"/>
              <a:gd name="connsiteY74" fmla="*/ 5634630 h 5641173"/>
              <a:gd name="connsiteX75" fmla="*/ 8698255 w 11243827"/>
              <a:gd name="connsiteY75" fmla="*/ 5636083 h 5641173"/>
              <a:gd name="connsiteX76" fmla="*/ 8619167 w 11243827"/>
              <a:gd name="connsiteY76" fmla="*/ 5619130 h 5641173"/>
              <a:gd name="connsiteX77" fmla="*/ 8539822 w 11243827"/>
              <a:gd name="connsiteY77" fmla="*/ 5616905 h 5641173"/>
              <a:gd name="connsiteX78" fmla="*/ 8511094 w 11243827"/>
              <a:gd name="connsiteY78" fmla="*/ 5617360 h 5641173"/>
              <a:gd name="connsiteX79" fmla="*/ 8459886 w 11243827"/>
              <a:gd name="connsiteY79" fmla="*/ 5612612 h 5641173"/>
              <a:gd name="connsiteX80" fmla="*/ 8436432 w 11243827"/>
              <a:gd name="connsiteY80" fmla="*/ 5606990 h 5641173"/>
              <a:gd name="connsiteX81" fmla="*/ 8435403 w 11243827"/>
              <a:gd name="connsiteY81" fmla="*/ 5607336 h 5641173"/>
              <a:gd name="connsiteX82" fmla="*/ 8433307 w 11243827"/>
              <a:gd name="connsiteY82" fmla="*/ 5604917 h 5641173"/>
              <a:gd name="connsiteX83" fmla="*/ 8428968 w 11243827"/>
              <a:gd name="connsiteY83" fmla="*/ 5603796 h 5641173"/>
              <a:gd name="connsiteX84" fmla="*/ 8417124 w 11243827"/>
              <a:gd name="connsiteY84" fmla="*/ 5604518 h 5641173"/>
              <a:gd name="connsiteX85" fmla="*/ 8412669 w 11243827"/>
              <a:gd name="connsiteY85" fmla="*/ 5605413 h 5641173"/>
              <a:gd name="connsiteX86" fmla="*/ 8406152 w 11243827"/>
              <a:gd name="connsiteY86" fmla="*/ 5605396 h 5641173"/>
              <a:gd name="connsiteX87" fmla="*/ 8405989 w 11243827"/>
              <a:gd name="connsiteY87" fmla="*/ 5605197 h 5641173"/>
              <a:gd name="connsiteX88" fmla="*/ 8399884 w 11243827"/>
              <a:gd name="connsiteY88" fmla="*/ 5605568 h 5641173"/>
              <a:gd name="connsiteX89" fmla="*/ 8370014 w 11243827"/>
              <a:gd name="connsiteY89" fmla="*/ 5609900 h 5641173"/>
              <a:gd name="connsiteX90" fmla="*/ 8330544 w 11243827"/>
              <a:gd name="connsiteY90" fmla="*/ 5590964 h 5641173"/>
              <a:gd name="connsiteX91" fmla="*/ 8314221 w 11243827"/>
              <a:gd name="connsiteY91" fmla="*/ 5587682 h 5641173"/>
              <a:gd name="connsiteX92" fmla="*/ 8305502 w 11243827"/>
              <a:gd name="connsiteY92" fmla="*/ 5584868 h 5641173"/>
              <a:gd name="connsiteX93" fmla="*/ 8304962 w 11243827"/>
              <a:gd name="connsiteY93" fmla="*/ 5584007 h 5641173"/>
              <a:gd name="connsiteX94" fmla="*/ 8276324 w 11243827"/>
              <a:gd name="connsiteY94" fmla="*/ 5588260 h 5641173"/>
              <a:gd name="connsiteX95" fmla="*/ 8272522 w 11243827"/>
              <a:gd name="connsiteY95" fmla="*/ 5587226 h 5641173"/>
              <a:gd name="connsiteX96" fmla="*/ 8253857 w 11243827"/>
              <a:gd name="connsiteY96" fmla="*/ 5592043 h 5641173"/>
              <a:gd name="connsiteX97" fmla="*/ 8244212 w 11243827"/>
              <a:gd name="connsiteY97" fmla="*/ 5593439 h 5641173"/>
              <a:gd name="connsiteX98" fmla="*/ 8241488 w 11243827"/>
              <a:gd name="connsiteY98" fmla="*/ 5596085 h 5641173"/>
              <a:gd name="connsiteX99" fmla="*/ 8227256 w 11243827"/>
              <a:gd name="connsiteY99" fmla="*/ 5597005 h 5641173"/>
              <a:gd name="connsiteX100" fmla="*/ 8225619 w 11243827"/>
              <a:gd name="connsiteY100" fmla="*/ 5596262 h 5641173"/>
              <a:gd name="connsiteX101" fmla="*/ 8213882 w 11243827"/>
              <a:gd name="connsiteY101" fmla="*/ 5600179 h 5641173"/>
              <a:gd name="connsiteX102" fmla="*/ 8204045 w 11243827"/>
              <a:gd name="connsiteY102" fmla="*/ 5607275 h 5641173"/>
              <a:gd name="connsiteX103" fmla="*/ 8082989 w 11243827"/>
              <a:gd name="connsiteY103" fmla="*/ 5603160 h 5641173"/>
              <a:gd name="connsiteX104" fmla="*/ 7976942 w 11243827"/>
              <a:gd name="connsiteY104" fmla="*/ 5598455 h 5641173"/>
              <a:gd name="connsiteX105" fmla="*/ 7950121 w 11243827"/>
              <a:gd name="connsiteY105" fmla="*/ 5590893 h 5641173"/>
              <a:gd name="connsiteX106" fmla="*/ 7727691 w 11243827"/>
              <a:gd name="connsiteY106" fmla="*/ 5621064 h 5641173"/>
              <a:gd name="connsiteX107" fmla="*/ 7685998 w 11243827"/>
              <a:gd name="connsiteY107" fmla="*/ 5615564 h 5641173"/>
              <a:gd name="connsiteX108" fmla="*/ 7649302 w 11243827"/>
              <a:gd name="connsiteY108" fmla="*/ 5626541 h 5641173"/>
              <a:gd name="connsiteX109" fmla="*/ 7634083 w 11243827"/>
              <a:gd name="connsiteY109" fmla="*/ 5620862 h 5641173"/>
              <a:gd name="connsiteX110" fmla="*/ 7631455 w 11243827"/>
              <a:gd name="connsiteY110" fmla="*/ 5619708 h 5641173"/>
              <a:gd name="connsiteX111" fmla="*/ 7620952 w 11243827"/>
              <a:gd name="connsiteY111" fmla="*/ 5618872 h 5641173"/>
              <a:gd name="connsiteX112" fmla="*/ 7617992 w 11243827"/>
              <a:gd name="connsiteY112" fmla="*/ 5613914 h 5641173"/>
              <a:gd name="connsiteX113" fmla="*/ 7602182 w 11243827"/>
              <a:gd name="connsiteY113" fmla="*/ 5609271 h 5641173"/>
              <a:gd name="connsiteX114" fmla="*/ 7582847 w 11243827"/>
              <a:gd name="connsiteY114" fmla="*/ 5609047 h 5641173"/>
              <a:gd name="connsiteX115" fmla="*/ 7514158 w 11243827"/>
              <a:gd name="connsiteY115" fmla="*/ 5607737 h 5641173"/>
              <a:gd name="connsiteX116" fmla="*/ 7502955 w 11243827"/>
              <a:gd name="connsiteY116" fmla="*/ 5610415 h 5641173"/>
              <a:gd name="connsiteX117" fmla="*/ 7466391 w 11243827"/>
              <a:gd name="connsiteY117" fmla="*/ 5605949 h 5641173"/>
              <a:gd name="connsiteX118" fmla="*/ 7433806 w 11243827"/>
              <a:gd name="connsiteY118" fmla="*/ 5604945 h 5641173"/>
              <a:gd name="connsiteX119" fmla="*/ 7412693 w 11243827"/>
              <a:gd name="connsiteY119" fmla="*/ 5607075 h 5641173"/>
              <a:gd name="connsiteX120" fmla="*/ 7407159 w 11243827"/>
              <a:gd name="connsiteY120" fmla="*/ 5605310 h 5641173"/>
              <a:gd name="connsiteX121" fmla="*/ 7385900 w 11243827"/>
              <a:gd name="connsiteY121" fmla="*/ 5604171 h 5641173"/>
              <a:gd name="connsiteX122" fmla="*/ 7375071 w 11243827"/>
              <a:gd name="connsiteY122" fmla="*/ 5606788 h 5641173"/>
              <a:gd name="connsiteX123" fmla="*/ 7364382 w 11243827"/>
              <a:gd name="connsiteY123" fmla="*/ 5600762 h 5641173"/>
              <a:gd name="connsiteX124" fmla="*/ 7361770 w 11243827"/>
              <a:gd name="connsiteY124" fmla="*/ 5596347 h 5641173"/>
              <a:gd name="connsiteX125" fmla="*/ 7346641 w 11243827"/>
              <a:gd name="connsiteY125" fmla="*/ 5598329 h 5641173"/>
              <a:gd name="connsiteX126" fmla="*/ 7334238 w 11243827"/>
              <a:gd name="connsiteY126" fmla="*/ 5594014 h 5641173"/>
              <a:gd name="connsiteX127" fmla="*/ 7323426 w 11243827"/>
              <a:gd name="connsiteY127" fmla="*/ 5596835 h 5641173"/>
              <a:gd name="connsiteX128" fmla="*/ 7318938 w 11243827"/>
              <a:gd name="connsiteY128" fmla="*/ 5596200 h 5641173"/>
              <a:gd name="connsiteX129" fmla="*/ 7307784 w 11243827"/>
              <a:gd name="connsiteY129" fmla="*/ 5594065 h 5641173"/>
              <a:gd name="connsiteX130" fmla="*/ 7288540 w 11243827"/>
              <a:gd name="connsiteY130" fmla="*/ 5589320 h 5641173"/>
              <a:gd name="connsiteX131" fmla="*/ 7282537 w 11243827"/>
              <a:gd name="connsiteY131" fmla="*/ 5588660 h 5641173"/>
              <a:gd name="connsiteX132" fmla="*/ 7269466 w 11243827"/>
              <a:gd name="connsiteY132" fmla="*/ 5581404 h 5641173"/>
              <a:gd name="connsiteX133" fmla="*/ 7244165 w 11243827"/>
              <a:gd name="connsiteY133" fmla="*/ 5575200 h 5641173"/>
              <a:gd name="connsiteX134" fmla="*/ 7199619 w 11243827"/>
              <a:gd name="connsiteY134" fmla="*/ 5553550 h 5641173"/>
              <a:gd name="connsiteX135" fmla="*/ 7173434 w 11243827"/>
              <a:gd name="connsiteY135" fmla="*/ 5543219 h 5641173"/>
              <a:gd name="connsiteX136" fmla="*/ 7155718 w 11243827"/>
              <a:gd name="connsiteY136" fmla="*/ 5533697 h 5641173"/>
              <a:gd name="connsiteX137" fmla="*/ 7103430 w 11243827"/>
              <a:gd name="connsiteY137" fmla="*/ 5520249 h 5641173"/>
              <a:gd name="connsiteX138" fmla="*/ 7013746 w 11243827"/>
              <a:gd name="connsiteY138" fmla="*/ 5502470 h 5641173"/>
              <a:gd name="connsiteX139" fmla="*/ 6995379 w 11243827"/>
              <a:gd name="connsiteY139" fmla="*/ 5497693 h 5641173"/>
              <a:gd name="connsiteX140" fmla="*/ 6982475 w 11243827"/>
              <a:gd name="connsiteY140" fmla="*/ 5489641 h 5641173"/>
              <a:gd name="connsiteX141" fmla="*/ 6981994 w 11243827"/>
              <a:gd name="connsiteY141" fmla="*/ 5484335 h 5641173"/>
              <a:gd name="connsiteX142" fmla="*/ 6972355 w 11243827"/>
              <a:gd name="connsiteY142" fmla="*/ 5481074 h 5641173"/>
              <a:gd name="connsiteX143" fmla="*/ 6970394 w 11243827"/>
              <a:gd name="connsiteY143" fmla="*/ 5479383 h 5641173"/>
              <a:gd name="connsiteX144" fmla="*/ 6958543 w 11243827"/>
              <a:gd name="connsiteY144" fmla="*/ 5470507 h 5641173"/>
              <a:gd name="connsiteX145" fmla="*/ 6918276 w 11243827"/>
              <a:gd name="connsiteY145" fmla="*/ 5472034 h 5641173"/>
              <a:gd name="connsiteX146" fmla="*/ 6881046 w 11243827"/>
              <a:gd name="connsiteY146" fmla="*/ 5457070 h 5641173"/>
              <a:gd name="connsiteX147" fmla="*/ 6752164 w 11243827"/>
              <a:gd name="connsiteY147" fmla="*/ 5425021 h 5641173"/>
              <a:gd name="connsiteX148" fmla="*/ 6724964 w 11243827"/>
              <a:gd name="connsiteY148" fmla="*/ 5414071 h 5641173"/>
              <a:gd name="connsiteX149" fmla="*/ 6683286 w 11243827"/>
              <a:gd name="connsiteY149" fmla="*/ 5432830 h 5641173"/>
              <a:gd name="connsiteX150" fmla="*/ 6644277 w 11243827"/>
              <a:gd name="connsiteY150" fmla="*/ 5429684 h 5641173"/>
              <a:gd name="connsiteX151" fmla="*/ 6532914 w 11243827"/>
              <a:gd name="connsiteY151" fmla="*/ 5431205 h 5641173"/>
              <a:gd name="connsiteX152" fmla="*/ 6307459 w 11243827"/>
              <a:gd name="connsiteY152" fmla="*/ 5467087 h 5641173"/>
              <a:gd name="connsiteX153" fmla="*/ 6196243 w 11243827"/>
              <a:gd name="connsiteY153" fmla="*/ 5515042 h 5641173"/>
              <a:gd name="connsiteX154" fmla="*/ 6099124 w 11243827"/>
              <a:gd name="connsiteY154" fmla="*/ 5516848 h 5641173"/>
              <a:gd name="connsiteX155" fmla="*/ 6016077 w 11243827"/>
              <a:gd name="connsiteY155" fmla="*/ 5528642 h 5641173"/>
              <a:gd name="connsiteX156" fmla="*/ 6004389 w 11243827"/>
              <a:gd name="connsiteY156" fmla="*/ 5531206 h 5641173"/>
              <a:gd name="connsiteX157" fmla="*/ 5933945 w 11243827"/>
              <a:gd name="connsiteY157" fmla="*/ 5538840 h 5641173"/>
              <a:gd name="connsiteX158" fmla="*/ 5883936 w 11243827"/>
              <a:gd name="connsiteY158" fmla="*/ 5553807 h 5641173"/>
              <a:gd name="connsiteX159" fmla="*/ 5798331 w 11243827"/>
              <a:gd name="connsiteY159" fmla="*/ 5564248 h 5641173"/>
              <a:gd name="connsiteX160" fmla="*/ 5712738 w 11243827"/>
              <a:gd name="connsiteY160" fmla="*/ 5573120 h 5641173"/>
              <a:gd name="connsiteX161" fmla="*/ 5681342 w 11243827"/>
              <a:gd name="connsiteY161" fmla="*/ 5575621 h 5641173"/>
              <a:gd name="connsiteX162" fmla="*/ 5627167 w 11243827"/>
              <a:gd name="connsiteY162" fmla="*/ 5583215 h 5641173"/>
              <a:gd name="connsiteX163" fmla="*/ 5591414 w 11243827"/>
              <a:gd name="connsiteY163" fmla="*/ 5587695 h 5641173"/>
              <a:gd name="connsiteX164" fmla="*/ 5583028 w 11243827"/>
              <a:gd name="connsiteY164" fmla="*/ 5580877 h 5641173"/>
              <a:gd name="connsiteX165" fmla="*/ 5549426 w 11243827"/>
              <a:gd name="connsiteY165" fmla="*/ 5582858 h 5641173"/>
              <a:gd name="connsiteX166" fmla="*/ 5519999 w 11243827"/>
              <a:gd name="connsiteY166" fmla="*/ 5592246 h 5641173"/>
              <a:gd name="connsiteX167" fmla="*/ 5480028 w 11243827"/>
              <a:gd name="connsiteY167" fmla="*/ 5597282 h 5641173"/>
              <a:gd name="connsiteX168" fmla="*/ 5456175 w 11243827"/>
              <a:gd name="connsiteY168" fmla="*/ 5600371 h 5641173"/>
              <a:gd name="connsiteX169" fmla="*/ 5388463 w 11243827"/>
              <a:gd name="connsiteY169" fmla="*/ 5602638 h 5641173"/>
              <a:gd name="connsiteX170" fmla="*/ 5265898 w 11243827"/>
              <a:gd name="connsiteY170" fmla="*/ 5591830 h 5641173"/>
              <a:gd name="connsiteX171" fmla="*/ 5231231 w 11243827"/>
              <a:gd name="connsiteY171" fmla="*/ 5592790 h 5641173"/>
              <a:gd name="connsiteX172" fmla="*/ 5226996 w 11243827"/>
              <a:gd name="connsiteY172" fmla="*/ 5595040 h 5641173"/>
              <a:gd name="connsiteX173" fmla="*/ 5175988 w 11243827"/>
              <a:gd name="connsiteY173" fmla="*/ 5588131 h 5641173"/>
              <a:gd name="connsiteX174" fmla="*/ 5107470 w 11243827"/>
              <a:gd name="connsiteY174" fmla="*/ 5594771 h 5641173"/>
              <a:gd name="connsiteX175" fmla="*/ 5027868 w 11243827"/>
              <a:gd name="connsiteY175" fmla="*/ 5605624 h 5641173"/>
              <a:gd name="connsiteX176" fmla="*/ 5007324 w 11243827"/>
              <a:gd name="connsiteY176" fmla="*/ 5609209 h 5641173"/>
              <a:gd name="connsiteX177" fmla="*/ 4952559 w 11243827"/>
              <a:gd name="connsiteY177" fmla="*/ 5611402 h 5641173"/>
              <a:gd name="connsiteX178" fmla="*/ 4826081 w 11243827"/>
              <a:gd name="connsiteY178" fmla="*/ 5616191 h 5641173"/>
              <a:gd name="connsiteX179" fmla="*/ 4823501 w 11243827"/>
              <a:gd name="connsiteY179" fmla="*/ 5619174 h 5641173"/>
              <a:gd name="connsiteX180" fmla="*/ 4813093 w 11243827"/>
              <a:gd name="connsiteY180" fmla="*/ 5620026 h 5641173"/>
              <a:gd name="connsiteX181" fmla="*/ 4810563 w 11243827"/>
              <a:gd name="connsiteY181" fmla="*/ 5620787 h 5641173"/>
              <a:gd name="connsiteX182" fmla="*/ 4795818 w 11243827"/>
              <a:gd name="connsiteY182" fmla="*/ 5624618 h 5641173"/>
              <a:gd name="connsiteX183" fmla="*/ 4758404 w 11243827"/>
              <a:gd name="connsiteY183" fmla="*/ 5619510 h 5641173"/>
              <a:gd name="connsiteX184" fmla="*/ 4717254 w 11243827"/>
              <a:gd name="connsiteY184" fmla="*/ 5624155 h 5641173"/>
              <a:gd name="connsiteX185" fmla="*/ 4591958 w 11243827"/>
              <a:gd name="connsiteY185" fmla="*/ 5624710 h 5641173"/>
              <a:gd name="connsiteX186" fmla="*/ 4476215 w 11243827"/>
              <a:gd name="connsiteY186" fmla="*/ 5628210 h 5641173"/>
              <a:gd name="connsiteX187" fmla="*/ 4425193 w 11243827"/>
              <a:gd name="connsiteY187" fmla="*/ 5627414 h 5641173"/>
              <a:gd name="connsiteX188" fmla="*/ 4383866 w 11243827"/>
              <a:gd name="connsiteY188" fmla="*/ 5626546 h 5641173"/>
              <a:gd name="connsiteX189" fmla="*/ 4385596 w 11243827"/>
              <a:gd name="connsiteY189" fmla="*/ 5634646 h 5641173"/>
              <a:gd name="connsiteX190" fmla="*/ 4360864 w 11243827"/>
              <a:gd name="connsiteY190" fmla="*/ 5641173 h 5641173"/>
              <a:gd name="connsiteX191" fmla="*/ 4328321 w 11243827"/>
              <a:gd name="connsiteY191" fmla="*/ 5626332 h 5641173"/>
              <a:gd name="connsiteX192" fmla="*/ 4309842 w 11243827"/>
              <a:gd name="connsiteY192" fmla="*/ 5626471 h 5641173"/>
              <a:gd name="connsiteX193" fmla="*/ 4277424 w 11243827"/>
              <a:gd name="connsiteY193" fmla="*/ 5631598 h 5641173"/>
              <a:gd name="connsiteX194" fmla="*/ 4266627 w 11243827"/>
              <a:gd name="connsiteY194" fmla="*/ 5633969 h 5641173"/>
              <a:gd name="connsiteX195" fmla="*/ 4185525 w 11243827"/>
              <a:gd name="connsiteY195" fmla="*/ 5617508 h 5641173"/>
              <a:gd name="connsiteX196" fmla="*/ 4177617 w 11243827"/>
              <a:gd name="connsiteY196" fmla="*/ 5610903 h 5641173"/>
              <a:gd name="connsiteX197" fmla="*/ 4136948 w 11243827"/>
              <a:gd name="connsiteY197" fmla="*/ 5608031 h 5641173"/>
              <a:gd name="connsiteX198" fmla="*/ 4132323 w 11243827"/>
              <a:gd name="connsiteY198" fmla="*/ 5609784 h 5641173"/>
              <a:gd name="connsiteX199" fmla="*/ 4098620 w 11243827"/>
              <a:gd name="connsiteY199" fmla="*/ 5599672 h 5641173"/>
              <a:gd name="connsiteX200" fmla="*/ 3963475 w 11243827"/>
              <a:gd name="connsiteY200" fmla="*/ 5581841 h 5641173"/>
              <a:gd name="connsiteX201" fmla="*/ 3703613 w 11243827"/>
              <a:gd name="connsiteY201" fmla="*/ 5572482 h 5641173"/>
              <a:gd name="connsiteX202" fmla="*/ 3432987 w 11243827"/>
              <a:gd name="connsiteY202" fmla="*/ 5545768 h 5641173"/>
              <a:gd name="connsiteX203" fmla="*/ 3176381 w 11243827"/>
              <a:gd name="connsiteY203" fmla="*/ 5556110 h 5641173"/>
              <a:gd name="connsiteX204" fmla="*/ 2710156 w 11243827"/>
              <a:gd name="connsiteY204" fmla="*/ 5527517 h 5641173"/>
              <a:gd name="connsiteX205" fmla="*/ 2550206 w 11243827"/>
              <a:gd name="connsiteY205" fmla="*/ 5524958 h 5641173"/>
              <a:gd name="connsiteX206" fmla="*/ 2443041 w 11243827"/>
              <a:gd name="connsiteY206" fmla="*/ 5523990 h 5641173"/>
              <a:gd name="connsiteX207" fmla="*/ 2435613 w 11243827"/>
              <a:gd name="connsiteY207" fmla="*/ 5526704 h 5641173"/>
              <a:gd name="connsiteX208" fmla="*/ 2405682 w 11243827"/>
              <a:gd name="connsiteY208" fmla="*/ 5528307 h 5641173"/>
              <a:gd name="connsiteX209" fmla="*/ 2397487 w 11243827"/>
              <a:gd name="connsiteY209" fmla="*/ 5540337 h 5641173"/>
              <a:gd name="connsiteX210" fmla="*/ 2297454 w 11243827"/>
              <a:gd name="connsiteY210" fmla="*/ 5550765 h 5641173"/>
              <a:gd name="connsiteX211" fmla="*/ 2056700 w 11243827"/>
              <a:gd name="connsiteY211" fmla="*/ 5555489 h 5641173"/>
              <a:gd name="connsiteX212" fmla="*/ 1878530 w 11243827"/>
              <a:gd name="connsiteY212" fmla="*/ 5535330 h 5641173"/>
              <a:gd name="connsiteX213" fmla="*/ 1859292 w 11243827"/>
              <a:gd name="connsiteY213" fmla="*/ 5535461 h 5641173"/>
              <a:gd name="connsiteX214" fmla="*/ 1835626 w 11243827"/>
              <a:gd name="connsiteY214" fmla="*/ 5533793 h 5641173"/>
              <a:gd name="connsiteX215" fmla="*/ 1798939 w 11243827"/>
              <a:gd name="connsiteY215" fmla="*/ 5540285 h 5641173"/>
              <a:gd name="connsiteX216" fmla="*/ 1779046 w 11243827"/>
              <a:gd name="connsiteY216" fmla="*/ 5549949 h 5641173"/>
              <a:gd name="connsiteX217" fmla="*/ 1772421 w 11243827"/>
              <a:gd name="connsiteY217" fmla="*/ 5549018 h 5641173"/>
              <a:gd name="connsiteX218" fmla="*/ 1772052 w 11243827"/>
              <a:gd name="connsiteY218" fmla="*/ 5545689 h 5641173"/>
              <a:gd name="connsiteX219" fmla="*/ 1711543 w 11243827"/>
              <a:gd name="connsiteY219" fmla="*/ 5534558 h 5641173"/>
              <a:gd name="connsiteX220" fmla="*/ 1631462 w 11243827"/>
              <a:gd name="connsiteY220" fmla="*/ 5491807 h 5641173"/>
              <a:gd name="connsiteX221" fmla="*/ 1538763 w 11243827"/>
              <a:gd name="connsiteY221" fmla="*/ 5482781 h 5641173"/>
              <a:gd name="connsiteX222" fmla="*/ 1501533 w 11243827"/>
              <a:gd name="connsiteY222" fmla="*/ 5467817 h 5641173"/>
              <a:gd name="connsiteX223" fmla="*/ 1461266 w 11243827"/>
              <a:gd name="connsiteY223" fmla="*/ 5469343 h 5641173"/>
              <a:gd name="connsiteX224" fmla="*/ 1449415 w 11243827"/>
              <a:gd name="connsiteY224" fmla="*/ 5460467 h 5641173"/>
              <a:gd name="connsiteX225" fmla="*/ 1447454 w 11243827"/>
              <a:gd name="connsiteY225" fmla="*/ 5458776 h 5641173"/>
              <a:gd name="connsiteX226" fmla="*/ 1437814 w 11243827"/>
              <a:gd name="connsiteY226" fmla="*/ 5455515 h 5641173"/>
              <a:gd name="connsiteX227" fmla="*/ 1437334 w 11243827"/>
              <a:gd name="connsiteY227" fmla="*/ 5450209 h 5641173"/>
              <a:gd name="connsiteX228" fmla="*/ 1424429 w 11243827"/>
              <a:gd name="connsiteY228" fmla="*/ 5442157 h 5641173"/>
              <a:gd name="connsiteX229" fmla="*/ 1406063 w 11243827"/>
              <a:gd name="connsiteY229" fmla="*/ 5437380 h 5641173"/>
              <a:gd name="connsiteX230" fmla="*/ 1316379 w 11243827"/>
              <a:gd name="connsiteY230" fmla="*/ 5419601 h 5641173"/>
              <a:gd name="connsiteX231" fmla="*/ 1264090 w 11243827"/>
              <a:gd name="connsiteY231" fmla="*/ 5406153 h 5641173"/>
              <a:gd name="connsiteX232" fmla="*/ 1246374 w 11243827"/>
              <a:gd name="connsiteY232" fmla="*/ 5396631 h 5641173"/>
              <a:gd name="connsiteX233" fmla="*/ 1220190 w 11243827"/>
              <a:gd name="connsiteY233" fmla="*/ 5386301 h 5641173"/>
              <a:gd name="connsiteX234" fmla="*/ 1175643 w 11243827"/>
              <a:gd name="connsiteY234" fmla="*/ 5364651 h 5641173"/>
              <a:gd name="connsiteX235" fmla="*/ 1150342 w 11243827"/>
              <a:gd name="connsiteY235" fmla="*/ 5358447 h 5641173"/>
              <a:gd name="connsiteX236" fmla="*/ 1112024 w 11243827"/>
              <a:gd name="connsiteY236" fmla="*/ 5345786 h 5641173"/>
              <a:gd name="connsiteX237" fmla="*/ 1100870 w 11243827"/>
              <a:gd name="connsiteY237" fmla="*/ 5343651 h 5641173"/>
              <a:gd name="connsiteX238" fmla="*/ 1096383 w 11243827"/>
              <a:gd name="connsiteY238" fmla="*/ 5343015 h 5641173"/>
              <a:gd name="connsiteX239" fmla="*/ 1058039 w 11243827"/>
              <a:gd name="connsiteY239" fmla="*/ 5343504 h 5641173"/>
              <a:gd name="connsiteX240" fmla="*/ 1055426 w 11243827"/>
              <a:gd name="connsiteY240" fmla="*/ 5339088 h 5641173"/>
              <a:gd name="connsiteX241" fmla="*/ 1044738 w 11243827"/>
              <a:gd name="connsiteY241" fmla="*/ 5333063 h 5641173"/>
              <a:gd name="connsiteX242" fmla="*/ 1033909 w 11243827"/>
              <a:gd name="connsiteY242" fmla="*/ 5335680 h 5641173"/>
              <a:gd name="connsiteX243" fmla="*/ 1012649 w 11243827"/>
              <a:gd name="connsiteY243" fmla="*/ 5334541 h 5641173"/>
              <a:gd name="connsiteX244" fmla="*/ 1007115 w 11243827"/>
              <a:gd name="connsiteY244" fmla="*/ 5332775 h 5641173"/>
              <a:gd name="connsiteX245" fmla="*/ 987447 w 11243827"/>
              <a:gd name="connsiteY245" fmla="*/ 5346462 h 5641173"/>
              <a:gd name="connsiteX246" fmla="*/ 953418 w 11243827"/>
              <a:gd name="connsiteY246" fmla="*/ 5333901 h 5641173"/>
              <a:gd name="connsiteX247" fmla="*/ 916854 w 11243827"/>
              <a:gd name="connsiteY247" fmla="*/ 5329435 h 5641173"/>
              <a:gd name="connsiteX248" fmla="*/ 905651 w 11243827"/>
              <a:gd name="connsiteY248" fmla="*/ 5332114 h 5641173"/>
              <a:gd name="connsiteX249" fmla="*/ 838405 w 11243827"/>
              <a:gd name="connsiteY249" fmla="*/ 5339470 h 5641173"/>
              <a:gd name="connsiteX250" fmla="*/ 817627 w 11243827"/>
              <a:gd name="connsiteY250" fmla="*/ 5330580 h 5641173"/>
              <a:gd name="connsiteX251" fmla="*/ 801817 w 11243827"/>
              <a:gd name="connsiteY251" fmla="*/ 5325937 h 5641173"/>
              <a:gd name="connsiteX252" fmla="*/ 798857 w 11243827"/>
              <a:gd name="connsiteY252" fmla="*/ 5320979 h 5641173"/>
              <a:gd name="connsiteX253" fmla="*/ 788354 w 11243827"/>
              <a:gd name="connsiteY253" fmla="*/ 5320143 h 5641173"/>
              <a:gd name="connsiteX254" fmla="*/ 785726 w 11243827"/>
              <a:gd name="connsiteY254" fmla="*/ 5318989 h 5641173"/>
              <a:gd name="connsiteX255" fmla="*/ 770507 w 11243827"/>
              <a:gd name="connsiteY255" fmla="*/ 5313309 h 5641173"/>
              <a:gd name="connsiteX256" fmla="*/ 733810 w 11243827"/>
              <a:gd name="connsiteY256" fmla="*/ 5324286 h 5641173"/>
              <a:gd name="connsiteX257" fmla="*/ 692117 w 11243827"/>
              <a:gd name="connsiteY257" fmla="*/ 5318786 h 5641173"/>
              <a:gd name="connsiteX258" fmla="*/ 574943 w 11243827"/>
              <a:gd name="connsiteY258" fmla="*/ 5327578 h 5641173"/>
              <a:gd name="connsiteX259" fmla="*/ 441302 w 11243827"/>
              <a:gd name="connsiteY259" fmla="*/ 5307062 h 5641173"/>
              <a:gd name="connsiteX260" fmla="*/ 336819 w 11243827"/>
              <a:gd name="connsiteY260" fmla="*/ 5336690 h 5641173"/>
              <a:gd name="connsiteX261" fmla="*/ 270932 w 11243827"/>
              <a:gd name="connsiteY261" fmla="*/ 5345451 h 5641173"/>
              <a:gd name="connsiteX262" fmla="*/ 194189 w 11243827"/>
              <a:gd name="connsiteY262" fmla="*/ 5343588 h 5641173"/>
              <a:gd name="connsiteX263" fmla="*/ 192552 w 11243827"/>
              <a:gd name="connsiteY263" fmla="*/ 5342845 h 5641173"/>
              <a:gd name="connsiteX264" fmla="*/ 178320 w 11243827"/>
              <a:gd name="connsiteY264" fmla="*/ 5343766 h 5641173"/>
              <a:gd name="connsiteX265" fmla="*/ 175596 w 11243827"/>
              <a:gd name="connsiteY265" fmla="*/ 5346411 h 5641173"/>
              <a:gd name="connsiteX266" fmla="*/ 147287 w 11243827"/>
              <a:gd name="connsiteY266" fmla="*/ 5352625 h 5641173"/>
              <a:gd name="connsiteX267" fmla="*/ 114847 w 11243827"/>
              <a:gd name="connsiteY267" fmla="*/ 5355844 h 5641173"/>
              <a:gd name="connsiteX268" fmla="*/ 114306 w 11243827"/>
              <a:gd name="connsiteY268" fmla="*/ 5354983 h 5641173"/>
              <a:gd name="connsiteX269" fmla="*/ 89264 w 11243827"/>
              <a:gd name="connsiteY269" fmla="*/ 5348886 h 5641173"/>
              <a:gd name="connsiteX270" fmla="*/ 49794 w 11243827"/>
              <a:gd name="connsiteY270" fmla="*/ 5329950 h 5641173"/>
              <a:gd name="connsiteX271" fmla="*/ 19924 w 11243827"/>
              <a:gd name="connsiteY271" fmla="*/ 5334282 h 5641173"/>
              <a:gd name="connsiteX272" fmla="*/ 13819 w 11243827"/>
              <a:gd name="connsiteY272" fmla="*/ 5334653 h 5641173"/>
              <a:gd name="connsiteX273" fmla="*/ 13657 w 11243827"/>
              <a:gd name="connsiteY273" fmla="*/ 5334455 h 5641173"/>
              <a:gd name="connsiteX274" fmla="*/ 7139 w 11243827"/>
              <a:gd name="connsiteY274" fmla="*/ 5334438 h 5641173"/>
              <a:gd name="connsiteX275" fmla="*/ 2684 w 11243827"/>
              <a:gd name="connsiteY275" fmla="*/ 5335333 h 5641173"/>
              <a:gd name="connsiteX276" fmla="*/ 0 w 11243827"/>
              <a:gd name="connsiteY276" fmla="*/ 5335496 h 5641173"/>
              <a:gd name="connsiteX277" fmla="*/ 0 w 11243827"/>
              <a:gd name="connsiteY277" fmla="*/ 10592 h 5641173"/>
              <a:gd name="connsiteX278" fmla="*/ 11243827 w 11243827"/>
              <a:gd name="connsiteY278" fmla="*/ 0 h 5641173"/>
              <a:gd name="connsiteX0" fmla="*/ 11243827 w 11243827"/>
              <a:gd name="connsiteY0" fmla="*/ 0 h 5641173"/>
              <a:gd name="connsiteX1" fmla="*/ 11243827 w 11243827"/>
              <a:gd name="connsiteY1" fmla="*/ 5209610 h 5641173"/>
              <a:gd name="connsiteX2" fmla="*/ 11240675 w 11243827"/>
              <a:gd name="connsiteY2" fmla="*/ 5210442 h 5641173"/>
              <a:gd name="connsiteX3" fmla="*/ 11179959 w 11243827"/>
              <a:gd name="connsiteY3" fmla="*/ 5221199 h 5641173"/>
              <a:gd name="connsiteX4" fmla="*/ 11105493 w 11243827"/>
              <a:gd name="connsiteY4" fmla="*/ 5259905 h 5641173"/>
              <a:gd name="connsiteX5" fmla="*/ 11078640 w 11243827"/>
              <a:gd name="connsiteY5" fmla="*/ 5263531 h 5641173"/>
              <a:gd name="connsiteX6" fmla="*/ 11079616 w 11243827"/>
              <a:gd name="connsiteY6" fmla="*/ 5270380 h 5641173"/>
              <a:gd name="connsiteX7" fmla="*/ 11069641 w 11243827"/>
              <a:gd name="connsiteY7" fmla="*/ 5270884 h 5641173"/>
              <a:gd name="connsiteX8" fmla="*/ 11047377 w 11243827"/>
              <a:gd name="connsiteY8" fmla="*/ 5271051 h 5641173"/>
              <a:gd name="connsiteX9" fmla="*/ 10980705 w 11243827"/>
              <a:gd name="connsiteY9" fmla="*/ 5272951 h 5641173"/>
              <a:gd name="connsiteX10" fmla="*/ 10962514 w 11243827"/>
              <a:gd name="connsiteY10" fmla="*/ 5286084 h 5641173"/>
              <a:gd name="connsiteX11" fmla="*/ 10945307 w 11243827"/>
              <a:gd name="connsiteY11" fmla="*/ 5286290 h 5641173"/>
              <a:gd name="connsiteX12" fmla="*/ 10845516 w 11243827"/>
              <a:gd name="connsiteY12" fmla="*/ 5303894 h 5641173"/>
              <a:gd name="connsiteX13" fmla="*/ 10831795 w 11243827"/>
              <a:gd name="connsiteY13" fmla="*/ 5305210 h 5641173"/>
              <a:gd name="connsiteX14" fmla="*/ 10824365 w 11243827"/>
              <a:gd name="connsiteY14" fmla="*/ 5311111 h 5641173"/>
              <a:gd name="connsiteX15" fmla="*/ 10797756 w 11243827"/>
              <a:gd name="connsiteY15" fmla="*/ 5312285 h 5641173"/>
              <a:gd name="connsiteX16" fmla="*/ 10796525 w 11243827"/>
              <a:gd name="connsiteY16" fmla="*/ 5315645 h 5641173"/>
              <a:gd name="connsiteX17" fmla="*/ 10709063 w 11243827"/>
              <a:gd name="connsiteY17" fmla="*/ 5344492 h 5641173"/>
              <a:gd name="connsiteX18" fmla="*/ 10694078 w 11243827"/>
              <a:gd name="connsiteY18" fmla="*/ 5349258 h 5641173"/>
              <a:gd name="connsiteX19" fmla="*/ 10681131 w 11243827"/>
              <a:gd name="connsiteY19" fmla="*/ 5347812 h 5641173"/>
              <a:gd name="connsiteX20" fmla="*/ 10609448 w 11243827"/>
              <a:gd name="connsiteY20" fmla="*/ 5351931 h 5641173"/>
              <a:gd name="connsiteX21" fmla="*/ 10592397 w 11243827"/>
              <a:gd name="connsiteY21" fmla="*/ 5349402 h 5641173"/>
              <a:gd name="connsiteX22" fmla="*/ 10585227 w 11243827"/>
              <a:gd name="connsiteY22" fmla="*/ 5344063 h 5641173"/>
              <a:gd name="connsiteX23" fmla="*/ 10557472 w 11243827"/>
              <a:gd name="connsiteY23" fmla="*/ 5354151 h 5641173"/>
              <a:gd name="connsiteX24" fmla="*/ 10514646 w 11243827"/>
              <a:gd name="connsiteY24" fmla="*/ 5361064 h 5641173"/>
              <a:gd name="connsiteX25" fmla="*/ 10494292 w 11243827"/>
              <a:gd name="connsiteY25" fmla="*/ 5366054 h 5641173"/>
              <a:gd name="connsiteX26" fmla="*/ 10477869 w 11243827"/>
              <a:gd name="connsiteY26" fmla="*/ 5363025 h 5641173"/>
              <a:gd name="connsiteX27" fmla="*/ 10384411 w 11243827"/>
              <a:gd name="connsiteY27" fmla="*/ 5362257 h 5641173"/>
              <a:gd name="connsiteX28" fmla="*/ 10362921 w 11243827"/>
              <a:gd name="connsiteY28" fmla="*/ 5357444 h 5641173"/>
              <a:gd name="connsiteX29" fmla="*/ 10352736 w 11243827"/>
              <a:gd name="connsiteY29" fmla="*/ 5347851 h 5641173"/>
              <a:gd name="connsiteX30" fmla="*/ 10344754 w 11243827"/>
              <a:gd name="connsiteY30" fmla="*/ 5351272 h 5641173"/>
              <a:gd name="connsiteX31" fmla="*/ 10288226 w 11243827"/>
              <a:gd name="connsiteY31" fmla="*/ 5351613 h 5641173"/>
              <a:gd name="connsiteX32" fmla="*/ 10251350 w 11243827"/>
              <a:gd name="connsiteY32" fmla="*/ 5352711 h 5641173"/>
              <a:gd name="connsiteX33" fmla="*/ 10249108 w 11243827"/>
              <a:gd name="connsiteY33" fmla="*/ 5365881 h 5641173"/>
              <a:gd name="connsiteX34" fmla="*/ 10216272 w 11243827"/>
              <a:gd name="connsiteY34" fmla="*/ 5370573 h 5641173"/>
              <a:gd name="connsiteX35" fmla="*/ 10181278 w 11243827"/>
              <a:gd name="connsiteY35" fmla="*/ 5362119 h 5641173"/>
              <a:gd name="connsiteX36" fmla="*/ 10140033 w 11243827"/>
              <a:gd name="connsiteY36" fmla="*/ 5363304 h 5641173"/>
              <a:gd name="connsiteX37" fmla="*/ 10115353 w 11243827"/>
              <a:gd name="connsiteY37" fmla="*/ 5363869 h 5641173"/>
              <a:gd name="connsiteX38" fmla="*/ 10050578 w 11243827"/>
              <a:gd name="connsiteY38" fmla="*/ 5376153 h 5641173"/>
              <a:gd name="connsiteX39" fmla="*/ 9945478 w 11243827"/>
              <a:gd name="connsiteY39" fmla="*/ 5422859 h 5641173"/>
              <a:gd name="connsiteX40" fmla="*/ 9912481 w 11243827"/>
              <a:gd name="connsiteY40" fmla="*/ 5429477 h 5641173"/>
              <a:gd name="connsiteX41" fmla="*/ 9906713 w 11243827"/>
              <a:gd name="connsiteY41" fmla="*/ 5426784 h 5641173"/>
              <a:gd name="connsiteX42" fmla="*/ 9742436 w 11243827"/>
              <a:gd name="connsiteY42" fmla="*/ 5454834 h 5641173"/>
              <a:gd name="connsiteX43" fmla="*/ 9713044 w 11243827"/>
              <a:gd name="connsiteY43" fmla="*/ 5456476 h 5641173"/>
              <a:gd name="connsiteX44" fmla="*/ 9691033 w 11243827"/>
              <a:gd name="connsiteY44" fmla="*/ 5455451 h 5641173"/>
              <a:gd name="connsiteX45" fmla="*/ 9638355 w 11243827"/>
              <a:gd name="connsiteY45" fmla="*/ 5464794 h 5641173"/>
              <a:gd name="connsiteX46" fmla="*/ 9552434 w 11243827"/>
              <a:gd name="connsiteY46" fmla="*/ 5485280 h 5641173"/>
              <a:gd name="connsiteX47" fmla="*/ 9533883 w 11243827"/>
              <a:gd name="connsiteY47" fmla="*/ 5488516 h 5641173"/>
              <a:gd name="connsiteX48" fmla="*/ 9516916 w 11243827"/>
              <a:gd name="connsiteY48" fmla="*/ 5486828 h 5641173"/>
              <a:gd name="connsiteX49" fmla="*/ 9512093 w 11243827"/>
              <a:gd name="connsiteY49" fmla="*/ 5482541 h 5641173"/>
              <a:gd name="connsiteX50" fmla="*/ 9501725 w 11243827"/>
              <a:gd name="connsiteY50" fmla="*/ 5483603 h 5641173"/>
              <a:gd name="connsiteX51" fmla="*/ 9498754 w 11243827"/>
              <a:gd name="connsiteY51" fmla="*/ 5482951 h 5641173"/>
              <a:gd name="connsiteX52" fmla="*/ 9481932 w 11243827"/>
              <a:gd name="connsiteY52" fmla="*/ 5480151 h 5641173"/>
              <a:gd name="connsiteX53" fmla="*/ 9451321 w 11243827"/>
              <a:gd name="connsiteY53" fmla="*/ 5497375 h 5641173"/>
              <a:gd name="connsiteX54" fmla="*/ 9409298 w 11243827"/>
              <a:gd name="connsiteY54" fmla="*/ 5499478 h 5641173"/>
              <a:gd name="connsiteX55" fmla="*/ 9303056 w 11243827"/>
              <a:gd name="connsiteY55" fmla="*/ 5519093 h 5641173"/>
              <a:gd name="connsiteX56" fmla="*/ 9229078 w 11243827"/>
              <a:gd name="connsiteY56" fmla="*/ 5524154 h 5641173"/>
              <a:gd name="connsiteX57" fmla="*/ 9165105 w 11243827"/>
              <a:gd name="connsiteY57" fmla="*/ 5532892 h 5641173"/>
              <a:gd name="connsiteX58" fmla="*/ 9077301 w 11243827"/>
              <a:gd name="connsiteY58" fmla="*/ 5580356 h 5641173"/>
              <a:gd name="connsiteX59" fmla="*/ 8960065 w 11243827"/>
              <a:gd name="connsiteY59" fmla="*/ 5597982 h 5641173"/>
              <a:gd name="connsiteX60" fmla="*/ 8953536 w 11243827"/>
              <a:gd name="connsiteY60" fmla="*/ 5606638 h 5641173"/>
              <a:gd name="connsiteX61" fmla="*/ 8943907 w 11243827"/>
              <a:gd name="connsiteY61" fmla="*/ 5612541 h 5641173"/>
              <a:gd name="connsiteX62" fmla="*/ 8942046 w 11243827"/>
              <a:gd name="connsiteY62" fmla="*/ 5612112 h 5641173"/>
              <a:gd name="connsiteX63" fmla="*/ 8928824 w 11243827"/>
              <a:gd name="connsiteY63" fmla="*/ 5615549 h 5641173"/>
              <a:gd name="connsiteX64" fmla="*/ 8927294 w 11243827"/>
              <a:gd name="connsiteY64" fmla="*/ 5618607 h 5641173"/>
              <a:gd name="connsiteX65" fmla="*/ 8918651 w 11243827"/>
              <a:gd name="connsiteY65" fmla="*/ 5621688 h 5641173"/>
              <a:gd name="connsiteX66" fmla="*/ 8902772 w 11243827"/>
              <a:gd name="connsiteY66" fmla="*/ 5629703 h 5641173"/>
              <a:gd name="connsiteX67" fmla="*/ 8898724 w 11243827"/>
              <a:gd name="connsiteY67" fmla="*/ 5629379 h 5641173"/>
              <a:gd name="connsiteX68" fmla="*/ 8873099 w 11243827"/>
              <a:gd name="connsiteY68" fmla="*/ 5638628 h 5641173"/>
              <a:gd name="connsiteX69" fmla="*/ 8872234 w 11243827"/>
              <a:gd name="connsiteY69" fmla="*/ 5637889 h 5641173"/>
              <a:gd name="connsiteX70" fmla="*/ 8862777 w 11243827"/>
              <a:gd name="connsiteY70" fmla="*/ 5636711 h 5641173"/>
              <a:gd name="connsiteX71" fmla="*/ 8845869 w 11243827"/>
              <a:gd name="connsiteY71" fmla="*/ 5636436 h 5641173"/>
              <a:gd name="connsiteX72" fmla="*/ 8800548 w 11243827"/>
              <a:gd name="connsiteY72" fmla="*/ 5625084 h 5641173"/>
              <a:gd name="connsiteX73" fmla="*/ 8773774 w 11243827"/>
              <a:gd name="connsiteY73" fmla="*/ 5634630 h 5641173"/>
              <a:gd name="connsiteX74" fmla="*/ 8698255 w 11243827"/>
              <a:gd name="connsiteY74" fmla="*/ 5636083 h 5641173"/>
              <a:gd name="connsiteX75" fmla="*/ 8619167 w 11243827"/>
              <a:gd name="connsiteY75" fmla="*/ 5619130 h 5641173"/>
              <a:gd name="connsiteX76" fmla="*/ 8539822 w 11243827"/>
              <a:gd name="connsiteY76" fmla="*/ 5616905 h 5641173"/>
              <a:gd name="connsiteX77" fmla="*/ 8511094 w 11243827"/>
              <a:gd name="connsiteY77" fmla="*/ 5617360 h 5641173"/>
              <a:gd name="connsiteX78" fmla="*/ 8459886 w 11243827"/>
              <a:gd name="connsiteY78" fmla="*/ 5612612 h 5641173"/>
              <a:gd name="connsiteX79" fmla="*/ 8436432 w 11243827"/>
              <a:gd name="connsiteY79" fmla="*/ 5606990 h 5641173"/>
              <a:gd name="connsiteX80" fmla="*/ 8435403 w 11243827"/>
              <a:gd name="connsiteY80" fmla="*/ 5607336 h 5641173"/>
              <a:gd name="connsiteX81" fmla="*/ 8433307 w 11243827"/>
              <a:gd name="connsiteY81" fmla="*/ 5604917 h 5641173"/>
              <a:gd name="connsiteX82" fmla="*/ 8428968 w 11243827"/>
              <a:gd name="connsiteY82" fmla="*/ 5603796 h 5641173"/>
              <a:gd name="connsiteX83" fmla="*/ 8417124 w 11243827"/>
              <a:gd name="connsiteY83" fmla="*/ 5604518 h 5641173"/>
              <a:gd name="connsiteX84" fmla="*/ 8412669 w 11243827"/>
              <a:gd name="connsiteY84" fmla="*/ 5605413 h 5641173"/>
              <a:gd name="connsiteX85" fmla="*/ 8406152 w 11243827"/>
              <a:gd name="connsiteY85" fmla="*/ 5605396 h 5641173"/>
              <a:gd name="connsiteX86" fmla="*/ 8405989 w 11243827"/>
              <a:gd name="connsiteY86" fmla="*/ 5605197 h 5641173"/>
              <a:gd name="connsiteX87" fmla="*/ 8399884 w 11243827"/>
              <a:gd name="connsiteY87" fmla="*/ 5605568 h 5641173"/>
              <a:gd name="connsiteX88" fmla="*/ 8370014 w 11243827"/>
              <a:gd name="connsiteY88" fmla="*/ 5609900 h 5641173"/>
              <a:gd name="connsiteX89" fmla="*/ 8330544 w 11243827"/>
              <a:gd name="connsiteY89" fmla="*/ 5590964 h 5641173"/>
              <a:gd name="connsiteX90" fmla="*/ 8314221 w 11243827"/>
              <a:gd name="connsiteY90" fmla="*/ 5587682 h 5641173"/>
              <a:gd name="connsiteX91" fmla="*/ 8305502 w 11243827"/>
              <a:gd name="connsiteY91" fmla="*/ 5584868 h 5641173"/>
              <a:gd name="connsiteX92" fmla="*/ 8304962 w 11243827"/>
              <a:gd name="connsiteY92" fmla="*/ 5584007 h 5641173"/>
              <a:gd name="connsiteX93" fmla="*/ 8276324 w 11243827"/>
              <a:gd name="connsiteY93" fmla="*/ 5588260 h 5641173"/>
              <a:gd name="connsiteX94" fmla="*/ 8272522 w 11243827"/>
              <a:gd name="connsiteY94" fmla="*/ 5587226 h 5641173"/>
              <a:gd name="connsiteX95" fmla="*/ 8253857 w 11243827"/>
              <a:gd name="connsiteY95" fmla="*/ 5592043 h 5641173"/>
              <a:gd name="connsiteX96" fmla="*/ 8244212 w 11243827"/>
              <a:gd name="connsiteY96" fmla="*/ 5593439 h 5641173"/>
              <a:gd name="connsiteX97" fmla="*/ 8241488 w 11243827"/>
              <a:gd name="connsiteY97" fmla="*/ 5596085 h 5641173"/>
              <a:gd name="connsiteX98" fmla="*/ 8227256 w 11243827"/>
              <a:gd name="connsiteY98" fmla="*/ 5597005 h 5641173"/>
              <a:gd name="connsiteX99" fmla="*/ 8225619 w 11243827"/>
              <a:gd name="connsiteY99" fmla="*/ 5596262 h 5641173"/>
              <a:gd name="connsiteX100" fmla="*/ 8213882 w 11243827"/>
              <a:gd name="connsiteY100" fmla="*/ 5600179 h 5641173"/>
              <a:gd name="connsiteX101" fmla="*/ 8204045 w 11243827"/>
              <a:gd name="connsiteY101" fmla="*/ 5607275 h 5641173"/>
              <a:gd name="connsiteX102" fmla="*/ 8082989 w 11243827"/>
              <a:gd name="connsiteY102" fmla="*/ 5603160 h 5641173"/>
              <a:gd name="connsiteX103" fmla="*/ 7976942 w 11243827"/>
              <a:gd name="connsiteY103" fmla="*/ 5598455 h 5641173"/>
              <a:gd name="connsiteX104" fmla="*/ 7950121 w 11243827"/>
              <a:gd name="connsiteY104" fmla="*/ 5590893 h 5641173"/>
              <a:gd name="connsiteX105" fmla="*/ 7727691 w 11243827"/>
              <a:gd name="connsiteY105" fmla="*/ 5621064 h 5641173"/>
              <a:gd name="connsiteX106" fmla="*/ 7685998 w 11243827"/>
              <a:gd name="connsiteY106" fmla="*/ 5615564 h 5641173"/>
              <a:gd name="connsiteX107" fmla="*/ 7649302 w 11243827"/>
              <a:gd name="connsiteY107" fmla="*/ 5626541 h 5641173"/>
              <a:gd name="connsiteX108" fmla="*/ 7634083 w 11243827"/>
              <a:gd name="connsiteY108" fmla="*/ 5620862 h 5641173"/>
              <a:gd name="connsiteX109" fmla="*/ 7631455 w 11243827"/>
              <a:gd name="connsiteY109" fmla="*/ 5619708 h 5641173"/>
              <a:gd name="connsiteX110" fmla="*/ 7620952 w 11243827"/>
              <a:gd name="connsiteY110" fmla="*/ 5618872 h 5641173"/>
              <a:gd name="connsiteX111" fmla="*/ 7617992 w 11243827"/>
              <a:gd name="connsiteY111" fmla="*/ 5613914 h 5641173"/>
              <a:gd name="connsiteX112" fmla="*/ 7602182 w 11243827"/>
              <a:gd name="connsiteY112" fmla="*/ 5609271 h 5641173"/>
              <a:gd name="connsiteX113" fmla="*/ 7582847 w 11243827"/>
              <a:gd name="connsiteY113" fmla="*/ 5609047 h 5641173"/>
              <a:gd name="connsiteX114" fmla="*/ 7514158 w 11243827"/>
              <a:gd name="connsiteY114" fmla="*/ 5607737 h 5641173"/>
              <a:gd name="connsiteX115" fmla="*/ 7502955 w 11243827"/>
              <a:gd name="connsiteY115" fmla="*/ 5610415 h 5641173"/>
              <a:gd name="connsiteX116" fmla="*/ 7466391 w 11243827"/>
              <a:gd name="connsiteY116" fmla="*/ 5605949 h 5641173"/>
              <a:gd name="connsiteX117" fmla="*/ 7433806 w 11243827"/>
              <a:gd name="connsiteY117" fmla="*/ 5604945 h 5641173"/>
              <a:gd name="connsiteX118" fmla="*/ 7412693 w 11243827"/>
              <a:gd name="connsiteY118" fmla="*/ 5607075 h 5641173"/>
              <a:gd name="connsiteX119" fmla="*/ 7407159 w 11243827"/>
              <a:gd name="connsiteY119" fmla="*/ 5605310 h 5641173"/>
              <a:gd name="connsiteX120" fmla="*/ 7385900 w 11243827"/>
              <a:gd name="connsiteY120" fmla="*/ 5604171 h 5641173"/>
              <a:gd name="connsiteX121" fmla="*/ 7375071 w 11243827"/>
              <a:gd name="connsiteY121" fmla="*/ 5606788 h 5641173"/>
              <a:gd name="connsiteX122" fmla="*/ 7364382 w 11243827"/>
              <a:gd name="connsiteY122" fmla="*/ 5600762 h 5641173"/>
              <a:gd name="connsiteX123" fmla="*/ 7361770 w 11243827"/>
              <a:gd name="connsiteY123" fmla="*/ 5596347 h 5641173"/>
              <a:gd name="connsiteX124" fmla="*/ 7346641 w 11243827"/>
              <a:gd name="connsiteY124" fmla="*/ 5598329 h 5641173"/>
              <a:gd name="connsiteX125" fmla="*/ 7334238 w 11243827"/>
              <a:gd name="connsiteY125" fmla="*/ 5594014 h 5641173"/>
              <a:gd name="connsiteX126" fmla="*/ 7323426 w 11243827"/>
              <a:gd name="connsiteY126" fmla="*/ 5596835 h 5641173"/>
              <a:gd name="connsiteX127" fmla="*/ 7318938 w 11243827"/>
              <a:gd name="connsiteY127" fmla="*/ 5596200 h 5641173"/>
              <a:gd name="connsiteX128" fmla="*/ 7307784 w 11243827"/>
              <a:gd name="connsiteY128" fmla="*/ 5594065 h 5641173"/>
              <a:gd name="connsiteX129" fmla="*/ 7288540 w 11243827"/>
              <a:gd name="connsiteY129" fmla="*/ 5589320 h 5641173"/>
              <a:gd name="connsiteX130" fmla="*/ 7282537 w 11243827"/>
              <a:gd name="connsiteY130" fmla="*/ 5588660 h 5641173"/>
              <a:gd name="connsiteX131" fmla="*/ 7269466 w 11243827"/>
              <a:gd name="connsiteY131" fmla="*/ 5581404 h 5641173"/>
              <a:gd name="connsiteX132" fmla="*/ 7244165 w 11243827"/>
              <a:gd name="connsiteY132" fmla="*/ 5575200 h 5641173"/>
              <a:gd name="connsiteX133" fmla="*/ 7199619 w 11243827"/>
              <a:gd name="connsiteY133" fmla="*/ 5553550 h 5641173"/>
              <a:gd name="connsiteX134" fmla="*/ 7173434 w 11243827"/>
              <a:gd name="connsiteY134" fmla="*/ 5543219 h 5641173"/>
              <a:gd name="connsiteX135" fmla="*/ 7155718 w 11243827"/>
              <a:gd name="connsiteY135" fmla="*/ 5533697 h 5641173"/>
              <a:gd name="connsiteX136" fmla="*/ 7103430 w 11243827"/>
              <a:gd name="connsiteY136" fmla="*/ 5520249 h 5641173"/>
              <a:gd name="connsiteX137" fmla="*/ 7013746 w 11243827"/>
              <a:gd name="connsiteY137" fmla="*/ 5502470 h 5641173"/>
              <a:gd name="connsiteX138" fmla="*/ 6995379 w 11243827"/>
              <a:gd name="connsiteY138" fmla="*/ 5497693 h 5641173"/>
              <a:gd name="connsiteX139" fmla="*/ 6982475 w 11243827"/>
              <a:gd name="connsiteY139" fmla="*/ 5489641 h 5641173"/>
              <a:gd name="connsiteX140" fmla="*/ 6981994 w 11243827"/>
              <a:gd name="connsiteY140" fmla="*/ 5484335 h 5641173"/>
              <a:gd name="connsiteX141" fmla="*/ 6972355 w 11243827"/>
              <a:gd name="connsiteY141" fmla="*/ 5481074 h 5641173"/>
              <a:gd name="connsiteX142" fmla="*/ 6970394 w 11243827"/>
              <a:gd name="connsiteY142" fmla="*/ 5479383 h 5641173"/>
              <a:gd name="connsiteX143" fmla="*/ 6958543 w 11243827"/>
              <a:gd name="connsiteY143" fmla="*/ 5470507 h 5641173"/>
              <a:gd name="connsiteX144" fmla="*/ 6918276 w 11243827"/>
              <a:gd name="connsiteY144" fmla="*/ 5472034 h 5641173"/>
              <a:gd name="connsiteX145" fmla="*/ 6881046 w 11243827"/>
              <a:gd name="connsiteY145" fmla="*/ 5457070 h 5641173"/>
              <a:gd name="connsiteX146" fmla="*/ 6752164 w 11243827"/>
              <a:gd name="connsiteY146" fmla="*/ 5425021 h 5641173"/>
              <a:gd name="connsiteX147" fmla="*/ 6724964 w 11243827"/>
              <a:gd name="connsiteY147" fmla="*/ 5414071 h 5641173"/>
              <a:gd name="connsiteX148" fmla="*/ 6683286 w 11243827"/>
              <a:gd name="connsiteY148" fmla="*/ 5432830 h 5641173"/>
              <a:gd name="connsiteX149" fmla="*/ 6644277 w 11243827"/>
              <a:gd name="connsiteY149" fmla="*/ 5429684 h 5641173"/>
              <a:gd name="connsiteX150" fmla="*/ 6532914 w 11243827"/>
              <a:gd name="connsiteY150" fmla="*/ 5431205 h 5641173"/>
              <a:gd name="connsiteX151" fmla="*/ 6307459 w 11243827"/>
              <a:gd name="connsiteY151" fmla="*/ 5467087 h 5641173"/>
              <a:gd name="connsiteX152" fmla="*/ 6196243 w 11243827"/>
              <a:gd name="connsiteY152" fmla="*/ 5515042 h 5641173"/>
              <a:gd name="connsiteX153" fmla="*/ 6099124 w 11243827"/>
              <a:gd name="connsiteY153" fmla="*/ 5516848 h 5641173"/>
              <a:gd name="connsiteX154" fmla="*/ 6016077 w 11243827"/>
              <a:gd name="connsiteY154" fmla="*/ 5528642 h 5641173"/>
              <a:gd name="connsiteX155" fmla="*/ 6004389 w 11243827"/>
              <a:gd name="connsiteY155" fmla="*/ 5531206 h 5641173"/>
              <a:gd name="connsiteX156" fmla="*/ 5933945 w 11243827"/>
              <a:gd name="connsiteY156" fmla="*/ 5538840 h 5641173"/>
              <a:gd name="connsiteX157" fmla="*/ 5883936 w 11243827"/>
              <a:gd name="connsiteY157" fmla="*/ 5553807 h 5641173"/>
              <a:gd name="connsiteX158" fmla="*/ 5798331 w 11243827"/>
              <a:gd name="connsiteY158" fmla="*/ 5564248 h 5641173"/>
              <a:gd name="connsiteX159" fmla="*/ 5712738 w 11243827"/>
              <a:gd name="connsiteY159" fmla="*/ 5573120 h 5641173"/>
              <a:gd name="connsiteX160" fmla="*/ 5681342 w 11243827"/>
              <a:gd name="connsiteY160" fmla="*/ 5575621 h 5641173"/>
              <a:gd name="connsiteX161" fmla="*/ 5627167 w 11243827"/>
              <a:gd name="connsiteY161" fmla="*/ 5583215 h 5641173"/>
              <a:gd name="connsiteX162" fmla="*/ 5591414 w 11243827"/>
              <a:gd name="connsiteY162" fmla="*/ 5587695 h 5641173"/>
              <a:gd name="connsiteX163" fmla="*/ 5583028 w 11243827"/>
              <a:gd name="connsiteY163" fmla="*/ 5580877 h 5641173"/>
              <a:gd name="connsiteX164" fmla="*/ 5549426 w 11243827"/>
              <a:gd name="connsiteY164" fmla="*/ 5582858 h 5641173"/>
              <a:gd name="connsiteX165" fmla="*/ 5519999 w 11243827"/>
              <a:gd name="connsiteY165" fmla="*/ 5592246 h 5641173"/>
              <a:gd name="connsiteX166" fmla="*/ 5480028 w 11243827"/>
              <a:gd name="connsiteY166" fmla="*/ 5597282 h 5641173"/>
              <a:gd name="connsiteX167" fmla="*/ 5456175 w 11243827"/>
              <a:gd name="connsiteY167" fmla="*/ 5600371 h 5641173"/>
              <a:gd name="connsiteX168" fmla="*/ 5388463 w 11243827"/>
              <a:gd name="connsiteY168" fmla="*/ 5602638 h 5641173"/>
              <a:gd name="connsiteX169" fmla="*/ 5265898 w 11243827"/>
              <a:gd name="connsiteY169" fmla="*/ 5591830 h 5641173"/>
              <a:gd name="connsiteX170" fmla="*/ 5231231 w 11243827"/>
              <a:gd name="connsiteY170" fmla="*/ 5592790 h 5641173"/>
              <a:gd name="connsiteX171" fmla="*/ 5226996 w 11243827"/>
              <a:gd name="connsiteY171" fmla="*/ 5595040 h 5641173"/>
              <a:gd name="connsiteX172" fmla="*/ 5175988 w 11243827"/>
              <a:gd name="connsiteY172" fmla="*/ 5588131 h 5641173"/>
              <a:gd name="connsiteX173" fmla="*/ 5107470 w 11243827"/>
              <a:gd name="connsiteY173" fmla="*/ 5594771 h 5641173"/>
              <a:gd name="connsiteX174" fmla="*/ 5027868 w 11243827"/>
              <a:gd name="connsiteY174" fmla="*/ 5605624 h 5641173"/>
              <a:gd name="connsiteX175" fmla="*/ 5007324 w 11243827"/>
              <a:gd name="connsiteY175" fmla="*/ 5609209 h 5641173"/>
              <a:gd name="connsiteX176" fmla="*/ 4952559 w 11243827"/>
              <a:gd name="connsiteY176" fmla="*/ 5611402 h 5641173"/>
              <a:gd name="connsiteX177" fmla="*/ 4826081 w 11243827"/>
              <a:gd name="connsiteY177" fmla="*/ 5616191 h 5641173"/>
              <a:gd name="connsiteX178" fmla="*/ 4823501 w 11243827"/>
              <a:gd name="connsiteY178" fmla="*/ 5619174 h 5641173"/>
              <a:gd name="connsiteX179" fmla="*/ 4813093 w 11243827"/>
              <a:gd name="connsiteY179" fmla="*/ 5620026 h 5641173"/>
              <a:gd name="connsiteX180" fmla="*/ 4810563 w 11243827"/>
              <a:gd name="connsiteY180" fmla="*/ 5620787 h 5641173"/>
              <a:gd name="connsiteX181" fmla="*/ 4795818 w 11243827"/>
              <a:gd name="connsiteY181" fmla="*/ 5624618 h 5641173"/>
              <a:gd name="connsiteX182" fmla="*/ 4758404 w 11243827"/>
              <a:gd name="connsiteY182" fmla="*/ 5619510 h 5641173"/>
              <a:gd name="connsiteX183" fmla="*/ 4717254 w 11243827"/>
              <a:gd name="connsiteY183" fmla="*/ 5624155 h 5641173"/>
              <a:gd name="connsiteX184" fmla="*/ 4591958 w 11243827"/>
              <a:gd name="connsiteY184" fmla="*/ 5624710 h 5641173"/>
              <a:gd name="connsiteX185" fmla="*/ 4476215 w 11243827"/>
              <a:gd name="connsiteY185" fmla="*/ 5628210 h 5641173"/>
              <a:gd name="connsiteX186" fmla="*/ 4425193 w 11243827"/>
              <a:gd name="connsiteY186" fmla="*/ 5627414 h 5641173"/>
              <a:gd name="connsiteX187" fmla="*/ 4383866 w 11243827"/>
              <a:gd name="connsiteY187" fmla="*/ 5626546 h 5641173"/>
              <a:gd name="connsiteX188" fmla="*/ 4385596 w 11243827"/>
              <a:gd name="connsiteY188" fmla="*/ 5634646 h 5641173"/>
              <a:gd name="connsiteX189" fmla="*/ 4360864 w 11243827"/>
              <a:gd name="connsiteY189" fmla="*/ 5641173 h 5641173"/>
              <a:gd name="connsiteX190" fmla="*/ 4328321 w 11243827"/>
              <a:gd name="connsiteY190" fmla="*/ 5626332 h 5641173"/>
              <a:gd name="connsiteX191" fmla="*/ 4309842 w 11243827"/>
              <a:gd name="connsiteY191" fmla="*/ 5626471 h 5641173"/>
              <a:gd name="connsiteX192" fmla="*/ 4277424 w 11243827"/>
              <a:gd name="connsiteY192" fmla="*/ 5631598 h 5641173"/>
              <a:gd name="connsiteX193" fmla="*/ 4266627 w 11243827"/>
              <a:gd name="connsiteY193" fmla="*/ 5633969 h 5641173"/>
              <a:gd name="connsiteX194" fmla="*/ 4185525 w 11243827"/>
              <a:gd name="connsiteY194" fmla="*/ 5617508 h 5641173"/>
              <a:gd name="connsiteX195" fmla="*/ 4177617 w 11243827"/>
              <a:gd name="connsiteY195" fmla="*/ 5610903 h 5641173"/>
              <a:gd name="connsiteX196" fmla="*/ 4136948 w 11243827"/>
              <a:gd name="connsiteY196" fmla="*/ 5608031 h 5641173"/>
              <a:gd name="connsiteX197" fmla="*/ 4132323 w 11243827"/>
              <a:gd name="connsiteY197" fmla="*/ 5609784 h 5641173"/>
              <a:gd name="connsiteX198" fmla="*/ 4098620 w 11243827"/>
              <a:gd name="connsiteY198" fmla="*/ 5599672 h 5641173"/>
              <a:gd name="connsiteX199" fmla="*/ 3963475 w 11243827"/>
              <a:gd name="connsiteY199" fmla="*/ 5581841 h 5641173"/>
              <a:gd name="connsiteX200" fmla="*/ 3703613 w 11243827"/>
              <a:gd name="connsiteY200" fmla="*/ 5572482 h 5641173"/>
              <a:gd name="connsiteX201" fmla="*/ 3432987 w 11243827"/>
              <a:gd name="connsiteY201" fmla="*/ 5545768 h 5641173"/>
              <a:gd name="connsiteX202" fmla="*/ 3176381 w 11243827"/>
              <a:gd name="connsiteY202" fmla="*/ 5556110 h 5641173"/>
              <a:gd name="connsiteX203" fmla="*/ 2710156 w 11243827"/>
              <a:gd name="connsiteY203" fmla="*/ 5527517 h 5641173"/>
              <a:gd name="connsiteX204" fmla="*/ 2550206 w 11243827"/>
              <a:gd name="connsiteY204" fmla="*/ 5524958 h 5641173"/>
              <a:gd name="connsiteX205" fmla="*/ 2443041 w 11243827"/>
              <a:gd name="connsiteY205" fmla="*/ 5523990 h 5641173"/>
              <a:gd name="connsiteX206" fmla="*/ 2435613 w 11243827"/>
              <a:gd name="connsiteY206" fmla="*/ 5526704 h 5641173"/>
              <a:gd name="connsiteX207" fmla="*/ 2405682 w 11243827"/>
              <a:gd name="connsiteY207" fmla="*/ 5528307 h 5641173"/>
              <a:gd name="connsiteX208" fmla="*/ 2397487 w 11243827"/>
              <a:gd name="connsiteY208" fmla="*/ 5540337 h 5641173"/>
              <a:gd name="connsiteX209" fmla="*/ 2297454 w 11243827"/>
              <a:gd name="connsiteY209" fmla="*/ 5550765 h 5641173"/>
              <a:gd name="connsiteX210" fmla="*/ 2056700 w 11243827"/>
              <a:gd name="connsiteY210" fmla="*/ 5555489 h 5641173"/>
              <a:gd name="connsiteX211" fmla="*/ 1878530 w 11243827"/>
              <a:gd name="connsiteY211" fmla="*/ 5535330 h 5641173"/>
              <a:gd name="connsiteX212" fmla="*/ 1859292 w 11243827"/>
              <a:gd name="connsiteY212" fmla="*/ 5535461 h 5641173"/>
              <a:gd name="connsiteX213" fmla="*/ 1835626 w 11243827"/>
              <a:gd name="connsiteY213" fmla="*/ 5533793 h 5641173"/>
              <a:gd name="connsiteX214" fmla="*/ 1798939 w 11243827"/>
              <a:gd name="connsiteY214" fmla="*/ 5540285 h 5641173"/>
              <a:gd name="connsiteX215" fmla="*/ 1779046 w 11243827"/>
              <a:gd name="connsiteY215" fmla="*/ 5549949 h 5641173"/>
              <a:gd name="connsiteX216" fmla="*/ 1772421 w 11243827"/>
              <a:gd name="connsiteY216" fmla="*/ 5549018 h 5641173"/>
              <a:gd name="connsiteX217" fmla="*/ 1772052 w 11243827"/>
              <a:gd name="connsiteY217" fmla="*/ 5545689 h 5641173"/>
              <a:gd name="connsiteX218" fmla="*/ 1711543 w 11243827"/>
              <a:gd name="connsiteY218" fmla="*/ 5534558 h 5641173"/>
              <a:gd name="connsiteX219" fmla="*/ 1631462 w 11243827"/>
              <a:gd name="connsiteY219" fmla="*/ 5491807 h 5641173"/>
              <a:gd name="connsiteX220" fmla="*/ 1538763 w 11243827"/>
              <a:gd name="connsiteY220" fmla="*/ 5482781 h 5641173"/>
              <a:gd name="connsiteX221" fmla="*/ 1501533 w 11243827"/>
              <a:gd name="connsiteY221" fmla="*/ 5467817 h 5641173"/>
              <a:gd name="connsiteX222" fmla="*/ 1461266 w 11243827"/>
              <a:gd name="connsiteY222" fmla="*/ 5469343 h 5641173"/>
              <a:gd name="connsiteX223" fmla="*/ 1449415 w 11243827"/>
              <a:gd name="connsiteY223" fmla="*/ 5460467 h 5641173"/>
              <a:gd name="connsiteX224" fmla="*/ 1447454 w 11243827"/>
              <a:gd name="connsiteY224" fmla="*/ 5458776 h 5641173"/>
              <a:gd name="connsiteX225" fmla="*/ 1437814 w 11243827"/>
              <a:gd name="connsiteY225" fmla="*/ 5455515 h 5641173"/>
              <a:gd name="connsiteX226" fmla="*/ 1437334 w 11243827"/>
              <a:gd name="connsiteY226" fmla="*/ 5450209 h 5641173"/>
              <a:gd name="connsiteX227" fmla="*/ 1424429 w 11243827"/>
              <a:gd name="connsiteY227" fmla="*/ 5442157 h 5641173"/>
              <a:gd name="connsiteX228" fmla="*/ 1406063 w 11243827"/>
              <a:gd name="connsiteY228" fmla="*/ 5437380 h 5641173"/>
              <a:gd name="connsiteX229" fmla="*/ 1316379 w 11243827"/>
              <a:gd name="connsiteY229" fmla="*/ 5419601 h 5641173"/>
              <a:gd name="connsiteX230" fmla="*/ 1264090 w 11243827"/>
              <a:gd name="connsiteY230" fmla="*/ 5406153 h 5641173"/>
              <a:gd name="connsiteX231" fmla="*/ 1246374 w 11243827"/>
              <a:gd name="connsiteY231" fmla="*/ 5396631 h 5641173"/>
              <a:gd name="connsiteX232" fmla="*/ 1220190 w 11243827"/>
              <a:gd name="connsiteY232" fmla="*/ 5386301 h 5641173"/>
              <a:gd name="connsiteX233" fmla="*/ 1175643 w 11243827"/>
              <a:gd name="connsiteY233" fmla="*/ 5364651 h 5641173"/>
              <a:gd name="connsiteX234" fmla="*/ 1150342 w 11243827"/>
              <a:gd name="connsiteY234" fmla="*/ 5358447 h 5641173"/>
              <a:gd name="connsiteX235" fmla="*/ 1112024 w 11243827"/>
              <a:gd name="connsiteY235" fmla="*/ 5345786 h 5641173"/>
              <a:gd name="connsiteX236" fmla="*/ 1100870 w 11243827"/>
              <a:gd name="connsiteY236" fmla="*/ 5343651 h 5641173"/>
              <a:gd name="connsiteX237" fmla="*/ 1096383 w 11243827"/>
              <a:gd name="connsiteY237" fmla="*/ 5343015 h 5641173"/>
              <a:gd name="connsiteX238" fmla="*/ 1058039 w 11243827"/>
              <a:gd name="connsiteY238" fmla="*/ 5343504 h 5641173"/>
              <a:gd name="connsiteX239" fmla="*/ 1055426 w 11243827"/>
              <a:gd name="connsiteY239" fmla="*/ 5339088 h 5641173"/>
              <a:gd name="connsiteX240" fmla="*/ 1044738 w 11243827"/>
              <a:gd name="connsiteY240" fmla="*/ 5333063 h 5641173"/>
              <a:gd name="connsiteX241" fmla="*/ 1033909 w 11243827"/>
              <a:gd name="connsiteY241" fmla="*/ 5335680 h 5641173"/>
              <a:gd name="connsiteX242" fmla="*/ 1012649 w 11243827"/>
              <a:gd name="connsiteY242" fmla="*/ 5334541 h 5641173"/>
              <a:gd name="connsiteX243" fmla="*/ 1007115 w 11243827"/>
              <a:gd name="connsiteY243" fmla="*/ 5332775 h 5641173"/>
              <a:gd name="connsiteX244" fmla="*/ 987447 w 11243827"/>
              <a:gd name="connsiteY244" fmla="*/ 5346462 h 5641173"/>
              <a:gd name="connsiteX245" fmla="*/ 953418 w 11243827"/>
              <a:gd name="connsiteY245" fmla="*/ 5333901 h 5641173"/>
              <a:gd name="connsiteX246" fmla="*/ 916854 w 11243827"/>
              <a:gd name="connsiteY246" fmla="*/ 5329435 h 5641173"/>
              <a:gd name="connsiteX247" fmla="*/ 905651 w 11243827"/>
              <a:gd name="connsiteY247" fmla="*/ 5332114 h 5641173"/>
              <a:gd name="connsiteX248" fmla="*/ 838405 w 11243827"/>
              <a:gd name="connsiteY248" fmla="*/ 5339470 h 5641173"/>
              <a:gd name="connsiteX249" fmla="*/ 817627 w 11243827"/>
              <a:gd name="connsiteY249" fmla="*/ 5330580 h 5641173"/>
              <a:gd name="connsiteX250" fmla="*/ 801817 w 11243827"/>
              <a:gd name="connsiteY250" fmla="*/ 5325937 h 5641173"/>
              <a:gd name="connsiteX251" fmla="*/ 798857 w 11243827"/>
              <a:gd name="connsiteY251" fmla="*/ 5320979 h 5641173"/>
              <a:gd name="connsiteX252" fmla="*/ 788354 w 11243827"/>
              <a:gd name="connsiteY252" fmla="*/ 5320143 h 5641173"/>
              <a:gd name="connsiteX253" fmla="*/ 785726 w 11243827"/>
              <a:gd name="connsiteY253" fmla="*/ 5318989 h 5641173"/>
              <a:gd name="connsiteX254" fmla="*/ 770507 w 11243827"/>
              <a:gd name="connsiteY254" fmla="*/ 5313309 h 5641173"/>
              <a:gd name="connsiteX255" fmla="*/ 733810 w 11243827"/>
              <a:gd name="connsiteY255" fmla="*/ 5324286 h 5641173"/>
              <a:gd name="connsiteX256" fmla="*/ 692117 w 11243827"/>
              <a:gd name="connsiteY256" fmla="*/ 5318786 h 5641173"/>
              <a:gd name="connsiteX257" fmla="*/ 574943 w 11243827"/>
              <a:gd name="connsiteY257" fmla="*/ 5327578 h 5641173"/>
              <a:gd name="connsiteX258" fmla="*/ 441302 w 11243827"/>
              <a:gd name="connsiteY258" fmla="*/ 5307062 h 5641173"/>
              <a:gd name="connsiteX259" fmla="*/ 336819 w 11243827"/>
              <a:gd name="connsiteY259" fmla="*/ 5336690 h 5641173"/>
              <a:gd name="connsiteX260" fmla="*/ 270932 w 11243827"/>
              <a:gd name="connsiteY260" fmla="*/ 5345451 h 5641173"/>
              <a:gd name="connsiteX261" fmla="*/ 194189 w 11243827"/>
              <a:gd name="connsiteY261" fmla="*/ 5343588 h 5641173"/>
              <a:gd name="connsiteX262" fmla="*/ 192552 w 11243827"/>
              <a:gd name="connsiteY262" fmla="*/ 5342845 h 5641173"/>
              <a:gd name="connsiteX263" fmla="*/ 178320 w 11243827"/>
              <a:gd name="connsiteY263" fmla="*/ 5343766 h 5641173"/>
              <a:gd name="connsiteX264" fmla="*/ 175596 w 11243827"/>
              <a:gd name="connsiteY264" fmla="*/ 5346411 h 5641173"/>
              <a:gd name="connsiteX265" fmla="*/ 147287 w 11243827"/>
              <a:gd name="connsiteY265" fmla="*/ 5352625 h 5641173"/>
              <a:gd name="connsiteX266" fmla="*/ 114847 w 11243827"/>
              <a:gd name="connsiteY266" fmla="*/ 5355844 h 5641173"/>
              <a:gd name="connsiteX267" fmla="*/ 114306 w 11243827"/>
              <a:gd name="connsiteY267" fmla="*/ 5354983 h 5641173"/>
              <a:gd name="connsiteX268" fmla="*/ 89264 w 11243827"/>
              <a:gd name="connsiteY268" fmla="*/ 5348886 h 5641173"/>
              <a:gd name="connsiteX269" fmla="*/ 49794 w 11243827"/>
              <a:gd name="connsiteY269" fmla="*/ 5329950 h 5641173"/>
              <a:gd name="connsiteX270" fmla="*/ 19924 w 11243827"/>
              <a:gd name="connsiteY270" fmla="*/ 5334282 h 5641173"/>
              <a:gd name="connsiteX271" fmla="*/ 13819 w 11243827"/>
              <a:gd name="connsiteY271" fmla="*/ 5334653 h 5641173"/>
              <a:gd name="connsiteX272" fmla="*/ 13657 w 11243827"/>
              <a:gd name="connsiteY272" fmla="*/ 5334455 h 5641173"/>
              <a:gd name="connsiteX273" fmla="*/ 7139 w 11243827"/>
              <a:gd name="connsiteY273" fmla="*/ 5334438 h 5641173"/>
              <a:gd name="connsiteX274" fmla="*/ 2684 w 11243827"/>
              <a:gd name="connsiteY274" fmla="*/ 5335333 h 5641173"/>
              <a:gd name="connsiteX275" fmla="*/ 0 w 11243827"/>
              <a:gd name="connsiteY275" fmla="*/ 5335496 h 5641173"/>
              <a:gd name="connsiteX276" fmla="*/ 0 w 11243827"/>
              <a:gd name="connsiteY276" fmla="*/ 10592 h 5641173"/>
              <a:gd name="connsiteX277" fmla="*/ 11243827 w 11243827"/>
              <a:gd name="connsiteY277" fmla="*/ 0 h 564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Lst>
            <a:rect l="l" t="t" r="r" b="b"/>
            <a:pathLst>
              <a:path w="11243827" h="5641173">
                <a:moveTo>
                  <a:pt x="11243827" y="0"/>
                </a:moveTo>
                <a:lnTo>
                  <a:pt x="11243827" y="5209610"/>
                </a:lnTo>
                <a:lnTo>
                  <a:pt x="11240675" y="5210442"/>
                </a:lnTo>
                <a:cubicBezTo>
                  <a:pt x="11212687" y="5216721"/>
                  <a:pt x="11197241" y="5217028"/>
                  <a:pt x="11179959" y="5221199"/>
                </a:cubicBezTo>
                <a:cubicBezTo>
                  <a:pt x="11151979" y="5230882"/>
                  <a:pt x="11122378" y="5252850"/>
                  <a:pt x="11105493" y="5259905"/>
                </a:cubicBezTo>
                <a:lnTo>
                  <a:pt x="11078640" y="5263531"/>
                </a:lnTo>
                <a:lnTo>
                  <a:pt x="11079616" y="5270380"/>
                </a:lnTo>
                <a:lnTo>
                  <a:pt x="11069641" y="5270884"/>
                </a:lnTo>
                <a:lnTo>
                  <a:pt x="11047377" y="5271051"/>
                </a:lnTo>
                <a:cubicBezTo>
                  <a:pt x="11033483" y="5272087"/>
                  <a:pt x="10994850" y="5270445"/>
                  <a:pt x="10980705" y="5272951"/>
                </a:cubicBezTo>
                <a:cubicBezTo>
                  <a:pt x="10976625" y="5280257"/>
                  <a:pt x="10970327" y="5284239"/>
                  <a:pt x="10962514" y="5286084"/>
                </a:cubicBezTo>
                <a:lnTo>
                  <a:pt x="10945307" y="5286290"/>
                </a:lnTo>
                <a:lnTo>
                  <a:pt x="10845516" y="5303894"/>
                </a:lnTo>
                <a:lnTo>
                  <a:pt x="10831795" y="5305210"/>
                </a:lnTo>
                <a:lnTo>
                  <a:pt x="10824365" y="5311111"/>
                </a:lnTo>
                <a:cubicBezTo>
                  <a:pt x="10818692" y="5312290"/>
                  <a:pt x="10802397" y="5311529"/>
                  <a:pt x="10797756" y="5312285"/>
                </a:cubicBezTo>
                <a:lnTo>
                  <a:pt x="10796525" y="5315645"/>
                </a:lnTo>
                <a:cubicBezTo>
                  <a:pt x="10781742" y="5321013"/>
                  <a:pt x="10726138" y="5338890"/>
                  <a:pt x="10709063" y="5344492"/>
                </a:cubicBezTo>
                <a:cubicBezTo>
                  <a:pt x="10705652" y="5339328"/>
                  <a:pt x="10698014" y="5347484"/>
                  <a:pt x="10694078" y="5349258"/>
                </a:cubicBezTo>
                <a:cubicBezTo>
                  <a:pt x="10693469" y="5345779"/>
                  <a:pt x="10683941" y="5344718"/>
                  <a:pt x="10681131" y="5347812"/>
                </a:cubicBezTo>
                <a:cubicBezTo>
                  <a:pt x="10614153" y="5364782"/>
                  <a:pt x="10647679" y="5329716"/>
                  <a:pt x="10609448" y="5351931"/>
                </a:cubicBezTo>
                <a:cubicBezTo>
                  <a:pt x="10602685" y="5353403"/>
                  <a:pt x="10597204" y="5352000"/>
                  <a:pt x="10592397" y="5349402"/>
                </a:cubicBezTo>
                <a:lnTo>
                  <a:pt x="10585227" y="5344063"/>
                </a:lnTo>
                <a:lnTo>
                  <a:pt x="10557472" y="5354151"/>
                </a:lnTo>
                <a:cubicBezTo>
                  <a:pt x="10543800" y="5357667"/>
                  <a:pt x="10529411" y="5359999"/>
                  <a:pt x="10514646" y="5361064"/>
                </a:cubicBezTo>
                <a:cubicBezTo>
                  <a:pt x="10511333" y="5353956"/>
                  <a:pt x="10499744" y="5364054"/>
                  <a:pt x="10494292" y="5366054"/>
                </a:cubicBezTo>
                <a:cubicBezTo>
                  <a:pt x="10494236" y="5361412"/>
                  <a:pt x="10482156" y="5359187"/>
                  <a:pt x="10477869" y="5363025"/>
                </a:cubicBezTo>
                <a:cubicBezTo>
                  <a:pt x="10387782" y="5379617"/>
                  <a:pt x="10438473" y="5336257"/>
                  <a:pt x="10384411" y="5362257"/>
                </a:cubicBezTo>
                <a:cubicBezTo>
                  <a:pt x="10375368" y="5363613"/>
                  <a:pt x="10368582" y="5361287"/>
                  <a:pt x="10362921" y="5357444"/>
                </a:cubicBezTo>
                <a:lnTo>
                  <a:pt x="10352736" y="5347851"/>
                </a:lnTo>
                <a:lnTo>
                  <a:pt x="10344754" y="5351272"/>
                </a:lnTo>
                <a:cubicBezTo>
                  <a:pt x="10314632" y="5351540"/>
                  <a:pt x="10305751" y="5341709"/>
                  <a:pt x="10288226" y="5351613"/>
                </a:cubicBezTo>
                <a:cubicBezTo>
                  <a:pt x="10262327" y="5331026"/>
                  <a:pt x="10271048" y="5349560"/>
                  <a:pt x="10251350" y="5352711"/>
                </a:cubicBezTo>
                <a:cubicBezTo>
                  <a:pt x="10235810" y="5356816"/>
                  <a:pt x="10264339" y="5364714"/>
                  <a:pt x="10249108" y="5365881"/>
                </a:cubicBezTo>
                <a:cubicBezTo>
                  <a:pt x="10232632" y="5360566"/>
                  <a:pt x="10233406" y="5377073"/>
                  <a:pt x="10216272" y="5370573"/>
                </a:cubicBezTo>
                <a:cubicBezTo>
                  <a:pt x="10220434" y="5358137"/>
                  <a:pt x="10182459" y="5372984"/>
                  <a:pt x="10181278" y="5362119"/>
                </a:cubicBezTo>
                <a:cubicBezTo>
                  <a:pt x="10166724" y="5377655"/>
                  <a:pt x="10159412" y="5358516"/>
                  <a:pt x="10140033" y="5363304"/>
                </a:cubicBezTo>
                <a:cubicBezTo>
                  <a:pt x="10130907" y="5369181"/>
                  <a:pt x="10124323" y="5370190"/>
                  <a:pt x="10115353" y="5363869"/>
                </a:cubicBezTo>
                <a:cubicBezTo>
                  <a:pt x="10073314" y="5392482"/>
                  <a:pt x="10089920" y="5365150"/>
                  <a:pt x="10050578" y="5376153"/>
                </a:cubicBezTo>
                <a:cubicBezTo>
                  <a:pt x="10016683" y="5387725"/>
                  <a:pt x="9978260" y="5395233"/>
                  <a:pt x="9945478" y="5422859"/>
                </a:cubicBezTo>
                <a:cubicBezTo>
                  <a:pt x="9939461" y="5430686"/>
                  <a:pt x="9924686" y="5433649"/>
                  <a:pt x="9912481" y="5429477"/>
                </a:cubicBezTo>
                <a:cubicBezTo>
                  <a:pt x="9910384" y="5428759"/>
                  <a:pt x="9908438" y="5427851"/>
                  <a:pt x="9906713" y="5426784"/>
                </a:cubicBezTo>
                <a:cubicBezTo>
                  <a:pt x="9878372" y="5431011"/>
                  <a:pt x="9774714" y="5449885"/>
                  <a:pt x="9742436" y="5454834"/>
                </a:cubicBezTo>
                <a:cubicBezTo>
                  <a:pt x="9739822" y="5444779"/>
                  <a:pt x="9723500" y="5462923"/>
                  <a:pt x="9713044" y="5456476"/>
                </a:cubicBezTo>
                <a:cubicBezTo>
                  <a:pt x="9705555" y="5450821"/>
                  <a:pt x="9698855" y="5455006"/>
                  <a:pt x="9691033" y="5455451"/>
                </a:cubicBezTo>
                <a:cubicBezTo>
                  <a:pt x="9680728" y="5451004"/>
                  <a:pt x="9647117" y="5459035"/>
                  <a:pt x="9638355" y="5464794"/>
                </a:cubicBezTo>
                <a:cubicBezTo>
                  <a:pt x="9617415" y="5484808"/>
                  <a:pt x="9569832" y="5469945"/>
                  <a:pt x="9552434" y="5485280"/>
                </a:cubicBezTo>
                <a:cubicBezTo>
                  <a:pt x="9546122" y="5487529"/>
                  <a:pt x="9539945" y="5488440"/>
                  <a:pt x="9533883" y="5488516"/>
                </a:cubicBezTo>
                <a:lnTo>
                  <a:pt x="9516916" y="5486828"/>
                </a:lnTo>
                <a:lnTo>
                  <a:pt x="9512093" y="5482541"/>
                </a:lnTo>
                <a:lnTo>
                  <a:pt x="9501725" y="5483603"/>
                </a:lnTo>
                <a:lnTo>
                  <a:pt x="9498754" y="5482951"/>
                </a:lnTo>
                <a:cubicBezTo>
                  <a:pt x="9493078" y="5481686"/>
                  <a:pt x="9487476" y="5480586"/>
                  <a:pt x="9481932" y="5480151"/>
                </a:cubicBezTo>
                <a:cubicBezTo>
                  <a:pt x="9489223" y="5501646"/>
                  <a:pt x="9435971" y="5479991"/>
                  <a:pt x="9451321" y="5497375"/>
                </a:cubicBezTo>
                <a:cubicBezTo>
                  <a:pt x="9422124" y="5498722"/>
                  <a:pt x="9444395" y="5514914"/>
                  <a:pt x="9409298" y="5499478"/>
                </a:cubicBezTo>
                <a:cubicBezTo>
                  <a:pt x="9363968" y="5517055"/>
                  <a:pt x="9350073" y="5507226"/>
                  <a:pt x="9303056" y="5519093"/>
                </a:cubicBezTo>
                <a:cubicBezTo>
                  <a:pt x="9272929" y="5515489"/>
                  <a:pt x="9242312" y="5519100"/>
                  <a:pt x="9229078" y="5524154"/>
                </a:cubicBezTo>
                <a:cubicBezTo>
                  <a:pt x="9244549" y="5484199"/>
                  <a:pt x="9198133" y="5512463"/>
                  <a:pt x="9165105" y="5532892"/>
                </a:cubicBezTo>
                <a:cubicBezTo>
                  <a:pt x="9128348" y="5546691"/>
                  <a:pt x="9105217" y="5601124"/>
                  <a:pt x="9077301" y="5580356"/>
                </a:cubicBezTo>
                <a:cubicBezTo>
                  <a:pt x="9034770" y="5585424"/>
                  <a:pt x="9004654" y="5606346"/>
                  <a:pt x="8960065" y="5597982"/>
                </a:cubicBezTo>
                <a:cubicBezTo>
                  <a:pt x="8958681" y="5601368"/>
                  <a:pt x="8956414" y="5604204"/>
                  <a:pt x="8953536" y="5606638"/>
                </a:cubicBezTo>
                <a:lnTo>
                  <a:pt x="8943907" y="5612541"/>
                </a:lnTo>
                <a:lnTo>
                  <a:pt x="8942046" y="5612112"/>
                </a:lnTo>
                <a:cubicBezTo>
                  <a:pt x="8934733" y="5612036"/>
                  <a:pt x="8930989" y="5613463"/>
                  <a:pt x="8928824" y="5615549"/>
                </a:cubicBezTo>
                <a:lnTo>
                  <a:pt x="8927294" y="5618607"/>
                </a:lnTo>
                <a:lnTo>
                  <a:pt x="8918651" y="5621688"/>
                </a:lnTo>
                <a:lnTo>
                  <a:pt x="8902772" y="5629703"/>
                </a:lnTo>
                <a:lnTo>
                  <a:pt x="8898724" y="5629379"/>
                </a:lnTo>
                <a:lnTo>
                  <a:pt x="8873099" y="5638628"/>
                </a:lnTo>
                <a:lnTo>
                  <a:pt x="8872234" y="5637889"/>
                </a:lnTo>
                <a:cubicBezTo>
                  <a:pt x="8869712" y="5636443"/>
                  <a:pt x="8866744" y="5635774"/>
                  <a:pt x="8862777" y="5636711"/>
                </a:cubicBezTo>
                <a:cubicBezTo>
                  <a:pt x="8861373" y="5622581"/>
                  <a:pt x="8857449" y="5632426"/>
                  <a:pt x="8845869" y="5636436"/>
                </a:cubicBezTo>
                <a:cubicBezTo>
                  <a:pt x="8841103" y="5615386"/>
                  <a:pt x="8812729" y="5634444"/>
                  <a:pt x="8800548" y="5625084"/>
                </a:cubicBezTo>
                <a:cubicBezTo>
                  <a:pt x="8792146" y="5628504"/>
                  <a:pt x="8783174" y="5631737"/>
                  <a:pt x="8773774" y="5634630"/>
                </a:cubicBezTo>
                <a:lnTo>
                  <a:pt x="8698255" y="5636083"/>
                </a:lnTo>
                <a:lnTo>
                  <a:pt x="8619167" y="5619130"/>
                </a:lnTo>
                <a:cubicBezTo>
                  <a:pt x="8589913" y="5618762"/>
                  <a:pt x="8564581" y="5612466"/>
                  <a:pt x="8539822" y="5616905"/>
                </a:cubicBezTo>
                <a:cubicBezTo>
                  <a:pt x="8529764" y="5612008"/>
                  <a:pt x="8520285" y="5610031"/>
                  <a:pt x="8511094" y="5617360"/>
                </a:cubicBezTo>
                <a:cubicBezTo>
                  <a:pt x="8483794" y="5614914"/>
                  <a:pt x="8477184" y="5604447"/>
                  <a:pt x="8459886" y="5612612"/>
                </a:cubicBezTo>
                <a:cubicBezTo>
                  <a:pt x="8444548" y="5595681"/>
                  <a:pt x="8443640" y="5602142"/>
                  <a:pt x="8436432" y="5606990"/>
                </a:cubicBezTo>
                <a:lnTo>
                  <a:pt x="8435403" y="5607336"/>
                </a:lnTo>
                <a:lnTo>
                  <a:pt x="8433307" y="5604917"/>
                </a:lnTo>
                <a:lnTo>
                  <a:pt x="8428968" y="5603796"/>
                </a:lnTo>
                <a:lnTo>
                  <a:pt x="8417124" y="5604518"/>
                </a:lnTo>
                <a:lnTo>
                  <a:pt x="8412669" y="5605413"/>
                </a:lnTo>
                <a:cubicBezTo>
                  <a:pt x="8409601" y="5605797"/>
                  <a:pt x="8407563" y="5605754"/>
                  <a:pt x="8406152" y="5605396"/>
                </a:cubicBezTo>
                <a:lnTo>
                  <a:pt x="8405989" y="5605197"/>
                </a:lnTo>
                <a:lnTo>
                  <a:pt x="8399884" y="5605568"/>
                </a:lnTo>
                <a:cubicBezTo>
                  <a:pt x="8389582" y="5606652"/>
                  <a:pt x="8379557" y="5608135"/>
                  <a:pt x="8370014" y="5609900"/>
                </a:cubicBezTo>
                <a:cubicBezTo>
                  <a:pt x="8361945" y="5598787"/>
                  <a:pt x="8326685" y="5611914"/>
                  <a:pt x="8330544" y="5590964"/>
                </a:cubicBezTo>
                <a:cubicBezTo>
                  <a:pt x="8317672" y="5592723"/>
                  <a:pt x="8309886" y="5601422"/>
                  <a:pt x="8314221" y="5587682"/>
                </a:cubicBezTo>
                <a:cubicBezTo>
                  <a:pt x="8309983" y="5587866"/>
                  <a:pt x="8307372" y="5586698"/>
                  <a:pt x="8305502" y="5584868"/>
                </a:cubicBezTo>
                <a:lnTo>
                  <a:pt x="8304962" y="5584007"/>
                </a:lnTo>
                <a:lnTo>
                  <a:pt x="8276324" y="5588260"/>
                </a:lnTo>
                <a:lnTo>
                  <a:pt x="8272522" y="5587226"/>
                </a:lnTo>
                <a:lnTo>
                  <a:pt x="8253857" y="5592043"/>
                </a:lnTo>
                <a:lnTo>
                  <a:pt x="8244212" y="5593439"/>
                </a:lnTo>
                <a:lnTo>
                  <a:pt x="8241488" y="5596085"/>
                </a:lnTo>
                <a:cubicBezTo>
                  <a:pt x="8238546" y="5597691"/>
                  <a:pt x="8234330" y="5598384"/>
                  <a:pt x="8227256" y="5597005"/>
                </a:cubicBezTo>
                <a:lnTo>
                  <a:pt x="8225619" y="5596262"/>
                </a:lnTo>
                <a:lnTo>
                  <a:pt x="8213882" y="5600179"/>
                </a:lnTo>
                <a:cubicBezTo>
                  <a:pt x="8210102" y="5601988"/>
                  <a:pt x="8206755" y="5604291"/>
                  <a:pt x="8204045" y="5607275"/>
                </a:cubicBezTo>
                <a:cubicBezTo>
                  <a:pt x="8164079" y="5591326"/>
                  <a:pt x="8126369" y="5605919"/>
                  <a:pt x="8082989" y="5603160"/>
                </a:cubicBezTo>
                <a:cubicBezTo>
                  <a:pt x="8034449" y="5606898"/>
                  <a:pt x="8008954" y="5596936"/>
                  <a:pt x="7976942" y="5598455"/>
                </a:cubicBezTo>
                <a:cubicBezTo>
                  <a:pt x="7962042" y="5600916"/>
                  <a:pt x="7941729" y="5599827"/>
                  <a:pt x="7950121" y="5590893"/>
                </a:cubicBezTo>
                <a:cubicBezTo>
                  <a:pt x="7904855" y="5610014"/>
                  <a:pt x="7778840" y="5612380"/>
                  <a:pt x="7727691" y="5621064"/>
                </a:cubicBezTo>
                <a:cubicBezTo>
                  <a:pt x="7699805" y="5600056"/>
                  <a:pt x="7714922" y="5619495"/>
                  <a:pt x="7685998" y="5615564"/>
                </a:cubicBezTo>
                <a:cubicBezTo>
                  <a:pt x="7693909" y="5634905"/>
                  <a:pt x="7650884" y="5604714"/>
                  <a:pt x="7649302" y="5626541"/>
                </a:cubicBezTo>
                <a:cubicBezTo>
                  <a:pt x="7644089" y="5625134"/>
                  <a:pt x="7639087" y="5623084"/>
                  <a:pt x="7634083" y="5620862"/>
                </a:cubicBezTo>
                <a:lnTo>
                  <a:pt x="7631455" y="5619708"/>
                </a:lnTo>
                <a:lnTo>
                  <a:pt x="7620952" y="5618872"/>
                </a:lnTo>
                <a:lnTo>
                  <a:pt x="7617992" y="5613914"/>
                </a:lnTo>
                <a:lnTo>
                  <a:pt x="7602182" y="5609271"/>
                </a:lnTo>
                <a:cubicBezTo>
                  <a:pt x="7596260" y="5608262"/>
                  <a:pt x="7589888" y="5608028"/>
                  <a:pt x="7582847" y="5609047"/>
                </a:cubicBezTo>
                <a:cubicBezTo>
                  <a:pt x="7565525" y="5617697"/>
                  <a:pt x="7538553" y="5607096"/>
                  <a:pt x="7514158" y="5607737"/>
                </a:cubicBezTo>
                <a:lnTo>
                  <a:pt x="7502955" y="5610415"/>
                </a:lnTo>
                <a:lnTo>
                  <a:pt x="7466391" y="5605949"/>
                </a:lnTo>
                <a:cubicBezTo>
                  <a:pt x="7455982" y="5605083"/>
                  <a:pt x="7445179" y="5604628"/>
                  <a:pt x="7433806" y="5604945"/>
                </a:cubicBezTo>
                <a:lnTo>
                  <a:pt x="7412693" y="5607075"/>
                </a:lnTo>
                <a:lnTo>
                  <a:pt x="7407159" y="5605310"/>
                </a:lnTo>
                <a:cubicBezTo>
                  <a:pt x="7397520" y="5605506"/>
                  <a:pt x="7384763" y="5611721"/>
                  <a:pt x="7385900" y="5604171"/>
                </a:cubicBezTo>
                <a:lnTo>
                  <a:pt x="7375071" y="5606788"/>
                </a:lnTo>
                <a:lnTo>
                  <a:pt x="7364382" y="5600762"/>
                </a:lnTo>
                <a:cubicBezTo>
                  <a:pt x="7363212" y="5599363"/>
                  <a:pt x="7362331" y="5597874"/>
                  <a:pt x="7361770" y="5596347"/>
                </a:cubicBezTo>
                <a:lnTo>
                  <a:pt x="7346641" y="5598329"/>
                </a:lnTo>
                <a:lnTo>
                  <a:pt x="7334238" y="5594014"/>
                </a:lnTo>
                <a:lnTo>
                  <a:pt x="7323426" y="5596835"/>
                </a:lnTo>
                <a:lnTo>
                  <a:pt x="7318938" y="5596200"/>
                </a:lnTo>
                <a:lnTo>
                  <a:pt x="7307784" y="5594065"/>
                </a:lnTo>
                <a:cubicBezTo>
                  <a:pt x="7302066" y="5592568"/>
                  <a:pt x="7295667" y="5590765"/>
                  <a:pt x="7288540" y="5589320"/>
                </a:cubicBezTo>
                <a:lnTo>
                  <a:pt x="7282537" y="5588660"/>
                </a:lnTo>
                <a:lnTo>
                  <a:pt x="7269466" y="5581404"/>
                </a:lnTo>
                <a:cubicBezTo>
                  <a:pt x="7259956" y="5575919"/>
                  <a:pt x="7252471" y="5572223"/>
                  <a:pt x="7244165" y="5575200"/>
                </a:cubicBezTo>
                <a:cubicBezTo>
                  <a:pt x="7230005" y="5568113"/>
                  <a:pt x="7220114" y="5548251"/>
                  <a:pt x="7199619" y="5553550"/>
                </a:cubicBezTo>
                <a:cubicBezTo>
                  <a:pt x="7205839" y="5544552"/>
                  <a:pt x="7176858" y="5552461"/>
                  <a:pt x="7173434" y="5543219"/>
                </a:cubicBezTo>
                <a:cubicBezTo>
                  <a:pt x="7171853" y="5535776"/>
                  <a:pt x="7162694" y="5536440"/>
                  <a:pt x="7155718" y="5533697"/>
                </a:cubicBezTo>
                <a:cubicBezTo>
                  <a:pt x="7150747" y="5526096"/>
                  <a:pt x="7115649" y="5519155"/>
                  <a:pt x="7103430" y="5520249"/>
                </a:cubicBezTo>
                <a:cubicBezTo>
                  <a:pt x="7068988" y="5527813"/>
                  <a:pt x="7041283" y="5497211"/>
                  <a:pt x="7013746" y="5502470"/>
                </a:cubicBezTo>
                <a:cubicBezTo>
                  <a:pt x="7006535" y="5501753"/>
                  <a:pt x="7000557" y="5500031"/>
                  <a:pt x="6995379" y="5497693"/>
                </a:cubicBezTo>
                <a:lnTo>
                  <a:pt x="6982475" y="5489641"/>
                </a:lnTo>
                <a:cubicBezTo>
                  <a:pt x="6982314" y="5487873"/>
                  <a:pt x="6982155" y="5486104"/>
                  <a:pt x="6981994" y="5484335"/>
                </a:cubicBezTo>
                <a:lnTo>
                  <a:pt x="6972355" y="5481074"/>
                </a:lnTo>
                <a:lnTo>
                  <a:pt x="6970394" y="5479383"/>
                </a:lnTo>
                <a:cubicBezTo>
                  <a:pt x="6966663" y="5476135"/>
                  <a:pt x="6962857" y="5473046"/>
                  <a:pt x="6958543" y="5470507"/>
                </a:cubicBezTo>
                <a:cubicBezTo>
                  <a:pt x="6946682" y="5490417"/>
                  <a:pt x="6919886" y="5452192"/>
                  <a:pt x="6918276" y="5472034"/>
                </a:cubicBezTo>
                <a:cubicBezTo>
                  <a:pt x="6892502" y="5461546"/>
                  <a:pt x="6897731" y="5483185"/>
                  <a:pt x="6881046" y="5457070"/>
                </a:cubicBezTo>
                <a:cubicBezTo>
                  <a:pt x="6828055" y="5453051"/>
                  <a:pt x="6839016" y="5431108"/>
                  <a:pt x="6752164" y="5425021"/>
                </a:cubicBezTo>
                <a:cubicBezTo>
                  <a:pt x="6758292" y="5421861"/>
                  <a:pt x="6727733" y="5418470"/>
                  <a:pt x="6724964" y="5414071"/>
                </a:cubicBezTo>
                <a:lnTo>
                  <a:pt x="6683286" y="5432830"/>
                </a:lnTo>
                <a:lnTo>
                  <a:pt x="6644277" y="5429684"/>
                </a:lnTo>
                <a:cubicBezTo>
                  <a:pt x="6602299" y="5429624"/>
                  <a:pt x="6572889" y="5412513"/>
                  <a:pt x="6532914" y="5431205"/>
                </a:cubicBezTo>
                <a:lnTo>
                  <a:pt x="6307459" y="5467087"/>
                </a:lnTo>
                <a:cubicBezTo>
                  <a:pt x="6243940" y="5484756"/>
                  <a:pt x="6232610" y="5506751"/>
                  <a:pt x="6196243" y="5515042"/>
                </a:cubicBezTo>
                <a:cubicBezTo>
                  <a:pt x="6164533" y="5518021"/>
                  <a:pt x="6142666" y="5509345"/>
                  <a:pt x="6099124" y="5516848"/>
                </a:cubicBezTo>
                <a:cubicBezTo>
                  <a:pt x="6076503" y="5515419"/>
                  <a:pt x="6031865" y="5528713"/>
                  <a:pt x="6016077" y="5528642"/>
                </a:cubicBezTo>
                <a:cubicBezTo>
                  <a:pt x="6017142" y="5530608"/>
                  <a:pt x="6008544" y="5532493"/>
                  <a:pt x="6004389" y="5531206"/>
                </a:cubicBezTo>
                <a:cubicBezTo>
                  <a:pt x="5932347" y="5531241"/>
                  <a:pt x="5981006" y="5545600"/>
                  <a:pt x="5933945" y="5538840"/>
                </a:cubicBezTo>
                <a:cubicBezTo>
                  <a:pt x="5905303" y="5539379"/>
                  <a:pt x="5918093" y="5561978"/>
                  <a:pt x="5883936" y="5553807"/>
                </a:cubicBezTo>
                <a:cubicBezTo>
                  <a:pt x="5850054" y="5556990"/>
                  <a:pt x="5832962" y="5567338"/>
                  <a:pt x="5798331" y="5564248"/>
                </a:cubicBezTo>
                <a:cubicBezTo>
                  <a:pt x="5766627" y="5567265"/>
                  <a:pt x="5741097" y="5573248"/>
                  <a:pt x="5712738" y="5573120"/>
                </a:cubicBezTo>
                <a:cubicBezTo>
                  <a:pt x="5703372" y="5576849"/>
                  <a:pt x="5693695" y="5578874"/>
                  <a:pt x="5681342" y="5575621"/>
                </a:cubicBezTo>
                <a:lnTo>
                  <a:pt x="5627167" y="5583215"/>
                </a:lnTo>
                <a:cubicBezTo>
                  <a:pt x="5612183" y="5597917"/>
                  <a:pt x="5611727" y="5586689"/>
                  <a:pt x="5591414" y="5587695"/>
                </a:cubicBezTo>
                <a:cubicBezTo>
                  <a:pt x="5574616" y="5587612"/>
                  <a:pt x="5598133" y="5579413"/>
                  <a:pt x="5583028" y="5580877"/>
                </a:cubicBezTo>
                <a:cubicBezTo>
                  <a:pt x="5569804" y="5586020"/>
                  <a:pt x="5562718" y="5576982"/>
                  <a:pt x="5549426" y="5582858"/>
                </a:cubicBezTo>
                <a:cubicBezTo>
                  <a:pt x="5559299" y="5589013"/>
                  <a:pt x="5515978" y="5586206"/>
                  <a:pt x="5519999" y="5592246"/>
                </a:cubicBezTo>
                <a:cubicBezTo>
                  <a:pt x="5498728" y="5585844"/>
                  <a:pt x="5500813" y="5597206"/>
                  <a:pt x="5480028" y="5597282"/>
                </a:cubicBezTo>
                <a:cubicBezTo>
                  <a:pt x="5468519" y="5595356"/>
                  <a:pt x="5461753" y="5595717"/>
                  <a:pt x="5456175" y="5600371"/>
                </a:cubicBezTo>
                <a:cubicBezTo>
                  <a:pt x="5402444" y="5590675"/>
                  <a:pt x="5431269" y="5603179"/>
                  <a:pt x="5388463" y="5602638"/>
                </a:cubicBezTo>
                <a:cubicBezTo>
                  <a:pt x="5350589" y="5601042"/>
                  <a:pt x="5310318" y="5602266"/>
                  <a:pt x="5265898" y="5591830"/>
                </a:cubicBezTo>
                <a:cubicBezTo>
                  <a:pt x="5256434" y="5588423"/>
                  <a:pt x="5240914" y="5588853"/>
                  <a:pt x="5231231" y="5592790"/>
                </a:cubicBezTo>
                <a:cubicBezTo>
                  <a:pt x="5229565" y="5593467"/>
                  <a:pt x="5228139" y="5594226"/>
                  <a:pt x="5226996" y="5595040"/>
                </a:cubicBezTo>
                <a:cubicBezTo>
                  <a:pt x="5199121" y="5587151"/>
                  <a:pt x="5190547" y="5594087"/>
                  <a:pt x="5175988" y="5588131"/>
                </a:cubicBezTo>
                <a:cubicBezTo>
                  <a:pt x="5141664" y="5589465"/>
                  <a:pt x="5120774" y="5599921"/>
                  <a:pt x="5107470" y="5594771"/>
                </a:cubicBezTo>
                <a:cubicBezTo>
                  <a:pt x="5082783" y="5597686"/>
                  <a:pt x="5044558" y="5603218"/>
                  <a:pt x="5027868" y="5605624"/>
                </a:cubicBezTo>
                <a:cubicBezTo>
                  <a:pt x="5023394" y="5609716"/>
                  <a:pt x="5015008" y="5608373"/>
                  <a:pt x="5007324" y="5609209"/>
                </a:cubicBezTo>
                <a:cubicBezTo>
                  <a:pt x="4999584" y="5613033"/>
                  <a:pt x="4963661" y="5613313"/>
                  <a:pt x="4952559" y="5611402"/>
                </a:cubicBezTo>
                <a:lnTo>
                  <a:pt x="4826081" y="5616191"/>
                </a:lnTo>
                <a:lnTo>
                  <a:pt x="4823501" y="5619174"/>
                </a:lnTo>
                <a:lnTo>
                  <a:pt x="4813093" y="5620026"/>
                </a:lnTo>
                <a:lnTo>
                  <a:pt x="4810563" y="5620787"/>
                </a:lnTo>
                <a:cubicBezTo>
                  <a:pt x="4805739" y="5622253"/>
                  <a:pt x="4800910" y="5623620"/>
                  <a:pt x="4795818" y="5624618"/>
                </a:cubicBezTo>
                <a:cubicBezTo>
                  <a:pt x="4792594" y="5611984"/>
                  <a:pt x="4751975" y="5631029"/>
                  <a:pt x="4758404" y="5619510"/>
                </a:cubicBezTo>
                <a:cubicBezTo>
                  <a:pt x="4729867" y="5622800"/>
                  <a:pt x="4743470" y="5610974"/>
                  <a:pt x="4717254" y="5624155"/>
                </a:cubicBezTo>
                <a:cubicBezTo>
                  <a:pt x="4665606" y="5620882"/>
                  <a:pt x="4638526" y="5634254"/>
                  <a:pt x="4591958" y="5624710"/>
                </a:cubicBezTo>
                <a:cubicBezTo>
                  <a:pt x="4600998" y="5629613"/>
                  <a:pt x="4491255" y="5629123"/>
                  <a:pt x="4476215" y="5628210"/>
                </a:cubicBezTo>
                <a:lnTo>
                  <a:pt x="4425193" y="5627414"/>
                </a:lnTo>
                <a:lnTo>
                  <a:pt x="4383866" y="5626546"/>
                </a:lnTo>
                <a:lnTo>
                  <a:pt x="4385596" y="5634646"/>
                </a:lnTo>
                <a:cubicBezTo>
                  <a:pt x="4373497" y="5634009"/>
                  <a:pt x="4366105" y="5636763"/>
                  <a:pt x="4360864" y="5641173"/>
                </a:cubicBezTo>
                <a:lnTo>
                  <a:pt x="4328321" y="5626332"/>
                </a:lnTo>
                <a:lnTo>
                  <a:pt x="4309842" y="5626471"/>
                </a:lnTo>
                <a:lnTo>
                  <a:pt x="4277424" y="5631598"/>
                </a:lnTo>
                <a:lnTo>
                  <a:pt x="4266627" y="5633969"/>
                </a:lnTo>
                <a:lnTo>
                  <a:pt x="4185525" y="5617508"/>
                </a:lnTo>
                <a:lnTo>
                  <a:pt x="4177617" y="5610903"/>
                </a:lnTo>
                <a:cubicBezTo>
                  <a:pt x="4169135" y="5606836"/>
                  <a:pt x="4157063" y="5604954"/>
                  <a:pt x="4136948" y="5608031"/>
                </a:cubicBezTo>
                <a:lnTo>
                  <a:pt x="4132323" y="5609784"/>
                </a:lnTo>
                <a:lnTo>
                  <a:pt x="4098620" y="5599672"/>
                </a:lnTo>
                <a:cubicBezTo>
                  <a:pt x="4087744" y="5595070"/>
                  <a:pt x="3971360" y="5589278"/>
                  <a:pt x="3963475" y="5581841"/>
                </a:cubicBezTo>
                <a:cubicBezTo>
                  <a:pt x="3836034" y="5600252"/>
                  <a:pt x="3827261" y="5567580"/>
                  <a:pt x="3703613" y="5572482"/>
                </a:cubicBezTo>
                <a:cubicBezTo>
                  <a:pt x="3596526" y="5522697"/>
                  <a:pt x="3528981" y="5553020"/>
                  <a:pt x="3432987" y="5545768"/>
                </a:cubicBezTo>
                <a:cubicBezTo>
                  <a:pt x="3341557" y="5540666"/>
                  <a:pt x="3299222" y="5556776"/>
                  <a:pt x="3176381" y="5556110"/>
                </a:cubicBezTo>
                <a:cubicBezTo>
                  <a:pt x="3046225" y="5545252"/>
                  <a:pt x="2856562" y="5551022"/>
                  <a:pt x="2710156" y="5527517"/>
                </a:cubicBezTo>
                <a:cubicBezTo>
                  <a:pt x="2595124" y="5519951"/>
                  <a:pt x="2594726" y="5525545"/>
                  <a:pt x="2550206" y="5524958"/>
                </a:cubicBezTo>
                <a:cubicBezTo>
                  <a:pt x="2535402" y="5528183"/>
                  <a:pt x="2457214" y="5518753"/>
                  <a:pt x="2443041" y="5523990"/>
                </a:cubicBezTo>
                <a:lnTo>
                  <a:pt x="2435613" y="5526704"/>
                </a:lnTo>
                <a:lnTo>
                  <a:pt x="2405682" y="5528307"/>
                </a:lnTo>
                <a:lnTo>
                  <a:pt x="2397487" y="5540337"/>
                </a:lnTo>
                <a:lnTo>
                  <a:pt x="2297454" y="5550765"/>
                </a:lnTo>
                <a:cubicBezTo>
                  <a:pt x="2230952" y="5521480"/>
                  <a:pt x="2174171" y="5556417"/>
                  <a:pt x="2056700" y="5555489"/>
                </a:cubicBezTo>
                <a:cubicBezTo>
                  <a:pt x="2025568" y="5545373"/>
                  <a:pt x="1901680" y="5520750"/>
                  <a:pt x="1878530" y="5535330"/>
                </a:cubicBezTo>
                <a:lnTo>
                  <a:pt x="1859292" y="5535461"/>
                </a:lnTo>
                <a:lnTo>
                  <a:pt x="1835626" y="5533793"/>
                </a:lnTo>
                <a:cubicBezTo>
                  <a:pt x="1823131" y="5534628"/>
                  <a:pt x="1810151" y="5536942"/>
                  <a:pt x="1798939" y="5540285"/>
                </a:cubicBezTo>
                <a:lnTo>
                  <a:pt x="1779046" y="5549949"/>
                </a:lnTo>
                <a:lnTo>
                  <a:pt x="1772421" y="5549018"/>
                </a:lnTo>
                <a:lnTo>
                  <a:pt x="1772052" y="5545689"/>
                </a:lnTo>
                <a:cubicBezTo>
                  <a:pt x="1758274" y="5534165"/>
                  <a:pt x="1670822" y="5556887"/>
                  <a:pt x="1711543" y="5534558"/>
                </a:cubicBezTo>
                <a:cubicBezTo>
                  <a:pt x="1696140" y="5533324"/>
                  <a:pt x="1670188" y="5488258"/>
                  <a:pt x="1631462" y="5491807"/>
                </a:cubicBezTo>
                <a:cubicBezTo>
                  <a:pt x="1579148" y="5498877"/>
                  <a:pt x="1591754" y="5486800"/>
                  <a:pt x="1538763" y="5482781"/>
                </a:cubicBezTo>
                <a:cubicBezTo>
                  <a:pt x="1522078" y="5456666"/>
                  <a:pt x="1527306" y="5478305"/>
                  <a:pt x="1501533" y="5467817"/>
                </a:cubicBezTo>
                <a:cubicBezTo>
                  <a:pt x="1499922" y="5487659"/>
                  <a:pt x="1473126" y="5449434"/>
                  <a:pt x="1461266" y="5469343"/>
                </a:cubicBezTo>
                <a:cubicBezTo>
                  <a:pt x="1456951" y="5466804"/>
                  <a:pt x="1453146" y="5463716"/>
                  <a:pt x="1449415" y="5460467"/>
                </a:cubicBezTo>
                <a:lnTo>
                  <a:pt x="1447454" y="5458776"/>
                </a:lnTo>
                <a:lnTo>
                  <a:pt x="1437814" y="5455515"/>
                </a:lnTo>
                <a:lnTo>
                  <a:pt x="1437334" y="5450209"/>
                </a:lnTo>
                <a:lnTo>
                  <a:pt x="1424429" y="5442157"/>
                </a:lnTo>
                <a:cubicBezTo>
                  <a:pt x="1419251" y="5439819"/>
                  <a:pt x="1413273" y="5438098"/>
                  <a:pt x="1406063" y="5437380"/>
                </a:cubicBezTo>
                <a:cubicBezTo>
                  <a:pt x="1378526" y="5442640"/>
                  <a:pt x="1350821" y="5412037"/>
                  <a:pt x="1316379" y="5419601"/>
                </a:cubicBezTo>
                <a:cubicBezTo>
                  <a:pt x="1304160" y="5420695"/>
                  <a:pt x="1269061" y="5413755"/>
                  <a:pt x="1264090" y="5406153"/>
                </a:cubicBezTo>
                <a:cubicBezTo>
                  <a:pt x="1257115" y="5403410"/>
                  <a:pt x="1247955" y="5404075"/>
                  <a:pt x="1246374" y="5396631"/>
                </a:cubicBezTo>
                <a:cubicBezTo>
                  <a:pt x="1242951" y="5387390"/>
                  <a:pt x="1213970" y="5395299"/>
                  <a:pt x="1220190" y="5386301"/>
                </a:cubicBezTo>
                <a:cubicBezTo>
                  <a:pt x="1199695" y="5391599"/>
                  <a:pt x="1189803" y="5371737"/>
                  <a:pt x="1175643" y="5364651"/>
                </a:cubicBezTo>
                <a:cubicBezTo>
                  <a:pt x="1167337" y="5367627"/>
                  <a:pt x="1159852" y="5363931"/>
                  <a:pt x="1150342" y="5358447"/>
                </a:cubicBezTo>
                <a:lnTo>
                  <a:pt x="1112024" y="5345786"/>
                </a:lnTo>
                <a:lnTo>
                  <a:pt x="1100870" y="5343651"/>
                </a:lnTo>
                <a:lnTo>
                  <a:pt x="1096383" y="5343015"/>
                </a:lnTo>
                <a:lnTo>
                  <a:pt x="1058039" y="5343504"/>
                </a:lnTo>
                <a:cubicBezTo>
                  <a:pt x="1057478" y="5341976"/>
                  <a:pt x="1056597" y="5340487"/>
                  <a:pt x="1055426" y="5339088"/>
                </a:cubicBezTo>
                <a:lnTo>
                  <a:pt x="1044738" y="5333063"/>
                </a:lnTo>
                <a:lnTo>
                  <a:pt x="1033909" y="5335680"/>
                </a:lnTo>
                <a:cubicBezTo>
                  <a:pt x="1035046" y="5328129"/>
                  <a:pt x="1022289" y="5334344"/>
                  <a:pt x="1012649" y="5334541"/>
                </a:cubicBezTo>
                <a:lnTo>
                  <a:pt x="1007115" y="5332775"/>
                </a:lnTo>
                <a:lnTo>
                  <a:pt x="987447" y="5346462"/>
                </a:lnTo>
                <a:cubicBezTo>
                  <a:pt x="976074" y="5346779"/>
                  <a:pt x="963827" y="5334768"/>
                  <a:pt x="953418" y="5333901"/>
                </a:cubicBezTo>
                <a:lnTo>
                  <a:pt x="916854" y="5329435"/>
                </a:lnTo>
                <a:lnTo>
                  <a:pt x="905651" y="5332114"/>
                </a:lnTo>
                <a:cubicBezTo>
                  <a:pt x="881256" y="5332755"/>
                  <a:pt x="855727" y="5330820"/>
                  <a:pt x="838405" y="5339470"/>
                </a:cubicBezTo>
                <a:cubicBezTo>
                  <a:pt x="831364" y="5340489"/>
                  <a:pt x="823548" y="5331589"/>
                  <a:pt x="817627" y="5330580"/>
                </a:cubicBezTo>
                <a:lnTo>
                  <a:pt x="801817" y="5325937"/>
                </a:lnTo>
                <a:lnTo>
                  <a:pt x="798857" y="5320979"/>
                </a:lnTo>
                <a:lnTo>
                  <a:pt x="788354" y="5320143"/>
                </a:lnTo>
                <a:lnTo>
                  <a:pt x="785726" y="5318989"/>
                </a:lnTo>
                <a:cubicBezTo>
                  <a:pt x="780721" y="5316767"/>
                  <a:pt x="775719" y="5314716"/>
                  <a:pt x="770507" y="5313309"/>
                </a:cubicBezTo>
                <a:cubicBezTo>
                  <a:pt x="768924" y="5335137"/>
                  <a:pt x="725899" y="5304945"/>
                  <a:pt x="733810" y="5324286"/>
                </a:cubicBezTo>
                <a:cubicBezTo>
                  <a:pt x="704886" y="5320356"/>
                  <a:pt x="720003" y="5339795"/>
                  <a:pt x="692117" y="5318786"/>
                </a:cubicBezTo>
                <a:cubicBezTo>
                  <a:pt x="640968" y="5327470"/>
                  <a:pt x="620209" y="5334772"/>
                  <a:pt x="574943" y="5327578"/>
                </a:cubicBezTo>
                <a:cubicBezTo>
                  <a:pt x="533141" y="5325624"/>
                  <a:pt x="480989" y="5305543"/>
                  <a:pt x="441302" y="5307062"/>
                </a:cubicBezTo>
                <a:cubicBezTo>
                  <a:pt x="381194" y="5308098"/>
                  <a:pt x="355572" y="5361507"/>
                  <a:pt x="336819" y="5336690"/>
                </a:cubicBezTo>
                <a:cubicBezTo>
                  <a:pt x="308424" y="5343088"/>
                  <a:pt x="294704" y="5344301"/>
                  <a:pt x="270932" y="5345451"/>
                </a:cubicBezTo>
                <a:lnTo>
                  <a:pt x="194189" y="5343588"/>
                </a:lnTo>
                <a:lnTo>
                  <a:pt x="192552" y="5342845"/>
                </a:lnTo>
                <a:cubicBezTo>
                  <a:pt x="185478" y="5341467"/>
                  <a:pt x="181262" y="5342160"/>
                  <a:pt x="178320" y="5343766"/>
                </a:cubicBezTo>
                <a:lnTo>
                  <a:pt x="175596" y="5346411"/>
                </a:lnTo>
                <a:lnTo>
                  <a:pt x="147287" y="5352625"/>
                </a:lnTo>
                <a:lnTo>
                  <a:pt x="114847" y="5355844"/>
                </a:lnTo>
                <a:lnTo>
                  <a:pt x="114306" y="5354983"/>
                </a:lnTo>
                <a:cubicBezTo>
                  <a:pt x="110042" y="5353823"/>
                  <a:pt x="100016" y="5353058"/>
                  <a:pt x="89264" y="5348886"/>
                </a:cubicBezTo>
                <a:cubicBezTo>
                  <a:pt x="93123" y="5327937"/>
                  <a:pt x="57863" y="5341064"/>
                  <a:pt x="49794" y="5329950"/>
                </a:cubicBezTo>
                <a:cubicBezTo>
                  <a:pt x="40251" y="5331715"/>
                  <a:pt x="30226" y="5333199"/>
                  <a:pt x="19924" y="5334282"/>
                </a:cubicBezTo>
                <a:lnTo>
                  <a:pt x="13819" y="5334653"/>
                </a:lnTo>
                <a:lnTo>
                  <a:pt x="13657" y="5334455"/>
                </a:lnTo>
                <a:cubicBezTo>
                  <a:pt x="12246" y="5334096"/>
                  <a:pt x="10207" y="5334053"/>
                  <a:pt x="7139" y="5334438"/>
                </a:cubicBezTo>
                <a:lnTo>
                  <a:pt x="2684" y="5335333"/>
                </a:lnTo>
                <a:lnTo>
                  <a:pt x="0" y="5335496"/>
                </a:lnTo>
                <a:lnTo>
                  <a:pt x="0" y="10592"/>
                </a:lnTo>
                <a:lnTo>
                  <a:pt x="11243827"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8E4B36E-9AF9-C624-CD51-DEDAC89C5094}"/>
              </a:ext>
            </a:extLst>
          </p:cNvPr>
          <p:cNvSpPr>
            <a:spLocks noGrp="1"/>
          </p:cNvSpPr>
          <p:nvPr>
            <p:ph type="title"/>
          </p:nvPr>
        </p:nvSpPr>
        <p:spPr>
          <a:xfrm>
            <a:off x="1629751" y="1059116"/>
            <a:ext cx="8924392" cy="933486"/>
          </a:xfrm>
        </p:spPr>
        <p:txBody>
          <a:bodyPr>
            <a:normAutofit/>
          </a:bodyPr>
          <a:lstStyle/>
          <a:p>
            <a:pPr algn="ctr"/>
            <a:r>
              <a:rPr lang="en-US" dirty="0"/>
              <a:t>Big take home points</a:t>
            </a:r>
            <a:endParaRPr lang="en-US"/>
          </a:p>
        </p:txBody>
      </p:sp>
      <p:sp>
        <p:nvSpPr>
          <p:cNvPr id="12" name="Rectangle 6">
            <a:extLst>
              <a:ext uri="{FF2B5EF4-FFF2-40B4-BE49-F238E27FC236}">
                <a16:creationId xmlns:a16="http://schemas.microsoft.com/office/drawing/2014/main" id="{16A12243-4887-4E89-8347-1146AE5D14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0000">
            <a:off x="5418161" y="351736"/>
            <a:ext cx="1352113" cy="407805"/>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 name="connsiteX0" fmla="*/ 13413 w 2201784"/>
              <a:gd name="connsiteY0" fmla="*/ 26000 h 594531"/>
              <a:gd name="connsiteX1" fmla="*/ 90315 w 2201784"/>
              <a:gd name="connsiteY1" fmla="*/ 0 h 594531"/>
              <a:gd name="connsiteX2" fmla="*/ 2170127 w 2201784"/>
              <a:gd name="connsiteY2" fmla="*/ 33245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 name="connsiteX0" fmla="*/ 13413 w 2201784"/>
              <a:gd name="connsiteY0" fmla="*/ 26000 h 594531"/>
              <a:gd name="connsiteX1" fmla="*/ 90315 w 2201784"/>
              <a:gd name="connsiteY1" fmla="*/ 0 h 594531"/>
              <a:gd name="connsiteX2" fmla="*/ 2170127 w 2201784"/>
              <a:gd name="connsiteY2" fmla="*/ 33245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cubicBezTo>
                  <a:pt x="781874" y="4129"/>
                  <a:pt x="1607589" y="24681"/>
                  <a:pt x="2170127" y="33245"/>
                </a:cubicBezTo>
                <a:cubicBezTo>
                  <a:pt x="2169852" y="63908"/>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35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6F8847E-D1E8-7960-D65F-22A27F489478}"/>
              </a:ext>
            </a:extLst>
          </p:cNvPr>
          <p:cNvSpPr>
            <a:spLocks noGrp="1"/>
          </p:cNvSpPr>
          <p:nvPr>
            <p:ph idx="1"/>
          </p:nvPr>
        </p:nvSpPr>
        <p:spPr>
          <a:xfrm>
            <a:off x="1957986" y="2292176"/>
            <a:ext cx="8273380" cy="3329395"/>
          </a:xfrm>
        </p:spPr>
        <p:txBody>
          <a:bodyPr>
            <a:normAutofit/>
          </a:bodyPr>
          <a:lstStyle/>
          <a:p>
            <a:r>
              <a:rPr lang="en-US" sz="2000"/>
              <a:t>It is </a:t>
            </a:r>
            <a:r>
              <a:rPr lang="en-US" sz="2000" b="1"/>
              <a:t>VERY </a:t>
            </a:r>
            <a:r>
              <a:rPr lang="en-US" sz="2000"/>
              <a:t>important that you understand what question to ask</a:t>
            </a:r>
          </a:p>
          <a:p>
            <a:r>
              <a:rPr lang="en-US" sz="2000"/>
              <a:t>This is an essential skill that separates you as a doctor from the rest of the care team and allows you to </a:t>
            </a:r>
            <a:r>
              <a:rPr lang="en-US" sz="2000" b="1"/>
              <a:t>make the decisions </a:t>
            </a:r>
            <a:r>
              <a:rPr lang="en-US" sz="2000"/>
              <a:t>and lead the care for your patients </a:t>
            </a:r>
          </a:p>
          <a:p>
            <a:r>
              <a:rPr lang="en-US" sz="2000"/>
              <a:t>Remember to think in terms of therapy, diagnosis, testing, prognosis, and harm.  </a:t>
            </a:r>
          </a:p>
          <a:p>
            <a:r>
              <a:rPr lang="en-US" sz="2000"/>
              <a:t>There is no one right answer for any patient scenario, always remember the importance of patient preference and patient centered outcomes, not just the outcomes of specific trials</a:t>
            </a:r>
          </a:p>
          <a:p>
            <a:endParaRPr lang="en-US" sz="2000"/>
          </a:p>
        </p:txBody>
      </p:sp>
    </p:spTree>
    <p:extLst>
      <p:ext uri="{BB962C8B-B14F-4D97-AF65-F5344CB8AC3E}">
        <p14:creationId xmlns:p14="http://schemas.microsoft.com/office/powerpoint/2010/main" val="27329114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C9774D-B16E-72B7-CC76-7A1519C22431}"/>
              </a:ext>
            </a:extLst>
          </p:cNvPr>
          <p:cNvSpPr>
            <a:spLocks noGrp="1"/>
          </p:cNvSpPr>
          <p:nvPr>
            <p:ph type="title"/>
          </p:nvPr>
        </p:nvSpPr>
        <p:spPr>
          <a:xfrm>
            <a:off x="640080" y="325369"/>
            <a:ext cx="4368602" cy="1956841"/>
          </a:xfrm>
        </p:spPr>
        <p:txBody>
          <a:bodyPr anchor="b">
            <a:normAutofit/>
          </a:bodyPr>
          <a:lstStyle/>
          <a:p>
            <a:r>
              <a:rPr lang="en-US" sz="5400"/>
              <a:t>Logistics	</a:t>
            </a:r>
          </a:p>
        </p:txBody>
      </p:sp>
      <p:sp>
        <p:nvSpPr>
          <p:cNvPr id="1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A87E42C-FAA9-B180-29E6-96891912F0CA}"/>
              </a:ext>
            </a:extLst>
          </p:cNvPr>
          <p:cNvSpPr>
            <a:spLocks noGrp="1"/>
          </p:cNvSpPr>
          <p:nvPr>
            <p:ph idx="1"/>
          </p:nvPr>
        </p:nvSpPr>
        <p:spPr>
          <a:xfrm>
            <a:off x="640080" y="2872899"/>
            <a:ext cx="7808461" cy="3320668"/>
          </a:xfrm>
        </p:spPr>
        <p:txBody>
          <a:bodyPr>
            <a:normAutofit/>
          </a:bodyPr>
          <a:lstStyle/>
          <a:p>
            <a:r>
              <a:rPr lang="en-US" sz="2200" dirty="0"/>
              <a:t>Take the quiz by Sunday at midnight in </a:t>
            </a:r>
            <a:r>
              <a:rPr lang="en-US" sz="2200" dirty="0" err="1"/>
              <a:t>Examsoft</a:t>
            </a:r>
            <a:endParaRPr lang="en-US" sz="2200" dirty="0"/>
          </a:p>
          <a:p>
            <a:r>
              <a:rPr lang="en-US" sz="2200" dirty="0"/>
              <a:t>5 questions – could do it now! </a:t>
            </a:r>
          </a:p>
          <a:p>
            <a:r>
              <a:rPr lang="en-US" sz="2200" dirty="0"/>
              <a:t>Enjoy M3 year, ask lots of questions, remain skeptical </a:t>
            </a:r>
          </a:p>
          <a:p>
            <a:pPr marL="0" indent="0">
              <a:buNone/>
            </a:pPr>
            <a:endParaRPr lang="en-US" sz="2200" dirty="0"/>
          </a:p>
          <a:p>
            <a:endParaRPr lang="en-US" sz="2200" dirty="0"/>
          </a:p>
          <a:p>
            <a:pPr marL="0" indent="0">
              <a:buNone/>
            </a:pPr>
            <a:endParaRPr lang="en-US" sz="2200" dirty="0"/>
          </a:p>
        </p:txBody>
      </p:sp>
    </p:spTree>
    <p:extLst>
      <p:ext uri="{BB962C8B-B14F-4D97-AF65-F5344CB8AC3E}">
        <p14:creationId xmlns:p14="http://schemas.microsoft.com/office/powerpoint/2010/main" val="167371690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_UNIQUEID" val="84"/>
</p:tagLst>
</file>

<file path=ppt/tags/tag2.xml><?xml version="1.0" encoding="utf-8"?>
<p:tagLst xmlns:a="http://schemas.openxmlformats.org/drawingml/2006/main" xmlns:r="http://schemas.openxmlformats.org/officeDocument/2006/relationships" xmlns:p="http://schemas.openxmlformats.org/presentationml/2006/main">
  <p:tag name="AS_UNIQUEID" val="81"/>
</p:tagLst>
</file>

<file path=ppt/tags/tag3.xml><?xml version="1.0" encoding="utf-8"?>
<p:tagLst xmlns:a="http://schemas.openxmlformats.org/drawingml/2006/main" xmlns:r="http://schemas.openxmlformats.org/officeDocument/2006/relationships" xmlns:p="http://schemas.openxmlformats.org/presentationml/2006/main">
  <p:tag name="AS_UNIQUEID" val="84"/>
</p:tagLst>
</file>

<file path=ppt/tags/tag4.xml><?xml version="1.0" encoding="utf-8"?>
<p:tagLst xmlns:a="http://schemas.openxmlformats.org/drawingml/2006/main" xmlns:r="http://schemas.openxmlformats.org/officeDocument/2006/relationships" xmlns:p="http://schemas.openxmlformats.org/presentationml/2006/main">
  <p:tag name="AS_UNIQUEID" val="81"/>
</p:tagLst>
</file>

<file path=ppt/tags/tag5.xml><?xml version="1.0" encoding="utf-8"?>
<p:tagLst xmlns:a="http://schemas.openxmlformats.org/drawingml/2006/main" xmlns:r="http://schemas.openxmlformats.org/officeDocument/2006/relationships" xmlns:p="http://schemas.openxmlformats.org/presentationml/2006/main">
  <p:tag name="AS_UNIQUEID" val="84"/>
</p:tagLst>
</file>

<file path=ppt/tags/tag6.xml><?xml version="1.0" encoding="utf-8"?>
<p:tagLst xmlns:a="http://schemas.openxmlformats.org/drawingml/2006/main" xmlns:r="http://schemas.openxmlformats.org/officeDocument/2006/relationships" xmlns:p="http://schemas.openxmlformats.org/presentationml/2006/main">
  <p:tag name="AS_UNIQUEID" val="81"/>
</p:tagLst>
</file>

<file path=ppt/tags/tag7.xml><?xml version="1.0" encoding="utf-8"?>
<p:tagLst xmlns:a="http://schemas.openxmlformats.org/drawingml/2006/main" xmlns:r="http://schemas.openxmlformats.org/officeDocument/2006/relationships" xmlns:p="http://schemas.openxmlformats.org/presentationml/2006/main">
  <p:tag name="AS_UNIQUEID" val="84"/>
</p:tagLst>
</file>

<file path=ppt/tags/tag8.xml><?xml version="1.0" encoding="utf-8"?>
<p:tagLst xmlns:a="http://schemas.openxmlformats.org/drawingml/2006/main" xmlns:r="http://schemas.openxmlformats.org/officeDocument/2006/relationships" xmlns:p="http://schemas.openxmlformats.org/presentationml/2006/main">
  <p:tag name="AS_UNIQUEID" val="81"/>
</p:tagLst>
</file>

<file path=ppt/tags/tag9.xml><?xml version="1.0" encoding="utf-8"?>
<p:tagLst xmlns:a="http://schemas.openxmlformats.org/drawingml/2006/main" xmlns:r="http://schemas.openxmlformats.org/officeDocument/2006/relationships" xmlns:p="http://schemas.openxmlformats.org/presentationml/2006/main">
  <p:tag name="AS_UNIQUEID" val="84"/>
</p:tagLst>
</file>

<file path=ppt/tags/tag10.xml><?xml version="1.0" encoding="utf-8"?>
<p:tagLst xmlns:a="http://schemas.openxmlformats.org/drawingml/2006/main" xmlns:r="http://schemas.openxmlformats.org/officeDocument/2006/relationships" xmlns:p="http://schemas.openxmlformats.org/presentationml/2006/main">
  <p:tag name="AS_UNIQUEID" val="81"/>
</p:tagLst>
</file>

<file path=ppt/tags/tag11.xml><?xml version="1.0" encoding="utf-8"?>
<p:tagLst xmlns:a="http://schemas.openxmlformats.org/drawingml/2006/main" xmlns:r="http://schemas.openxmlformats.org/officeDocument/2006/relationships" xmlns:p="http://schemas.openxmlformats.org/presentationml/2006/main">
  <p:tag name="AS_UNIQUEID" val="84"/>
</p:tagLst>
</file>

<file path=ppt/tags/tag12.xml><?xml version="1.0" encoding="utf-8"?>
<p:tagLst xmlns:a="http://schemas.openxmlformats.org/drawingml/2006/main" xmlns:r="http://schemas.openxmlformats.org/officeDocument/2006/relationships" xmlns:p="http://schemas.openxmlformats.org/presentationml/2006/main">
  <p:tag name="AS_UNIQUEID" val="8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21875</TotalTime>
  <Words>3245</Words>
  <Application>Microsoft Macintosh PowerPoint</Application>
  <PresentationFormat>Widescreen</PresentationFormat>
  <Paragraphs>274</Paragraphs>
  <Slides>45</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45</vt:i4>
      </vt:variant>
    </vt:vector>
  </HeadingPairs>
  <TitlesOfParts>
    <vt:vector size="51" baseType="lpstr">
      <vt:lpstr>Aharoni</vt:lpstr>
      <vt:lpstr>Arial</vt:lpstr>
      <vt:lpstr>Calibri</vt:lpstr>
      <vt:lpstr>Calibri Light</vt:lpstr>
      <vt:lpstr>Helvetica</vt:lpstr>
      <vt:lpstr>Office Theme</vt:lpstr>
      <vt:lpstr>Population Health M3</vt:lpstr>
      <vt:lpstr>Goals and Objectives</vt:lpstr>
      <vt:lpstr>Today’s outline</vt:lpstr>
      <vt:lpstr>Reminder of EBM Principles </vt:lpstr>
      <vt:lpstr>What Is the Question? </vt:lpstr>
      <vt:lpstr>Clarifying the question</vt:lpstr>
      <vt:lpstr>Clarifying the question</vt:lpstr>
      <vt:lpstr>Google</vt:lpstr>
      <vt:lpstr>Uptodate</vt:lpstr>
      <vt:lpstr>Pubmed</vt:lpstr>
      <vt:lpstr>What is the question?</vt:lpstr>
      <vt:lpstr>The Structure: PICO (TT) </vt:lpstr>
      <vt:lpstr>Types of Foreground Clinical Questions</vt:lpstr>
      <vt:lpstr>Finding a Suitably Designed Study for Your Question Type </vt:lpstr>
      <vt:lpstr>Finding a Suitably Designed Study for Your Question Type </vt:lpstr>
      <vt:lpstr>Finding a Suitably Designed Study for Your Question Type </vt:lpstr>
      <vt:lpstr>Finding a Suitably Designed Study for Your Question Type </vt:lpstr>
      <vt:lpstr>Finding a Suitably Designed Study for Your Question Type </vt:lpstr>
      <vt:lpstr>Revisit our chest pain question?</vt:lpstr>
      <vt:lpstr>Diagnosis</vt:lpstr>
      <vt:lpstr>Diagnostic Test</vt:lpstr>
      <vt:lpstr>Prognosis</vt:lpstr>
      <vt:lpstr>Harm</vt:lpstr>
      <vt:lpstr>Refining the question</vt:lpstr>
      <vt:lpstr>www.vcuultrasound.com/question</vt:lpstr>
      <vt:lpstr>Refining the question</vt:lpstr>
      <vt:lpstr>Refining the question</vt:lpstr>
      <vt:lpstr>Refining the question</vt:lpstr>
      <vt:lpstr>www.vcuultrasound.com/question</vt:lpstr>
      <vt:lpstr>Refining the question</vt:lpstr>
      <vt:lpstr>Refining the question</vt:lpstr>
      <vt:lpstr>Refining the question</vt:lpstr>
      <vt:lpstr>Refining the question</vt:lpstr>
      <vt:lpstr>Refining the question</vt:lpstr>
      <vt:lpstr>Refining the question</vt:lpstr>
      <vt:lpstr>Refining the question</vt:lpstr>
      <vt:lpstr>Refining the question</vt:lpstr>
      <vt:lpstr>Refining the question</vt:lpstr>
      <vt:lpstr>Refining the question</vt:lpstr>
      <vt:lpstr>Refining the question</vt:lpstr>
      <vt:lpstr>Where do I find the evidence? </vt:lpstr>
      <vt:lpstr>Use pre-appraised evidence first</vt:lpstr>
      <vt:lpstr>Future sessions: </vt:lpstr>
      <vt:lpstr>Big take home points</vt:lpstr>
      <vt:lpstr>Logistics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Population Health M3</dc:title>
  <dc:creator>Michael Joyce</dc:creator>
  <cp:lastModifiedBy>Michael Joyce</cp:lastModifiedBy>
  <cp:revision>22</cp:revision>
  <dcterms:created xsi:type="dcterms:W3CDTF">2022-07-06T12:32:15Z</dcterms:created>
  <dcterms:modified xsi:type="dcterms:W3CDTF">2024-03-21T18:55:16Z</dcterms:modified>
</cp:coreProperties>
</file>