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</p:sldIdLst>
  <p:sldSz cx="18288000" cy="10287000"/>
  <p:notesSz cx="6858000" cy="9144000"/>
  <p:embeddedFontLst>
    <p:embeddedFont>
      <p:font typeface="Jua" pitchFamily="2" charset="-127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oudy Old Style" panose="02020502050305020303" pitchFamily="18" charset="77"/>
      <p:regular r:id="rId20"/>
      <p:bold r:id="rId21"/>
      <p:italic r:id="rId22"/>
    </p:embeddedFont>
    <p:embeddedFont>
      <p:font typeface="Waffle Soft" panose="02000503000000020004" pitchFamily="2" charset="7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51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94558" autoAdjust="0"/>
  </p:normalViewPr>
  <p:slideViewPr>
    <p:cSldViewPr>
      <p:cViewPr varScale="1">
        <p:scale>
          <a:sx n="80" d="100"/>
          <a:sy n="80" d="100"/>
        </p:scale>
        <p:origin x="56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image" Target="../media/image22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16.svg"/><Relationship Id="rId15" Type="http://schemas.openxmlformats.org/officeDocument/2006/relationships/image" Target="../media/image17.png"/><Relationship Id="rId10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26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svg"/><Relationship Id="rId7" Type="http://schemas.openxmlformats.org/officeDocument/2006/relationships/image" Target="../media/image3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39.png"/><Relationship Id="rId7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42.svg"/><Relationship Id="rId5" Type="http://schemas.openxmlformats.org/officeDocument/2006/relationships/image" Target="../media/image6.svg"/><Relationship Id="rId10" Type="http://schemas.openxmlformats.org/officeDocument/2006/relationships/image" Target="../media/image41.png"/><Relationship Id="rId4" Type="http://schemas.openxmlformats.org/officeDocument/2006/relationships/image" Target="../media/image5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16.svg"/><Relationship Id="rId3" Type="http://schemas.openxmlformats.org/officeDocument/2006/relationships/image" Target="../media/image22.svg"/><Relationship Id="rId7" Type="http://schemas.openxmlformats.org/officeDocument/2006/relationships/image" Target="../media/image46.svg"/><Relationship Id="rId12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10.png"/><Relationship Id="rId3" Type="http://schemas.openxmlformats.org/officeDocument/2006/relationships/image" Target="../media/image53.sv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17" Type="http://schemas.openxmlformats.org/officeDocument/2006/relationships/image" Target="../media/image63.png"/><Relationship Id="rId2" Type="http://schemas.openxmlformats.org/officeDocument/2006/relationships/image" Target="../media/image52.png"/><Relationship Id="rId16" Type="http://schemas.openxmlformats.org/officeDocument/2006/relationships/image" Target="../media/image6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6.svg"/><Relationship Id="rId15" Type="http://schemas.openxmlformats.org/officeDocument/2006/relationships/image" Target="../media/image61.png"/><Relationship Id="rId10" Type="http://schemas.openxmlformats.org/officeDocument/2006/relationships/image" Target="../media/image58.svg"/><Relationship Id="rId4" Type="http://schemas.openxmlformats.org/officeDocument/2006/relationships/image" Target="../media/image5.png"/><Relationship Id="rId9" Type="http://schemas.openxmlformats.org/officeDocument/2006/relationships/image" Target="../media/image57.png"/><Relationship Id="rId1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73.svg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svg"/><Relationship Id="rId5" Type="http://schemas.openxmlformats.org/officeDocument/2006/relationships/image" Target="../media/image71.svg"/><Relationship Id="rId15" Type="http://schemas.openxmlformats.org/officeDocument/2006/relationships/image" Target="../media/image50.sv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svg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2.svg"/><Relationship Id="rId7" Type="http://schemas.openxmlformats.org/officeDocument/2006/relationships/image" Target="../media/image12.png"/><Relationship Id="rId12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3.svg"/><Relationship Id="rId5" Type="http://schemas.openxmlformats.org/officeDocument/2006/relationships/image" Target="../media/image79.png"/><Relationship Id="rId10" Type="http://schemas.openxmlformats.org/officeDocument/2006/relationships/image" Target="../media/image82.png"/><Relationship Id="rId4" Type="http://schemas.openxmlformats.org/officeDocument/2006/relationships/image" Target="../media/image78.png"/><Relationship Id="rId9" Type="http://schemas.openxmlformats.org/officeDocument/2006/relationships/image" Target="../media/image8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91.svg"/><Relationship Id="rId3" Type="http://schemas.openxmlformats.org/officeDocument/2006/relationships/image" Target="../media/image6.svg"/><Relationship Id="rId7" Type="http://schemas.openxmlformats.org/officeDocument/2006/relationships/image" Target="../media/image87.svg"/><Relationship Id="rId12" Type="http://schemas.openxmlformats.org/officeDocument/2006/relationships/image" Target="../media/image90.png"/><Relationship Id="rId17" Type="http://schemas.openxmlformats.org/officeDocument/2006/relationships/image" Target="../media/image53.svg"/><Relationship Id="rId2" Type="http://schemas.openxmlformats.org/officeDocument/2006/relationships/image" Target="../media/image5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89.svg"/><Relationship Id="rId5" Type="http://schemas.openxmlformats.org/officeDocument/2006/relationships/image" Target="../media/image85.svg"/><Relationship Id="rId15" Type="http://schemas.openxmlformats.org/officeDocument/2006/relationships/image" Target="../media/image9.svg"/><Relationship Id="rId10" Type="http://schemas.openxmlformats.org/officeDocument/2006/relationships/image" Target="../media/image88.png"/><Relationship Id="rId4" Type="http://schemas.openxmlformats.org/officeDocument/2006/relationships/image" Target="../media/image84.png"/><Relationship Id="rId9" Type="http://schemas.openxmlformats.org/officeDocument/2006/relationships/image" Target="../media/image28.sv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9.svg"/><Relationship Id="rId3" Type="http://schemas.openxmlformats.org/officeDocument/2006/relationships/image" Target="../media/image6.svg"/><Relationship Id="rId7" Type="http://schemas.openxmlformats.org/officeDocument/2006/relationships/image" Target="../media/image95.svg"/><Relationship Id="rId12" Type="http://schemas.openxmlformats.org/officeDocument/2006/relationships/image" Target="../media/image88.png"/><Relationship Id="rId17" Type="http://schemas.openxmlformats.org/officeDocument/2006/relationships/image" Target="../media/image9.svg"/><Relationship Id="rId2" Type="http://schemas.openxmlformats.org/officeDocument/2006/relationships/image" Target="../media/image5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28.svg"/><Relationship Id="rId5" Type="http://schemas.openxmlformats.org/officeDocument/2006/relationships/image" Target="../media/image93.svg"/><Relationship Id="rId15" Type="http://schemas.openxmlformats.org/officeDocument/2006/relationships/image" Target="../media/image91.svg"/><Relationship Id="rId10" Type="http://schemas.openxmlformats.org/officeDocument/2006/relationships/image" Target="../media/image27.png"/><Relationship Id="rId4" Type="http://schemas.openxmlformats.org/officeDocument/2006/relationships/image" Target="../media/image92.png"/><Relationship Id="rId9" Type="http://schemas.openxmlformats.org/officeDocument/2006/relationships/image" Target="../media/image87.svg"/><Relationship Id="rId1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BD0A28C-A2DD-411A-4473-581C58A1412C}"/>
              </a:ext>
            </a:extLst>
          </p:cNvPr>
          <p:cNvSpPr/>
          <p:nvPr/>
        </p:nvSpPr>
        <p:spPr>
          <a:xfrm>
            <a:off x="5020787" y="8551242"/>
            <a:ext cx="8085614" cy="17145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12694177" y="5612644"/>
            <a:ext cx="7249040" cy="6379155"/>
          </a:xfrm>
          <a:custGeom>
            <a:avLst/>
            <a:gdLst/>
            <a:ahLst/>
            <a:cxnLst/>
            <a:rect l="l" t="t" r="r" b="b"/>
            <a:pathLst>
              <a:path w="7249040" h="6379155">
                <a:moveTo>
                  <a:pt x="0" y="0"/>
                </a:moveTo>
                <a:lnTo>
                  <a:pt x="7249040" y="0"/>
                </a:lnTo>
                <a:lnTo>
                  <a:pt x="7249040" y="6379155"/>
                </a:lnTo>
                <a:lnTo>
                  <a:pt x="0" y="63791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4539110">
            <a:off x="11660771" y="2140003"/>
            <a:ext cx="10210842" cy="6403049"/>
          </a:xfrm>
          <a:custGeom>
            <a:avLst/>
            <a:gdLst/>
            <a:ahLst/>
            <a:cxnLst/>
            <a:rect l="l" t="t" r="r" b="b"/>
            <a:pathLst>
              <a:path w="10210842" h="6403049">
                <a:moveTo>
                  <a:pt x="0" y="0"/>
                </a:moveTo>
                <a:lnTo>
                  <a:pt x="10210843" y="0"/>
                </a:lnTo>
                <a:lnTo>
                  <a:pt x="10210843" y="6403048"/>
                </a:lnTo>
                <a:lnTo>
                  <a:pt x="0" y="6403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259875">
            <a:off x="13007911" y="2008901"/>
            <a:ext cx="8065786" cy="7067645"/>
          </a:xfrm>
          <a:custGeom>
            <a:avLst/>
            <a:gdLst/>
            <a:ahLst/>
            <a:cxnLst/>
            <a:rect l="l" t="t" r="r" b="b"/>
            <a:pathLst>
              <a:path w="8065786" h="7067645">
                <a:moveTo>
                  <a:pt x="0" y="0"/>
                </a:moveTo>
                <a:lnTo>
                  <a:pt x="8065786" y="0"/>
                </a:lnTo>
                <a:lnTo>
                  <a:pt x="8065786" y="7067645"/>
                </a:lnTo>
                <a:lnTo>
                  <a:pt x="0" y="7067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45433" y="1487313"/>
            <a:ext cx="10387693" cy="5050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8599" spc="-601" dirty="0">
                <a:solidFill>
                  <a:srgbClr val="F5F1DD"/>
                </a:solidFill>
                <a:latin typeface="Waffle Soft"/>
              </a:rPr>
              <a:t>Interdisciplinary Recipe Creation Project to Guide Healthy Eating in Pediatrics</a:t>
            </a:r>
          </a:p>
        </p:txBody>
      </p:sp>
      <p:sp>
        <p:nvSpPr>
          <p:cNvPr id="6" name="Freeform 6"/>
          <p:cNvSpPr/>
          <p:nvPr/>
        </p:nvSpPr>
        <p:spPr>
          <a:xfrm>
            <a:off x="-1810867" y="-2073468"/>
            <a:ext cx="6314885" cy="6504095"/>
          </a:xfrm>
          <a:custGeom>
            <a:avLst/>
            <a:gdLst/>
            <a:ahLst/>
            <a:cxnLst/>
            <a:rect l="l" t="t" r="r" b="b"/>
            <a:pathLst>
              <a:path w="6314885" h="6504095">
                <a:moveTo>
                  <a:pt x="0" y="0"/>
                </a:moveTo>
                <a:lnTo>
                  <a:pt x="6314886" y="0"/>
                </a:lnTo>
                <a:lnTo>
                  <a:pt x="6314886" y="6504095"/>
                </a:lnTo>
                <a:lnTo>
                  <a:pt x="0" y="6504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451101">
            <a:off x="-3438629" y="3567083"/>
            <a:ext cx="8259177" cy="6837910"/>
          </a:xfrm>
          <a:custGeom>
            <a:avLst/>
            <a:gdLst/>
            <a:ahLst/>
            <a:cxnLst/>
            <a:rect l="l" t="t" r="r" b="b"/>
            <a:pathLst>
              <a:path w="8259177" h="6837910">
                <a:moveTo>
                  <a:pt x="0" y="0"/>
                </a:moveTo>
                <a:lnTo>
                  <a:pt x="8259177" y="0"/>
                </a:lnTo>
                <a:lnTo>
                  <a:pt x="8259177" y="6837910"/>
                </a:lnTo>
                <a:lnTo>
                  <a:pt x="0" y="68379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278745" y="676181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842368" y="435624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839112">
            <a:off x="600393" y="6867102"/>
            <a:ext cx="4728595" cy="4782397"/>
          </a:xfrm>
          <a:custGeom>
            <a:avLst/>
            <a:gdLst/>
            <a:ahLst/>
            <a:cxnLst/>
            <a:rect l="l" t="t" r="r" b="b"/>
            <a:pathLst>
              <a:path w="4728595" h="4782397">
                <a:moveTo>
                  <a:pt x="0" y="0"/>
                </a:moveTo>
                <a:lnTo>
                  <a:pt x="4728595" y="0"/>
                </a:lnTo>
                <a:lnTo>
                  <a:pt x="4728595" y="4782396"/>
                </a:lnTo>
                <a:lnTo>
                  <a:pt x="0" y="47823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874021" flipV="1">
            <a:off x="390609" y="-594484"/>
            <a:ext cx="3442968" cy="3546128"/>
          </a:xfrm>
          <a:custGeom>
            <a:avLst/>
            <a:gdLst/>
            <a:ahLst/>
            <a:cxnLst/>
            <a:rect l="l" t="t" r="r" b="b"/>
            <a:pathLst>
              <a:path w="3442968" h="3546128">
                <a:moveTo>
                  <a:pt x="0" y="3546128"/>
                </a:moveTo>
                <a:lnTo>
                  <a:pt x="3442968" y="3546128"/>
                </a:lnTo>
                <a:lnTo>
                  <a:pt x="3442968" y="0"/>
                </a:lnTo>
                <a:lnTo>
                  <a:pt x="0" y="0"/>
                </a:lnTo>
                <a:lnTo>
                  <a:pt x="0" y="3546128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6175058">
            <a:off x="11836270" y="5374141"/>
            <a:ext cx="2262200" cy="2078396"/>
          </a:xfrm>
          <a:custGeom>
            <a:avLst/>
            <a:gdLst/>
            <a:ahLst/>
            <a:cxnLst/>
            <a:rect l="l" t="t" r="r" b="b"/>
            <a:pathLst>
              <a:path w="2262200" h="2078396">
                <a:moveTo>
                  <a:pt x="0" y="0"/>
                </a:moveTo>
                <a:lnTo>
                  <a:pt x="2262200" y="0"/>
                </a:lnTo>
                <a:lnTo>
                  <a:pt x="2262200" y="2078396"/>
                </a:lnTo>
                <a:lnTo>
                  <a:pt x="0" y="207839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519093" y="3760979"/>
            <a:ext cx="1705094" cy="1317572"/>
          </a:xfrm>
          <a:custGeom>
            <a:avLst/>
            <a:gdLst/>
            <a:ahLst/>
            <a:cxnLst/>
            <a:rect l="l" t="t" r="r" b="b"/>
            <a:pathLst>
              <a:path w="1705094" h="1317572">
                <a:moveTo>
                  <a:pt x="0" y="0"/>
                </a:moveTo>
                <a:lnTo>
                  <a:pt x="1705093" y="0"/>
                </a:lnTo>
                <a:lnTo>
                  <a:pt x="1705093" y="1317572"/>
                </a:lnTo>
                <a:lnTo>
                  <a:pt x="0" y="13175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562145" y="7075813"/>
            <a:ext cx="8825992" cy="194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Stephanie Joyce, MSPAS, PA-C, MS, RD</a:t>
            </a:r>
          </a:p>
          <a:p>
            <a:pPr algn="ctr">
              <a:lnSpc>
                <a:spcPts val="5179"/>
              </a:lnSpc>
            </a:pPr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In collaboration with Hannah </a:t>
            </a:r>
            <a:r>
              <a:rPr lang="en-US" sz="3200" b="1" dirty="0" err="1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Hollon</a:t>
            </a:r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, MD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dirty="0">
              <a:solidFill>
                <a:srgbClr val="544541"/>
              </a:solidFill>
              <a:latin typeface="Goudy Old Style" panose="02020502050305020303" pitchFamily="18" charset="0"/>
            </a:endParaRPr>
          </a:p>
        </p:txBody>
      </p:sp>
      <p:pic>
        <p:nvPicPr>
          <p:cNvPr id="17" name="Picture 1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78DFCCF4-8CF1-601A-D496-759D1BDE55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8950600"/>
            <a:ext cx="3712166" cy="1099901"/>
          </a:xfrm>
          <a:prstGeom prst="rect">
            <a:avLst/>
          </a:prstGeom>
        </p:spPr>
      </p:pic>
      <p:pic>
        <p:nvPicPr>
          <p:cNvPr id="18" name="Picture 17" descr="A yellow letter u on a black background&#10;&#10;Description automatically generated">
            <a:extLst>
              <a:ext uri="{FF2B5EF4-FFF2-40B4-BE49-F238E27FC236}">
                <a16:creationId xmlns:a16="http://schemas.microsoft.com/office/drawing/2014/main" id="{116954CC-FA7F-698E-D608-EFA1309FF8E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52" y="9150338"/>
            <a:ext cx="3867348" cy="670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1340494" y="-3416983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5"/>
                </a:lnTo>
                <a:lnTo>
                  <a:pt x="0" y="770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700000">
            <a:off x="-2397897" y="9216781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3071549">
            <a:off x="2961436" y="7983346"/>
            <a:ext cx="3269329" cy="3003696"/>
          </a:xfrm>
          <a:custGeom>
            <a:avLst/>
            <a:gdLst/>
            <a:ahLst/>
            <a:cxnLst/>
            <a:rect l="l" t="t" r="r" b="b"/>
            <a:pathLst>
              <a:path w="3269329" h="3003696">
                <a:moveTo>
                  <a:pt x="0" y="0"/>
                </a:moveTo>
                <a:lnTo>
                  <a:pt x="3269329" y="0"/>
                </a:lnTo>
                <a:lnTo>
                  <a:pt x="3269329" y="3003696"/>
                </a:lnTo>
                <a:lnTo>
                  <a:pt x="0" y="3003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4174730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91582" y="9470244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12307" y="9485194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0826" y="593137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2" y="0"/>
                </a:lnTo>
                <a:lnTo>
                  <a:pt x="4393822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220424" y="-1435869"/>
            <a:ext cx="5885616" cy="5885616"/>
          </a:xfrm>
          <a:custGeom>
            <a:avLst/>
            <a:gdLst/>
            <a:ahLst/>
            <a:cxnLst/>
            <a:rect l="l" t="t" r="r" b="b"/>
            <a:pathLst>
              <a:path w="5885616" h="5885616">
                <a:moveTo>
                  <a:pt x="0" y="0"/>
                </a:moveTo>
                <a:lnTo>
                  <a:pt x="5885616" y="0"/>
                </a:lnTo>
                <a:lnTo>
                  <a:pt x="5885616" y="5885616"/>
                </a:lnTo>
                <a:lnTo>
                  <a:pt x="0" y="58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11069663" y="1244024"/>
            <a:ext cx="7482035" cy="9561706"/>
          </a:xfrm>
          <a:custGeom>
            <a:avLst/>
            <a:gdLst/>
            <a:ahLst/>
            <a:cxnLst/>
            <a:rect l="l" t="t" r="r" b="b"/>
            <a:pathLst>
              <a:path w="7482035" h="9561706">
                <a:moveTo>
                  <a:pt x="7482035" y="0"/>
                </a:moveTo>
                <a:lnTo>
                  <a:pt x="0" y="0"/>
                </a:lnTo>
                <a:lnTo>
                  <a:pt x="0" y="9561706"/>
                </a:lnTo>
                <a:lnTo>
                  <a:pt x="7482035" y="9561706"/>
                </a:lnTo>
                <a:lnTo>
                  <a:pt x="7482035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7644902">
            <a:off x="15053999" y="-1028700"/>
            <a:ext cx="3995097" cy="4114800"/>
          </a:xfrm>
          <a:custGeom>
            <a:avLst/>
            <a:gdLst/>
            <a:ahLst/>
            <a:cxnLst/>
            <a:rect l="l" t="t" r="r" b="b"/>
            <a:pathLst>
              <a:path w="3995097" h="4114800">
                <a:moveTo>
                  <a:pt x="0" y="0"/>
                </a:moveTo>
                <a:lnTo>
                  <a:pt x="3995097" y="0"/>
                </a:lnTo>
                <a:lnTo>
                  <a:pt x="39950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726728" y="8008207"/>
            <a:ext cx="1984926" cy="1533807"/>
          </a:xfrm>
          <a:custGeom>
            <a:avLst/>
            <a:gdLst/>
            <a:ahLst/>
            <a:cxnLst/>
            <a:rect l="l" t="t" r="r" b="b"/>
            <a:pathLst>
              <a:path w="1984926" h="1533807">
                <a:moveTo>
                  <a:pt x="0" y="0"/>
                </a:moveTo>
                <a:lnTo>
                  <a:pt x="1984926" y="0"/>
                </a:lnTo>
                <a:lnTo>
                  <a:pt x="1984926" y="1533807"/>
                </a:lnTo>
                <a:lnTo>
                  <a:pt x="0" y="15338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22590" y="1640289"/>
            <a:ext cx="6922341" cy="195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04"/>
              </a:lnSpc>
            </a:pPr>
            <a:r>
              <a:rPr lang="en-US" sz="5499" spc="-384">
                <a:solidFill>
                  <a:srgbClr val="387647"/>
                </a:solidFill>
                <a:latin typeface="Waffle Soft"/>
              </a:rPr>
              <a:t>Dietary Recommendations for Pediatrics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108055"/>
            <a:ext cx="8682954" cy="1318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Goudy Old Style" panose="02020502050305020303" pitchFamily="18" charset="0"/>
              </a:rPr>
              <a:t>Children should eat at least 3-5 servings of vegetables and fruits per day</a:t>
            </a:r>
            <a:r>
              <a:rPr lang="en-US" sz="2899" baseline="30000" dirty="0">
                <a:solidFill>
                  <a:srgbClr val="544541"/>
                </a:solidFill>
                <a:latin typeface="Goudy Old Style" panose="02020502050305020303" pitchFamily="18" charset="0"/>
              </a:rPr>
              <a:t>1</a:t>
            </a:r>
          </a:p>
          <a:p>
            <a:pPr>
              <a:lnSpc>
                <a:spcPts val="3450"/>
              </a:lnSpc>
            </a:pPr>
            <a:endParaRPr lang="en-US" sz="28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5805982"/>
            <a:ext cx="645180" cy="569371"/>
          </a:xfrm>
          <a:custGeom>
            <a:avLst/>
            <a:gdLst/>
            <a:ahLst/>
            <a:cxnLst/>
            <a:rect l="l" t="t" r="r" b="b"/>
            <a:pathLst>
              <a:path w="645180" h="569371">
                <a:moveTo>
                  <a:pt x="0" y="0"/>
                </a:moveTo>
                <a:lnTo>
                  <a:pt x="645180" y="0"/>
                </a:lnTo>
                <a:lnTo>
                  <a:pt x="645180" y="569371"/>
                </a:lnTo>
                <a:lnTo>
                  <a:pt x="0" y="569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53691" y="5508096"/>
            <a:ext cx="8832973" cy="222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n-US" sz="2899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Hamner</a:t>
            </a:r>
            <a:r>
              <a:rPr lang="en-US" sz="2899" dirty="0">
                <a:solidFill>
                  <a:srgbClr val="544541"/>
                </a:solidFill>
                <a:latin typeface="Goudy Old Style" panose="02020502050305020303" pitchFamily="18" charset="0"/>
              </a:rPr>
              <a:t> and colleagues</a:t>
            </a:r>
            <a:r>
              <a:rPr lang="en-US" sz="2899" baseline="30000" dirty="0">
                <a:solidFill>
                  <a:srgbClr val="544541"/>
                </a:solidFill>
                <a:latin typeface="Goudy Old Style" panose="02020502050305020303" pitchFamily="18" charset="0"/>
              </a:rPr>
              <a:t>2</a:t>
            </a:r>
            <a:r>
              <a:rPr lang="en-US" sz="2899" dirty="0">
                <a:solidFill>
                  <a:srgbClr val="544541"/>
                </a:solidFill>
                <a:latin typeface="Goudy Old Style" panose="02020502050305020303" pitchFamily="18" charset="0"/>
              </a:rPr>
              <a:t> found that for children between the age of 1 -5 </a:t>
            </a:r>
          </a:p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Goudy Old Style" panose="02020502050305020303" pitchFamily="18" charset="0"/>
              </a:rPr>
              <a:t>•1 in 2 did not eat a daily vegetable</a:t>
            </a:r>
          </a:p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Goudy Old Style" panose="02020502050305020303" pitchFamily="18" charset="0"/>
              </a:rPr>
              <a:t>•1 in 3 did not eat a daily fruit</a:t>
            </a:r>
          </a:p>
          <a:p>
            <a:pPr marL="0" lvl="0" indent="0" algn="l">
              <a:lnSpc>
                <a:spcPts val="3212"/>
              </a:lnSpc>
              <a:spcBef>
                <a:spcPct val="0"/>
              </a:spcBef>
            </a:pPr>
            <a:endParaRPr lang="en-US" sz="2899" dirty="0">
              <a:solidFill>
                <a:srgbClr val="544541"/>
              </a:solidFill>
              <a:latin typeface="Goudy Old Style" panose="020205020503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7191830" y="8276891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93615">
            <a:off x="-3741018" y="-5103135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6" y="0"/>
                </a:lnTo>
                <a:lnTo>
                  <a:pt x="7482036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42437">
            <a:off x="-2075968" y="5675100"/>
            <a:ext cx="11973454" cy="6596284"/>
          </a:xfrm>
          <a:custGeom>
            <a:avLst/>
            <a:gdLst/>
            <a:ahLst/>
            <a:cxnLst/>
            <a:rect l="l" t="t" r="r" b="b"/>
            <a:pathLst>
              <a:path w="11973454" h="6596284">
                <a:moveTo>
                  <a:pt x="0" y="0"/>
                </a:moveTo>
                <a:lnTo>
                  <a:pt x="11973453" y="0"/>
                </a:lnTo>
                <a:lnTo>
                  <a:pt x="11973453" y="6596285"/>
                </a:lnTo>
                <a:lnTo>
                  <a:pt x="0" y="6596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293092" y="2572710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281081" y="4557811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293092" y="5982562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437055" y="2493089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437055" y="4237472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459011" y="5849189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531015" y="8790175"/>
            <a:ext cx="5857826" cy="3951370"/>
          </a:xfrm>
          <a:custGeom>
            <a:avLst/>
            <a:gdLst/>
            <a:ahLst/>
            <a:cxnLst/>
            <a:rect l="l" t="t" r="r" b="b"/>
            <a:pathLst>
              <a:path w="5857826" h="3951370">
                <a:moveTo>
                  <a:pt x="0" y="0"/>
                </a:moveTo>
                <a:lnTo>
                  <a:pt x="5857826" y="0"/>
                </a:lnTo>
                <a:lnTo>
                  <a:pt x="5857826" y="3951370"/>
                </a:lnTo>
                <a:lnTo>
                  <a:pt x="0" y="39513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495722">
            <a:off x="7432046" y="3075839"/>
            <a:ext cx="518246" cy="1288602"/>
          </a:xfrm>
          <a:custGeom>
            <a:avLst/>
            <a:gdLst/>
            <a:ahLst/>
            <a:cxnLst/>
            <a:rect l="l" t="t" r="r" b="b"/>
            <a:pathLst>
              <a:path w="518246" h="1288602">
                <a:moveTo>
                  <a:pt x="0" y="0"/>
                </a:moveTo>
                <a:lnTo>
                  <a:pt x="518246" y="0"/>
                </a:lnTo>
                <a:lnTo>
                  <a:pt x="518246" y="1288602"/>
                </a:lnTo>
                <a:lnTo>
                  <a:pt x="0" y="12886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715014" y="3236199"/>
            <a:ext cx="7735140" cy="202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43"/>
              </a:lnSpc>
            </a:pPr>
            <a:r>
              <a:rPr lang="en-US" sz="8399" spc="-587" dirty="0">
                <a:solidFill>
                  <a:srgbClr val="387647"/>
                </a:solidFill>
                <a:latin typeface="Waffle Soft"/>
              </a:rPr>
              <a:t>Perceived barriers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67774" y="4902617"/>
            <a:ext cx="2609793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 dirty="0">
                <a:solidFill>
                  <a:srgbClr val="544541"/>
                </a:solidFill>
                <a:latin typeface="Jua"/>
              </a:rPr>
              <a:t>lack of exposure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89615" y="6126303"/>
            <a:ext cx="3088185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lack of interest,  knowledge, and skills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96543" y="4608540"/>
            <a:ext cx="1903269" cy="50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lack of time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80339" y="6287554"/>
            <a:ext cx="2179589" cy="50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0"/>
              </a:lnSpc>
              <a:spcBef>
                <a:spcPct val="0"/>
              </a:spcBef>
            </a:pPr>
            <a:r>
              <a:rPr lang="en-US" sz="2899">
                <a:solidFill>
                  <a:srgbClr val="544541"/>
                </a:solidFill>
                <a:latin typeface="Jua"/>
              </a:rPr>
              <a:t>cost of food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50154" y="722319"/>
            <a:ext cx="3484100" cy="159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544541"/>
                </a:solidFill>
                <a:latin typeface="Jua"/>
              </a:rPr>
              <a:t>Childrens</a:t>
            </a:r>
            <a:r>
              <a:rPr lang="en-US" sz="2899" dirty="0">
                <a:solidFill>
                  <a:srgbClr val="544541"/>
                </a:solidFill>
                <a:latin typeface="Jua"/>
              </a:rPr>
              <a:t>’ barriers to fruit and vegetable intake</a:t>
            </a:r>
            <a:r>
              <a:rPr lang="en-US" sz="2899" baseline="30000" dirty="0">
                <a:solidFill>
                  <a:srgbClr val="544541"/>
                </a:solidFill>
                <a:latin typeface="Jua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92344" y="2726552"/>
            <a:ext cx="2151825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 dirty="0">
                <a:solidFill>
                  <a:srgbClr val="544541"/>
                </a:solidFill>
                <a:latin typeface="Jua"/>
              </a:rPr>
              <a:t>food preferences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06128" y="776929"/>
            <a:ext cx="3484100" cy="1460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Caregivers’ barriers to making meals at home</a:t>
            </a:r>
            <a:r>
              <a:rPr lang="en-US" sz="2799" baseline="30000" dirty="0">
                <a:solidFill>
                  <a:srgbClr val="544541"/>
                </a:solidFill>
                <a:latin typeface="Jua"/>
              </a:rPr>
              <a:t>4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437055" y="7462545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4280339" y="7696008"/>
            <a:ext cx="2351899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lack of cooking skills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08103" y="2614793"/>
            <a:ext cx="2151825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food preferences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5340">
            <a:off x="11883085" y="-1805575"/>
            <a:ext cx="10101878" cy="9811449"/>
          </a:xfrm>
          <a:custGeom>
            <a:avLst/>
            <a:gdLst/>
            <a:ahLst/>
            <a:cxnLst/>
            <a:rect l="l" t="t" r="r" b="b"/>
            <a:pathLst>
              <a:path w="10101878" h="9811449">
                <a:moveTo>
                  <a:pt x="0" y="0"/>
                </a:moveTo>
                <a:lnTo>
                  <a:pt x="10101878" y="0"/>
                </a:lnTo>
                <a:lnTo>
                  <a:pt x="10101878" y="9811449"/>
                </a:lnTo>
                <a:lnTo>
                  <a:pt x="0" y="9811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95637" y="6747576"/>
            <a:ext cx="8183640" cy="7078849"/>
          </a:xfrm>
          <a:custGeom>
            <a:avLst/>
            <a:gdLst/>
            <a:ahLst/>
            <a:cxnLst/>
            <a:rect l="l" t="t" r="r" b="b"/>
            <a:pathLst>
              <a:path w="8183640" h="7078849">
                <a:moveTo>
                  <a:pt x="0" y="0"/>
                </a:moveTo>
                <a:lnTo>
                  <a:pt x="8183640" y="0"/>
                </a:lnTo>
                <a:lnTo>
                  <a:pt x="8183640" y="7078848"/>
                </a:lnTo>
                <a:lnTo>
                  <a:pt x="0" y="7078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839689" y="-269315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72808" y="6137682"/>
            <a:ext cx="5454460" cy="260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•</a:t>
            </a: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Pediatricians note lack of resources and time as top barriers to treating pediatric obesity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7</a:t>
            </a:r>
          </a:p>
          <a:p>
            <a:pPr>
              <a:lnSpc>
                <a:spcPts val="4045"/>
              </a:lnSpc>
            </a:pPr>
            <a:endParaRPr lang="en-US" sz="33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6" name="Freeform 6"/>
          <p:cNvSpPr/>
          <p:nvPr/>
        </p:nvSpPr>
        <p:spPr>
          <a:xfrm rot="-273865" flipH="1">
            <a:off x="7045758" y="7895802"/>
            <a:ext cx="4728595" cy="4782397"/>
          </a:xfrm>
          <a:custGeom>
            <a:avLst/>
            <a:gdLst/>
            <a:ahLst/>
            <a:cxnLst/>
            <a:rect l="l" t="t" r="r" b="b"/>
            <a:pathLst>
              <a:path w="4728595" h="4782397">
                <a:moveTo>
                  <a:pt x="4728595" y="0"/>
                </a:moveTo>
                <a:lnTo>
                  <a:pt x="0" y="0"/>
                </a:lnTo>
                <a:lnTo>
                  <a:pt x="0" y="4782396"/>
                </a:lnTo>
                <a:lnTo>
                  <a:pt x="4728595" y="4782396"/>
                </a:lnTo>
                <a:lnTo>
                  <a:pt x="4728595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700" y="8515344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401365">
            <a:off x="6042951" y="-2681868"/>
            <a:ext cx="3560180" cy="5363736"/>
          </a:xfrm>
          <a:custGeom>
            <a:avLst/>
            <a:gdLst/>
            <a:ahLst/>
            <a:cxnLst/>
            <a:rect l="l" t="t" r="r" b="b"/>
            <a:pathLst>
              <a:path w="3560180" h="5363736">
                <a:moveTo>
                  <a:pt x="0" y="0"/>
                </a:moveTo>
                <a:lnTo>
                  <a:pt x="3560179" y="0"/>
                </a:lnTo>
                <a:lnTo>
                  <a:pt x="3560179" y="5363736"/>
                </a:lnTo>
                <a:lnTo>
                  <a:pt x="0" y="53637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684169">
            <a:off x="-371779" y="375231"/>
            <a:ext cx="4012689" cy="2171868"/>
          </a:xfrm>
          <a:custGeom>
            <a:avLst/>
            <a:gdLst/>
            <a:ahLst/>
            <a:cxnLst/>
            <a:rect l="l" t="t" r="r" b="b"/>
            <a:pathLst>
              <a:path w="4012689" h="2171868">
                <a:moveTo>
                  <a:pt x="0" y="0"/>
                </a:moveTo>
                <a:lnTo>
                  <a:pt x="4012689" y="0"/>
                </a:lnTo>
                <a:lnTo>
                  <a:pt x="4012689" y="2171868"/>
                </a:lnTo>
                <a:lnTo>
                  <a:pt x="0" y="21718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2254069"/>
            <a:ext cx="13684845" cy="1174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54"/>
              </a:lnSpc>
            </a:pPr>
            <a:r>
              <a:rPr lang="en-US" sz="8499" spc="-594">
                <a:solidFill>
                  <a:srgbClr val="F5F1DD"/>
                </a:solidFill>
                <a:latin typeface="Waffle Soft"/>
              </a:rPr>
              <a:t>Pediatric Obesity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38909" y="3548507"/>
            <a:ext cx="7539091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•Pediatric obesity is a chronic medical condition and the treatment is complex given the socioeconomic and environmental factors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60398" y="6068730"/>
            <a:ext cx="5454460" cy="260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•Bias and stigma associated with pediatric obesity are barriers to diagnosis and treatment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6</a:t>
            </a: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 </a:t>
            </a:r>
          </a:p>
          <a:p>
            <a:pPr>
              <a:lnSpc>
                <a:spcPts val="4045"/>
              </a:lnSpc>
            </a:pPr>
            <a:endParaRPr lang="en-US" sz="33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98980" y="3558032"/>
            <a:ext cx="4876892" cy="100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•19.7% of children in the United States have obesity</a:t>
            </a:r>
            <a:r>
              <a:rPr lang="en-US" sz="3200" baseline="30000" dirty="0">
                <a:solidFill>
                  <a:schemeClr val="bg2">
                    <a:lumMod val="90000"/>
                  </a:schemeClr>
                </a:solidFill>
                <a:latin typeface="Goudy Old Style" panose="02020502050305020303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11527554" y="-2855547"/>
            <a:ext cx="13520892" cy="13926012"/>
          </a:xfrm>
          <a:custGeom>
            <a:avLst/>
            <a:gdLst/>
            <a:ahLst/>
            <a:cxnLst/>
            <a:rect l="l" t="t" r="r" b="b"/>
            <a:pathLst>
              <a:path w="13520892" h="13926012">
                <a:moveTo>
                  <a:pt x="0" y="0"/>
                </a:moveTo>
                <a:lnTo>
                  <a:pt x="13520892" y="0"/>
                </a:lnTo>
                <a:lnTo>
                  <a:pt x="13520892" y="13926012"/>
                </a:lnTo>
                <a:lnTo>
                  <a:pt x="0" y="13926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86612" y="3121711"/>
            <a:ext cx="5596496" cy="3661749"/>
            <a:chOff x="0" y="0"/>
            <a:chExt cx="7461995" cy="48823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1995" cy="3310412"/>
            </a:xfrm>
            <a:custGeom>
              <a:avLst/>
              <a:gdLst/>
              <a:ahLst/>
              <a:cxnLst/>
              <a:rect l="l" t="t" r="r" b="b"/>
              <a:pathLst>
                <a:path w="7461995" h="3310412">
                  <a:moveTo>
                    <a:pt x="0" y="0"/>
                  </a:moveTo>
                  <a:lnTo>
                    <a:pt x="7461995" y="0"/>
                  </a:lnTo>
                  <a:lnTo>
                    <a:pt x="7461995" y="3310412"/>
                  </a:lnTo>
                  <a:lnTo>
                    <a:pt x="0" y="3310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1571920"/>
              <a:ext cx="7461995" cy="3310412"/>
            </a:xfrm>
            <a:custGeom>
              <a:avLst/>
              <a:gdLst/>
              <a:ahLst/>
              <a:cxnLst/>
              <a:rect l="l" t="t" r="r" b="b"/>
              <a:pathLst>
                <a:path w="7461995" h="3310412">
                  <a:moveTo>
                    <a:pt x="0" y="0"/>
                  </a:moveTo>
                  <a:lnTo>
                    <a:pt x="7461995" y="0"/>
                  </a:lnTo>
                  <a:lnTo>
                    <a:pt x="7461995" y="3310412"/>
                  </a:lnTo>
                  <a:lnTo>
                    <a:pt x="0" y="3310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4567348" flipH="1" flipV="1">
            <a:off x="9800551" y="6661280"/>
            <a:ext cx="794021" cy="1974307"/>
          </a:xfrm>
          <a:custGeom>
            <a:avLst/>
            <a:gdLst/>
            <a:ahLst/>
            <a:cxnLst/>
            <a:rect l="l" t="t" r="r" b="b"/>
            <a:pathLst>
              <a:path w="794021" h="1974307">
                <a:moveTo>
                  <a:pt x="794020" y="1974307"/>
                </a:moveTo>
                <a:lnTo>
                  <a:pt x="0" y="1974307"/>
                </a:lnTo>
                <a:lnTo>
                  <a:pt x="0" y="0"/>
                </a:lnTo>
                <a:lnTo>
                  <a:pt x="794020" y="0"/>
                </a:lnTo>
                <a:lnTo>
                  <a:pt x="794020" y="197430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865477" y="925830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2091053">
            <a:off x="-585281" y="7740304"/>
            <a:ext cx="1965526" cy="2901146"/>
          </a:xfrm>
          <a:custGeom>
            <a:avLst/>
            <a:gdLst/>
            <a:ahLst/>
            <a:cxnLst/>
            <a:rect l="l" t="t" r="r" b="b"/>
            <a:pathLst>
              <a:path w="1965526" h="2901146">
                <a:moveTo>
                  <a:pt x="0" y="0"/>
                </a:moveTo>
                <a:lnTo>
                  <a:pt x="1965526" y="0"/>
                </a:lnTo>
                <a:lnTo>
                  <a:pt x="1965526" y="2901146"/>
                </a:lnTo>
                <a:lnTo>
                  <a:pt x="0" y="2901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3071549">
            <a:off x="14458558" y="964439"/>
            <a:ext cx="3269329" cy="3003696"/>
          </a:xfrm>
          <a:custGeom>
            <a:avLst/>
            <a:gdLst/>
            <a:ahLst/>
            <a:cxnLst/>
            <a:rect l="l" t="t" r="r" b="b"/>
            <a:pathLst>
              <a:path w="3269329" h="3003696">
                <a:moveTo>
                  <a:pt x="0" y="0"/>
                </a:moveTo>
                <a:lnTo>
                  <a:pt x="3269329" y="0"/>
                </a:lnTo>
                <a:lnTo>
                  <a:pt x="3269329" y="3003696"/>
                </a:lnTo>
                <a:lnTo>
                  <a:pt x="0" y="30036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470204" y="2993018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983108" y="4262705"/>
            <a:ext cx="12618243" cy="5260778"/>
          </a:xfrm>
          <a:custGeom>
            <a:avLst/>
            <a:gdLst/>
            <a:ahLst/>
            <a:cxnLst/>
            <a:rect l="l" t="t" r="r" b="b"/>
            <a:pathLst>
              <a:path w="12618243" h="5260778">
                <a:moveTo>
                  <a:pt x="0" y="0"/>
                </a:moveTo>
                <a:lnTo>
                  <a:pt x="12618243" y="0"/>
                </a:lnTo>
                <a:lnTo>
                  <a:pt x="12618243" y="5260778"/>
                </a:lnTo>
                <a:lnTo>
                  <a:pt x="0" y="526077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40306" y="1026107"/>
            <a:ext cx="12322690" cy="144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6000" spc="-420" dirty="0">
                <a:solidFill>
                  <a:srgbClr val="387647"/>
                </a:solidFill>
                <a:latin typeface="Waffle Soft"/>
              </a:rPr>
              <a:t>Intensive Health Behavior and Lifestyle Treatment</a:t>
            </a:r>
            <a:r>
              <a:rPr lang="en-US" sz="6000" spc="-420" baseline="30000" dirty="0">
                <a:solidFill>
                  <a:srgbClr val="387647"/>
                </a:solidFill>
                <a:latin typeface="Waffle Soft"/>
              </a:rPr>
              <a:t>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0419" y="3806252"/>
            <a:ext cx="5016655" cy="354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36342F"/>
                </a:solidFill>
                <a:latin typeface="Goudy Old Style" panose="02020502050305020303" pitchFamily="18" charset="0"/>
              </a:rPr>
              <a:t>About 26 or more hours of counseling on nutrition and physical activity over a 3-12 month period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endParaRPr lang="en-US" sz="3300" dirty="0">
              <a:solidFill>
                <a:srgbClr val="36342F"/>
              </a:solidFill>
              <a:latin typeface="Ju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0419" y="3221621"/>
            <a:ext cx="5927723" cy="55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36342F"/>
                </a:solidFill>
                <a:latin typeface="Goudy Old Style" panose="02020502050305020303" pitchFamily="18" charset="0"/>
              </a:rPr>
              <a:t>Family based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41520" y="3526272"/>
            <a:ext cx="7882407" cy="4649986"/>
            <a:chOff x="0" y="0"/>
            <a:chExt cx="10509876" cy="6199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09876" cy="4662563"/>
            </a:xfrm>
            <a:custGeom>
              <a:avLst/>
              <a:gdLst/>
              <a:ahLst/>
              <a:cxnLst/>
              <a:rect l="l" t="t" r="r" b="b"/>
              <a:pathLst>
                <a:path w="10509876" h="4662563">
                  <a:moveTo>
                    <a:pt x="0" y="0"/>
                  </a:moveTo>
                  <a:lnTo>
                    <a:pt x="10509876" y="0"/>
                  </a:lnTo>
                  <a:lnTo>
                    <a:pt x="10509876" y="4662563"/>
                  </a:lnTo>
                  <a:lnTo>
                    <a:pt x="0" y="466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1537418"/>
              <a:ext cx="10509876" cy="4662563"/>
            </a:xfrm>
            <a:custGeom>
              <a:avLst/>
              <a:gdLst/>
              <a:ahLst/>
              <a:cxnLst/>
              <a:rect l="l" t="t" r="r" b="b"/>
              <a:pathLst>
                <a:path w="10509876" h="4662563">
                  <a:moveTo>
                    <a:pt x="0" y="0"/>
                  </a:moveTo>
                  <a:lnTo>
                    <a:pt x="10509876" y="0"/>
                  </a:lnTo>
                  <a:lnTo>
                    <a:pt x="10509876" y="4662563"/>
                  </a:lnTo>
                  <a:lnTo>
                    <a:pt x="0" y="466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1370053" y="684350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3241548" y="4122632"/>
            <a:ext cx="6356647" cy="6340756"/>
          </a:xfrm>
          <a:custGeom>
            <a:avLst/>
            <a:gdLst/>
            <a:ahLst/>
            <a:cxnLst/>
            <a:rect l="l" t="t" r="r" b="b"/>
            <a:pathLst>
              <a:path w="6356647" h="6340756">
                <a:moveTo>
                  <a:pt x="6356648" y="0"/>
                </a:moveTo>
                <a:lnTo>
                  <a:pt x="0" y="0"/>
                </a:lnTo>
                <a:lnTo>
                  <a:pt x="0" y="6340756"/>
                </a:lnTo>
                <a:lnTo>
                  <a:pt x="6356648" y="6340756"/>
                </a:lnTo>
                <a:lnTo>
                  <a:pt x="635664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346765">
            <a:off x="7301465" y="1086606"/>
            <a:ext cx="1383199" cy="4618191"/>
          </a:xfrm>
          <a:custGeom>
            <a:avLst/>
            <a:gdLst/>
            <a:ahLst/>
            <a:cxnLst/>
            <a:rect l="l" t="t" r="r" b="b"/>
            <a:pathLst>
              <a:path w="1383199" h="4618191">
                <a:moveTo>
                  <a:pt x="0" y="0"/>
                </a:moveTo>
                <a:lnTo>
                  <a:pt x="1383199" y="0"/>
                </a:lnTo>
                <a:lnTo>
                  <a:pt x="1383199" y="4618191"/>
                </a:lnTo>
                <a:lnTo>
                  <a:pt x="0" y="46181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942371" y="1819393"/>
            <a:ext cx="5338726" cy="144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5999" spc="-419">
                <a:solidFill>
                  <a:srgbClr val="F5F1DD"/>
                </a:solidFill>
                <a:latin typeface="Waffle Soft"/>
              </a:rPr>
              <a:t>Recipe </a:t>
            </a:r>
          </a:p>
          <a:p>
            <a:pPr>
              <a:lnSpc>
                <a:spcPts val="5459"/>
              </a:lnSpc>
            </a:pPr>
            <a:r>
              <a:rPr lang="en-US" sz="5999" spc="-419">
                <a:solidFill>
                  <a:srgbClr val="F5F1DD"/>
                </a:solidFill>
                <a:latin typeface="Waffle Soft"/>
              </a:rPr>
              <a:t>Guidelines</a:t>
            </a:r>
          </a:p>
        </p:txBody>
      </p:sp>
      <p:sp>
        <p:nvSpPr>
          <p:cNvPr id="9" name="Freeform 9"/>
          <p:cNvSpPr/>
          <p:nvPr/>
        </p:nvSpPr>
        <p:spPr>
          <a:xfrm>
            <a:off x="13915980" y="-362741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4567348" flipV="1">
            <a:off x="8649615" y="2291892"/>
            <a:ext cx="794021" cy="1974307"/>
          </a:xfrm>
          <a:custGeom>
            <a:avLst/>
            <a:gdLst/>
            <a:ahLst/>
            <a:cxnLst/>
            <a:rect l="l" t="t" r="r" b="b"/>
            <a:pathLst>
              <a:path w="794021" h="1974307">
                <a:moveTo>
                  <a:pt x="0" y="1974307"/>
                </a:moveTo>
                <a:lnTo>
                  <a:pt x="794020" y="1974307"/>
                </a:lnTo>
                <a:lnTo>
                  <a:pt x="794020" y="0"/>
                </a:lnTo>
                <a:lnTo>
                  <a:pt x="0" y="0"/>
                </a:lnTo>
                <a:lnTo>
                  <a:pt x="0" y="1974307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548582">
            <a:off x="15283972" y="1857246"/>
            <a:ext cx="2503683" cy="1666087"/>
          </a:xfrm>
          <a:custGeom>
            <a:avLst/>
            <a:gdLst/>
            <a:ahLst/>
            <a:cxnLst/>
            <a:rect l="l" t="t" r="r" b="b"/>
            <a:pathLst>
              <a:path w="2503683" h="1666087">
                <a:moveTo>
                  <a:pt x="0" y="0"/>
                </a:moveTo>
                <a:lnTo>
                  <a:pt x="2503683" y="0"/>
                </a:lnTo>
                <a:lnTo>
                  <a:pt x="2503683" y="1666087"/>
                </a:lnTo>
                <a:lnTo>
                  <a:pt x="0" y="16660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854888" y="657222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543152" y="939248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2" y="0"/>
                </a:lnTo>
                <a:lnTo>
                  <a:pt x="4393822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-256250" y="5367008"/>
            <a:ext cx="4459033" cy="5319888"/>
          </a:xfrm>
          <a:custGeom>
            <a:avLst/>
            <a:gdLst/>
            <a:ahLst/>
            <a:cxnLst/>
            <a:rect l="l" t="t" r="r" b="b"/>
            <a:pathLst>
              <a:path w="4459033" h="5319888">
                <a:moveTo>
                  <a:pt x="0" y="0"/>
                </a:moveTo>
                <a:lnTo>
                  <a:pt x="4459033" y="0"/>
                </a:lnTo>
                <a:lnTo>
                  <a:pt x="4459033" y="5319888"/>
                </a:lnTo>
                <a:lnTo>
                  <a:pt x="0" y="53198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730525" y="550811"/>
            <a:ext cx="3912312" cy="3735150"/>
          </a:xfrm>
          <a:custGeom>
            <a:avLst/>
            <a:gdLst/>
            <a:ahLst/>
            <a:cxnLst/>
            <a:rect l="l" t="t" r="r" b="b"/>
            <a:pathLst>
              <a:path w="3912312" h="3735150">
                <a:moveTo>
                  <a:pt x="0" y="0"/>
                </a:moveTo>
                <a:lnTo>
                  <a:pt x="3912311" y="0"/>
                </a:lnTo>
                <a:lnTo>
                  <a:pt x="3912311" y="3735150"/>
                </a:lnTo>
                <a:lnTo>
                  <a:pt x="0" y="37351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598196" y="3854541"/>
            <a:ext cx="6237025" cy="107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 algn="l">
              <a:lnSpc>
                <a:spcPts val="4058"/>
              </a:lnSpc>
              <a:spcBef>
                <a:spcPct val="0"/>
              </a:spcBef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MyPlate as a guide for balanced meal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98196" y="6023235"/>
            <a:ext cx="7804812" cy="2099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>
              <a:lnSpc>
                <a:spcPts val="4058"/>
              </a:lnSpc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Less than $20/meal for 4 servings or more</a:t>
            </a:r>
          </a:p>
          <a:p>
            <a:pPr marL="625936" lvl="1" indent="-312968">
              <a:lnSpc>
                <a:spcPts val="4058"/>
              </a:lnSpc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Minimal cooking skills and equipment necessary</a:t>
            </a:r>
          </a:p>
          <a:p>
            <a:pPr algn="l">
              <a:lnSpc>
                <a:spcPts val="4058"/>
              </a:lnSpc>
              <a:spcBef>
                <a:spcPct val="0"/>
              </a:spcBef>
            </a:pPr>
            <a:endParaRPr lang="en-US" sz="2899">
              <a:solidFill>
                <a:srgbClr val="36342F"/>
              </a:solidFill>
              <a:latin typeface="Ju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598196" y="4938888"/>
            <a:ext cx="6451797" cy="107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 algn="l">
              <a:lnSpc>
                <a:spcPts val="4058"/>
              </a:lnSpc>
              <a:spcBef>
                <a:spcPct val="0"/>
              </a:spcBef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Nutrient dense, appropriate for pediatric palate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85812" y="8672898"/>
            <a:ext cx="8682954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8"/>
              </a:lnSpc>
            </a:pPr>
            <a:r>
              <a:rPr lang="en-US" sz="4099" dirty="0">
                <a:solidFill>
                  <a:schemeClr val="bg2">
                    <a:lumMod val="90000"/>
                  </a:schemeClr>
                </a:solidFill>
                <a:latin typeface="Jua"/>
              </a:rPr>
              <a:t>Role of Dietetic Intern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4816" y="0"/>
            <a:ext cx="7244634" cy="10287000"/>
          </a:xfrm>
          <a:custGeom>
            <a:avLst/>
            <a:gdLst/>
            <a:ahLst/>
            <a:cxnLst/>
            <a:rect l="l" t="t" r="r" b="b"/>
            <a:pathLst>
              <a:path w="7244634" h="10287000">
                <a:moveTo>
                  <a:pt x="0" y="0"/>
                </a:moveTo>
                <a:lnTo>
                  <a:pt x="7244634" y="0"/>
                </a:lnTo>
                <a:lnTo>
                  <a:pt x="72446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629224" y="0"/>
            <a:ext cx="7271516" cy="10287000"/>
          </a:xfrm>
          <a:custGeom>
            <a:avLst/>
            <a:gdLst/>
            <a:ahLst/>
            <a:cxnLst/>
            <a:rect l="l" t="t" r="r" b="b"/>
            <a:pathLst>
              <a:path w="7271516" h="10287000">
                <a:moveTo>
                  <a:pt x="0" y="0"/>
                </a:moveTo>
                <a:lnTo>
                  <a:pt x="7271516" y="0"/>
                </a:lnTo>
                <a:lnTo>
                  <a:pt x="7271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7962900" cy="10287000"/>
          </a:xfrm>
          <a:custGeom>
            <a:avLst/>
            <a:gdLst/>
            <a:ahLst/>
            <a:cxnLst/>
            <a:rect l="l" t="t" r="r" b="b"/>
            <a:pathLst>
              <a:path w="7962900" h="10287000">
                <a:moveTo>
                  <a:pt x="0" y="0"/>
                </a:moveTo>
                <a:lnTo>
                  <a:pt x="7962900" y="0"/>
                </a:lnTo>
                <a:lnTo>
                  <a:pt x="79629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772650" y="0"/>
            <a:ext cx="7486650" cy="10287000"/>
          </a:xfrm>
          <a:custGeom>
            <a:avLst/>
            <a:gdLst/>
            <a:ahLst/>
            <a:cxnLst/>
            <a:rect l="l" t="t" r="r" b="b"/>
            <a:pathLst>
              <a:path w="7486650" h="10287000">
                <a:moveTo>
                  <a:pt x="0" y="0"/>
                </a:moveTo>
                <a:lnTo>
                  <a:pt x="7486650" y="0"/>
                </a:lnTo>
                <a:lnTo>
                  <a:pt x="74866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70391" y="0"/>
            <a:ext cx="5834110" cy="10287000"/>
          </a:xfrm>
          <a:custGeom>
            <a:avLst/>
            <a:gdLst/>
            <a:ahLst/>
            <a:cxnLst/>
            <a:rect l="l" t="t" r="r" b="b"/>
            <a:pathLst>
              <a:path w="5834110" h="10287000">
                <a:moveTo>
                  <a:pt x="0" y="0"/>
                </a:moveTo>
                <a:lnTo>
                  <a:pt x="5834110" y="0"/>
                </a:lnTo>
                <a:lnTo>
                  <a:pt x="58341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05853" y="0"/>
            <a:ext cx="8049742" cy="10287000"/>
          </a:xfrm>
          <a:custGeom>
            <a:avLst/>
            <a:gdLst/>
            <a:ahLst/>
            <a:cxnLst/>
            <a:rect l="l" t="t" r="r" b="b"/>
            <a:pathLst>
              <a:path w="8049742" h="10287000">
                <a:moveTo>
                  <a:pt x="0" y="0"/>
                </a:moveTo>
                <a:lnTo>
                  <a:pt x="8049742" y="0"/>
                </a:lnTo>
                <a:lnTo>
                  <a:pt x="80497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92048" y="-344349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39" y="0"/>
                </a:lnTo>
                <a:lnTo>
                  <a:pt x="6686639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112908" y="4085130"/>
            <a:ext cx="8283217" cy="8531403"/>
          </a:xfrm>
          <a:custGeom>
            <a:avLst/>
            <a:gdLst/>
            <a:ahLst/>
            <a:cxnLst/>
            <a:rect l="l" t="t" r="r" b="b"/>
            <a:pathLst>
              <a:path w="8283217" h="8531403">
                <a:moveTo>
                  <a:pt x="0" y="0"/>
                </a:moveTo>
                <a:lnTo>
                  <a:pt x="8283216" y="0"/>
                </a:lnTo>
                <a:lnTo>
                  <a:pt x="8283216" y="8531403"/>
                </a:lnTo>
                <a:lnTo>
                  <a:pt x="0" y="8531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37716" y="2062489"/>
            <a:ext cx="7493864" cy="7372088"/>
          </a:xfrm>
          <a:custGeom>
            <a:avLst/>
            <a:gdLst/>
            <a:ahLst/>
            <a:cxnLst/>
            <a:rect l="l" t="t" r="r" b="b"/>
            <a:pathLst>
              <a:path w="7493864" h="7372088">
                <a:moveTo>
                  <a:pt x="0" y="0"/>
                </a:moveTo>
                <a:lnTo>
                  <a:pt x="7493864" y="0"/>
                </a:lnTo>
                <a:lnTo>
                  <a:pt x="7493864" y="7372088"/>
                </a:lnTo>
                <a:lnTo>
                  <a:pt x="0" y="73720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126745" y="4035320"/>
            <a:ext cx="9177061" cy="5624306"/>
            <a:chOff x="0" y="0"/>
            <a:chExt cx="12236082" cy="6427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36082" cy="5495113"/>
            </a:xfrm>
            <a:custGeom>
              <a:avLst/>
              <a:gdLst/>
              <a:ahLst/>
              <a:cxnLst/>
              <a:rect l="l" t="t" r="r" b="b"/>
              <a:pathLst>
                <a:path w="12236082" h="5495113">
                  <a:moveTo>
                    <a:pt x="0" y="0"/>
                  </a:moveTo>
                  <a:lnTo>
                    <a:pt x="12236082" y="0"/>
                  </a:lnTo>
                  <a:lnTo>
                    <a:pt x="12236082" y="5495113"/>
                  </a:lnTo>
                  <a:lnTo>
                    <a:pt x="0" y="5495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932320"/>
              <a:ext cx="12236082" cy="5495113"/>
            </a:xfrm>
            <a:custGeom>
              <a:avLst/>
              <a:gdLst/>
              <a:ahLst/>
              <a:cxnLst/>
              <a:rect l="l" t="t" r="r" b="b"/>
              <a:pathLst>
                <a:path w="12236082" h="5495113">
                  <a:moveTo>
                    <a:pt x="0" y="0"/>
                  </a:moveTo>
                  <a:lnTo>
                    <a:pt x="12236082" y="0"/>
                  </a:lnTo>
                  <a:lnTo>
                    <a:pt x="12236082" y="5495113"/>
                  </a:lnTo>
                  <a:lnTo>
                    <a:pt x="0" y="5495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653901" y="926251"/>
            <a:ext cx="1193306" cy="1498443"/>
          </a:xfrm>
          <a:custGeom>
            <a:avLst/>
            <a:gdLst/>
            <a:ahLst/>
            <a:cxnLst/>
            <a:rect l="l" t="t" r="r" b="b"/>
            <a:pathLst>
              <a:path w="1193306" h="1498443">
                <a:moveTo>
                  <a:pt x="0" y="0"/>
                </a:moveTo>
                <a:lnTo>
                  <a:pt x="1193306" y="0"/>
                </a:lnTo>
                <a:lnTo>
                  <a:pt x="1193306" y="1498443"/>
                </a:lnTo>
                <a:lnTo>
                  <a:pt x="0" y="1498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742888" y="7985371"/>
            <a:ext cx="1193306" cy="1498443"/>
          </a:xfrm>
          <a:custGeom>
            <a:avLst/>
            <a:gdLst/>
            <a:ahLst/>
            <a:cxnLst/>
            <a:rect l="l" t="t" r="r" b="b"/>
            <a:pathLst>
              <a:path w="1193306" h="1498443">
                <a:moveTo>
                  <a:pt x="0" y="0"/>
                </a:moveTo>
                <a:lnTo>
                  <a:pt x="1193306" y="0"/>
                </a:lnTo>
                <a:lnTo>
                  <a:pt x="1193306" y="1498443"/>
                </a:lnTo>
                <a:lnTo>
                  <a:pt x="0" y="1498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340355" y="1288457"/>
            <a:ext cx="2595839" cy="774032"/>
          </a:xfrm>
          <a:custGeom>
            <a:avLst/>
            <a:gdLst/>
            <a:ahLst/>
            <a:cxnLst/>
            <a:rect l="l" t="t" r="r" b="b"/>
            <a:pathLst>
              <a:path w="2595839" h="774032">
                <a:moveTo>
                  <a:pt x="0" y="0"/>
                </a:moveTo>
                <a:lnTo>
                  <a:pt x="2595839" y="0"/>
                </a:lnTo>
                <a:lnTo>
                  <a:pt x="2595839" y="774032"/>
                </a:lnTo>
                <a:lnTo>
                  <a:pt x="0" y="7740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126824" y="606420"/>
            <a:ext cx="6322352" cy="1069052"/>
          </a:xfrm>
          <a:custGeom>
            <a:avLst/>
            <a:gdLst/>
            <a:ahLst/>
            <a:cxnLst/>
            <a:rect l="l" t="t" r="r" b="b"/>
            <a:pathLst>
              <a:path w="6322352" h="1069052">
                <a:moveTo>
                  <a:pt x="0" y="0"/>
                </a:moveTo>
                <a:lnTo>
                  <a:pt x="6322352" y="0"/>
                </a:lnTo>
                <a:lnTo>
                  <a:pt x="6322352" y="1069053"/>
                </a:lnTo>
                <a:lnTo>
                  <a:pt x="0" y="10690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2060769">
            <a:off x="15893353" y="1568646"/>
            <a:ext cx="2787777" cy="4114800"/>
          </a:xfrm>
          <a:custGeom>
            <a:avLst/>
            <a:gdLst/>
            <a:ahLst/>
            <a:cxnLst/>
            <a:rect l="l" t="t" r="r" b="b"/>
            <a:pathLst>
              <a:path w="2787777" h="4114800">
                <a:moveTo>
                  <a:pt x="0" y="0"/>
                </a:moveTo>
                <a:lnTo>
                  <a:pt x="2787777" y="0"/>
                </a:lnTo>
                <a:lnTo>
                  <a:pt x="2787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8369953" y="1745998"/>
            <a:ext cx="6062741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chemeClr val="bg2">
                    <a:lumMod val="90000"/>
                  </a:schemeClr>
                </a:solidFill>
                <a:latin typeface="Jua"/>
              </a:rPr>
              <a:t>What’s next?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54196" y="4002554"/>
            <a:ext cx="8927195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endParaRPr dirty="0"/>
          </a:p>
          <a:p>
            <a:pPr marL="636841" lvl="1" indent="-318421">
              <a:lnSpc>
                <a:spcPts val="3510"/>
              </a:lnSpc>
              <a:buFont typeface="Arial"/>
              <a:buChar char="•"/>
            </a:pPr>
            <a:r>
              <a:rPr lang="en-US" sz="2949" dirty="0">
                <a:solidFill>
                  <a:srgbClr val="544541"/>
                </a:solidFill>
                <a:latin typeface="Jua"/>
              </a:rPr>
              <a:t>What recipes do patients + families + </a:t>
            </a:r>
          </a:p>
          <a:p>
            <a:pPr marL="318420" lvl="1">
              <a:lnSpc>
                <a:spcPts val="3510"/>
              </a:lnSpc>
            </a:pPr>
            <a:r>
              <a:rPr lang="en-US" sz="2949" dirty="0">
                <a:solidFill>
                  <a:srgbClr val="544541"/>
                </a:solidFill>
                <a:latin typeface="Jua"/>
              </a:rPr>
              <a:t>Pediatricians like, dislike, acceptability</a:t>
            </a:r>
          </a:p>
          <a:p>
            <a:pPr>
              <a:lnSpc>
                <a:spcPts val="2439"/>
              </a:lnSpc>
            </a:pPr>
            <a:endParaRPr lang="en-US" sz="2949" dirty="0">
              <a:solidFill>
                <a:srgbClr val="544541"/>
              </a:solidFill>
              <a:latin typeface="Jua"/>
            </a:endParaRP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Collaborate with Family Resource Center </a:t>
            </a:r>
          </a:p>
          <a:p>
            <a:pPr marL="1209039" lvl="2" indent="-403013">
              <a:lnSpc>
                <a:spcPts val="3331"/>
              </a:lnSpc>
              <a:spcBef>
                <a:spcPct val="0"/>
              </a:spcBef>
              <a:buFont typeface="Arial"/>
              <a:buChar char="⚬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Give recipes along with non-perishable food items in </a:t>
            </a:r>
            <a:r>
              <a:rPr lang="en-US" sz="2799" dirty="0" err="1">
                <a:solidFill>
                  <a:srgbClr val="544541"/>
                </a:solidFill>
                <a:latin typeface="Jua"/>
              </a:rPr>
              <a:t>FeedMore</a:t>
            </a:r>
            <a:r>
              <a:rPr lang="en-US" sz="2799" dirty="0">
                <a:solidFill>
                  <a:srgbClr val="544541"/>
                </a:solidFill>
                <a:latin typeface="Jua"/>
              </a:rPr>
              <a:t> food boxes</a:t>
            </a:r>
          </a:p>
          <a:p>
            <a:pPr marL="1209039" lvl="2" indent="-403013">
              <a:lnSpc>
                <a:spcPts val="3331"/>
              </a:lnSpc>
              <a:buFont typeface="Arial"/>
              <a:buChar char="⚬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Potential for pediatric residency collaboration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Community Advisory Board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Cooking Classes 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Recipes + other materials available in Spanish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03997" y="2550684"/>
            <a:ext cx="6062741" cy="75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chemeClr val="bg2">
                    <a:lumMod val="90000"/>
                  </a:schemeClr>
                </a:solidFill>
                <a:latin typeface="Jua"/>
              </a:rPr>
              <a:t>Data!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14583661" y="-3370970"/>
            <a:ext cx="9798318" cy="10091901"/>
          </a:xfrm>
          <a:custGeom>
            <a:avLst/>
            <a:gdLst/>
            <a:ahLst/>
            <a:cxnLst/>
            <a:rect l="l" t="t" r="r" b="b"/>
            <a:pathLst>
              <a:path w="9798318" h="10091901">
                <a:moveTo>
                  <a:pt x="0" y="0"/>
                </a:moveTo>
                <a:lnTo>
                  <a:pt x="9798318" y="0"/>
                </a:lnTo>
                <a:lnTo>
                  <a:pt x="9798318" y="10091901"/>
                </a:lnTo>
                <a:lnTo>
                  <a:pt x="0" y="10091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93615">
            <a:off x="-2840918" y="8829480"/>
            <a:ext cx="9798318" cy="10091901"/>
          </a:xfrm>
          <a:custGeom>
            <a:avLst/>
            <a:gdLst/>
            <a:ahLst/>
            <a:cxnLst/>
            <a:rect l="l" t="t" r="r" b="b"/>
            <a:pathLst>
              <a:path w="9798318" h="10091901">
                <a:moveTo>
                  <a:pt x="0" y="0"/>
                </a:moveTo>
                <a:lnTo>
                  <a:pt x="9798318" y="0"/>
                </a:lnTo>
                <a:lnTo>
                  <a:pt x="9798318" y="10091901"/>
                </a:lnTo>
                <a:lnTo>
                  <a:pt x="0" y="10091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230606">
            <a:off x="14009391" y="525547"/>
            <a:ext cx="7504010" cy="6744229"/>
          </a:xfrm>
          <a:custGeom>
            <a:avLst/>
            <a:gdLst/>
            <a:ahLst/>
            <a:cxnLst/>
            <a:rect l="l" t="t" r="r" b="b"/>
            <a:pathLst>
              <a:path w="7504010" h="6744229">
                <a:moveTo>
                  <a:pt x="0" y="0"/>
                </a:moveTo>
                <a:lnTo>
                  <a:pt x="7504010" y="0"/>
                </a:lnTo>
                <a:lnTo>
                  <a:pt x="7504010" y="6744230"/>
                </a:lnTo>
                <a:lnTo>
                  <a:pt x="0" y="6744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351719">
            <a:off x="-2427579" y="-4114800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259875" flipH="1">
            <a:off x="13673574" y="6753177"/>
            <a:ext cx="8065786" cy="7067645"/>
          </a:xfrm>
          <a:custGeom>
            <a:avLst/>
            <a:gdLst/>
            <a:ahLst/>
            <a:cxnLst/>
            <a:rect l="l" t="t" r="r" b="b"/>
            <a:pathLst>
              <a:path w="8065786" h="7067645">
                <a:moveTo>
                  <a:pt x="8065786" y="0"/>
                </a:moveTo>
                <a:lnTo>
                  <a:pt x="0" y="0"/>
                </a:lnTo>
                <a:lnTo>
                  <a:pt x="0" y="7067646"/>
                </a:lnTo>
                <a:lnTo>
                  <a:pt x="8065786" y="7067646"/>
                </a:lnTo>
                <a:lnTo>
                  <a:pt x="806578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453660" flipH="1">
            <a:off x="539987" y="5885039"/>
            <a:ext cx="5435692" cy="5497540"/>
          </a:xfrm>
          <a:custGeom>
            <a:avLst/>
            <a:gdLst/>
            <a:ahLst/>
            <a:cxnLst/>
            <a:rect l="l" t="t" r="r" b="b"/>
            <a:pathLst>
              <a:path w="5435692" h="5497540">
                <a:moveTo>
                  <a:pt x="5435692" y="0"/>
                </a:moveTo>
                <a:lnTo>
                  <a:pt x="0" y="0"/>
                </a:lnTo>
                <a:lnTo>
                  <a:pt x="0" y="5497540"/>
                </a:lnTo>
                <a:lnTo>
                  <a:pt x="5435692" y="5497540"/>
                </a:lnTo>
                <a:lnTo>
                  <a:pt x="5435692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901793" y="3183742"/>
            <a:ext cx="12484415" cy="1263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9999" spc="-699" dirty="0">
                <a:solidFill>
                  <a:srgbClr val="387647"/>
                </a:solidFill>
                <a:latin typeface="Waffle Soft"/>
              </a:rPr>
              <a:t>THANK YOU</a:t>
            </a:r>
          </a:p>
        </p:txBody>
      </p:sp>
      <p:sp>
        <p:nvSpPr>
          <p:cNvPr id="9" name="Freeform 9"/>
          <p:cNvSpPr/>
          <p:nvPr/>
        </p:nvSpPr>
        <p:spPr>
          <a:xfrm>
            <a:off x="6132275" y="4355166"/>
            <a:ext cx="5992570" cy="250598"/>
          </a:xfrm>
          <a:custGeom>
            <a:avLst/>
            <a:gdLst/>
            <a:ahLst/>
            <a:cxnLst/>
            <a:rect l="l" t="t" r="r" b="b"/>
            <a:pathLst>
              <a:path w="5992570" h="250598">
                <a:moveTo>
                  <a:pt x="0" y="0"/>
                </a:moveTo>
                <a:lnTo>
                  <a:pt x="5992569" y="0"/>
                </a:lnTo>
                <a:lnTo>
                  <a:pt x="5992569" y="250598"/>
                </a:lnTo>
                <a:lnTo>
                  <a:pt x="0" y="2505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80039" y="241086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8292226">
            <a:off x="7883723" y="-2477027"/>
            <a:ext cx="3560180" cy="5363736"/>
          </a:xfrm>
          <a:custGeom>
            <a:avLst/>
            <a:gdLst/>
            <a:ahLst/>
            <a:cxnLst/>
            <a:rect l="l" t="t" r="r" b="b"/>
            <a:pathLst>
              <a:path w="3560180" h="5363736">
                <a:moveTo>
                  <a:pt x="0" y="0"/>
                </a:moveTo>
                <a:lnTo>
                  <a:pt x="3560179" y="0"/>
                </a:lnTo>
                <a:lnTo>
                  <a:pt x="3560179" y="5363736"/>
                </a:lnTo>
                <a:lnTo>
                  <a:pt x="0" y="53637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901793" y="4684456"/>
            <a:ext cx="12945209" cy="6104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</a:pP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Special Thanks to my collaborators:</a:t>
            </a:r>
            <a:b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</a:br>
            <a:endParaRPr lang="en-US" sz="2858" dirty="0">
              <a:solidFill>
                <a:srgbClr val="544541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3401"/>
              </a:lnSpc>
            </a:pP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•VCU Dietetic Interns: Jordan Folk, Maria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Menjivar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Rachel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Kauder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Arianna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Sjamsu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Abby Caudle, Nicole Scott, Lauren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Dessaure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Samantha Terry</a:t>
            </a:r>
            <a:b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</a:br>
            <a:endParaRPr lang="en-US" sz="2858" dirty="0">
              <a:solidFill>
                <a:srgbClr val="544541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3401"/>
              </a:lnSpc>
            </a:pP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•Dr. Susan Murray, Chair, VA Academy of Pediatrics Food Insecurity Practice Group</a:t>
            </a:r>
            <a:b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</a:br>
            <a:endParaRPr lang="en-US" sz="2858" dirty="0">
              <a:solidFill>
                <a:srgbClr val="544541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3401"/>
              </a:lnSpc>
            </a:pP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•Stephanie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Stockslager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MS, RDN, VCU Health Dietetic Internship Program Director</a:t>
            </a:r>
            <a:b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</a:br>
            <a:endParaRPr lang="en-US" sz="2858" dirty="0">
              <a:solidFill>
                <a:srgbClr val="544541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3401"/>
              </a:lnSpc>
            </a:pP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•Dr. Hannah </a:t>
            </a:r>
            <a:r>
              <a:rPr lang="en-US" sz="2858" dirty="0" err="1">
                <a:solidFill>
                  <a:srgbClr val="544541"/>
                </a:solidFill>
                <a:latin typeface="Goudy Old Style" panose="02020502050305020303" pitchFamily="18" charset="0"/>
              </a:rPr>
              <a:t>Hollon</a:t>
            </a:r>
            <a:r>
              <a:rPr lang="en-US" sz="2858" dirty="0">
                <a:solidFill>
                  <a:srgbClr val="544541"/>
                </a:solidFill>
                <a:latin typeface="Goudy Old Style" panose="02020502050305020303" pitchFamily="18" charset="0"/>
              </a:rPr>
              <a:t>, Former Pediatric Obesity Medicine Fellow, now currently a Pediatric Cardiology Fellow at Children’s Hospital of Colorado </a:t>
            </a:r>
          </a:p>
          <a:p>
            <a:pPr>
              <a:lnSpc>
                <a:spcPts val="3401"/>
              </a:lnSpc>
            </a:pPr>
            <a:endParaRPr lang="en-US" sz="2858" dirty="0">
              <a:solidFill>
                <a:srgbClr val="544541"/>
              </a:solidFill>
              <a:latin typeface="Jua"/>
            </a:endParaRPr>
          </a:p>
          <a:p>
            <a:pPr algn="ctr">
              <a:lnSpc>
                <a:spcPts val="3401"/>
              </a:lnSpc>
            </a:pPr>
            <a:endParaRPr lang="en-US" sz="2858" dirty="0">
              <a:solidFill>
                <a:srgbClr val="544541"/>
              </a:solidFill>
              <a:latin typeface="Jua"/>
            </a:endParaRPr>
          </a:p>
          <a:p>
            <a:pPr algn="ctr">
              <a:lnSpc>
                <a:spcPts val="3401"/>
              </a:lnSpc>
            </a:pPr>
            <a:endParaRPr lang="en-US" sz="2858" dirty="0">
              <a:solidFill>
                <a:srgbClr val="544541"/>
              </a:solidFill>
              <a:latin typeface="Ju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08013" y="2190984"/>
            <a:ext cx="10471974" cy="1009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8000" spc="-560" dirty="0">
                <a:solidFill>
                  <a:srgbClr val="F5F1DD"/>
                </a:solidFill>
                <a:latin typeface="Waffle Soft"/>
              </a:rPr>
              <a:t>Sources</a:t>
            </a:r>
          </a:p>
        </p:txBody>
      </p:sp>
      <p:sp>
        <p:nvSpPr>
          <p:cNvPr id="3" name="Freeform 3"/>
          <p:cNvSpPr/>
          <p:nvPr/>
        </p:nvSpPr>
        <p:spPr>
          <a:xfrm>
            <a:off x="11601360" y="820937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818999">
            <a:off x="-3771143" y="-4333279"/>
            <a:ext cx="8414439" cy="8666557"/>
          </a:xfrm>
          <a:custGeom>
            <a:avLst/>
            <a:gdLst/>
            <a:ahLst/>
            <a:cxnLst/>
            <a:rect l="l" t="t" r="r" b="b"/>
            <a:pathLst>
              <a:path w="8414439" h="8666557">
                <a:moveTo>
                  <a:pt x="0" y="0"/>
                </a:moveTo>
                <a:lnTo>
                  <a:pt x="8414439" y="0"/>
                </a:lnTo>
                <a:lnTo>
                  <a:pt x="8414439" y="8666558"/>
                </a:lnTo>
                <a:lnTo>
                  <a:pt x="0" y="866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5776846" flipH="1">
            <a:off x="1011744" y="7665717"/>
            <a:ext cx="605137" cy="1504654"/>
          </a:xfrm>
          <a:custGeom>
            <a:avLst/>
            <a:gdLst/>
            <a:ahLst/>
            <a:cxnLst/>
            <a:rect l="l" t="t" r="r" b="b"/>
            <a:pathLst>
              <a:path w="605137" h="1504654">
                <a:moveTo>
                  <a:pt x="605137" y="0"/>
                </a:moveTo>
                <a:lnTo>
                  <a:pt x="0" y="0"/>
                </a:lnTo>
                <a:lnTo>
                  <a:pt x="0" y="1504654"/>
                </a:lnTo>
                <a:lnTo>
                  <a:pt x="605137" y="1504654"/>
                </a:lnTo>
                <a:lnTo>
                  <a:pt x="6051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 rot="282577">
            <a:off x="-1889598" y="-331089"/>
            <a:ext cx="5836596" cy="4114800"/>
          </a:xfrm>
          <a:custGeom>
            <a:avLst/>
            <a:gdLst/>
            <a:ahLst/>
            <a:cxnLst/>
            <a:rect l="l" t="t" r="r" b="b"/>
            <a:pathLst>
              <a:path w="5836596" h="4114800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379987" y="-736140"/>
            <a:ext cx="4752514" cy="4752514"/>
          </a:xfrm>
          <a:custGeom>
            <a:avLst/>
            <a:gdLst/>
            <a:ahLst/>
            <a:cxnLst/>
            <a:rect l="l" t="t" r="r" b="b"/>
            <a:pathLst>
              <a:path w="4752514" h="4752514">
                <a:moveTo>
                  <a:pt x="0" y="0"/>
                </a:moveTo>
                <a:lnTo>
                  <a:pt x="4752514" y="0"/>
                </a:lnTo>
                <a:lnTo>
                  <a:pt x="4752514" y="4752514"/>
                </a:lnTo>
                <a:lnTo>
                  <a:pt x="0" y="47525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4567348" flipH="1" flipV="1">
            <a:off x="12958327" y="1618032"/>
            <a:ext cx="641435" cy="1594907"/>
          </a:xfrm>
          <a:custGeom>
            <a:avLst/>
            <a:gdLst/>
            <a:ahLst/>
            <a:cxnLst/>
            <a:rect l="l" t="t" r="r" b="b"/>
            <a:pathLst>
              <a:path w="641435" h="1594907">
                <a:moveTo>
                  <a:pt x="641434" y="1594907"/>
                </a:moveTo>
                <a:lnTo>
                  <a:pt x="0" y="1594907"/>
                </a:lnTo>
                <a:lnTo>
                  <a:pt x="0" y="0"/>
                </a:lnTo>
                <a:lnTo>
                  <a:pt x="641434" y="0"/>
                </a:lnTo>
                <a:lnTo>
                  <a:pt x="641434" y="15949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262327">
            <a:off x="6545086" y="-1555676"/>
            <a:ext cx="4750130" cy="4114800"/>
          </a:xfrm>
          <a:custGeom>
            <a:avLst/>
            <a:gdLst/>
            <a:ahLst/>
            <a:cxnLst/>
            <a:rect l="l" t="t" r="r" b="b"/>
            <a:pathLst>
              <a:path w="4750130" h="411480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639079" y="7822825"/>
            <a:ext cx="4234330" cy="3583302"/>
          </a:xfrm>
          <a:custGeom>
            <a:avLst/>
            <a:gdLst/>
            <a:ahLst/>
            <a:cxnLst/>
            <a:rect l="l" t="t" r="r" b="b"/>
            <a:pathLst>
              <a:path w="4234330" h="3583302">
                <a:moveTo>
                  <a:pt x="0" y="0"/>
                </a:moveTo>
                <a:lnTo>
                  <a:pt x="4234330" y="0"/>
                </a:lnTo>
                <a:lnTo>
                  <a:pt x="4234330" y="3583302"/>
                </a:lnTo>
                <a:lnTo>
                  <a:pt x="0" y="35833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513640" y="973187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743200" y="3029701"/>
            <a:ext cx="12178217" cy="6360551"/>
          </a:xfrm>
          <a:custGeom>
            <a:avLst/>
            <a:gdLst/>
            <a:ahLst/>
            <a:cxnLst/>
            <a:rect l="l" t="t" r="r" b="b"/>
            <a:pathLst>
              <a:path w="9819187" h="4356149">
                <a:moveTo>
                  <a:pt x="0" y="0"/>
                </a:moveTo>
                <a:lnTo>
                  <a:pt x="9819188" y="0"/>
                </a:lnTo>
                <a:lnTo>
                  <a:pt x="9819188" y="4356148"/>
                </a:lnTo>
                <a:lnTo>
                  <a:pt x="0" y="43561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218427" y="3120713"/>
            <a:ext cx="11514879" cy="6235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1.  U.S. Department of Agriculture and U.S. Department of Health and Human Services. Dietary Guidelines for Americans, 2020-2025. 9th Edition. December 2020. Available at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DietaryGuidelines.gov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.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2.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Hamner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HC,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Dooyema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CA,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Blanck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HM, et al. Fruit, Vegetable, and Sugar-Sweetened Beverage Intake Among Young Children, by State — United States, 2021. MMWR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Morb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Mortal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Wkly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Rep 2023;72:165–170. DOI: http://dx.doi.org/10.15585/mmwr.mm7207a1.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3. Bel-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Serrat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S, Klingenstein P, Marques-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Previ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M, Hennessy E, Murrin C. Perceived barriers to vegetable intake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amoung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urban adolescents from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socoioeconomically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disadvantaged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bacgrounds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: a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qualitiative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study from the perspective of youth workers and teachers. Physiology and Behavior. 2023; 262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4. Wang X, Ouyang Y, Liu J, Zhu M, Zhao G, Bao W, Hu FB. Fruit and vegetable consumption and mortality from all causes, cardiovascular disease, and cancer: systematic review and dose-response meta-analysis of prospective cohort studies. BMJ. 2014 Jul 29;349:g4490.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doi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: 10.1136/bmj.g4490. Erratum in: BMJ. 2014;349:5472. PMID: 25073782; PMCID: PMC4115152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5. Centers for Disease Control and Prevention. Childhood Obesity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Facts.Last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Reviwed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May 17 2022. Accessed February 2 2024.  https://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www.cdc.gov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/obesity/data/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childhood.html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6.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Hampl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SE,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Hassink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SG, Skinner AC, et al. Clinical Practice Guideline for the Evaluation and Treatment of Children and Adolescents With Obesity. Pediatrics. 2023;151(2): e2022060640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7. Rhee KE,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Kessl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S, Lindback S, Littman M, El-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Kareh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 RE. Provider views on childhood obesity management in primary care settings: a mixed methods analysis. BMC Health Serv Res. 2018 Jan 30;18(1):55. </a:t>
            </a:r>
            <a:r>
              <a:rPr lang="en-US" sz="2000" dirty="0" err="1">
                <a:solidFill>
                  <a:srgbClr val="000000"/>
                </a:solidFill>
                <a:latin typeface="Goudy Old Style" panose="02020502050305020303" pitchFamily="18" charset="0"/>
              </a:rPr>
              <a:t>doi</a:t>
            </a:r>
            <a:r>
              <a:rPr lang="en-US" sz="2000" dirty="0">
                <a:solidFill>
                  <a:srgbClr val="000000"/>
                </a:solidFill>
                <a:latin typeface="Goudy Old Style" panose="02020502050305020303" pitchFamily="18" charset="0"/>
              </a:rPr>
              <a:t>: 10.1186/s12913-018-2870-y. PMID: 29378579; PMCID: PMC5789606.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08013" y="2649326"/>
            <a:ext cx="10471974" cy="196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8"/>
              </a:lnSpc>
            </a:pPr>
            <a:r>
              <a:rPr lang="en-US" sz="15470" spc="-1082">
                <a:solidFill>
                  <a:srgbClr val="F5F1DD"/>
                </a:solidFill>
                <a:latin typeface="Waffle Soft"/>
              </a:rPr>
              <a:t>Questions?</a:t>
            </a:r>
          </a:p>
        </p:txBody>
      </p:sp>
      <p:sp>
        <p:nvSpPr>
          <p:cNvPr id="3" name="Freeform 3"/>
          <p:cNvSpPr/>
          <p:nvPr/>
        </p:nvSpPr>
        <p:spPr>
          <a:xfrm>
            <a:off x="11601360" y="820937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818999">
            <a:off x="-3771143" y="-4333279"/>
            <a:ext cx="8414439" cy="8666557"/>
          </a:xfrm>
          <a:custGeom>
            <a:avLst/>
            <a:gdLst/>
            <a:ahLst/>
            <a:cxnLst/>
            <a:rect l="l" t="t" r="r" b="b"/>
            <a:pathLst>
              <a:path w="8414439" h="8666557">
                <a:moveTo>
                  <a:pt x="0" y="0"/>
                </a:moveTo>
                <a:lnTo>
                  <a:pt x="8414439" y="0"/>
                </a:lnTo>
                <a:lnTo>
                  <a:pt x="8414439" y="8666558"/>
                </a:lnTo>
                <a:lnTo>
                  <a:pt x="0" y="866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>
            <a:off x="13711733" y="4072270"/>
            <a:ext cx="7095134" cy="8274209"/>
          </a:xfrm>
          <a:custGeom>
            <a:avLst/>
            <a:gdLst/>
            <a:ahLst/>
            <a:cxnLst/>
            <a:rect l="l" t="t" r="r" b="b"/>
            <a:pathLst>
              <a:path w="7095134" h="8274209">
                <a:moveTo>
                  <a:pt x="7095134" y="0"/>
                </a:moveTo>
                <a:lnTo>
                  <a:pt x="0" y="0"/>
                </a:lnTo>
                <a:lnTo>
                  <a:pt x="0" y="8274209"/>
                </a:lnTo>
                <a:lnTo>
                  <a:pt x="7095134" y="8274209"/>
                </a:lnTo>
                <a:lnTo>
                  <a:pt x="70951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-1176463" y="4836473"/>
            <a:ext cx="5632744" cy="6745802"/>
          </a:xfrm>
          <a:custGeom>
            <a:avLst/>
            <a:gdLst/>
            <a:ahLst/>
            <a:cxnLst/>
            <a:rect l="l" t="t" r="r" b="b"/>
            <a:pathLst>
              <a:path w="5632744" h="6745802">
                <a:moveTo>
                  <a:pt x="5632745" y="0"/>
                </a:moveTo>
                <a:lnTo>
                  <a:pt x="0" y="0"/>
                </a:lnTo>
                <a:lnTo>
                  <a:pt x="0" y="6745802"/>
                </a:lnTo>
                <a:lnTo>
                  <a:pt x="5632745" y="6745802"/>
                </a:lnTo>
                <a:lnTo>
                  <a:pt x="56327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82577">
            <a:off x="-1889598" y="-331089"/>
            <a:ext cx="5836596" cy="4114800"/>
          </a:xfrm>
          <a:custGeom>
            <a:avLst/>
            <a:gdLst/>
            <a:ahLst/>
            <a:cxnLst/>
            <a:rect l="l" t="t" r="r" b="b"/>
            <a:pathLst>
              <a:path w="5836596" h="4114800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379987" y="-736140"/>
            <a:ext cx="4752514" cy="4752514"/>
          </a:xfrm>
          <a:custGeom>
            <a:avLst/>
            <a:gdLst/>
            <a:ahLst/>
            <a:cxnLst/>
            <a:rect l="l" t="t" r="r" b="b"/>
            <a:pathLst>
              <a:path w="4752514" h="4752514">
                <a:moveTo>
                  <a:pt x="0" y="0"/>
                </a:moveTo>
                <a:lnTo>
                  <a:pt x="4752514" y="0"/>
                </a:lnTo>
                <a:lnTo>
                  <a:pt x="4752514" y="4752514"/>
                </a:lnTo>
                <a:lnTo>
                  <a:pt x="0" y="4752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262327">
            <a:off x="6545086" y="-1555676"/>
            <a:ext cx="4750130" cy="4114800"/>
          </a:xfrm>
          <a:custGeom>
            <a:avLst/>
            <a:gdLst/>
            <a:ahLst/>
            <a:cxnLst/>
            <a:rect l="l" t="t" r="r" b="b"/>
            <a:pathLst>
              <a:path w="4750130" h="411480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02986" y="8209374"/>
            <a:ext cx="4234330" cy="3583302"/>
          </a:xfrm>
          <a:custGeom>
            <a:avLst/>
            <a:gdLst/>
            <a:ahLst/>
            <a:cxnLst/>
            <a:rect l="l" t="t" r="r" b="b"/>
            <a:pathLst>
              <a:path w="4234330" h="3583302">
                <a:moveTo>
                  <a:pt x="0" y="0"/>
                </a:moveTo>
                <a:lnTo>
                  <a:pt x="4234330" y="0"/>
                </a:lnTo>
                <a:lnTo>
                  <a:pt x="4234330" y="3583302"/>
                </a:lnTo>
                <a:lnTo>
                  <a:pt x="0" y="35833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802986" y="476403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239505" y="5687327"/>
            <a:ext cx="6908747" cy="159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3399" dirty="0" err="1">
                <a:solidFill>
                  <a:schemeClr val="bg2">
                    <a:lumMod val="90000"/>
                  </a:schemeClr>
                </a:solidFill>
                <a:latin typeface="Jua"/>
              </a:rPr>
              <a:t>stephanie.joyce@vcuhealth.org</a:t>
            </a:r>
            <a:endParaRPr lang="en-US" sz="3399" dirty="0">
              <a:solidFill>
                <a:schemeClr val="bg2">
                  <a:lumMod val="90000"/>
                </a:schemeClr>
              </a:solidFill>
              <a:latin typeface="Jua"/>
            </a:endParaRPr>
          </a:p>
          <a:p>
            <a:pPr algn="ctr"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Healthy Lifestyles Center</a:t>
            </a:r>
          </a:p>
          <a:p>
            <a:pPr algn="ctr"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Pediatric Endocrinology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759</Words>
  <Application>Microsoft Macintosh PowerPoint</Application>
  <PresentationFormat>Custom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Jua</vt:lpstr>
      <vt:lpstr>Calibri</vt:lpstr>
      <vt:lpstr>Goudy Old Style</vt:lpstr>
      <vt:lpstr>Arial</vt:lpstr>
      <vt:lpstr>Waffle Soft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Recipe Spark pres</dc:title>
  <dc:creator>Michael Joyce</dc:creator>
  <cp:lastModifiedBy>Michael Joyce</cp:lastModifiedBy>
  <cp:revision>7</cp:revision>
  <dcterms:created xsi:type="dcterms:W3CDTF">2006-08-16T00:00:00Z</dcterms:created>
  <dcterms:modified xsi:type="dcterms:W3CDTF">2024-03-21T03:18:00Z</dcterms:modified>
  <dc:identifier>DAF_-X-BV0Q</dc:identifier>
</cp:coreProperties>
</file>