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8" r:id="rId14"/>
  </p:sldIdLst>
  <p:sldSz cx="18288000" cy="10287000"/>
  <p:notesSz cx="6858000" cy="9144000"/>
  <p:embeddedFontLst>
    <p:embeddedFont>
      <p:font typeface="Jua" pitchFamily="2" charset="-127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Waffle Soft" panose="02000503000000020004" pitchFamily="2" charset="77"/>
      <p:regular r:id="rId20"/>
      <p:bold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051"/>
    <a:srgbClr val="00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92" autoAdjust="0"/>
    <p:restoredTop sz="94558" autoAdjust="0"/>
  </p:normalViewPr>
  <p:slideViewPr>
    <p:cSldViewPr>
      <p:cViewPr varScale="1">
        <p:scale>
          <a:sx n="80" d="100"/>
          <a:sy n="80" d="100"/>
        </p:scale>
        <p:origin x="568" y="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21" Type="http://schemas.openxmlformats.org/officeDocument/2006/relationships/image" Target="../media/image20.pn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13.png"/><Relationship Id="rId3" Type="http://schemas.openxmlformats.org/officeDocument/2006/relationships/image" Target="../media/image22.svg"/><Relationship Id="rId7" Type="http://schemas.openxmlformats.org/officeDocument/2006/relationships/image" Target="../media/image24.svg"/><Relationship Id="rId12" Type="http://schemas.openxmlformats.org/officeDocument/2006/relationships/image" Target="../media/image29.png"/><Relationship Id="rId2" Type="http://schemas.openxmlformats.org/officeDocument/2006/relationships/image" Target="../media/image21.png"/><Relationship Id="rId16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5" Type="http://schemas.openxmlformats.org/officeDocument/2006/relationships/image" Target="../media/image16.svg"/><Relationship Id="rId15" Type="http://schemas.openxmlformats.org/officeDocument/2006/relationships/image" Target="../media/image17.png"/><Relationship Id="rId10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26.sv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2.svg"/><Relationship Id="rId7" Type="http://schemas.openxmlformats.org/officeDocument/2006/relationships/image" Target="../media/image33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svg"/><Relationship Id="rId5" Type="http://schemas.openxmlformats.org/officeDocument/2006/relationships/image" Target="../media/image31.sv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39.png"/><Relationship Id="rId7" Type="http://schemas.openxmlformats.org/officeDocument/2006/relationships/image" Target="../media/image1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42.svg"/><Relationship Id="rId5" Type="http://schemas.openxmlformats.org/officeDocument/2006/relationships/image" Target="../media/image6.svg"/><Relationship Id="rId10" Type="http://schemas.openxmlformats.org/officeDocument/2006/relationships/image" Target="../media/image41.png"/><Relationship Id="rId4" Type="http://schemas.openxmlformats.org/officeDocument/2006/relationships/image" Target="../media/image5.png"/><Relationship Id="rId9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16.svg"/><Relationship Id="rId3" Type="http://schemas.openxmlformats.org/officeDocument/2006/relationships/image" Target="../media/image22.svg"/><Relationship Id="rId7" Type="http://schemas.openxmlformats.org/officeDocument/2006/relationships/image" Target="../media/image46.svg"/><Relationship Id="rId12" Type="http://schemas.openxmlformats.org/officeDocument/2006/relationships/image" Target="../media/image1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50.svg"/><Relationship Id="rId5" Type="http://schemas.openxmlformats.org/officeDocument/2006/relationships/image" Target="../media/image44.sv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svg"/><Relationship Id="rId14" Type="http://schemas.openxmlformats.org/officeDocument/2006/relationships/image" Target="../media/image5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13" Type="http://schemas.openxmlformats.org/officeDocument/2006/relationships/image" Target="../media/image10.png"/><Relationship Id="rId3" Type="http://schemas.openxmlformats.org/officeDocument/2006/relationships/image" Target="../media/image53.svg"/><Relationship Id="rId7" Type="http://schemas.openxmlformats.org/officeDocument/2006/relationships/image" Target="../media/image55.png"/><Relationship Id="rId12" Type="http://schemas.openxmlformats.org/officeDocument/2006/relationships/image" Target="../media/image60.svg"/><Relationship Id="rId17" Type="http://schemas.openxmlformats.org/officeDocument/2006/relationships/image" Target="../media/image63.png"/><Relationship Id="rId2" Type="http://schemas.openxmlformats.org/officeDocument/2006/relationships/image" Target="../media/image52.png"/><Relationship Id="rId16" Type="http://schemas.openxmlformats.org/officeDocument/2006/relationships/image" Target="../media/image6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6.svg"/><Relationship Id="rId15" Type="http://schemas.openxmlformats.org/officeDocument/2006/relationships/image" Target="../media/image61.png"/><Relationship Id="rId10" Type="http://schemas.openxmlformats.org/officeDocument/2006/relationships/image" Target="../media/image58.svg"/><Relationship Id="rId4" Type="http://schemas.openxmlformats.org/officeDocument/2006/relationships/image" Target="../media/image5.png"/><Relationship Id="rId9" Type="http://schemas.openxmlformats.org/officeDocument/2006/relationships/image" Target="../media/image57.png"/><Relationship Id="rId1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11.svg"/><Relationship Id="rId3" Type="http://schemas.openxmlformats.org/officeDocument/2006/relationships/image" Target="../media/image6.svg"/><Relationship Id="rId7" Type="http://schemas.openxmlformats.org/officeDocument/2006/relationships/image" Target="../media/image73.svg"/><Relationship Id="rId12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11" Type="http://schemas.openxmlformats.org/officeDocument/2006/relationships/image" Target="../media/image77.svg"/><Relationship Id="rId5" Type="http://schemas.openxmlformats.org/officeDocument/2006/relationships/image" Target="../media/image71.svg"/><Relationship Id="rId15" Type="http://schemas.openxmlformats.org/officeDocument/2006/relationships/image" Target="../media/image50.sv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svg"/><Relationship Id="rId1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22.svg"/><Relationship Id="rId7" Type="http://schemas.openxmlformats.org/officeDocument/2006/relationships/image" Target="../media/image12.png"/><Relationship Id="rId12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83.svg"/><Relationship Id="rId5" Type="http://schemas.openxmlformats.org/officeDocument/2006/relationships/image" Target="../media/image79.png"/><Relationship Id="rId10" Type="http://schemas.openxmlformats.org/officeDocument/2006/relationships/image" Target="../media/image82.png"/><Relationship Id="rId4" Type="http://schemas.openxmlformats.org/officeDocument/2006/relationships/image" Target="../media/image78.png"/><Relationship Id="rId9" Type="http://schemas.openxmlformats.org/officeDocument/2006/relationships/image" Target="../media/image81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91.svg"/><Relationship Id="rId3" Type="http://schemas.openxmlformats.org/officeDocument/2006/relationships/image" Target="../media/image6.svg"/><Relationship Id="rId7" Type="http://schemas.openxmlformats.org/officeDocument/2006/relationships/image" Target="../media/image87.svg"/><Relationship Id="rId12" Type="http://schemas.openxmlformats.org/officeDocument/2006/relationships/image" Target="../media/image90.png"/><Relationship Id="rId17" Type="http://schemas.openxmlformats.org/officeDocument/2006/relationships/image" Target="../media/image53.svg"/><Relationship Id="rId2" Type="http://schemas.openxmlformats.org/officeDocument/2006/relationships/image" Target="../media/image5.png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11" Type="http://schemas.openxmlformats.org/officeDocument/2006/relationships/image" Target="../media/image89.svg"/><Relationship Id="rId5" Type="http://schemas.openxmlformats.org/officeDocument/2006/relationships/image" Target="../media/image85.svg"/><Relationship Id="rId15" Type="http://schemas.openxmlformats.org/officeDocument/2006/relationships/image" Target="../media/image9.svg"/><Relationship Id="rId10" Type="http://schemas.openxmlformats.org/officeDocument/2006/relationships/image" Target="../media/image88.png"/><Relationship Id="rId4" Type="http://schemas.openxmlformats.org/officeDocument/2006/relationships/image" Target="../media/image84.png"/><Relationship Id="rId9" Type="http://schemas.openxmlformats.org/officeDocument/2006/relationships/image" Target="../media/image28.svg"/><Relationship Id="rId1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89.svg"/><Relationship Id="rId3" Type="http://schemas.openxmlformats.org/officeDocument/2006/relationships/image" Target="../media/image6.svg"/><Relationship Id="rId7" Type="http://schemas.openxmlformats.org/officeDocument/2006/relationships/image" Target="../media/image95.svg"/><Relationship Id="rId12" Type="http://schemas.openxmlformats.org/officeDocument/2006/relationships/image" Target="../media/image88.png"/><Relationship Id="rId17" Type="http://schemas.openxmlformats.org/officeDocument/2006/relationships/image" Target="../media/image9.svg"/><Relationship Id="rId2" Type="http://schemas.openxmlformats.org/officeDocument/2006/relationships/image" Target="../media/image5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11" Type="http://schemas.openxmlformats.org/officeDocument/2006/relationships/image" Target="../media/image28.svg"/><Relationship Id="rId5" Type="http://schemas.openxmlformats.org/officeDocument/2006/relationships/image" Target="../media/image93.svg"/><Relationship Id="rId15" Type="http://schemas.openxmlformats.org/officeDocument/2006/relationships/image" Target="../media/image91.svg"/><Relationship Id="rId10" Type="http://schemas.openxmlformats.org/officeDocument/2006/relationships/image" Target="../media/image27.png"/><Relationship Id="rId4" Type="http://schemas.openxmlformats.org/officeDocument/2006/relationships/image" Target="../media/image92.png"/><Relationship Id="rId9" Type="http://schemas.openxmlformats.org/officeDocument/2006/relationships/image" Target="../media/image87.svg"/><Relationship Id="rId14" Type="http://schemas.openxmlformats.org/officeDocument/2006/relationships/image" Target="../media/image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76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90CB89A-E165-2F65-9F2F-5CB8EE272024}"/>
              </a:ext>
            </a:extLst>
          </p:cNvPr>
          <p:cNvSpPr/>
          <p:nvPr/>
        </p:nvSpPr>
        <p:spPr>
          <a:xfrm>
            <a:off x="5020787" y="8551242"/>
            <a:ext cx="8085614" cy="17145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2"/>
          <p:cNvSpPr/>
          <p:nvPr/>
        </p:nvSpPr>
        <p:spPr>
          <a:xfrm>
            <a:off x="12694177" y="5612644"/>
            <a:ext cx="7249040" cy="6379155"/>
          </a:xfrm>
          <a:custGeom>
            <a:avLst/>
            <a:gdLst/>
            <a:ahLst/>
            <a:cxnLst/>
            <a:rect l="l" t="t" r="r" b="b"/>
            <a:pathLst>
              <a:path w="7249040" h="6379155">
                <a:moveTo>
                  <a:pt x="0" y="0"/>
                </a:moveTo>
                <a:lnTo>
                  <a:pt x="7249040" y="0"/>
                </a:lnTo>
                <a:lnTo>
                  <a:pt x="7249040" y="6379155"/>
                </a:lnTo>
                <a:lnTo>
                  <a:pt x="0" y="63791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4539110">
            <a:off x="11660771" y="2140003"/>
            <a:ext cx="10210842" cy="6403049"/>
          </a:xfrm>
          <a:custGeom>
            <a:avLst/>
            <a:gdLst/>
            <a:ahLst/>
            <a:cxnLst/>
            <a:rect l="l" t="t" r="r" b="b"/>
            <a:pathLst>
              <a:path w="10210842" h="6403049">
                <a:moveTo>
                  <a:pt x="0" y="0"/>
                </a:moveTo>
                <a:lnTo>
                  <a:pt x="10210843" y="0"/>
                </a:lnTo>
                <a:lnTo>
                  <a:pt x="10210843" y="6403048"/>
                </a:lnTo>
                <a:lnTo>
                  <a:pt x="0" y="6403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1259875">
            <a:off x="13007911" y="2008901"/>
            <a:ext cx="8065786" cy="7067645"/>
          </a:xfrm>
          <a:custGeom>
            <a:avLst/>
            <a:gdLst/>
            <a:ahLst/>
            <a:cxnLst/>
            <a:rect l="l" t="t" r="r" b="b"/>
            <a:pathLst>
              <a:path w="8065786" h="7067645">
                <a:moveTo>
                  <a:pt x="0" y="0"/>
                </a:moveTo>
                <a:lnTo>
                  <a:pt x="8065786" y="0"/>
                </a:lnTo>
                <a:lnTo>
                  <a:pt x="8065786" y="7067645"/>
                </a:lnTo>
                <a:lnTo>
                  <a:pt x="0" y="70676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845433" y="1487313"/>
            <a:ext cx="10387693" cy="5050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25"/>
              </a:lnSpc>
            </a:pPr>
            <a:r>
              <a:rPr lang="en-US" sz="8599" spc="-601">
                <a:solidFill>
                  <a:srgbClr val="F5F1DD"/>
                </a:solidFill>
                <a:latin typeface="Waffle Soft"/>
              </a:rPr>
              <a:t>Interdisciplinary Recipe Creation Project to Guide Healthy Eating in Pediatrics</a:t>
            </a:r>
          </a:p>
        </p:txBody>
      </p:sp>
      <p:sp>
        <p:nvSpPr>
          <p:cNvPr id="6" name="Freeform 6"/>
          <p:cNvSpPr/>
          <p:nvPr/>
        </p:nvSpPr>
        <p:spPr>
          <a:xfrm>
            <a:off x="-1810867" y="-2073468"/>
            <a:ext cx="6314885" cy="6504095"/>
          </a:xfrm>
          <a:custGeom>
            <a:avLst/>
            <a:gdLst/>
            <a:ahLst/>
            <a:cxnLst/>
            <a:rect l="l" t="t" r="r" b="b"/>
            <a:pathLst>
              <a:path w="6314885" h="6504095">
                <a:moveTo>
                  <a:pt x="0" y="0"/>
                </a:moveTo>
                <a:lnTo>
                  <a:pt x="6314886" y="0"/>
                </a:lnTo>
                <a:lnTo>
                  <a:pt x="6314886" y="6504095"/>
                </a:lnTo>
                <a:lnTo>
                  <a:pt x="0" y="6504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3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1451101">
            <a:off x="-3438629" y="3567083"/>
            <a:ext cx="8259177" cy="6837910"/>
          </a:xfrm>
          <a:custGeom>
            <a:avLst/>
            <a:gdLst/>
            <a:ahLst/>
            <a:cxnLst/>
            <a:rect l="l" t="t" r="r" b="b"/>
            <a:pathLst>
              <a:path w="8259177" h="6837910">
                <a:moveTo>
                  <a:pt x="0" y="0"/>
                </a:moveTo>
                <a:lnTo>
                  <a:pt x="8259177" y="0"/>
                </a:lnTo>
                <a:lnTo>
                  <a:pt x="8259177" y="6837910"/>
                </a:lnTo>
                <a:lnTo>
                  <a:pt x="0" y="683791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6278745" y="6761815"/>
            <a:ext cx="5361855" cy="224223"/>
          </a:xfrm>
          <a:custGeom>
            <a:avLst/>
            <a:gdLst/>
            <a:ahLst/>
            <a:cxnLst/>
            <a:rect l="l" t="t" r="r" b="b"/>
            <a:pathLst>
              <a:path w="5361855" h="224223">
                <a:moveTo>
                  <a:pt x="0" y="0"/>
                </a:moveTo>
                <a:lnTo>
                  <a:pt x="5361855" y="0"/>
                </a:lnTo>
                <a:lnTo>
                  <a:pt x="5361855" y="224223"/>
                </a:lnTo>
                <a:lnTo>
                  <a:pt x="0" y="22422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6842368" y="435624"/>
            <a:ext cx="4393823" cy="742956"/>
          </a:xfrm>
          <a:custGeom>
            <a:avLst/>
            <a:gdLst/>
            <a:ahLst/>
            <a:cxnLst/>
            <a:rect l="l" t="t" r="r" b="b"/>
            <a:pathLst>
              <a:path w="4393823" h="742956">
                <a:moveTo>
                  <a:pt x="0" y="0"/>
                </a:moveTo>
                <a:lnTo>
                  <a:pt x="4393823" y="0"/>
                </a:lnTo>
                <a:lnTo>
                  <a:pt x="4393823" y="742956"/>
                </a:lnTo>
                <a:lnTo>
                  <a:pt x="0" y="74295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1839112">
            <a:off x="600393" y="6867102"/>
            <a:ext cx="4728595" cy="4782397"/>
          </a:xfrm>
          <a:custGeom>
            <a:avLst/>
            <a:gdLst/>
            <a:ahLst/>
            <a:cxnLst/>
            <a:rect l="l" t="t" r="r" b="b"/>
            <a:pathLst>
              <a:path w="4728595" h="4782397">
                <a:moveTo>
                  <a:pt x="0" y="0"/>
                </a:moveTo>
                <a:lnTo>
                  <a:pt x="4728595" y="0"/>
                </a:lnTo>
                <a:lnTo>
                  <a:pt x="4728595" y="4782396"/>
                </a:lnTo>
                <a:lnTo>
                  <a:pt x="0" y="478239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-874021" flipV="1">
            <a:off x="390609" y="-594484"/>
            <a:ext cx="3442968" cy="3546128"/>
          </a:xfrm>
          <a:custGeom>
            <a:avLst/>
            <a:gdLst/>
            <a:ahLst/>
            <a:cxnLst/>
            <a:rect l="l" t="t" r="r" b="b"/>
            <a:pathLst>
              <a:path w="3442968" h="3546128">
                <a:moveTo>
                  <a:pt x="0" y="3546128"/>
                </a:moveTo>
                <a:lnTo>
                  <a:pt x="3442968" y="3546128"/>
                </a:lnTo>
                <a:lnTo>
                  <a:pt x="3442968" y="0"/>
                </a:lnTo>
                <a:lnTo>
                  <a:pt x="0" y="0"/>
                </a:lnTo>
                <a:lnTo>
                  <a:pt x="0" y="3546128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-6175058">
            <a:off x="11836270" y="5374141"/>
            <a:ext cx="2262200" cy="2078396"/>
          </a:xfrm>
          <a:custGeom>
            <a:avLst/>
            <a:gdLst/>
            <a:ahLst/>
            <a:cxnLst/>
            <a:rect l="l" t="t" r="r" b="b"/>
            <a:pathLst>
              <a:path w="2262200" h="2078396">
                <a:moveTo>
                  <a:pt x="0" y="0"/>
                </a:moveTo>
                <a:lnTo>
                  <a:pt x="2262200" y="0"/>
                </a:lnTo>
                <a:lnTo>
                  <a:pt x="2262200" y="2078396"/>
                </a:lnTo>
                <a:lnTo>
                  <a:pt x="0" y="207839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2519093" y="3760979"/>
            <a:ext cx="1705094" cy="1317572"/>
          </a:xfrm>
          <a:custGeom>
            <a:avLst/>
            <a:gdLst/>
            <a:ahLst/>
            <a:cxnLst/>
            <a:rect l="l" t="t" r="r" b="b"/>
            <a:pathLst>
              <a:path w="1705094" h="1317572">
                <a:moveTo>
                  <a:pt x="0" y="0"/>
                </a:moveTo>
                <a:lnTo>
                  <a:pt x="1705093" y="0"/>
                </a:lnTo>
                <a:lnTo>
                  <a:pt x="1705093" y="1317572"/>
                </a:lnTo>
                <a:lnTo>
                  <a:pt x="0" y="131757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4562145" y="7075813"/>
            <a:ext cx="8825992" cy="194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3699" dirty="0">
                <a:solidFill>
                  <a:schemeClr val="bg2">
                    <a:lumMod val="90000"/>
                  </a:schemeClr>
                </a:solidFill>
                <a:latin typeface="Jua"/>
              </a:rPr>
              <a:t>Stephanie Joyce, MSPAS, PA-C, MS, RD</a:t>
            </a:r>
          </a:p>
          <a:p>
            <a:pPr algn="ctr">
              <a:lnSpc>
                <a:spcPts val="5179"/>
              </a:lnSpc>
            </a:pPr>
            <a:r>
              <a:rPr lang="en-US" sz="3699" dirty="0">
                <a:solidFill>
                  <a:schemeClr val="bg2">
                    <a:lumMod val="90000"/>
                  </a:schemeClr>
                </a:solidFill>
                <a:latin typeface="Jua"/>
              </a:rPr>
              <a:t>In collaboration with Hannah </a:t>
            </a:r>
            <a:r>
              <a:rPr lang="en-US" sz="3699" dirty="0" err="1">
                <a:solidFill>
                  <a:schemeClr val="bg2">
                    <a:lumMod val="90000"/>
                  </a:schemeClr>
                </a:solidFill>
                <a:latin typeface="Jua"/>
              </a:rPr>
              <a:t>Hollon</a:t>
            </a:r>
            <a:r>
              <a:rPr lang="en-US" sz="3699" dirty="0">
                <a:solidFill>
                  <a:schemeClr val="bg2">
                    <a:lumMod val="90000"/>
                  </a:schemeClr>
                </a:solidFill>
                <a:latin typeface="Jua"/>
              </a:rPr>
              <a:t>, MD</a:t>
            </a:r>
          </a:p>
          <a:p>
            <a:pPr algn="ctr">
              <a:lnSpc>
                <a:spcPts val="5179"/>
              </a:lnSpc>
              <a:spcBef>
                <a:spcPct val="0"/>
              </a:spcBef>
            </a:pPr>
            <a:endParaRPr lang="en-US" sz="3699" dirty="0">
              <a:solidFill>
                <a:srgbClr val="544541"/>
              </a:solidFill>
              <a:latin typeface="Jua"/>
            </a:endParaRPr>
          </a:p>
        </p:txBody>
      </p:sp>
      <p:pic>
        <p:nvPicPr>
          <p:cNvPr id="17" name="Picture 16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EAEC0E8-56ED-7676-9948-239B7BE9C92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00" y="8950600"/>
            <a:ext cx="3712166" cy="1099901"/>
          </a:xfrm>
          <a:prstGeom prst="rect">
            <a:avLst/>
          </a:prstGeom>
        </p:spPr>
      </p:pic>
      <p:pic>
        <p:nvPicPr>
          <p:cNvPr id="20" name="Picture 19" descr="A yellow letter u on a black background&#10;&#10;Description automatically generated">
            <a:extLst>
              <a:ext uri="{FF2B5EF4-FFF2-40B4-BE49-F238E27FC236}">
                <a16:creationId xmlns:a16="http://schemas.microsoft.com/office/drawing/2014/main" id="{1EB5D356-1494-1E81-F449-309571CF98D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652" y="9150338"/>
            <a:ext cx="3867348" cy="6703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700000">
            <a:off x="11340494" y="-3416983"/>
            <a:ext cx="7482035" cy="7706216"/>
          </a:xfrm>
          <a:custGeom>
            <a:avLst/>
            <a:gdLst/>
            <a:ahLst/>
            <a:cxnLst/>
            <a:rect l="l" t="t" r="r" b="b"/>
            <a:pathLst>
              <a:path w="7482035" h="7706216">
                <a:moveTo>
                  <a:pt x="0" y="0"/>
                </a:moveTo>
                <a:lnTo>
                  <a:pt x="7482035" y="0"/>
                </a:lnTo>
                <a:lnTo>
                  <a:pt x="7482035" y="7706215"/>
                </a:lnTo>
                <a:lnTo>
                  <a:pt x="0" y="77062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700000">
            <a:off x="-2397897" y="9216781"/>
            <a:ext cx="7482035" cy="7706216"/>
          </a:xfrm>
          <a:custGeom>
            <a:avLst/>
            <a:gdLst/>
            <a:ahLst/>
            <a:cxnLst/>
            <a:rect l="l" t="t" r="r" b="b"/>
            <a:pathLst>
              <a:path w="7482035" h="7706216">
                <a:moveTo>
                  <a:pt x="0" y="0"/>
                </a:moveTo>
                <a:lnTo>
                  <a:pt x="7482035" y="0"/>
                </a:lnTo>
                <a:lnTo>
                  <a:pt x="7482035" y="7706216"/>
                </a:lnTo>
                <a:lnTo>
                  <a:pt x="0" y="77062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3071549">
            <a:off x="2961436" y="7983346"/>
            <a:ext cx="3269329" cy="3003696"/>
          </a:xfrm>
          <a:custGeom>
            <a:avLst/>
            <a:gdLst/>
            <a:ahLst/>
            <a:cxnLst/>
            <a:rect l="l" t="t" r="r" b="b"/>
            <a:pathLst>
              <a:path w="3269329" h="3003696">
                <a:moveTo>
                  <a:pt x="0" y="0"/>
                </a:moveTo>
                <a:lnTo>
                  <a:pt x="3269329" y="0"/>
                </a:lnTo>
                <a:lnTo>
                  <a:pt x="3269329" y="3003696"/>
                </a:lnTo>
                <a:lnTo>
                  <a:pt x="0" y="30036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0" y="4174730"/>
            <a:ext cx="628842" cy="554953"/>
          </a:xfrm>
          <a:custGeom>
            <a:avLst/>
            <a:gdLst/>
            <a:ahLst/>
            <a:cxnLst/>
            <a:rect l="l" t="t" r="r" b="b"/>
            <a:pathLst>
              <a:path w="628842" h="554953">
                <a:moveTo>
                  <a:pt x="0" y="0"/>
                </a:moveTo>
                <a:lnTo>
                  <a:pt x="628842" y="0"/>
                </a:lnTo>
                <a:lnTo>
                  <a:pt x="628842" y="554953"/>
                </a:lnTo>
                <a:lnTo>
                  <a:pt x="0" y="5549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6591582" y="9470244"/>
            <a:ext cx="628842" cy="554953"/>
          </a:xfrm>
          <a:custGeom>
            <a:avLst/>
            <a:gdLst/>
            <a:ahLst/>
            <a:cxnLst/>
            <a:rect l="l" t="t" r="r" b="b"/>
            <a:pathLst>
              <a:path w="628842" h="554953">
                <a:moveTo>
                  <a:pt x="0" y="0"/>
                </a:moveTo>
                <a:lnTo>
                  <a:pt x="628842" y="0"/>
                </a:lnTo>
                <a:lnTo>
                  <a:pt x="628842" y="554953"/>
                </a:lnTo>
                <a:lnTo>
                  <a:pt x="0" y="5549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7412307" y="9485194"/>
            <a:ext cx="628842" cy="554953"/>
          </a:xfrm>
          <a:custGeom>
            <a:avLst/>
            <a:gdLst/>
            <a:ahLst/>
            <a:cxnLst/>
            <a:rect l="l" t="t" r="r" b="b"/>
            <a:pathLst>
              <a:path w="628842" h="554953">
                <a:moveTo>
                  <a:pt x="0" y="0"/>
                </a:moveTo>
                <a:lnTo>
                  <a:pt x="628842" y="0"/>
                </a:lnTo>
                <a:lnTo>
                  <a:pt x="628842" y="554953"/>
                </a:lnTo>
                <a:lnTo>
                  <a:pt x="0" y="5549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80826" y="593137"/>
            <a:ext cx="4393823" cy="742956"/>
          </a:xfrm>
          <a:custGeom>
            <a:avLst/>
            <a:gdLst/>
            <a:ahLst/>
            <a:cxnLst/>
            <a:rect l="l" t="t" r="r" b="b"/>
            <a:pathLst>
              <a:path w="4393823" h="742956">
                <a:moveTo>
                  <a:pt x="0" y="0"/>
                </a:moveTo>
                <a:lnTo>
                  <a:pt x="4393822" y="0"/>
                </a:lnTo>
                <a:lnTo>
                  <a:pt x="4393822" y="742956"/>
                </a:lnTo>
                <a:lnTo>
                  <a:pt x="0" y="7429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7220424" y="-1435869"/>
            <a:ext cx="5885616" cy="5885616"/>
          </a:xfrm>
          <a:custGeom>
            <a:avLst/>
            <a:gdLst/>
            <a:ahLst/>
            <a:cxnLst/>
            <a:rect l="l" t="t" r="r" b="b"/>
            <a:pathLst>
              <a:path w="5885616" h="5885616">
                <a:moveTo>
                  <a:pt x="0" y="0"/>
                </a:moveTo>
                <a:lnTo>
                  <a:pt x="5885616" y="0"/>
                </a:lnTo>
                <a:lnTo>
                  <a:pt x="5885616" y="5885616"/>
                </a:lnTo>
                <a:lnTo>
                  <a:pt x="0" y="58856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flipH="1">
            <a:off x="11069663" y="1244024"/>
            <a:ext cx="7482035" cy="9561706"/>
          </a:xfrm>
          <a:custGeom>
            <a:avLst/>
            <a:gdLst/>
            <a:ahLst/>
            <a:cxnLst/>
            <a:rect l="l" t="t" r="r" b="b"/>
            <a:pathLst>
              <a:path w="7482035" h="9561706">
                <a:moveTo>
                  <a:pt x="7482035" y="0"/>
                </a:moveTo>
                <a:lnTo>
                  <a:pt x="0" y="0"/>
                </a:lnTo>
                <a:lnTo>
                  <a:pt x="0" y="9561706"/>
                </a:lnTo>
                <a:lnTo>
                  <a:pt x="7482035" y="9561706"/>
                </a:lnTo>
                <a:lnTo>
                  <a:pt x="7482035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-7644902">
            <a:off x="15053999" y="-1028700"/>
            <a:ext cx="3995097" cy="4114800"/>
          </a:xfrm>
          <a:custGeom>
            <a:avLst/>
            <a:gdLst/>
            <a:ahLst/>
            <a:cxnLst/>
            <a:rect l="l" t="t" r="r" b="b"/>
            <a:pathLst>
              <a:path w="3995097" h="4114800">
                <a:moveTo>
                  <a:pt x="0" y="0"/>
                </a:moveTo>
                <a:lnTo>
                  <a:pt x="3995097" y="0"/>
                </a:lnTo>
                <a:lnTo>
                  <a:pt x="399509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7726728" y="8008207"/>
            <a:ext cx="1984926" cy="1533807"/>
          </a:xfrm>
          <a:custGeom>
            <a:avLst/>
            <a:gdLst/>
            <a:ahLst/>
            <a:cxnLst/>
            <a:rect l="l" t="t" r="r" b="b"/>
            <a:pathLst>
              <a:path w="1984926" h="1533807">
                <a:moveTo>
                  <a:pt x="0" y="0"/>
                </a:moveTo>
                <a:lnTo>
                  <a:pt x="1984926" y="0"/>
                </a:lnTo>
                <a:lnTo>
                  <a:pt x="1984926" y="1533807"/>
                </a:lnTo>
                <a:lnTo>
                  <a:pt x="0" y="153380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322590" y="1640289"/>
            <a:ext cx="6922341" cy="1955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04"/>
              </a:lnSpc>
            </a:pPr>
            <a:r>
              <a:rPr lang="en-US" sz="5499" spc="-384">
                <a:solidFill>
                  <a:srgbClr val="387647"/>
                </a:solidFill>
                <a:latin typeface="Waffle Soft"/>
              </a:rPr>
              <a:t>Dietary Recommendations for Pediatrics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4108055"/>
            <a:ext cx="8682954" cy="1318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50"/>
              </a:lnSpc>
            </a:pPr>
            <a:r>
              <a:rPr lang="en-US" sz="2899" dirty="0">
                <a:solidFill>
                  <a:srgbClr val="544541"/>
                </a:solidFill>
                <a:latin typeface="Jua"/>
              </a:rPr>
              <a:t>Children should eat at least 3-5 servings of vegetables and fruits per day</a:t>
            </a:r>
            <a:r>
              <a:rPr lang="en-US" sz="2899" baseline="30000" dirty="0">
                <a:solidFill>
                  <a:srgbClr val="544541"/>
                </a:solidFill>
                <a:latin typeface="Jua"/>
              </a:rPr>
              <a:t>1</a:t>
            </a:r>
          </a:p>
          <a:p>
            <a:pPr>
              <a:lnSpc>
                <a:spcPts val="3450"/>
              </a:lnSpc>
            </a:pPr>
            <a:endParaRPr lang="en-US" sz="2899" dirty="0">
              <a:solidFill>
                <a:srgbClr val="544541"/>
              </a:solidFill>
              <a:latin typeface="Jua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0" y="5805982"/>
            <a:ext cx="645180" cy="569371"/>
          </a:xfrm>
          <a:custGeom>
            <a:avLst/>
            <a:gdLst/>
            <a:ahLst/>
            <a:cxnLst/>
            <a:rect l="l" t="t" r="r" b="b"/>
            <a:pathLst>
              <a:path w="645180" h="569371">
                <a:moveTo>
                  <a:pt x="0" y="0"/>
                </a:moveTo>
                <a:lnTo>
                  <a:pt x="645180" y="0"/>
                </a:lnTo>
                <a:lnTo>
                  <a:pt x="645180" y="569371"/>
                </a:lnTo>
                <a:lnTo>
                  <a:pt x="0" y="5693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953691" y="5508096"/>
            <a:ext cx="8832973" cy="2222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50"/>
              </a:lnSpc>
            </a:pPr>
            <a:r>
              <a:rPr lang="en-US" sz="2899" dirty="0" err="1">
                <a:solidFill>
                  <a:srgbClr val="544541"/>
                </a:solidFill>
                <a:latin typeface="Jua"/>
              </a:rPr>
              <a:t>Hamner</a:t>
            </a:r>
            <a:r>
              <a:rPr lang="en-US" sz="2899" dirty="0">
                <a:solidFill>
                  <a:srgbClr val="544541"/>
                </a:solidFill>
                <a:latin typeface="Jua"/>
              </a:rPr>
              <a:t> and colleagues</a:t>
            </a:r>
            <a:r>
              <a:rPr lang="en-US" sz="2899" baseline="30000" dirty="0">
                <a:solidFill>
                  <a:srgbClr val="544541"/>
                </a:solidFill>
                <a:latin typeface="Jua"/>
              </a:rPr>
              <a:t>2</a:t>
            </a:r>
            <a:r>
              <a:rPr lang="en-US" sz="2899" dirty="0">
                <a:solidFill>
                  <a:srgbClr val="544541"/>
                </a:solidFill>
                <a:latin typeface="Jua"/>
              </a:rPr>
              <a:t> found that for children between the age of 1 -5 </a:t>
            </a:r>
          </a:p>
          <a:p>
            <a:pPr>
              <a:lnSpc>
                <a:spcPts val="3450"/>
              </a:lnSpc>
            </a:pPr>
            <a:r>
              <a:rPr lang="en-US" sz="2899" dirty="0">
                <a:solidFill>
                  <a:srgbClr val="544541"/>
                </a:solidFill>
                <a:latin typeface="Jua"/>
              </a:rPr>
              <a:t>•1 in 2 did not eat a daily vegetable</a:t>
            </a:r>
          </a:p>
          <a:p>
            <a:pPr>
              <a:lnSpc>
                <a:spcPts val="3450"/>
              </a:lnSpc>
            </a:pPr>
            <a:r>
              <a:rPr lang="en-US" sz="2899" dirty="0">
                <a:solidFill>
                  <a:srgbClr val="544541"/>
                </a:solidFill>
                <a:latin typeface="Jua"/>
              </a:rPr>
              <a:t>•1 in 3 did not eat a daily fruit</a:t>
            </a:r>
          </a:p>
          <a:p>
            <a:pPr marL="0" lvl="0" indent="0" algn="l">
              <a:lnSpc>
                <a:spcPts val="3212"/>
              </a:lnSpc>
              <a:spcBef>
                <a:spcPct val="0"/>
              </a:spcBef>
            </a:pPr>
            <a:endParaRPr lang="en-US" sz="2899" dirty="0">
              <a:solidFill>
                <a:srgbClr val="544541"/>
              </a:solidFill>
              <a:latin typeface="Ju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93615">
            <a:off x="7191830" y="8276891"/>
            <a:ext cx="7482035" cy="7706216"/>
          </a:xfrm>
          <a:custGeom>
            <a:avLst/>
            <a:gdLst/>
            <a:ahLst/>
            <a:cxnLst/>
            <a:rect l="l" t="t" r="r" b="b"/>
            <a:pathLst>
              <a:path w="7482035" h="7706216">
                <a:moveTo>
                  <a:pt x="0" y="0"/>
                </a:moveTo>
                <a:lnTo>
                  <a:pt x="7482035" y="0"/>
                </a:lnTo>
                <a:lnTo>
                  <a:pt x="7482035" y="7706216"/>
                </a:lnTo>
                <a:lnTo>
                  <a:pt x="0" y="77062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693615">
            <a:off x="-3741018" y="-5103135"/>
            <a:ext cx="7482035" cy="7706216"/>
          </a:xfrm>
          <a:custGeom>
            <a:avLst/>
            <a:gdLst/>
            <a:ahLst/>
            <a:cxnLst/>
            <a:rect l="l" t="t" r="r" b="b"/>
            <a:pathLst>
              <a:path w="7482035" h="7706216">
                <a:moveTo>
                  <a:pt x="0" y="0"/>
                </a:moveTo>
                <a:lnTo>
                  <a:pt x="7482036" y="0"/>
                </a:lnTo>
                <a:lnTo>
                  <a:pt x="7482036" y="7706216"/>
                </a:lnTo>
                <a:lnTo>
                  <a:pt x="0" y="77062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142437">
            <a:off x="-2075968" y="5675100"/>
            <a:ext cx="11973454" cy="6596284"/>
          </a:xfrm>
          <a:custGeom>
            <a:avLst/>
            <a:gdLst/>
            <a:ahLst/>
            <a:cxnLst/>
            <a:rect l="l" t="t" r="r" b="b"/>
            <a:pathLst>
              <a:path w="11973454" h="6596284">
                <a:moveTo>
                  <a:pt x="0" y="0"/>
                </a:moveTo>
                <a:lnTo>
                  <a:pt x="11973453" y="0"/>
                </a:lnTo>
                <a:lnTo>
                  <a:pt x="11973453" y="6596285"/>
                </a:lnTo>
                <a:lnTo>
                  <a:pt x="0" y="6596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9293092" y="2572710"/>
            <a:ext cx="3822245" cy="1403806"/>
          </a:xfrm>
          <a:custGeom>
            <a:avLst/>
            <a:gdLst/>
            <a:ahLst/>
            <a:cxnLst/>
            <a:rect l="l" t="t" r="r" b="b"/>
            <a:pathLst>
              <a:path w="3822245" h="1403806">
                <a:moveTo>
                  <a:pt x="0" y="0"/>
                </a:moveTo>
                <a:lnTo>
                  <a:pt x="3822244" y="0"/>
                </a:lnTo>
                <a:lnTo>
                  <a:pt x="3822244" y="1403806"/>
                </a:lnTo>
                <a:lnTo>
                  <a:pt x="0" y="14038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9281081" y="4557811"/>
            <a:ext cx="3822245" cy="1403806"/>
          </a:xfrm>
          <a:custGeom>
            <a:avLst/>
            <a:gdLst/>
            <a:ahLst/>
            <a:cxnLst/>
            <a:rect l="l" t="t" r="r" b="b"/>
            <a:pathLst>
              <a:path w="3822245" h="1403806">
                <a:moveTo>
                  <a:pt x="0" y="0"/>
                </a:moveTo>
                <a:lnTo>
                  <a:pt x="3822244" y="0"/>
                </a:lnTo>
                <a:lnTo>
                  <a:pt x="3822244" y="1403806"/>
                </a:lnTo>
                <a:lnTo>
                  <a:pt x="0" y="14038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9293092" y="5982562"/>
            <a:ext cx="3822245" cy="1403806"/>
          </a:xfrm>
          <a:custGeom>
            <a:avLst/>
            <a:gdLst/>
            <a:ahLst/>
            <a:cxnLst/>
            <a:rect l="l" t="t" r="r" b="b"/>
            <a:pathLst>
              <a:path w="3822245" h="1403806">
                <a:moveTo>
                  <a:pt x="0" y="0"/>
                </a:moveTo>
                <a:lnTo>
                  <a:pt x="3822244" y="0"/>
                </a:lnTo>
                <a:lnTo>
                  <a:pt x="3822244" y="1403806"/>
                </a:lnTo>
                <a:lnTo>
                  <a:pt x="0" y="14038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3437055" y="2493089"/>
            <a:ext cx="3822245" cy="1403806"/>
          </a:xfrm>
          <a:custGeom>
            <a:avLst/>
            <a:gdLst/>
            <a:ahLst/>
            <a:cxnLst/>
            <a:rect l="l" t="t" r="r" b="b"/>
            <a:pathLst>
              <a:path w="3822245" h="1403806">
                <a:moveTo>
                  <a:pt x="0" y="0"/>
                </a:moveTo>
                <a:lnTo>
                  <a:pt x="3822245" y="0"/>
                </a:lnTo>
                <a:lnTo>
                  <a:pt x="3822245" y="1403806"/>
                </a:lnTo>
                <a:lnTo>
                  <a:pt x="0" y="14038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3437055" y="4237472"/>
            <a:ext cx="3822245" cy="1403806"/>
          </a:xfrm>
          <a:custGeom>
            <a:avLst/>
            <a:gdLst/>
            <a:ahLst/>
            <a:cxnLst/>
            <a:rect l="l" t="t" r="r" b="b"/>
            <a:pathLst>
              <a:path w="3822245" h="1403806">
                <a:moveTo>
                  <a:pt x="0" y="0"/>
                </a:moveTo>
                <a:lnTo>
                  <a:pt x="3822245" y="0"/>
                </a:lnTo>
                <a:lnTo>
                  <a:pt x="3822245" y="1403806"/>
                </a:lnTo>
                <a:lnTo>
                  <a:pt x="0" y="14038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3459011" y="5849189"/>
            <a:ext cx="3822245" cy="1403806"/>
          </a:xfrm>
          <a:custGeom>
            <a:avLst/>
            <a:gdLst/>
            <a:ahLst/>
            <a:cxnLst/>
            <a:rect l="l" t="t" r="r" b="b"/>
            <a:pathLst>
              <a:path w="3822245" h="1403806">
                <a:moveTo>
                  <a:pt x="0" y="0"/>
                </a:moveTo>
                <a:lnTo>
                  <a:pt x="3822245" y="0"/>
                </a:lnTo>
                <a:lnTo>
                  <a:pt x="3822245" y="1403806"/>
                </a:lnTo>
                <a:lnTo>
                  <a:pt x="0" y="14038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3531015" y="8790175"/>
            <a:ext cx="5857826" cy="3951370"/>
          </a:xfrm>
          <a:custGeom>
            <a:avLst/>
            <a:gdLst/>
            <a:ahLst/>
            <a:cxnLst/>
            <a:rect l="l" t="t" r="r" b="b"/>
            <a:pathLst>
              <a:path w="5857826" h="3951370">
                <a:moveTo>
                  <a:pt x="0" y="0"/>
                </a:moveTo>
                <a:lnTo>
                  <a:pt x="5857826" y="0"/>
                </a:lnTo>
                <a:lnTo>
                  <a:pt x="5857826" y="3951370"/>
                </a:lnTo>
                <a:lnTo>
                  <a:pt x="0" y="39513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-1495722">
            <a:off x="7432046" y="3075839"/>
            <a:ext cx="518246" cy="1288602"/>
          </a:xfrm>
          <a:custGeom>
            <a:avLst/>
            <a:gdLst/>
            <a:ahLst/>
            <a:cxnLst/>
            <a:rect l="l" t="t" r="r" b="b"/>
            <a:pathLst>
              <a:path w="518246" h="1288602">
                <a:moveTo>
                  <a:pt x="0" y="0"/>
                </a:moveTo>
                <a:lnTo>
                  <a:pt x="518246" y="0"/>
                </a:lnTo>
                <a:lnTo>
                  <a:pt x="518246" y="1288602"/>
                </a:lnTo>
                <a:lnTo>
                  <a:pt x="0" y="128860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715014" y="3236199"/>
            <a:ext cx="7735140" cy="2023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43"/>
              </a:lnSpc>
            </a:pPr>
            <a:r>
              <a:rPr lang="en-US" sz="8399" spc="-587" dirty="0">
                <a:solidFill>
                  <a:srgbClr val="387647"/>
                </a:solidFill>
                <a:latin typeface="Waffle Soft"/>
              </a:rPr>
              <a:t>Perceived barriers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867774" y="4902617"/>
            <a:ext cx="2609793" cy="946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51"/>
              </a:lnSpc>
              <a:spcBef>
                <a:spcPct val="0"/>
              </a:spcBef>
            </a:pPr>
            <a:r>
              <a:rPr lang="en-US" sz="2900" dirty="0">
                <a:solidFill>
                  <a:srgbClr val="544541"/>
                </a:solidFill>
                <a:latin typeface="Jua"/>
              </a:rPr>
              <a:t>lack of exposure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963360" y="6079782"/>
            <a:ext cx="2609793" cy="1327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1"/>
              </a:lnSpc>
            </a:pPr>
            <a:r>
              <a:rPr lang="en-US" sz="2799">
                <a:solidFill>
                  <a:srgbClr val="544541"/>
                </a:solidFill>
                <a:latin typeface="Jua"/>
              </a:rPr>
              <a:t>lack of interest,  knowledge, and skills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396543" y="4608540"/>
            <a:ext cx="1903269" cy="508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51"/>
              </a:lnSpc>
              <a:spcBef>
                <a:spcPct val="0"/>
              </a:spcBef>
            </a:pPr>
            <a:r>
              <a:rPr lang="en-US" sz="2900">
                <a:solidFill>
                  <a:srgbClr val="544541"/>
                </a:solidFill>
                <a:latin typeface="Jua"/>
              </a:rPr>
              <a:t>lack of time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280339" y="6287554"/>
            <a:ext cx="2179589" cy="508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50"/>
              </a:lnSpc>
              <a:spcBef>
                <a:spcPct val="0"/>
              </a:spcBef>
            </a:pPr>
            <a:r>
              <a:rPr lang="en-US" sz="2899">
                <a:solidFill>
                  <a:srgbClr val="544541"/>
                </a:solidFill>
                <a:latin typeface="Jua"/>
              </a:rPr>
              <a:t>cost of food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450154" y="722319"/>
            <a:ext cx="3484100" cy="1593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sz="2899" dirty="0" err="1">
                <a:solidFill>
                  <a:srgbClr val="544541"/>
                </a:solidFill>
                <a:latin typeface="Jua"/>
              </a:rPr>
              <a:t>Childrens</a:t>
            </a:r>
            <a:r>
              <a:rPr lang="en-US" sz="2899" dirty="0">
                <a:solidFill>
                  <a:srgbClr val="544541"/>
                </a:solidFill>
                <a:latin typeface="Jua"/>
              </a:rPr>
              <a:t>’ barriers to fruit and vegetable intake</a:t>
            </a:r>
            <a:r>
              <a:rPr lang="en-US" sz="2899" baseline="30000" dirty="0">
                <a:solidFill>
                  <a:srgbClr val="544541"/>
                </a:solidFill>
                <a:latin typeface="Jua"/>
              </a:rPr>
              <a:t>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192344" y="2726552"/>
            <a:ext cx="2151825" cy="946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51"/>
              </a:lnSpc>
              <a:spcBef>
                <a:spcPct val="0"/>
              </a:spcBef>
            </a:pPr>
            <a:r>
              <a:rPr lang="en-US" sz="2900">
                <a:solidFill>
                  <a:srgbClr val="544541"/>
                </a:solidFill>
                <a:latin typeface="Jua"/>
              </a:rPr>
              <a:t>food preferences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606128" y="776929"/>
            <a:ext cx="3484100" cy="1460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dirty="0">
                <a:solidFill>
                  <a:srgbClr val="544541"/>
                </a:solidFill>
                <a:latin typeface="Jua"/>
              </a:rPr>
              <a:t>Caregivers’ barriers to making meals at home</a:t>
            </a:r>
            <a:r>
              <a:rPr lang="en-US" sz="2799" baseline="30000" dirty="0">
                <a:solidFill>
                  <a:srgbClr val="544541"/>
                </a:solidFill>
                <a:latin typeface="Jua"/>
              </a:rPr>
              <a:t>4</a:t>
            </a:r>
          </a:p>
        </p:txBody>
      </p:sp>
      <p:sp>
        <p:nvSpPr>
          <p:cNvPr id="21" name="Freeform 21"/>
          <p:cNvSpPr/>
          <p:nvPr/>
        </p:nvSpPr>
        <p:spPr>
          <a:xfrm>
            <a:off x="13437055" y="7462545"/>
            <a:ext cx="3822245" cy="1403806"/>
          </a:xfrm>
          <a:custGeom>
            <a:avLst/>
            <a:gdLst/>
            <a:ahLst/>
            <a:cxnLst/>
            <a:rect l="l" t="t" r="r" b="b"/>
            <a:pathLst>
              <a:path w="3822245" h="1403806">
                <a:moveTo>
                  <a:pt x="0" y="0"/>
                </a:moveTo>
                <a:lnTo>
                  <a:pt x="3822245" y="0"/>
                </a:lnTo>
                <a:lnTo>
                  <a:pt x="3822245" y="1403806"/>
                </a:lnTo>
                <a:lnTo>
                  <a:pt x="0" y="14038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14280339" y="7696008"/>
            <a:ext cx="2351899" cy="946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51"/>
              </a:lnSpc>
              <a:spcBef>
                <a:spcPct val="0"/>
              </a:spcBef>
            </a:pPr>
            <a:r>
              <a:rPr lang="en-US" sz="2900">
                <a:solidFill>
                  <a:srgbClr val="544541"/>
                </a:solidFill>
                <a:latin typeface="Jua"/>
              </a:rPr>
              <a:t>lack of cooking skills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308103" y="2614793"/>
            <a:ext cx="2151825" cy="946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51"/>
              </a:lnSpc>
              <a:spcBef>
                <a:spcPct val="0"/>
              </a:spcBef>
            </a:pPr>
            <a:r>
              <a:rPr lang="en-US" sz="2900">
                <a:solidFill>
                  <a:srgbClr val="544541"/>
                </a:solidFill>
                <a:latin typeface="Jua"/>
              </a:rPr>
              <a:t>food preferences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76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95340">
            <a:off x="11883085" y="-1805575"/>
            <a:ext cx="10101878" cy="9811449"/>
          </a:xfrm>
          <a:custGeom>
            <a:avLst/>
            <a:gdLst/>
            <a:ahLst/>
            <a:cxnLst/>
            <a:rect l="l" t="t" r="r" b="b"/>
            <a:pathLst>
              <a:path w="10101878" h="9811449">
                <a:moveTo>
                  <a:pt x="0" y="0"/>
                </a:moveTo>
                <a:lnTo>
                  <a:pt x="10101878" y="0"/>
                </a:lnTo>
                <a:lnTo>
                  <a:pt x="10101878" y="9811449"/>
                </a:lnTo>
                <a:lnTo>
                  <a:pt x="0" y="98114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595637" y="6747576"/>
            <a:ext cx="8183640" cy="7078849"/>
          </a:xfrm>
          <a:custGeom>
            <a:avLst/>
            <a:gdLst/>
            <a:ahLst/>
            <a:cxnLst/>
            <a:rect l="l" t="t" r="r" b="b"/>
            <a:pathLst>
              <a:path w="8183640" h="7078849">
                <a:moveTo>
                  <a:pt x="0" y="0"/>
                </a:moveTo>
                <a:lnTo>
                  <a:pt x="8183640" y="0"/>
                </a:lnTo>
                <a:lnTo>
                  <a:pt x="8183640" y="7078848"/>
                </a:lnTo>
                <a:lnTo>
                  <a:pt x="0" y="70788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2839689" y="-2693156"/>
            <a:ext cx="6686640" cy="6886989"/>
          </a:xfrm>
          <a:custGeom>
            <a:avLst/>
            <a:gdLst/>
            <a:ahLst/>
            <a:cxnLst/>
            <a:rect l="l" t="t" r="r" b="b"/>
            <a:pathLst>
              <a:path w="6686640" h="6886989">
                <a:moveTo>
                  <a:pt x="0" y="0"/>
                </a:moveTo>
                <a:lnTo>
                  <a:pt x="6686640" y="0"/>
                </a:lnTo>
                <a:lnTo>
                  <a:pt x="6686640" y="6886989"/>
                </a:lnTo>
                <a:lnTo>
                  <a:pt x="0" y="68869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3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398980" y="5666488"/>
            <a:ext cx="5454460" cy="2604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45"/>
              </a:lnSpc>
            </a:pPr>
            <a:r>
              <a:rPr lang="en-US" sz="3399" dirty="0">
                <a:solidFill>
                  <a:schemeClr val="bg2">
                    <a:lumMod val="90000"/>
                  </a:schemeClr>
                </a:solidFill>
                <a:latin typeface="Jua"/>
              </a:rPr>
              <a:t>•Pediatricians note lack of resources and time as top barriers to treating pediatric obesity</a:t>
            </a:r>
            <a:r>
              <a:rPr lang="en-US" sz="3399" baseline="30000" dirty="0">
                <a:solidFill>
                  <a:schemeClr val="bg2">
                    <a:lumMod val="90000"/>
                  </a:schemeClr>
                </a:solidFill>
                <a:latin typeface="Jua"/>
              </a:rPr>
              <a:t>7</a:t>
            </a:r>
          </a:p>
          <a:p>
            <a:pPr>
              <a:lnSpc>
                <a:spcPts val="4045"/>
              </a:lnSpc>
            </a:pPr>
            <a:endParaRPr lang="en-US" sz="3399" dirty="0">
              <a:solidFill>
                <a:srgbClr val="544541"/>
              </a:solidFill>
              <a:latin typeface="Jua"/>
            </a:endParaRPr>
          </a:p>
        </p:txBody>
      </p:sp>
      <p:sp>
        <p:nvSpPr>
          <p:cNvPr id="6" name="Freeform 6"/>
          <p:cNvSpPr/>
          <p:nvPr/>
        </p:nvSpPr>
        <p:spPr>
          <a:xfrm rot="-273865" flipH="1">
            <a:off x="7045758" y="7895802"/>
            <a:ext cx="4728595" cy="4782397"/>
          </a:xfrm>
          <a:custGeom>
            <a:avLst/>
            <a:gdLst/>
            <a:ahLst/>
            <a:cxnLst/>
            <a:rect l="l" t="t" r="r" b="b"/>
            <a:pathLst>
              <a:path w="4728595" h="4782397">
                <a:moveTo>
                  <a:pt x="4728595" y="0"/>
                </a:moveTo>
                <a:lnTo>
                  <a:pt x="0" y="0"/>
                </a:lnTo>
                <a:lnTo>
                  <a:pt x="0" y="4782396"/>
                </a:lnTo>
                <a:lnTo>
                  <a:pt x="4728595" y="4782396"/>
                </a:lnTo>
                <a:lnTo>
                  <a:pt x="4728595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028700" y="8515344"/>
            <a:ext cx="4393823" cy="742956"/>
          </a:xfrm>
          <a:custGeom>
            <a:avLst/>
            <a:gdLst/>
            <a:ahLst/>
            <a:cxnLst/>
            <a:rect l="l" t="t" r="r" b="b"/>
            <a:pathLst>
              <a:path w="4393823" h="742956">
                <a:moveTo>
                  <a:pt x="0" y="0"/>
                </a:moveTo>
                <a:lnTo>
                  <a:pt x="4393823" y="0"/>
                </a:lnTo>
                <a:lnTo>
                  <a:pt x="4393823" y="742956"/>
                </a:lnTo>
                <a:lnTo>
                  <a:pt x="0" y="7429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7401365">
            <a:off x="6042951" y="-2681868"/>
            <a:ext cx="3560180" cy="5363736"/>
          </a:xfrm>
          <a:custGeom>
            <a:avLst/>
            <a:gdLst/>
            <a:ahLst/>
            <a:cxnLst/>
            <a:rect l="l" t="t" r="r" b="b"/>
            <a:pathLst>
              <a:path w="3560180" h="5363736">
                <a:moveTo>
                  <a:pt x="0" y="0"/>
                </a:moveTo>
                <a:lnTo>
                  <a:pt x="3560179" y="0"/>
                </a:lnTo>
                <a:lnTo>
                  <a:pt x="3560179" y="5363736"/>
                </a:lnTo>
                <a:lnTo>
                  <a:pt x="0" y="536373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684169">
            <a:off x="-371779" y="375231"/>
            <a:ext cx="4012689" cy="2171868"/>
          </a:xfrm>
          <a:custGeom>
            <a:avLst/>
            <a:gdLst/>
            <a:ahLst/>
            <a:cxnLst/>
            <a:rect l="l" t="t" r="r" b="b"/>
            <a:pathLst>
              <a:path w="4012689" h="2171868">
                <a:moveTo>
                  <a:pt x="0" y="0"/>
                </a:moveTo>
                <a:lnTo>
                  <a:pt x="4012689" y="0"/>
                </a:lnTo>
                <a:lnTo>
                  <a:pt x="4012689" y="2171868"/>
                </a:lnTo>
                <a:lnTo>
                  <a:pt x="0" y="21718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028700" y="2254069"/>
            <a:ext cx="13684845" cy="1174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754"/>
              </a:lnSpc>
            </a:pPr>
            <a:r>
              <a:rPr lang="en-US" sz="8499" spc="-594">
                <a:solidFill>
                  <a:srgbClr val="F5F1DD"/>
                </a:solidFill>
                <a:latin typeface="Waffle Soft"/>
              </a:rPr>
              <a:t>Pediatric Obesity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38909" y="3548507"/>
            <a:ext cx="7313457" cy="2099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45"/>
              </a:lnSpc>
            </a:pPr>
            <a:r>
              <a:rPr lang="en-US" sz="3399" dirty="0">
                <a:solidFill>
                  <a:schemeClr val="bg2">
                    <a:lumMod val="90000"/>
                  </a:schemeClr>
                </a:solidFill>
                <a:latin typeface="Jua"/>
              </a:rPr>
              <a:t>•Pediatric obesity is a chronic medical condition and the treatment is complex given the socioeconomic and environmental factors</a:t>
            </a:r>
            <a:r>
              <a:rPr lang="en-US" sz="3399" baseline="30000" dirty="0">
                <a:solidFill>
                  <a:schemeClr val="bg2">
                    <a:lumMod val="90000"/>
                  </a:schemeClr>
                </a:solidFill>
                <a:latin typeface="Jua"/>
              </a:rPr>
              <a:t>6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48434" y="5772150"/>
            <a:ext cx="5454460" cy="2604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45"/>
              </a:lnSpc>
            </a:pPr>
            <a:r>
              <a:rPr lang="en-US" sz="3399" dirty="0">
                <a:solidFill>
                  <a:schemeClr val="bg2">
                    <a:lumMod val="90000"/>
                  </a:schemeClr>
                </a:solidFill>
                <a:latin typeface="Jua"/>
              </a:rPr>
              <a:t>•Bias and stigma associated with pediatric obesity are barriers to diagnosis and treatment</a:t>
            </a:r>
            <a:r>
              <a:rPr lang="en-US" sz="3399" baseline="30000" dirty="0">
                <a:solidFill>
                  <a:schemeClr val="bg2">
                    <a:lumMod val="90000"/>
                  </a:schemeClr>
                </a:solidFill>
                <a:latin typeface="Jua"/>
              </a:rPr>
              <a:t>6</a:t>
            </a:r>
            <a:r>
              <a:rPr lang="en-US" sz="3399" dirty="0">
                <a:solidFill>
                  <a:schemeClr val="bg2">
                    <a:lumMod val="90000"/>
                  </a:schemeClr>
                </a:solidFill>
                <a:latin typeface="Jua"/>
              </a:rPr>
              <a:t> </a:t>
            </a:r>
          </a:p>
          <a:p>
            <a:pPr>
              <a:lnSpc>
                <a:spcPts val="4045"/>
              </a:lnSpc>
            </a:pPr>
            <a:endParaRPr lang="en-US" sz="3399" dirty="0">
              <a:solidFill>
                <a:srgbClr val="544541"/>
              </a:solidFill>
              <a:latin typeface="Jua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98980" y="3558032"/>
            <a:ext cx="4876892" cy="1594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45"/>
              </a:lnSpc>
            </a:pPr>
            <a:r>
              <a:rPr lang="en-US" sz="3399" dirty="0">
                <a:solidFill>
                  <a:schemeClr val="bg2">
                    <a:lumMod val="90000"/>
                  </a:schemeClr>
                </a:solidFill>
                <a:latin typeface="Jua"/>
              </a:rPr>
              <a:t>•19.7% of children in the United States have obesity</a:t>
            </a:r>
            <a:r>
              <a:rPr lang="en-US" sz="3399" baseline="30000" dirty="0">
                <a:solidFill>
                  <a:schemeClr val="bg2">
                    <a:lumMod val="90000"/>
                  </a:schemeClr>
                </a:solidFill>
                <a:latin typeface="Jua"/>
              </a:rPr>
              <a:t>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93615">
            <a:off x="11527554" y="-2855547"/>
            <a:ext cx="13520892" cy="13926012"/>
          </a:xfrm>
          <a:custGeom>
            <a:avLst/>
            <a:gdLst/>
            <a:ahLst/>
            <a:cxnLst/>
            <a:rect l="l" t="t" r="r" b="b"/>
            <a:pathLst>
              <a:path w="13520892" h="13926012">
                <a:moveTo>
                  <a:pt x="0" y="0"/>
                </a:moveTo>
                <a:lnTo>
                  <a:pt x="13520892" y="0"/>
                </a:lnTo>
                <a:lnTo>
                  <a:pt x="13520892" y="13926012"/>
                </a:lnTo>
                <a:lnTo>
                  <a:pt x="0" y="139260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386612" y="3121711"/>
            <a:ext cx="5596496" cy="3661749"/>
            <a:chOff x="0" y="0"/>
            <a:chExt cx="7461995" cy="48823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61995" cy="3310412"/>
            </a:xfrm>
            <a:custGeom>
              <a:avLst/>
              <a:gdLst/>
              <a:ahLst/>
              <a:cxnLst/>
              <a:rect l="l" t="t" r="r" b="b"/>
              <a:pathLst>
                <a:path w="7461995" h="3310412">
                  <a:moveTo>
                    <a:pt x="0" y="0"/>
                  </a:moveTo>
                  <a:lnTo>
                    <a:pt x="7461995" y="0"/>
                  </a:lnTo>
                  <a:lnTo>
                    <a:pt x="7461995" y="3310412"/>
                  </a:lnTo>
                  <a:lnTo>
                    <a:pt x="0" y="33104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1571920"/>
              <a:ext cx="7461995" cy="3310412"/>
            </a:xfrm>
            <a:custGeom>
              <a:avLst/>
              <a:gdLst/>
              <a:ahLst/>
              <a:cxnLst/>
              <a:rect l="l" t="t" r="r" b="b"/>
              <a:pathLst>
                <a:path w="7461995" h="3310412">
                  <a:moveTo>
                    <a:pt x="0" y="0"/>
                  </a:moveTo>
                  <a:lnTo>
                    <a:pt x="7461995" y="0"/>
                  </a:lnTo>
                  <a:lnTo>
                    <a:pt x="7461995" y="3310412"/>
                  </a:lnTo>
                  <a:lnTo>
                    <a:pt x="0" y="33104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 rot="4567348" flipH="1" flipV="1">
            <a:off x="9800551" y="6661280"/>
            <a:ext cx="794021" cy="1974307"/>
          </a:xfrm>
          <a:custGeom>
            <a:avLst/>
            <a:gdLst/>
            <a:ahLst/>
            <a:cxnLst/>
            <a:rect l="l" t="t" r="r" b="b"/>
            <a:pathLst>
              <a:path w="794021" h="1974307">
                <a:moveTo>
                  <a:pt x="794020" y="1974307"/>
                </a:moveTo>
                <a:lnTo>
                  <a:pt x="0" y="1974307"/>
                </a:lnTo>
                <a:lnTo>
                  <a:pt x="0" y="0"/>
                </a:lnTo>
                <a:lnTo>
                  <a:pt x="794020" y="0"/>
                </a:lnTo>
                <a:lnTo>
                  <a:pt x="794020" y="197430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2865477" y="9258300"/>
            <a:ext cx="4393823" cy="742956"/>
          </a:xfrm>
          <a:custGeom>
            <a:avLst/>
            <a:gdLst/>
            <a:ahLst/>
            <a:cxnLst/>
            <a:rect l="l" t="t" r="r" b="b"/>
            <a:pathLst>
              <a:path w="4393823" h="742956">
                <a:moveTo>
                  <a:pt x="0" y="0"/>
                </a:moveTo>
                <a:lnTo>
                  <a:pt x="4393823" y="0"/>
                </a:lnTo>
                <a:lnTo>
                  <a:pt x="4393823" y="742956"/>
                </a:lnTo>
                <a:lnTo>
                  <a:pt x="0" y="7429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2091053">
            <a:off x="-585281" y="7740304"/>
            <a:ext cx="1965526" cy="2901146"/>
          </a:xfrm>
          <a:custGeom>
            <a:avLst/>
            <a:gdLst/>
            <a:ahLst/>
            <a:cxnLst/>
            <a:rect l="l" t="t" r="r" b="b"/>
            <a:pathLst>
              <a:path w="1965526" h="2901146">
                <a:moveTo>
                  <a:pt x="0" y="0"/>
                </a:moveTo>
                <a:lnTo>
                  <a:pt x="1965526" y="0"/>
                </a:lnTo>
                <a:lnTo>
                  <a:pt x="1965526" y="2901146"/>
                </a:lnTo>
                <a:lnTo>
                  <a:pt x="0" y="29011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3071549">
            <a:off x="14458558" y="964439"/>
            <a:ext cx="3269329" cy="3003696"/>
          </a:xfrm>
          <a:custGeom>
            <a:avLst/>
            <a:gdLst/>
            <a:ahLst/>
            <a:cxnLst/>
            <a:rect l="l" t="t" r="r" b="b"/>
            <a:pathLst>
              <a:path w="3269329" h="3003696">
                <a:moveTo>
                  <a:pt x="0" y="0"/>
                </a:moveTo>
                <a:lnTo>
                  <a:pt x="3269329" y="0"/>
                </a:lnTo>
                <a:lnTo>
                  <a:pt x="3269329" y="3003696"/>
                </a:lnTo>
                <a:lnTo>
                  <a:pt x="0" y="300369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7470204" y="2993018"/>
            <a:ext cx="4393823" cy="742956"/>
          </a:xfrm>
          <a:custGeom>
            <a:avLst/>
            <a:gdLst/>
            <a:ahLst/>
            <a:cxnLst/>
            <a:rect l="l" t="t" r="r" b="b"/>
            <a:pathLst>
              <a:path w="4393823" h="742956">
                <a:moveTo>
                  <a:pt x="0" y="0"/>
                </a:moveTo>
                <a:lnTo>
                  <a:pt x="4393823" y="0"/>
                </a:lnTo>
                <a:lnTo>
                  <a:pt x="4393823" y="742956"/>
                </a:lnTo>
                <a:lnTo>
                  <a:pt x="0" y="7429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983108" y="4262705"/>
            <a:ext cx="12618243" cy="5260778"/>
          </a:xfrm>
          <a:custGeom>
            <a:avLst/>
            <a:gdLst/>
            <a:ahLst/>
            <a:cxnLst/>
            <a:rect l="l" t="t" r="r" b="b"/>
            <a:pathLst>
              <a:path w="12618243" h="5260778">
                <a:moveTo>
                  <a:pt x="0" y="0"/>
                </a:moveTo>
                <a:lnTo>
                  <a:pt x="12618243" y="0"/>
                </a:lnTo>
                <a:lnTo>
                  <a:pt x="12618243" y="5260778"/>
                </a:lnTo>
                <a:lnTo>
                  <a:pt x="0" y="526077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940306" y="1026107"/>
            <a:ext cx="12322690" cy="1440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60"/>
              </a:lnSpc>
            </a:pPr>
            <a:r>
              <a:rPr lang="en-US" sz="6000" spc="-420" dirty="0">
                <a:solidFill>
                  <a:srgbClr val="387647"/>
                </a:solidFill>
                <a:latin typeface="Waffle Soft"/>
              </a:rPr>
              <a:t>Intensive Health Behavior and Lifestyle Treatment</a:t>
            </a:r>
            <a:r>
              <a:rPr lang="en-US" sz="6000" spc="-420" baseline="30000" dirty="0">
                <a:solidFill>
                  <a:srgbClr val="387647"/>
                </a:solidFill>
                <a:latin typeface="Waffle Soft"/>
              </a:rPr>
              <a:t>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0419" y="3806252"/>
            <a:ext cx="5016655" cy="354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70" lvl="1" indent="-356235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36342F"/>
                </a:solidFill>
                <a:latin typeface="Jua"/>
              </a:rPr>
              <a:t>About 26 or more hours of counseling on nutrition and physical activity over a 3-12 month period</a:t>
            </a:r>
          </a:p>
          <a:p>
            <a:pPr algn="l">
              <a:lnSpc>
                <a:spcPts val="4620"/>
              </a:lnSpc>
              <a:spcBef>
                <a:spcPct val="0"/>
              </a:spcBef>
            </a:pPr>
            <a:endParaRPr lang="en-US" sz="3300">
              <a:solidFill>
                <a:srgbClr val="36342F"/>
              </a:solidFill>
              <a:latin typeface="Jua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90419" y="3221621"/>
            <a:ext cx="5927723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70" lvl="1" indent="-356235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36342F"/>
                </a:solidFill>
                <a:latin typeface="Jua"/>
              </a:rPr>
              <a:t>family based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76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441520" y="3526272"/>
            <a:ext cx="7882407" cy="4649986"/>
            <a:chOff x="0" y="0"/>
            <a:chExt cx="10509876" cy="61999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509876" cy="4662563"/>
            </a:xfrm>
            <a:custGeom>
              <a:avLst/>
              <a:gdLst/>
              <a:ahLst/>
              <a:cxnLst/>
              <a:rect l="l" t="t" r="r" b="b"/>
              <a:pathLst>
                <a:path w="10509876" h="4662563">
                  <a:moveTo>
                    <a:pt x="0" y="0"/>
                  </a:moveTo>
                  <a:lnTo>
                    <a:pt x="10509876" y="0"/>
                  </a:lnTo>
                  <a:lnTo>
                    <a:pt x="10509876" y="4662563"/>
                  </a:lnTo>
                  <a:lnTo>
                    <a:pt x="0" y="46625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1537418"/>
              <a:ext cx="10509876" cy="4662563"/>
            </a:xfrm>
            <a:custGeom>
              <a:avLst/>
              <a:gdLst/>
              <a:ahLst/>
              <a:cxnLst/>
              <a:rect l="l" t="t" r="r" b="b"/>
              <a:pathLst>
                <a:path w="10509876" h="4662563">
                  <a:moveTo>
                    <a:pt x="0" y="0"/>
                  </a:moveTo>
                  <a:lnTo>
                    <a:pt x="10509876" y="0"/>
                  </a:lnTo>
                  <a:lnTo>
                    <a:pt x="10509876" y="4662563"/>
                  </a:lnTo>
                  <a:lnTo>
                    <a:pt x="0" y="46625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-1370053" y="6843506"/>
            <a:ext cx="6686640" cy="6886989"/>
          </a:xfrm>
          <a:custGeom>
            <a:avLst/>
            <a:gdLst/>
            <a:ahLst/>
            <a:cxnLst/>
            <a:rect l="l" t="t" r="r" b="b"/>
            <a:pathLst>
              <a:path w="6686640" h="6886989">
                <a:moveTo>
                  <a:pt x="0" y="0"/>
                </a:moveTo>
                <a:lnTo>
                  <a:pt x="6686640" y="0"/>
                </a:lnTo>
                <a:lnTo>
                  <a:pt x="6686640" y="6886988"/>
                </a:lnTo>
                <a:lnTo>
                  <a:pt x="0" y="68869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3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flipH="1">
            <a:off x="3241548" y="4122632"/>
            <a:ext cx="6356647" cy="6340756"/>
          </a:xfrm>
          <a:custGeom>
            <a:avLst/>
            <a:gdLst/>
            <a:ahLst/>
            <a:cxnLst/>
            <a:rect l="l" t="t" r="r" b="b"/>
            <a:pathLst>
              <a:path w="6356647" h="6340756">
                <a:moveTo>
                  <a:pt x="6356648" y="0"/>
                </a:moveTo>
                <a:lnTo>
                  <a:pt x="0" y="0"/>
                </a:lnTo>
                <a:lnTo>
                  <a:pt x="0" y="6340756"/>
                </a:lnTo>
                <a:lnTo>
                  <a:pt x="6356648" y="6340756"/>
                </a:lnTo>
                <a:lnTo>
                  <a:pt x="6356648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346765">
            <a:off x="7301465" y="1086606"/>
            <a:ext cx="1383199" cy="4618191"/>
          </a:xfrm>
          <a:custGeom>
            <a:avLst/>
            <a:gdLst/>
            <a:ahLst/>
            <a:cxnLst/>
            <a:rect l="l" t="t" r="r" b="b"/>
            <a:pathLst>
              <a:path w="1383199" h="4618191">
                <a:moveTo>
                  <a:pt x="0" y="0"/>
                </a:moveTo>
                <a:lnTo>
                  <a:pt x="1383199" y="0"/>
                </a:lnTo>
                <a:lnTo>
                  <a:pt x="1383199" y="4618191"/>
                </a:lnTo>
                <a:lnTo>
                  <a:pt x="0" y="46181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9942371" y="1819393"/>
            <a:ext cx="5338726" cy="1440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59"/>
              </a:lnSpc>
            </a:pPr>
            <a:r>
              <a:rPr lang="en-US" sz="5999" spc="-419">
                <a:solidFill>
                  <a:srgbClr val="F5F1DD"/>
                </a:solidFill>
                <a:latin typeface="Waffle Soft"/>
              </a:rPr>
              <a:t>Recipe </a:t>
            </a:r>
          </a:p>
          <a:p>
            <a:pPr>
              <a:lnSpc>
                <a:spcPts val="5459"/>
              </a:lnSpc>
            </a:pPr>
            <a:r>
              <a:rPr lang="en-US" sz="5999" spc="-419">
                <a:solidFill>
                  <a:srgbClr val="F5F1DD"/>
                </a:solidFill>
                <a:latin typeface="Waffle Soft"/>
              </a:rPr>
              <a:t>Guidelines</a:t>
            </a:r>
          </a:p>
        </p:txBody>
      </p:sp>
      <p:sp>
        <p:nvSpPr>
          <p:cNvPr id="9" name="Freeform 9"/>
          <p:cNvSpPr/>
          <p:nvPr/>
        </p:nvSpPr>
        <p:spPr>
          <a:xfrm>
            <a:off x="13915980" y="-3627416"/>
            <a:ext cx="6686640" cy="6886989"/>
          </a:xfrm>
          <a:custGeom>
            <a:avLst/>
            <a:gdLst/>
            <a:ahLst/>
            <a:cxnLst/>
            <a:rect l="l" t="t" r="r" b="b"/>
            <a:pathLst>
              <a:path w="6686640" h="6886989">
                <a:moveTo>
                  <a:pt x="0" y="0"/>
                </a:moveTo>
                <a:lnTo>
                  <a:pt x="6686640" y="0"/>
                </a:lnTo>
                <a:lnTo>
                  <a:pt x="6686640" y="6886988"/>
                </a:lnTo>
                <a:lnTo>
                  <a:pt x="0" y="68869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3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4567348" flipV="1">
            <a:off x="8649615" y="2291892"/>
            <a:ext cx="794021" cy="1974307"/>
          </a:xfrm>
          <a:custGeom>
            <a:avLst/>
            <a:gdLst/>
            <a:ahLst/>
            <a:cxnLst/>
            <a:rect l="l" t="t" r="r" b="b"/>
            <a:pathLst>
              <a:path w="794021" h="1974307">
                <a:moveTo>
                  <a:pt x="0" y="1974307"/>
                </a:moveTo>
                <a:lnTo>
                  <a:pt x="794020" y="1974307"/>
                </a:lnTo>
                <a:lnTo>
                  <a:pt x="794020" y="0"/>
                </a:lnTo>
                <a:lnTo>
                  <a:pt x="0" y="0"/>
                </a:lnTo>
                <a:lnTo>
                  <a:pt x="0" y="1974307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-548582">
            <a:off x="15283972" y="1857246"/>
            <a:ext cx="2503683" cy="1666087"/>
          </a:xfrm>
          <a:custGeom>
            <a:avLst/>
            <a:gdLst/>
            <a:ahLst/>
            <a:cxnLst/>
            <a:rect l="l" t="t" r="r" b="b"/>
            <a:pathLst>
              <a:path w="2503683" h="1666087">
                <a:moveTo>
                  <a:pt x="0" y="0"/>
                </a:moveTo>
                <a:lnTo>
                  <a:pt x="2503683" y="0"/>
                </a:lnTo>
                <a:lnTo>
                  <a:pt x="2503683" y="1666087"/>
                </a:lnTo>
                <a:lnTo>
                  <a:pt x="0" y="166608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5854888" y="657222"/>
            <a:ext cx="4393823" cy="742956"/>
          </a:xfrm>
          <a:custGeom>
            <a:avLst/>
            <a:gdLst/>
            <a:ahLst/>
            <a:cxnLst/>
            <a:rect l="l" t="t" r="r" b="b"/>
            <a:pathLst>
              <a:path w="4393823" h="742956">
                <a:moveTo>
                  <a:pt x="0" y="0"/>
                </a:moveTo>
                <a:lnTo>
                  <a:pt x="4393823" y="0"/>
                </a:lnTo>
                <a:lnTo>
                  <a:pt x="4393823" y="742956"/>
                </a:lnTo>
                <a:lnTo>
                  <a:pt x="0" y="74295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1543152" y="9392480"/>
            <a:ext cx="4393823" cy="742956"/>
          </a:xfrm>
          <a:custGeom>
            <a:avLst/>
            <a:gdLst/>
            <a:ahLst/>
            <a:cxnLst/>
            <a:rect l="l" t="t" r="r" b="b"/>
            <a:pathLst>
              <a:path w="4393823" h="742956">
                <a:moveTo>
                  <a:pt x="0" y="0"/>
                </a:moveTo>
                <a:lnTo>
                  <a:pt x="4393822" y="0"/>
                </a:lnTo>
                <a:lnTo>
                  <a:pt x="4393822" y="742956"/>
                </a:lnTo>
                <a:lnTo>
                  <a:pt x="0" y="74295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-256250" y="5367008"/>
            <a:ext cx="4459033" cy="5319888"/>
          </a:xfrm>
          <a:custGeom>
            <a:avLst/>
            <a:gdLst/>
            <a:ahLst/>
            <a:cxnLst/>
            <a:rect l="l" t="t" r="r" b="b"/>
            <a:pathLst>
              <a:path w="4459033" h="5319888">
                <a:moveTo>
                  <a:pt x="0" y="0"/>
                </a:moveTo>
                <a:lnTo>
                  <a:pt x="4459033" y="0"/>
                </a:lnTo>
                <a:lnTo>
                  <a:pt x="4459033" y="5319888"/>
                </a:lnTo>
                <a:lnTo>
                  <a:pt x="0" y="531988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730525" y="550811"/>
            <a:ext cx="3912312" cy="3735150"/>
          </a:xfrm>
          <a:custGeom>
            <a:avLst/>
            <a:gdLst/>
            <a:ahLst/>
            <a:cxnLst/>
            <a:rect l="l" t="t" r="r" b="b"/>
            <a:pathLst>
              <a:path w="3912312" h="3735150">
                <a:moveTo>
                  <a:pt x="0" y="0"/>
                </a:moveTo>
                <a:lnTo>
                  <a:pt x="3912311" y="0"/>
                </a:lnTo>
                <a:lnTo>
                  <a:pt x="3912311" y="3735150"/>
                </a:lnTo>
                <a:lnTo>
                  <a:pt x="0" y="373515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9598196" y="3854541"/>
            <a:ext cx="6237025" cy="1074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5936" lvl="1" indent="-312968" algn="l">
              <a:lnSpc>
                <a:spcPts val="4058"/>
              </a:lnSpc>
              <a:spcBef>
                <a:spcPct val="0"/>
              </a:spcBef>
              <a:buFont typeface="Arial"/>
              <a:buChar char="•"/>
            </a:pPr>
            <a:r>
              <a:rPr lang="en-US" sz="2899">
                <a:solidFill>
                  <a:srgbClr val="36342F"/>
                </a:solidFill>
                <a:latin typeface="Jua"/>
              </a:rPr>
              <a:t>MyPlate as a guide for balanced meal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98196" y="6023235"/>
            <a:ext cx="7804812" cy="2099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5936" lvl="1" indent="-312968">
              <a:lnSpc>
                <a:spcPts val="4058"/>
              </a:lnSpc>
              <a:buFont typeface="Arial"/>
              <a:buChar char="•"/>
            </a:pPr>
            <a:r>
              <a:rPr lang="en-US" sz="2899">
                <a:solidFill>
                  <a:srgbClr val="36342F"/>
                </a:solidFill>
                <a:latin typeface="Jua"/>
              </a:rPr>
              <a:t>Less than $20/meal for 4 servings or more</a:t>
            </a:r>
          </a:p>
          <a:p>
            <a:pPr marL="625936" lvl="1" indent="-312968">
              <a:lnSpc>
                <a:spcPts val="4058"/>
              </a:lnSpc>
              <a:buFont typeface="Arial"/>
              <a:buChar char="•"/>
            </a:pPr>
            <a:r>
              <a:rPr lang="en-US" sz="2899">
                <a:solidFill>
                  <a:srgbClr val="36342F"/>
                </a:solidFill>
                <a:latin typeface="Jua"/>
              </a:rPr>
              <a:t>Minimal cooking skills and equipment necessary</a:t>
            </a:r>
          </a:p>
          <a:p>
            <a:pPr algn="l">
              <a:lnSpc>
                <a:spcPts val="4058"/>
              </a:lnSpc>
              <a:spcBef>
                <a:spcPct val="0"/>
              </a:spcBef>
            </a:pPr>
            <a:endParaRPr lang="en-US" sz="2899">
              <a:solidFill>
                <a:srgbClr val="36342F"/>
              </a:solidFill>
              <a:latin typeface="Jua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9598196" y="4938888"/>
            <a:ext cx="6451797" cy="1074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5936" lvl="1" indent="-312968" algn="l">
              <a:lnSpc>
                <a:spcPts val="4058"/>
              </a:lnSpc>
              <a:spcBef>
                <a:spcPct val="0"/>
              </a:spcBef>
              <a:buFont typeface="Arial"/>
              <a:buChar char="•"/>
            </a:pPr>
            <a:r>
              <a:rPr lang="en-US" sz="2899">
                <a:solidFill>
                  <a:srgbClr val="36342F"/>
                </a:solidFill>
                <a:latin typeface="Jua"/>
              </a:rPr>
              <a:t>Nutrient dense, appropriate for pediatric palate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185812" y="8672898"/>
            <a:ext cx="8682954" cy="62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78"/>
              </a:lnSpc>
            </a:pPr>
            <a:r>
              <a:rPr lang="en-US" sz="4099" dirty="0">
                <a:solidFill>
                  <a:schemeClr val="bg2">
                    <a:lumMod val="90000"/>
                  </a:schemeClr>
                </a:solidFill>
                <a:latin typeface="Jua"/>
              </a:rPr>
              <a:t>Role of Dietetic Intern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94816" y="0"/>
            <a:ext cx="7244634" cy="10287000"/>
          </a:xfrm>
          <a:custGeom>
            <a:avLst/>
            <a:gdLst/>
            <a:ahLst/>
            <a:cxnLst/>
            <a:rect l="l" t="t" r="r" b="b"/>
            <a:pathLst>
              <a:path w="7244634" h="10287000">
                <a:moveTo>
                  <a:pt x="0" y="0"/>
                </a:moveTo>
                <a:lnTo>
                  <a:pt x="7244634" y="0"/>
                </a:lnTo>
                <a:lnTo>
                  <a:pt x="72446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629224" y="0"/>
            <a:ext cx="7271516" cy="10287000"/>
          </a:xfrm>
          <a:custGeom>
            <a:avLst/>
            <a:gdLst/>
            <a:ahLst/>
            <a:cxnLst/>
            <a:rect l="l" t="t" r="r" b="b"/>
            <a:pathLst>
              <a:path w="7271516" h="10287000">
                <a:moveTo>
                  <a:pt x="0" y="0"/>
                </a:moveTo>
                <a:lnTo>
                  <a:pt x="7271516" y="0"/>
                </a:lnTo>
                <a:lnTo>
                  <a:pt x="727151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0"/>
            <a:ext cx="7962900" cy="10287000"/>
          </a:xfrm>
          <a:custGeom>
            <a:avLst/>
            <a:gdLst/>
            <a:ahLst/>
            <a:cxnLst/>
            <a:rect l="l" t="t" r="r" b="b"/>
            <a:pathLst>
              <a:path w="7962900" h="10287000">
                <a:moveTo>
                  <a:pt x="0" y="0"/>
                </a:moveTo>
                <a:lnTo>
                  <a:pt x="7962900" y="0"/>
                </a:lnTo>
                <a:lnTo>
                  <a:pt x="79629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772650" y="0"/>
            <a:ext cx="7486650" cy="10287000"/>
          </a:xfrm>
          <a:custGeom>
            <a:avLst/>
            <a:gdLst/>
            <a:ahLst/>
            <a:cxnLst/>
            <a:rect l="l" t="t" r="r" b="b"/>
            <a:pathLst>
              <a:path w="7486650" h="10287000">
                <a:moveTo>
                  <a:pt x="0" y="0"/>
                </a:moveTo>
                <a:lnTo>
                  <a:pt x="7486650" y="0"/>
                </a:lnTo>
                <a:lnTo>
                  <a:pt x="74866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70391" y="0"/>
            <a:ext cx="5834110" cy="10287000"/>
          </a:xfrm>
          <a:custGeom>
            <a:avLst/>
            <a:gdLst/>
            <a:ahLst/>
            <a:cxnLst/>
            <a:rect l="l" t="t" r="r" b="b"/>
            <a:pathLst>
              <a:path w="5834110" h="10287000">
                <a:moveTo>
                  <a:pt x="0" y="0"/>
                </a:moveTo>
                <a:lnTo>
                  <a:pt x="5834110" y="0"/>
                </a:lnTo>
                <a:lnTo>
                  <a:pt x="583411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505853" y="0"/>
            <a:ext cx="8049742" cy="10287000"/>
          </a:xfrm>
          <a:custGeom>
            <a:avLst/>
            <a:gdLst/>
            <a:ahLst/>
            <a:cxnLst/>
            <a:rect l="l" t="t" r="r" b="b"/>
            <a:pathLst>
              <a:path w="8049742" h="10287000">
                <a:moveTo>
                  <a:pt x="0" y="0"/>
                </a:moveTo>
                <a:lnTo>
                  <a:pt x="8049742" y="0"/>
                </a:lnTo>
                <a:lnTo>
                  <a:pt x="804974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76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92048" y="-3443494"/>
            <a:ext cx="6686640" cy="6886989"/>
          </a:xfrm>
          <a:custGeom>
            <a:avLst/>
            <a:gdLst/>
            <a:ahLst/>
            <a:cxnLst/>
            <a:rect l="l" t="t" r="r" b="b"/>
            <a:pathLst>
              <a:path w="6686640" h="6886989">
                <a:moveTo>
                  <a:pt x="0" y="0"/>
                </a:moveTo>
                <a:lnTo>
                  <a:pt x="6686639" y="0"/>
                </a:lnTo>
                <a:lnTo>
                  <a:pt x="6686639" y="6886988"/>
                </a:lnTo>
                <a:lnTo>
                  <a:pt x="0" y="68869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3112908" y="4085130"/>
            <a:ext cx="8283217" cy="8531403"/>
          </a:xfrm>
          <a:custGeom>
            <a:avLst/>
            <a:gdLst/>
            <a:ahLst/>
            <a:cxnLst/>
            <a:rect l="l" t="t" r="r" b="b"/>
            <a:pathLst>
              <a:path w="8283217" h="8531403">
                <a:moveTo>
                  <a:pt x="0" y="0"/>
                </a:moveTo>
                <a:lnTo>
                  <a:pt x="8283216" y="0"/>
                </a:lnTo>
                <a:lnTo>
                  <a:pt x="8283216" y="8531403"/>
                </a:lnTo>
                <a:lnTo>
                  <a:pt x="0" y="85314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37716" y="2062489"/>
            <a:ext cx="7493864" cy="7372088"/>
          </a:xfrm>
          <a:custGeom>
            <a:avLst/>
            <a:gdLst/>
            <a:ahLst/>
            <a:cxnLst/>
            <a:rect l="l" t="t" r="r" b="b"/>
            <a:pathLst>
              <a:path w="7493864" h="7372088">
                <a:moveTo>
                  <a:pt x="0" y="0"/>
                </a:moveTo>
                <a:lnTo>
                  <a:pt x="7493864" y="0"/>
                </a:lnTo>
                <a:lnTo>
                  <a:pt x="7493864" y="7372088"/>
                </a:lnTo>
                <a:lnTo>
                  <a:pt x="0" y="73720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8110180" y="3557794"/>
            <a:ext cx="9177061" cy="4820575"/>
            <a:chOff x="0" y="0"/>
            <a:chExt cx="12236082" cy="64274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236082" cy="5495113"/>
            </a:xfrm>
            <a:custGeom>
              <a:avLst/>
              <a:gdLst/>
              <a:ahLst/>
              <a:cxnLst/>
              <a:rect l="l" t="t" r="r" b="b"/>
              <a:pathLst>
                <a:path w="12236082" h="5495113">
                  <a:moveTo>
                    <a:pt x="0" y="0"/>
                  </a:moveTo>
                  <a:lnTo>
                    <a:pt x="12236082" y="0"/>
                  </a:lnTo>
                  <a:lnTo>
                    <a:pt x="12236082" y="5495113"/>
                  </a:lnTo>
                  <a:lnTo>
                    <a:pt x="0" y="54951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932320"/>
              <a:ext cx="12236082" cy="5495113"/>
            </a:xfrm>
            <a:custGeom>
              <a:avLst/>
              <a:gdLst/>
              <a:ahLst/>
              <a:cxnLst/>
              <a:rect l="l" t="t" r="r" b="b"/>
              <a:pathLst>
                <a:path w="12236082" h="5495113">
                  <a:moveTo>
                    <a:pt x="0" y="0"/>
                  </a:moveTo>
                  <a:lnTo>
                    <a:pt x="12236082" y="0"/>
                  </a:lnTo>
                  <a:lnTo>
                    <a:pt x="12236082" y="5495113"/>
                  </a:lnTo>
                  <a:lnTo>
                    <a:pt x="0" y="54951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653901" y="926251"/>
            <a:ext cx="1193306" cy="1498443"/>
          </a:xfrm>
          <a:custGeom>
            <a:avLst/>
            <a:gdLst/>
            <a:ahLst/>
            <a:cxnLst/>
            <a:rect l="l" t="t" r="r" b="b"/>
            <a:pathLst>
              <a:path w="1193306" h="1498443">
                <a:moveTo>
                  <a:pt x="0" y="0"/>
                </a:moveTo>
                <a:lnTo>
                  <a:pt x="1193306" y="0"/>
                </a:lnTo>
                <a:lnTo>
                  <a:pt x="1193306" y="1498443"/>
                </a:lnTo>
                <a:lnTo>
                  <a:pt x="0" y="14984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6742888" y="7985371"/>
            <a:ext cx="1193306" cy="1498443"/>
          </a:xfrm>
          <a:custGeom>
            <a:avLst/>
            <a:gdLst/>
            <a:ahLst/>
            <a:cxnLst/>
            <a:rect l="l" t="t" r="r" b="b"/>
            <a:pathLst>
              <a:path w="1193306" h="1498443">
                <a:moveTo>
                  <a:pt x="0" y="0"/>
                </a:moveTo>
                <a:lnTo>
                  <a:pt x="1193306" y="0"/>
                </a:lnTo>
                <a:lnTo>
                  <a:pt x="1193306" y="1498443"/>
                </a:lnTo>
                <a:lnTo>
                  <a:pt x="0" y="14984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5340355" y="1288457"/>
            <a:ext cx="2595839" cy="774032"/>
          </a:xfrm>
          <a:custGeom>
            <a:avLst/>
            <a:gdLst/>
            <a:ahLst/>
            <a:cxnLst/>
            <a:rect l="l" t="t" r="r" b="b"/>
            <a:pathLst>
              <a:path w="2595839" h="774032">
                <a:moveTo>
                  <a:pt x="0" y="0"/>
                </a:moveTo>
                <a:lnTo>
                  <a:pt x="2595839" y="0"/>
                </a:lnTo>
                <a:lnTo>
                  <a:pt x="2595839" y="774032"/>
                </a:lnTo>
                <a:lnTo>
                  <a:pt x="0" y="77403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5126824" y="606420"/>
            <a:ext cx="6322352" cy="1069052"/>
          </a:xfrm>
          <a:custGeom>
            <a:avLst/>
            <a:gdLst/>
            <a:ahLst/>
            <a:cxnLst/>
            <a:rect l="l" t="t" r="r" b="b"/>
            <a:pathLst>
              <a:path w="6322352" h="1069052">
                <a:moveTo>
                  <a:pt x="0" y="0"/>
                </a:moveTo>
                <a:lnTo>
                  <a:pt x="6322352" y="0"/>
                </a:lnTo>
                <a:lnTo>
                  <a:pt x="6322352" y="1069053"/>
                </a:lnTo>
                <a:lnTo>
                  <a:pt x="0" y="10690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-2060769">
            <a:off x="15893353" y="1568646"/>
            <a:ext cx="2787777" cy="4114800"/>
          </a:xfrm>
          <a:custGeom>
            <a:avLst/>
            <a:gdLst/>
            <a:ahLst/>
            <a:cxnLst/>
            <a:rect l="l" t="t" r="r" b="b"/>
            <a:pathLst>
              <a:path w="2787777" h="4114800">
                <a:moveTo>
                  <a:pt x="0" y="0"/>
                </a:moveTo>
                <a:lnTo>
                  <a:pt x="2787777" y="0"/>
                </a:lnTo>
                <a:lnTo>
                  <a:pt x="278777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8369953" y="1745998"/>
            <a:ext cx="6062741" cy="755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40"/>
              </a:lnSpc>
              <a:spcBef>
                <a:spcPct val="0"/>
              </a:spcBef>
            </a:pPr>
            <a:r>
              <a:rPr lang="en-US" sz="4600" dirty="0">
                <a:solidFill>
                  <a:schemeClr val="bg2">
                    <a:lumMod val="90000"/>
                  </a:schemeClr>
                </a:solidFill>
                <a:latin typeface="Jua"/>
              </a:rPr>
              <a:t>What’s next?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989206" y="3662569"/>
            <a:ext cx="9419009" cy="4462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0"/>
              </a:lnSpc>
              <a:spcBef>
                <a:spcPct val="0"/>
              </a:spcBef>
            </a:pPr>
            <a:endParaRPr dirty="0"/>
          </a:p>
          <a:p>
            <a:pPr marL="636841" lvl="1" indent="-318421">
              <a:lnSpc>
                <a:spcPts val="3510"/>
              </a:lnSpc>
              <a:buFont typeface="Arial"/>
              <a:buChar char="•"/>
            </a:pPr>
            <a:r>
              <a:rPr lang="en-US" sz="2949" dirty="0">
                <a:solidFill>
                  <a:srgbClr val="544541"/>
                </a:solidFill>
                <a:latin typeface="Jua"/>
              </a:rPr>
              <a:t>What recipes do patients + families + </a:t>
            </a:r>
          </a:p>
          <a:p>
            <a:pPr marL="318420" lvl="1">
              <a:lnSpc>
                <a:spcPts val="3510"/>
              </a:lnSpc>
            </a:pPr>
            <a:r>
              <a:rPr lang="en-US" sz="2949" dirty="0">
                <a:solidFill>
                  <a:srgbClr val="544541"/>
                </a:solidFill>
                <a:latin typeface="Jua"/>
              </a:rPr>
              <a:t>Pediatricians like, dislike, acceptability</a:t>
            </a:r>
          </a:p>
          <a:p>
            <a:pPr>
              <a:lnSpc>
                <a:spcPts val="2439"/>
              </a:lnSpc>
            </a:pPr>
            <a:endParaRPr lang="en-US" sz="2949" dirty="0">
              <a:solidFill>
                <a:srgbClr val="544541"/>
              </a:solidFill>
              <a:latin typeface="Jua"/>
            </a:endParaRPr>
          </a:p>
          <a:p>
            <a:pPr marL="604519" lvl="1" indent="-302260">
              <a:lnSpc>
                <a:spcPts val="3331"/>
              </a:lnSpc>
              <a:buFont typeface="Arial"/>
              <a:buChar char="•"/>
            </a:pPr>
            <a:r>
              <a:rPr lang="en-US" sz="2799" dirty="0">
                <a:solidFill>
                  <a:srgbClr val="544541"/>
                </a:solidFill>
                <a:latin typeface="Jua"/>
              </a:rPr>
              <a:t>Collaborate with Family Resource Center </a:t>
            </a:r>
          </a:p>
          <a:p>
            <a:pPr marL="1209039" lvl="2" indent="-403013">
              <a:lnSpc>
                <a:spcPts val="3331"/>
              </a:lnSpc>
              <a:spcBef>
                <a:spcPct val="0"/>
              </a:spcBef>
              <a:buFont typeface="Arial"/>
              <a:buChar char="⚬"/>
            </a:pPr>
            <a:r>
              <a:rPr lang="en-US" sz="2799" dirty="0">
                <a:solidFill>
                  <a:srgbClr val="544541"/>
                </a:solidFill>
                <a:latin typeface="Jua"/>
              </a:rPr>
              <a:t>Give recipes along with non-perishable food items in </a:t>
            </a:r>
            <a:r>
              <a:rPr lang="en-US" sz="2799" dirty="0" err="1">
                <a:solidFill>
                  <a:srgbClr val="544541"/>
                </a:solidFill>
                <a:latin typeface="Jua"/>
              </a:rPr>
              <a:t>FeedMore</a:t>
            </a:r>
            <a:r>
              <a:rPr lang="en-US" sz="2799" dirty="0">
                <a:solidFill>
                  <a:srgbClr val="544541"/>
                </a:solidFill>
                <a:latin typeface="Jua"/>
              </a:rPr>
              <a:t> food boxes</a:t>
            </a:r>
          </a:p>
          <a:p>
            <a:pPr marL="1209039" lvl="2" indent="-403013">
              <a:lnSpc>
                <a:spcPts val="3331"/>
              </a:lnSpc>
              <a:buFont typeface="Arial"/>
              <a:buChar char="⚬"/>
            </a:pPr>
            <a:r>
              <a:rPr lang="en-US" sz="2799" dirty="0">
                <a:solidFill>
                  <a:srgbClr val="544541"/>
                </a:solidFill>
                <a:latin typeface="Jua"/>
              </a:rPr>
              <a:t>Potential for pediatric residency collaboration</a:t>
            </a:r>
          </a:p>
          <a:p>
            <a:pPr marL="604519" lvl="1" indent="-302260">
              <a:lnSpc>
                <a:spcPts val="3331"/>
              </a:lnSpc>
              <a:buFont typeface="Arial"/>
              <a:buChar char="•"/>
            </a:pPr>
            <a:r>
              <a:rPr lang="en-US" sz="2799" dirty="0">
                <a:solidFill>
                  <a:srgbClr val="544541"/>
                </a:solidFill>
                <a:latin typeface="Jua"/>
              </a:rPr>
              <a:t>Community Advisory Board</a:t>
            </a:r>
          </a:p>
          <a:p>
            <a:pPr marL="604519" lvl="1" indent="-302260">
              <a:lnSpc>
                <a:spcPts val="3331"/>
              </a:lnSpc>
              <a:buFont typeface="Arial"/>
              <a:buChar char="•"/>
            </a:pPr>
            <a:r>
              <a:rPr lang="en-US" sz="2799" dirty="0">
                <a:solidFill>
                  <a:srgbClr val="544541"/>
                </a:solidFill>
                <a:latin typeface="Jua"/>
              </a:rPr>
              <a:t>Cooking Classes </a:t>
            </a:r>
          </a:p>
          <a:p>
            <a:pPr marL="604519" lvl="1" indent="-302260">
              <a:lnSpc>
                <a:spcPts val="3331"/>
              </a:lnSpc>
              <a:buFont typeface="Arial"/>
              <a:buChar char="•"/>
            </a:pPr>
            <a:r>
              <a:rPr lang="en-US" sz="2799" dirty="0">
                <a:solidFill>
                  <a:srgbClr val="544541"/>
                </a:solidFill>
                <a:latin typeface="Jua"/>
              </a:rPr>
              <a:t>Recipes + other materials available in Spanish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903997" y="2550684"/>
            <a:ext cx="6062741" cy="755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40"/>
              </a:lnSpc>
              <a:spcBef>
                <a:spcPct val="0"/>
              </a:spcBef>
            </a:pPr>
            <a:r>
              <a:rPr lang="en-US" sz="4600" dirty="0">
                <a:solidFill>
                  <a:schemeClr val="bg2">
                    <a:lumMod val="90000"/>
                  </a:schemeClr>
                </a:solidFill>
                <a:latin typeface="Jua"/>
              </a:rPr>
              <a:t>Data!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93615">
            <a:off x="14583661" y="-3370970"/>
            <a:ext cx="9798318" cy="10091901"/>
          </a:xfrm>
          <a:custGeom>
            <a:avLst/>
            <a:gdLst/>
            <a:ahLst/>
            <a:cxnLst/>
            <a:rect l="l" t="t" r="r" b="b"/>
            <a:pathLst>
              <a:path w="9798318" h="10091901">
                <a:moveTo>
                  <a:pt x="0" y="0"/>
                </a:moveTo>
                <a:lnTo>
                  <a:pt x="9798318" y="0"/>
                </a:lnTo>
                <a:lnTo>
                  <a:pt x="9798318" y="10091901"/>
                </a:lnTo>
                <a:lnTo>
                  <a:pt x="0" y="100919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693615">
            <a:off x="-2840918" y="8829480"/>
            <a:ext cx="9798318" cy="10091901"/>
          </a:xfrm>
          <a:custGeom>
            <a:avLst/>
            <a:gdLst/>
            <a:ahLst/>
            <a:cxnLst/>
            <a:rect l="l" t="t" r="r" b="b"/>
            <a:pathLst>
              <a:path w="9798318" h="10091901">
                <a:moveTo>
                  <a:pt x="0" y="0"/>
                </a:moveTo>
                <a:lnTo>
                  <a:pt x="9798318" y="0"/>
                </a:lnTo>
                <a:lnTo>
                  <a:pt x="9798318" y="10091901"/>
                </a:lnTo>
                <a:lnTo>
                  <a:pt x="0" y="100919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230606">
            <a:off x="14009391" y="525547"/>
            <a:ext cx="7504010" cy="6744229"/>
          </a:xfrm>
          <a:custGeom>
            <a:avLst/>
            <a:gdLst/>
            <a:ahLst/>
            <a:cxnLst/>
            <a:rect l="l" t="t" r="r" b="b"/>
            <a:pathLst>
              <a:path w="7504010" h="6744229">
                <a:moveTo>
                  <a:pt x="0" y="0"/>
                </a:moveTo>
                <a:lnTo>
                  <a:pt x="7504010" y="0"/>
                </a:lnTo>
                <a:lnTo>
                  <a:pt x="7504010" y="6744230"/>
                </a:lnTo>
                <a:lnTo>
                  <a:pt x="0" y="67442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351719">
            <a:off x="-2427579" y="-4114800"/>
            <a:ext cx="8229600" cy="8229600"/>
          </a:xfrm>
          <a:custGeom>
            <a:avLst/>
            <a:gdLst/>
            <a:ahLst/>
            <a:cxnLst/>
            <a:rect l="l" t="t" r="r" b="b"/>
            <a:pathLst>
              <a:path w="8229600" h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259875" flipH="1">
            <a:off x="13673574" y="6753177"/>
            <a:ext cx="8065786" cy="7067645"/>
          </a:xfrm>
          <a:custGeom>
            <a:avLst/>
            <a:gdLst/>
            <a:ahLst/>
            <a:cxnLst/>
            <a:rect l="l" t="t" r="r" b="b"/>
            <a:pathLst>
              <a:path w="8065786" h="7067645">
                <a:moveTo>
                  <a:pt x="8065786" y="0"/>
                </a:moveTo>
                <a:lnTo>
                  <a:pt x="0" y="0"/>
                </a:lnTo>
                <a:lnTo>
                  <a:pt x="0" y="7067646"/>
                </a:lnTo>
                <a:lnTo>
                  <a:pt x="8065786" y="7067646"/>
                </a:lnTo>
                <a:lnTo>
                  <a:pt x="8065786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2453660" flipH="1">
            <a:off x="539987" y="5885039"/>
            <a:ext cx="5435692" cy="5497540"/>
          </a:xfrm>
          <a:custGeom>
            <a:avLst/>
            <a:gdLst/>
            <a:ahLst/>
            <a:cxnLst/>
            <a:rect l="l" t="t" r="r" b="b"/>
            <a:pathLst>
              <a:path w="5435692" h="5497540">
                <a:moveTo>
                  <a:pt x="5435692" y="0"/>
                </a:moveTo>
                <a:lnTo>
                  <a:pt x="0" y="0"/>
                </a:lnTo>
                <a:lnTo>
                  <a:pt x="0" y="5497540"/>
                </a:lnTo>
                <a:lnTo>
                  <a:pt x="5435692" y="5497540"/>
                </a:lnTo>
                <a:lnTo>
                  <a:pt x="5435692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2901793" y="3633987"/>
            <a:ext cx="12484415" cy="1263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</a:pPr>
            <a:r>
              <a:rPr lang="en-US" sz="9999" spc="-699">
                <a:solidFill>
                  <a:srgbClr val="387647"/>
                </a:solidFill>
                <a:latin typeface="Waffle Soft"/>
              </a:rPr>
              <a:t>THANK YOU</a:t>
            </a:r>
          </a:p>
        </p:txBody>
      </p:sp>
      <p:sp>
        <p:nvSpPr>
          <p:cNvPr id="9" name="Freeform 9"/>
          <p:cNvSpPr/>
          <p:nvPr/>
        </p:nvSpPr>
        <p:spPr>
          <a:xfrm>
            <a:off x="6080666" y="5018201"/>
            <a:ext cx="5992570" cy="250598"/>
          </a:xfrm>
          <a:custGeom>
            <a:avLst/>
            <a:gdLst/>
            <a:ahLst/>
            <a:cxnLst/>
            <a:rect l="l" t="t" r="r" b="b"/>
            <a:pathLst>
              <a:path w="5992570" h="250598">
                <a:moveTo>
                  <a:pt x="0" y="0"/>
                </a:moveTo>
                <a:lnTo>
                  <a:pt x="5992569" y="0"/>
                </a:lnTo>
                <a:lnTo>
                  <a:pt x="5992569" y="250598"/>
                </a:lnTo>
                <a:lnTo>
                  <a:pt x="0" y="2505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6880039" y="2897000"/>
            <a:ext cx="4393823" cy="742956"/>
          </a:xfrm>
          <a:custGeom>
            <a:avLst/>
            <a:gdLst/>
            <a:ahLst/>
            <a:cxnLst/>
            <a:rect l="l" t="t" r="r" b="b"/>
            <a:pathLst>
              <a:path w="4393823" h="742956">
                <a:moveTo>
                  <a:pt x="0" y="0"/>
                </a:moveTo>
                <a:lnTo>
                  <a:pt x="4393823" y="0"/>
                </a:lnTo>
                <a:lnTo>
                  <a:pt x="4393823" y="742956"/>
                </a:lnTo>
                <a:lnTo>
                  <a:pt x="0" y="7429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-8292226">
            <a:off x="7853156" y="-1969992"/>
            <a:ext cx="3560180" cy="5363736"/>
          </a:xfrm>
          <a:custGeom>
            <a:avLst/>
            <a:gdLst/>
            <a:ahLst/>
            <a:cxnLst/>
            <a:rect l="l" t="t" r="r" b="b"/>
            <a:pathLst>
              <a:path w="3560180" h="5363736">
                <a:moveTo>
                  <a:pt x="0" y="0"/>
                </a:moveTo>
                <a:lnTo>
                  <a:pt x="3560179" y="0"/>
                </a:lnTo>
                <a:lnTo>
                  <a:pt x="3560179" y="5363736"/>
                </a:lnTo>
                <a:lnTo>
                  <a:pt x="0" y="536373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2901793" y="5697424"/>
            <a:ext cx="12945209" cy="5262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1"/>
              </a:lnSpc>
            </a:pPr>
            <a:r>
              <a:rPr lang="en-US" sz="2858">
                <a:solidFill>
                  <a:srgbClr val="544541"/>
                </a:solidFill>
                <a:latin typeface="Jua"/>
              </a:rPr>
              <a:t>Special Thanks to my collaborators:</a:t>
            </a:r>
          </a:p>
          <a:p>
            <a:pPr>
              <a:lnSpc>
                <a:spcPts val="3401"/>
              </a:lnSpc>
            </a:pPr>
            <a:r>
              <a:rPr lang="en-US" sz="2858">
                <a:solidFill>
                  <a:srgbClr val="544541"/>
                </a:solidFill>
                <a:latin typeface="Jua"/>
              </a:rPr>
              <a:t>•VCU Dietetic Interns: Jordan Folk, Maria Menjivar, Rachel Kauder, Arianna Sjamsu, Abby Caudle, Nicole Scott, Lauren Dessaure, Samantha Terry</a:t>
            </a:r>
          </a:p>
          <a:p>
            <a:pPr>
              <a:lnSpc>
                <a:spcPts val="3401"/>
              </a:lnSpc>
            </a:pPr>
            <a:r>
              <a:rPr lang="en-US" sz="2858">
                <a:solidFill>
                  <a:srgbClr val="544541"/>
                </a:solidFill>
                <a:latin typeface="Jua"/>
              </a:rPr>
              <a:t>•Dr. Susan Murray, Chair, VA Academy of Pediatrics Food Insecurity Practice Group</a:t>
            </a:r>
          </a:p>
          <a:p>
            <a:pPr>
              <a:lnSpc>
                <a:spcPts val="3401"/>
              </a:lnSpc>
            </a:pPr>
            <a:r>
              <a:rPr lang="en-US" sz="2858">
                <a:solidFill>
                  <a:srgbClr val="544541"/>
                </a:solidFill>
                <a:latin typeface="Jua"/>
              </a:rPr>
              <a:t>•Stephanie Stockslager, MS, RDN, VCU Health Dietetic Internship Program Director</a:t>
            </a:r>
          </a:p>
          <a:p>
            <a:pPr>
              <a:lnSpc>
                <a:spcPts val="3401"/>
              </a:lnSpc>
            </a:pPr>
            <a:r>
              <a:rPr lang="en-US" sz="2858">
                <a:solidFill>
                  <a:srgbClr val="544541"/>
                </a:solidFill>
                <a:latin typeface="Jua"/>
              </a:rPr>
              <a:t>•Dr. Hannah Hollon, Former Pediatric Obesity Medicine Fellow, now currently a Pediatric Cardiology Fellow at Children’s Hospital of Colorado </a:t>
            </a:r>
          </a:p>
          <a:p>
            <a:pPr>
              <a:lnSpc>
                <a:spcPts val="3401"/>
              </a:lnSpc>
            </a:pPr>
            <a:endParaRPr lang="en-US" sz="2858">
              <a:solidFill>
                <a:srgbClr val="544541"/>
              </a:solidFill>
              <a:latin typeface="Jua"/>
            </a:endParaRPr>
          </a:p>
          <a:p>
            <a:pPr algn="ctr">
              <a:lnSpc>
                <a:spcPts val="3401"/>
              </a:lnSpc>
            </a:pPr>
            <a:endParaRPr lang="en-US" sz="2858">
              <a:solidFill>
                <a:srgbClr val="544541"/>
              </a:solidFill>
              <a:latin typeface="Jua"/>
            </a:endParaRPr>
          </a:p>
          <a:p>
            <a:pPr algn="ctr">
              <a:lnSpc>
                <a:spcPts val="3401"/>
              </a:lnSpc>
            </a:pPr>
            <a:endParaRPr lang="en-US" sz="2858">
              <a:solidFill>
                <a:srgbClr val="544541"/>
              </a:solidFill>
              <a:latin typeface="Ju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0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08013" y="2190984"/>
            <a:ext cx="10471974" cy="1009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8000" spc="-560" dirty="0">
                <a:solidFill>
                  <a:srgbClr val="F5F1DD"/>
                </a:solidFill>
                <a:latin typeface="Waffle Soft"/>
              </a:rPr>
              <a:t>Sources</a:t>
            </a:r>
          </a:p>
        </p:txBody>
      </p:sp>
      <p:sp>
        <p:nvSpPr>
          <p:cNvPr id="3" name="Freeform 3"/>
          <p:cNvSpPr/>
          <p:nvPr/>
        </p:nvSpPr>
        <p:spPr>
          <a:xfrm>
            <a:off x="11601360" y="8209374"/>
            <a:ext cx="6686640" cy="6886989"/>
          </a:xfrm>
          <a:custGeom>
            <a:avLst/>
            <a:gdLst/>
            <a:ahLst/>
            <a:cxnLst/>
            <a:rect l="l" t="t" r="r" b="b"/>
            <a:pathLst>
              <a:path w="6686640" h="6886989">
                <a:moveTo>
                  <a:pt x="0" y="0"/>
                </a:moveTo>
                <a:lnTo>
                  <a:pt x="6686640" y="0"/>
                </a:lnTo>
                <a:lnTo>
                  <a:pt x="6686640" y="6886989"/>
                </a:lnTo>
                <a:lnTo>
                  <a:pt x="0" y="68869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4818999">
            <a:off x="-3771143" y="-4333279"/>
            <a:ext cx="8414439" cy="8666557"/>
          </a:xfrm>
          <a:custGeom>
            <a:avLst/>
            <a:gdLst/>
            <a:ahLst/>
            <a:cxnLst/>
            <a:rect l="l" t="t" r="r" b="b"/>
            <a:pathLst>
              <a:path w="8414439" h="8666557">
                <a:moveTo>
                  <a:pt x="0" y="0"/>
                </a:moveTo>
                <a:lnTo>
                  <a:pt x="8414439" y="0"/>
                </a:lnTo>
                <a:lnTo>
                  <a:pt x="8414439" y="8666558"/>
                </a:lnTo>
                <a:lnTo>
                  <a:pt x="0" y="866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5776846" flipH="1">
            <a:off x="1011744" y="7665717"/>
            <a:ext cx="605137" cy="1504654"/>
          </a:xfrm>
          <a:custGeom>
            <a:avLst/>
            <a:gdLst/>
            <a:ahLst/>
            <a:cxnLst/>
            <a:rect l="l" t="t" r="r" b="b"/>
            <a:pathLst>
              <a:path w="605137" h="1504654">
                <a:moveTo>
                  <a:pt x="605137" y="0"/>
                </a:moveTo>
                <a:lnTo>
                  <a:pt x="0" y="0"/>
                </a:lnTo>
                <a:lnTo>
                  <a:pt x="0" y="1504654"/>
                </a:lnTo>
                <a:lnTo>
                  <a:pt x="605137" y="1504654"/>
                </a:lnTo>
                <a:lnTo>
                  <a:pt x="60513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reeform 6"/>
          <p:cNvSpPr/>
          <p:nvPr/>
        </p:nvSpPr>
        <p:spPr>
          <a:xfrm rot="282577">
            <a:off x="-1889598" y="-331089"/>
            <a:ext cx="5836596" cy="4114800"/>
          </a:xfrm>
          <a:custGeom>
            <a:avLst/>
            <a:gdLst/>
            <a:ahLst/>
            <a:cxnLst/>
            <a:rect l="l" t="t" r="r" b="b"/>
            <a:pathLst>
              <a:path w="5836596" h="4114800">
                <a:moveTo>
                  <a:pt x="0" y="0"/>
                </a:moveTo>
                <a:lnTo>
                  <a:pt x="5836596" y="0"/>
                </a:lnTo>
                <a:lnTo>
                  <a:pt x="58365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4379987" y="-736140"/>
            <a:ext cx="4752514" cy="4752514"/>
          </a:xfrm>
          <a:custGeom>
            <a:avLst/>
            <a:gdLst/>
            <a:ahLst/>
            <a:cxnLst/>
            <a:rect l="l" t="t" r="r" b="b"/>
            <a:pathLst>
              <a:path w="4752514" h="4752514">
                <a:moveTo>
                  <a:pt x="0" y="0"/>
                </a:moveTo>
                <a:lnTo>
                  <a:pt x="4752514" y="0"/>
                </a:lnTo>
                <a:lnTo>
                  <a:pt x="4752514" y="4752514"/>
                </a:lnTo>
                <a:lnTo>
                  <a:pt x="0" y="47525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4567348" flipH="1" flipV="1">
            <a:off x="12958327" y="1618032"/>
            <a:ext cx="641435" cy="1594907"/>
          </a:xfrm>
          <a:custGeom>
            <a:avLst/>
            <a:gdLst/>
            <a:ahLst/>
            <a:cxnLst/>
            <a:rect l="l" t="t" r="r" b="b"/>
            <a:pathLst>
              <a:path w="641435" h="1594907">
                <a:moveTo>
                  <a:pt x="641434" y="1594907"/>
                </a:moveTo>
                <a:lnTo>
                  <a:pt x="0" y="1594907"/>
                </a:lnTo>
                <a:lnTo>
                  <a:pt x="0" y="0"/>
                </a:lnTo>
                <a:lnTo>
                  <a:pt x="641434" y="0"/>
                </a:lnTo>
                <a:lnTo>
                  <a:pt x="641434" y="159490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1262327">
            <a:off x="6545086" y="-1555676"/>
            <a:ext cx="4750130" cy="4114800"/>
          </a:xfrm>
          <a:custGeom>
            <a:avLst/>
            <a:gdLst/>
            <a:ahLst/>
            <a:cxnLst/>
            <a:rect l="l" t="t" r="r" b="b"/>
            <a:pathLst>
              <a:path w="4750130" h="4114800">
                <a:moveTo>
                  <a:pt x="0" y="0"/>
                </a:moveTo>
                <a:lnTo>
                  <a:pt x="4750130" y="0"/>
                </a:lnTo>
                <a:lnTo>
                  <a:pt x="47501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4639079" y="7822825"/>
            <a:ext cx="4234330" cy="3583302"/>
          </a:xfrm>
          <a:custGeom>
            <a:avLst/>
            <a:gdLst/>
            <a:ahLst/>
            <a:cxnLst/>
            <a:rect l="l" t="t" r="r" b="b"/>
            <a:pathLst>
              <a:path w="4234330" h="3583302">
                <a:moveTo>
                  <a:pt x="0" y="0"/>
                </a:moveTo>
                <a:lnTo>
                  <a:pt x="4234330" y="0"/>
                </a:lnTo>
                <a:lnTo>
                  <a:pt x="4234330" y="3583302"/>
                </a:lnTo>
                <a:lnTo>
                  <a:pt x="0" y="358330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6513640" y="9731875"/>
            <a:ext cx="5361855" cy="224223"/>
          </a:xfrm>
          <a:custGeom>
            <a:avLst/>
            <a:gdLst/>
            <a:ahLst/>
            <a:cxnLst/>
            <a:rect l="l" t="t" r="r" b="b"/>
            <a:pathLst>
              <a:path w="5361855" h="224223">
                <a:moveTo>
                  <a:pt x="0" y="0"/>
                </a:moveTo>
                <a:lnTo>
                  <a:pt x="5361855" y="0"/>
                </a:lnTo>
                <a:lnTo>
                  <a:pt x="5361855" y="224223"/>
                </a:lnTo>
                <a:lnTo>
                  <a:pt x="0" y="22422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743200" y="3029701"/>
            <a:ext cx="12178217" cy="6360551"/>
          </a:xfrm>
          <a:custGeom>
            <a:avLst/>
            <a:gdLst/>
            <a:ahLst/>
            <a:cxnLst/>
            <a:rect l="l" t="t" r="r" b="b"/>
            <a:pathLst>
              <a:path w="9819187" h="4356149">
                <a:moveTo>
                  <a:pt x="0" y="0"/>
                </a:moveTo>
                <a:lnTo>
                  <a:pt x="9819188" y="0"/>
                </a:lnTo>
                <a:lnTo>
                  <a:pt x="9819188" y="4356148"/>
                </a:lnTo>
                <a:lnTo>
                  <a:pt x="0" y="435614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3218427" y="3120713"/>
            <a:ext cx="11514879" cy="62356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42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Jua"/>
            </a:endParaRPr>
          </a:p>
          <a:p>
            <a:pPr>
              <a:lnSpc>
                <a:spcPts val="1842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Jua"/>
              </a:rPr>
              <a:t>1.  U.S. Department of Agriculture and U.S. Department of Health and Human Services. Dietary Guidelines for Americans, 2020-2025. 9th Edition. December 2020. Available at </a:t>
            </a:r>
            <a:r>
              <a:rPr lang="en-US" sz="2000" dirty="0" err="1">
                <a:solidFill>
                  <a:srgbClr val="000000"/>
                </a:solidFill>
                <a:latin typeface="Jua"/>
              </a:rPr>
              <a:t>DietaryGuidelines.gov</a:t>
            </a:r>
            <a:r>
              <a:rPr lang="en-US" sz="2000" dirty="0">
                <a:solidFill>
                  <a:srgbClr val="000000"/>
                </a:solidFill>
                <a:latin typeface="Jua"/>
              </a:rPr>
              <a:t>.</a:t>
            </a:r>
          </a:p>
          <a:p>
            <a:pPr>
              <a:lnSpc>
                <a:spcPts val="1842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Jua"/>
            </a:endParaRPr>
          </a:p>
          <a:p>
            <a:pPr>
              <a:lnSpc>
                <a:spcPts val="1842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Jua"/>
              </a:rPr>
              <a:t>2. </a:t>
            </a:r>
            <a:r>
              <a:rPr lang="en-US" sz="2000" dirty="0" err="1">
                <a:solidFill>
                  <a:srgbClr val="000000"/>
                </a:solidFill>
                <a:latin typeface="Jua"/>
              </a:rPr>
              <a:t>Hamner</a:t>
            </a:r>
            <a:r>
              <a:rPr lang="en-US" sz="2000" dirty="0">
                <a:solidFill>
                  <a:srgbClr val="000000"/>
                </a:solidFill>
                <a:latin typeface="Jua"/>
              </a:rPr>
              <a:t> HC, </a:t>
            </a:r>
            <a:r>
              <a:rPr lang="en-US" sz="2000" dirty="0" err="1">
                <a:solidFill>
                  <a:srgbClr val="000000"/>
                </a:solidFill>
                <a:latin typeface="Jua"/>
              </a:rPr>
              <a:t>Dooyema</a:t>
            </a:r>
            <a:r>
              <a:rPr lang="en-US" sz="2000" dirty="0">
                <a:solidFill>
                  <a:srgbClr val="000000"/>
                </a:solidFill>
                <a:latin typeface="Jua"/>
              </a:rPr>
              <a:t> CA, </a:t>
            </a:r>
            <a:r>
              <a:rPr lang="en-US" sz="2000" dirty="0" err="1">
                <a:solidFill>
                  <a:srgbClr val="000000"/>
                </a:solidFill>
                <a:latin typeface="Jua"/>
              </a:rPr>
              <a:t>Blanck</a:t>
            </a:r>
            <a:r>
              <a:rPr lang="en-US" sz="2000" dirty="0">
                <a:solidFill>
                  <a:srgbClr val="000000"/>
                </a:solidFill>
                <a:latin typeface="Jua"/>
              </a:rPr>
              <a:t> HM, et al. Fruit, Vegetable, and Sugar-Sweetened Beverage Intake Among Young Children, by State — United States, 2021. MMWR </a:t>
            </a:r>
            <a:r>
              <a:rPr lang="en-US" sz="2000" dirty="0" err="1">
                <a:solidFill>
                  <a:srgbClr val="000000"/>
                </a:solidFill>
                <a:latin typeface="Jua"/>
              </a:rPr>
              <a:t>Morb</a:t>
            </a:r>
            <a:r>
              <a:rPr lang="en-US" sz="2000" dirty="0">
                <a:solidFill>
                  <a:srgbClr val="000000"/>
                </a:solidFill>
                <a:latin typeface="Jua"/>
              </a:rPr>
              <a:t> Mortal </a:t>
            </a:r>
            <a:r>
              <a:rPr lang="en-US" sz="2000" dirty="0" err="1">
                <a:solidFill>
                  <a:srgbClr val="000000"/>
                </a:solidFill>
                <a:latin typeface="Jua"/>
              </a:rPr>
              <a:t>Wkly</a:t>
            </a:r>
            <a:r>
              <a:rPr lang="en-US" sz="2000" dirty="0">
                <a:solidFill>
                  <a:srgbClr val="000000"/>
                </a:solidFill>
                <a:latin typeface="Jua"/>
              </a:rPr>
              <a:t> Rep 2023;72:165–170. DOI: http://dx.doi.org/10.15585/mmwr.mm7207a1.</a:t>
            </a:r>
          </a:p>
          <a:p>
            <a:pPr>
              <a:lnSpc>
                <a:spcPts val="1842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Jua"/>
            </a:endParaRPr>
          </a:p>
          <a:p>
            <a:pPr>
              <a:lnSpc>
                <a:spcPts val="1842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Jua"/>
              </a:rPr>
              <a:t>3. Bel-</a:t>
            </a:r>
            <a:r>
              <a:rPr lang="en-US" sz="2000" dirty="0" err="1">
                <a:solidFill>
                  <a:srgbClr val="000000"/>
                </a:solidFill>
                <a:latin typeface="Jua"/>
              </a:rPr>
              <a:t>Serrat</a:t>
            </a:r>
            <a:r>
              <a:rPr lang="en-US" sz="2000" dirty="0">
                <a:solidFill>
                  <a:srgbClr val="000000"/>
                </a:solidFill>
                <a:latin typeface="Jua"/>
              </a:rPr>
              <a:t> S, Klingenstein P, Marques-</a:t>
            </a:r>
            <a:r>
              <a:rPr lang="en-US" sz="2000" dirty="0" err="1">
                <a:solidFill>
                  <a:srgbClr val="000000"/>
                </a:solidFill>
                <a:latin typeface="Jua"/>
              </a:rPr>
              <a:t>Previ</a:t>
            </a:r>
            <a:r>
              <a:rPr lang="en-US" sz="2000" dirty="0">
                <a:solidFill>
                  <a:srgbClr val="000000"/>
                </a:solidFill>
                <a:latin typeface="Jua"/>
              </a:rPr>
              <a:t> M, Hennessy E, Murrin C. Perceived barriers to vegetable intake </a:t>
            </a:r>
            <a:r>
              <a:rPr lang="en-US" sz="2000" dirty="0" err="1">
                <a:solidFill>
                  <a:srgbClr val="000000"/>
                </a:solidFill>
                <a:latin typeface="Jua"/>
              </a:rPr>
              <a:t>amoung</a:t>
            </a:r>
            <a:r>
              <a:rPr lang="en-US" sz="2000" dirty="0">
                <a:solidFill>
                  <a:srgbClr val="000000"/>
                </a:solidFill>
                <a:latin typeface="Jua"/>
              </a:rPr>
              <a:t> urban adolescents from </a:t>
            </a:r>
            <a:r>
              <a:rPr lang="en-US" sz="2000" dirty="0" err="1">
                <a:solidFill>
                  <a:srgbClr val="000000"/>
                </a:solidFill>
                <a:latin typeface="Jua"/>
              </a:rPr>
              <a:t>socoioeconomically</a:t>
            </a:r>
            <a:r>
              <a:rPr lang="en-US" sz="2000" dirty="0">
                <a:solidFill>
                  <a:srgbClr val="000000"/>
                </a:solidFill>
                <a:latin typeface="Jua"/>
              </a:rPr>
              <a:t> disadvantaged </a:t>
            </a:r>
            <a:r>
              <a:rPr lang="en-US" sz="2000" dirty="0" err="1">
                <a:solidFill>
                  <a:srgbClr val="000000"/>
                </a:solidFill>
                <a:latin typeface="Jua"/>
              </a:rPr>
              <a:t>bacgrounds</a:t>
            </a:r>
            <a:r>
              <a:rPr lang="en-US" sz="2000" dirty="0">
                <a:solidFill>
                  <a:srgbClr val="000000"/>
                </a:solidFill>
                <a:latin typeface="Jua"/>
              </a:rPr>
              <a:t>: a </a:t>
            </a:r>
            <a:r>
              <a:rPr lang="en-US" sz="2000" dirty="0" err="1">
                <a:solidFill>
                  <a:srgbClr val="000000"/>
                </a:solidFill>
                <a:latin typeface="Jua"/>
              </a:rPr>
              <a:t>qualitiative</a:t>
            </a:r>
            <a:r>
              <a:rPr lang="en-US" sz="2000" dirty="0">
                <a:solidFill>
                  <a:srgbClr val="000000"/>
                </a:solidFill>
                <a:latin typeface="Jua"/>
              </a:rPr>
              <a:t> study from the perspective of youth workers and teachers. Physiology and Behavior. 2023; 262</a:t>
            </a:r>
          </a:p>
          <a:p>
            <a:pPr>
              <a:lnSpc>
                <a:spcPts val="1842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Jua"/>
            </a:endParaRPr>
          </a:p>
          <a:p>
            <a:pPr>
              <a:lnSpc>
                <a:spcPts val="1842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Jua"/>
              </a:rPr>
              <a:t>4. Wang X, Ouyang Y, Liu J, Zhu M, Zhao G, Bao W, Hu FB. Fruit and vegetable consumption and mortality from all causes, cardiovascular disease, and cancer: systematic review and dose-response meta-analysis of prospective cohort studies. BMJ. 2014 Jul 29;349:g4490. </a:t>
            </a:r>
            <a:r>
              <a:rPr lang="en-US" sz="2000" dirty="0" err="1">
                <a:solidFill>
                  <a:srgbClr val="000000"/>
                </a:solidFill>
                <a:latin typeface="Jua"/>
              </a:rPr>
              <a:t>doi</a:t>
            </a:r>
            <a:r>
              <a:rPr lang="en-US" sz="2000" dirty="0">
                <a:solidFill>
                  <a:srgbClr val="000000"/>
                </a:solidFill>
                <a:latin typeface="Jua"/>
              </a:rPr>
              <a:t>: 10.1136/bmj.g4490. Erratum in: BMJ. 2014;349:5472. PMID: 25073782; PMCID: PMC4115152</a:t>
            </a:r>
          </a:p>
          <a:p>
            <a:pPr>
              <a:lnSpc>
                <a:spcPts val="1842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Jua"/>
            </a:endParaRPr>
          </a:p>
          <a:p>
            <a:pPr>
              <a:lnSpc>
                <a:spcPts val="1842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Jua"/>
              </a:rPr>
              <a:t>5. Centers for Disease Control and Prevention. Childhood Obesity </a:t>
            </a:r>
            <a:r>
              <a:rPr lang="en-US" sz="2000" dirty="0" err="1">
                <a:solidFill>
                  <a:srgbClr val="000000"/>
                </a:solidFill>
                <a:latin typeface="Jua"/>
              </a:rPr>
              <a:t>Facts.Last</a:t>
            </a:r>
            <a:r>
              <a:rPr lang="en-US" sz="2000" dirty="0">
                <a:solidFill>
                  <a:srgbClr val="000000"/>
                </a:solidFill>
                <a:latin typeface="Ju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Jua"/>
              </a:rPr>
              <a:t>Reviwed</a:t>
            </a:r>
            <a:r>
              <a:rPr lang="en-US" sz="2000" dirty="0">
                <a:solidFill>
                  <a:srgbClr val="000000"/>
                </a:solidFill>
                <a:latin typeface="Jua"/>
              </a:rPr>
              <a:t> May 17 2022. Accessed February 2 2024.  https://</a:t>
            </a:r>
            <a:r>
              <a:rPr lang="en-US" sz="2000" dirty="0" err="1">
                <a:solidFill>
                  <a:srgbClr val="000000"/>
                </a:solidFill>
                <a:latin typeface="Jua"/>
              </a:rPr>
              <a:t>www.cdc.gov</a:t>
            </a:r>
            <a:r>
              <a:rPr lang="en-US" sz="2000" dirty="0">
                <a:solidFill>
                  <a:srgbClr val="000000"/>
                </a:solidFill>
                <a:latin typeface="Jua"/>
              </a:rPr>
              <a:t>/obesity/data/</a:t>
            </a:r>
            <a:r>
              <a:rPr lang="en-US" sz="2000" dirty="0" err="1">
                <a:solidFill>
                  <a:srgbClr val="000000"/>
                </a:solidFill>
                <a:latin typeface="Jua"/>
              </a:rPr>
              <a:t>childhood.html</a:t>
            </a:r>
            <a:r>
              <a:rPr lang="en-US" sz="2000" dirty="0">
                <a:solidFill>
                  <a:srgbClr val="000000"/>
                </a:solidFill>
                <a:latin typeface="Jua"/>
              </a:rPr>
              <a:t> </a:t>
            </a:r>
          </a:p>
          <a:p>
            <a:pPr>
              <a:lnSpc>
                <a:spcPts val="1842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Jua"/>
            </a:endParaRPr>
          </a:p>
          <a:p>
            <a:pPr>
              <a:lnSpc>
                <a:spcPts val="1842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Jua"/>
              </a:rPr>
              <a:t>6. </a:t>
            </a:r>
            <a:r>
              <a:rPr lang="en-US" sz="2000" dirty="0" err="1">
                <a:solidFill>
                  <a:srgbClr val="000000"/>
                </a:solidFill>
                <a:latin typeface="Jua"/>
              </a:rPr>
              <a:t>Hampl</a:t>
            </a:r>
            <a:r>
              <a:rPr lang="en-US" sz="2000" dirty="0">
                <a:solidFill>
                  <a:srgbClr val="000000"/>
                </a:solidFill>
                <a:latin typeface="Jua"/>
              </a:rPr>
              <a:t> SE, </a:t>
            </a:r>
            <a:r>
              <a:rPr lang="en-US" sz="2000" dirty="0" err="1">
                <a:solidFill>
                  <a:srgbClr val="000000"/>
                </a:solidFill>
                <a:latin typeface="Jua"/>
              </a:rPr>
              <a:t>Hassink</a:t>
            </a:r>
            <a:r>
              <a:rPr lang="en-US" sz="2000" dirty="0">
                <a:solidFill>
                  <a:srgbClr val="000000"/>
                </a:solidFill>
                <a:latin typeface="Jua"/>
              </a:rPr>
              <a:t> SG, Skinner AC, et al. Clinical Practice Guideline for the Evaluation and Treatment of Children and Adolescents With Obesity. Pediatrics. 2023;151(2): e2022060640</a:t>
            </a:r>
          </a:p>
          <a:p>
            <a:pPr>
              <a:lnSpc>
                <a:spcPts val="1842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Jua"/>
            </a:endParaRPr>
          </a:p>
          <a:p>
            <a:pPr>
              <a:lnSpc>
                <a:spcPts val="1842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Jua"/>
              </a:rPr>
              <a:t>7. Rhee KE, </a:t>
            </a:r>
            <a:r>
              <a:rPr lang="en-US" sz="2000" dirty="0" err="1">
                <a:solidFill>
                  <a:srgbClr val="000000"/>
                </a:solidFill>
                <a:latin typeface="Jua"/>
              </a:rPr>
              <a:t>Kessl</a:t>
            </a:r>
            <a:r>
              <a:rPr lang="en-US" sz="2000" dirty="0">
                <a:solidFill>
                  <a:srgbClr val="000000"/>
                </a:solidFill>
                <a:latin typeface="Jua"/>
              </a:rPr>
              <a:t> S, Lindback S, Littman M, El-</a:t>
            </a:r>
            <a:r>
              <a:rPr lang="en-US" sz="2000" dirty="0" err="1">
                <a:solidFill>
                  <a:srgbClr val="000000"/>
                </a:solidFill>
                <a:latin typeface="Jua"/>
              </a:rPr>
              <a:t>Kareh</a:t>
            </a:r>
            <a:r>
              <a:rPr lang="en-US" sz="2000" dirty="0">
                <a:solidFill>
                  <a:srgbClr val="000000"/>
                </a:solidFill>
                <a:latin typeface="Jua"/>
              </a:rPr>
              <a:t> RE. Provider views on childhood obesity management in primary care settings: a mixed methods analysis. BMC Health Serv Res. 2018 Jan 30;18(1):55. </a:t>
            </a:r>
            <a:r>
              <a:rPr lang="en-US" sz="2000" dirty="0" err="1">
                <a:solidFill>
                  <a:srgbClr val="000000"/>
                </a:solidFill>
                <a:latin typeface="Jua"/>
              </a:rPr>
              <a:t>doi</a:t>
            </a:r>
            <a:r>
              <a:rPr lang="en-US" sz="2000" dirty="0">
                <a:solidFill>
                  <a:srgbClr val="000000"/>
                </a:solidFill>
                <a:latin typeface="Jua"/>
              </a:rPr>
              <a:t>: 10.1186/s12913-018-2870-y. PMID: 29378579; PMCID: PMC5789606.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76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08013" y="2649326"/>
            <a:ext cx="10471974" cy="196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78"/>
              </a:lnSpc>
            </a:pPr>
            <a:r>
              <a:rPr lang="en-US" sz="15470" spc="-1082">
                <a:solidFill>
                  <a:srgbClr val="F5F1DD"/>
                </a:solidFill>
                <a:latin typeface="Waffle Soft"/>
              </a:rPr>
              <a:t>Questions?</a:t>
            </a:r>
          </a:p>
        </p:txBody>
      </p:sp>
      <p:sp>
        <p:nvSpPr>
          <p:cNvPr id="3" name="Freeform 3"/>
          <p:cNvSpPr/>
          <p:nvPr/>
        </p:nvSpPr>
        <p:spPr>
          <a:xfrm>
            <a:off x="11601360" y="8209374"/>
            <a:ext cx="6686640" cy="6886989"/>
          </a:xfrm>
          <a:custGeom>
            <a:avLst/>
            <a:gdLst/>
            <a:ahLst/>
            <a:cxnLst/>
            <a:rect l="l" t="t" r="r" b="b"/>
            <a:pathLst>
              <a:path w="6686640" h="6886989">
                <a:moveTo>
                  <a:pt x="0" y="0"/>
                </a:moveTo>
                <a:lnTo>
                  <a:pt x="6686640" y="0"/>
                </a:lnTo>
                <a:lnTo>
                  <a:pt x="6686640" y="6886989"/>
                </a:lnTo>
                <a:lnTo>
                  <a:pt x="0" y="68869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4818999">
            <a:off x="-3771143" y="-4333279"/>
            <a:ext cx="8414439" cy="8666557"/>
          </a:xfrm>
          <a:custGeom>
            <a:avLst/>
            <a:gdLst/>
            <a:ahLst/>
            <a:cxnLst/>
            <a:rect l="l" t="t" r="r" b="b"/>
            <a:pathLst>
              <a:path w="8414439" h="8666557">
                <a:moveTo>
                  <a:pt x="0" y="0"/>
                </a:moveTo>
                <a:lnTo>
                  <a:pt x="8414439" y="0"/>
                </a:lnTo>
                <a:lnTo>
                  <a:pt x="8414439" y="8666558"/>
                </a:lnTo>
                <a:lnTo>
                  <a:pt x="0" y="86665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flipH="1">
            <a:off x="13711733" y="4072270"/>
            <a:ext cx="7095134" cy="8274209"/>
          </a:xfrm>
          <a:custGeom>
            <a:avLst/>
            <a:gdLst/>
            <a:ahLst/>
            <a:cxnLst/>
            <a:rect l="l" t="t" r="r" b="b"/>
            <a:pathLst>
              <a:path w="7095134" h="8274209">
                <a:moveTo>
                  <a:pt x="7095134" y="0"/>
                </a:moveTo>
                <a:lnTo>
                  <a:pt x="0" y="0"/>
                </a:lnTo>
                <a:lnTo>
                  <a:pt x="0" y="8274209"/>
                </a:lnTo>
                <a:lnTo>
                  <a:pt x="7095134" y="8274209"/>
                </a:lnTo>
                <a:lnTo>
                  <a:pt x="709513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flipH="1">
            <a:off x="-1176463" y="4836473"/>
            <a:ext cx="5632744" cy="6745802"/>
          </a:xfrm>
          <a:custGeom>
            <a:avLst/>
            <a:gdLst/>
            <a:ahLst/>
            <a:cxnLst/>
            <a:rect l="l" t="t" r="r" b="b"/>
            <a:pathLst>
              <a:path w="5632744" h="6745802">
                <a:moveTo>
                  <a:pt x="5632745" y="0"/>
                </a:moveTo>
                <a:lnTo>
                  <a:pt x="0" y="0"/>
                </a:lnTo>
                <a:lnTo>
                  <a:pt x="0" y="6745802"/>
                </a:lnTo>
                <a:lnTo>
                  <a:pt x="5632745" y="6745802"/>
                </a:lnTo>
                <a:lnTo>
                  <a:pt x="563274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282577">
            <a:off x="-1889598" y="-331089"/>
            <a:ext cx="5836596" cy="4114800"/>
          </a:xfrm>
          <a:custGeom>
            <a:avLst/>
            <a:gdLst/>
            <a:ahLst/>
            <a:cxnLst/>
            <a:rect l="l" t="t" r="r" b="b"/>
            <a:pathLst>
              <a:path w="5836596" h="4114800">
                <a:moveTo>
                  <a:pt x="0" y="0"/>
                </a:moveTo>
                <a:lnTo>
                  <a:pt x="5836596" y="0"/>
                </a:lnTo>
                <a:lnTo>
                  <a:pt x="58365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4379987" y="-736140"/>
            <a:ext cx="4752514" cy="4752514"/>
          </a:xfrm>
          <a:custGeom>
            <a:avLst/>
            <a:gdLst/>
            <a:ahLst/>
            <a:cxnLst/>
            <a:rect l="l" t="t" r="r" b="b"/>
            <a:pathLst>
              <a:path w="4752514" h="4752514">
                <a:moveTo>
                  <a:pt x="0" y="0"/>
                </a:moveTo>
                <a:lnTo>
                  <a:pt x="4752514" y="0"/>
                </a:lnTo>
                <a:lnTo>
                  <a:pt x="4752514" y="4752514"/>
                </a:lnTo>
                <a:lnTo>
                  <a:pt x="0" y="475251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1262327">
            <a:off x="6545086" y="-1555676"/>
            <a:ext cx="4750130" cy="4114800"/>
          </a:xfrm>
          <a:custGeom>
            <a:avLst/>
            <a:gdLst/>
            <a:ahLst/>
            <a:cxnLst/>
            <a:rect l="l" t="t" r="r" b="b"/>
            <a:pathLst>
              <a:path w="4750130" h="4114800">
                <a:moveTo>
                  <a:pt x="0" y="0"/>
                </a:moveTo>
                <a:lnTo>
                  <a:pt x="4750130" y="0"/>
                </a:lnTo>
                <a:lnTo>
                  <a:pt x="47501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6802986" y="8209374"/>
            <a:ext cx="4234330" cy="3583302"/>
          </a:xfrm>
          <a:custGeom>
            <a:avLst/>
            <a:gdLst/>
            <a:ahLst/>
            <a:cxnLst/>
            <a:rect l="l" t="t" r="r" b="b"/>
            <a:pathLst>
              <a:path w="4234330" h="3583302">
                <a:moveTo>
                  <a:pt x="0" y="0"/>
                </a:moveTo>
                <a:lnTo>
                  <a:pt x="4234330" y="0"/>
                </a:lnTo>
                <a:lnTo>
                  <a:pt x="4234330" y="3583302"/>
                </a:lnTo>
                <a:lnTo>
                  <a:pt x="0" y="358330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6802986" y="4764035"/>
            <a:ext cx="5361855" cy="224223"/>
          </a:xfrm>
          <a:custGeom>
            <a:avLst/>
            <a:gdLst/>
            <a:ahLst/>
            <a:cxnLst/>
            <a:rect l="l" t="t" r="r" b="b"/>
            <a:pathLst>
              <a:path w="5361855" h="224223">
                <a:moveTo>
                  <a:pt x="0" y="0"/>
                </a:moveTo>
                <a:lnTo>
                  <a:pt x="5361855" y="0"/>
                </a:lnTo>
                <a:lnTo>
                  <a:pt x="5361855" y="224223"/>
                </a:lnTo>
                <a:lnTo>
                  <a:pt x="0" y="22422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6239505" y="5687327"/>
            <a:ext cx="6908747" cy="1594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5"/>
              </a:lnSpc>
            </a:pPr>
            <a:r>
              <a:rPr lang="en-US" sz="3399" dirty="0" err="1">
                <a:solidFill>
                  <a:schemeClr val="bg2">
                    <a:lumMod val="90000"/>
                  </a:schemeClr>
                </a:solidFill>
                <a:latin typeface="Jua"/>
              </a:rPr>
              <a:t>stephanie.joyce@vcuhealth.org</a:t>
            </a:r>
            <a:endParaRPr lang="en-US" sz="3399" dirty="0">
              <a:solidFill>
                <a:schemeClr val="bg2">
                  <a:lumMod val="90000"/>
                </a:schemeClr>
              </a:solidFill>
              <a:latin typeface="Jua"/>
            </a:endParaRPr>
          </a:p>
          <a:p>
            <a:pPr algn="ctr">
              <a:lnSpc>
                <a:spcPts val="4045"/>
              </a:lnSpc>
            </a:pPr>
            <a:r>
              <a:rPr lang="en-US" sz="3399" dirty="0">
                <a:solidFill>
                  <a:schemeClr val="bg2">
                    <a:lumMod val="90000"/>
                  </a:schemeClr>
                </a:solidFill>
                <a:latin typeface="Jua"/>
              </a:rPr>
              <a:t>Healthy Lifestyles Center</a:t>
            </a:r>
          </a:p>
          <a:p>
            <a:pPr algn="ctr">
              <a:lnSpc>
                <a:spcPts val="4045"/>
              </a:lnSpc>
            </a:pPr>
            <a:r>
              <a:rPr lang="en-US" sz="3399" dirty="0">
                <a:solidFill>
                  <a:schemeClr val="bg2">
                    <a:lumMod val="90000"/>
                  </a:schemeClr>
                </a:solidFill>
                <a:latin typeface="Jua"/>
              </a:rPr>
              <a:t>Pediatric Endocrinology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755</Words>
  <Application>Microsoft Macintosh PowerPoint</Application>
  <PresentationFormat>Custom</PresentationFormat>
  <Paragraphs>71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Jua</vt:lpstr>
      <vt:lpstr>Calibri</vt:lpstr>
      <vt:lpstr>Arial</vt:lpstr>
      <vt:lpstr>Waffle Soft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Recipe Spark pres</dc:title>
  <cp:lastModifiedBy>Michael Joyce</cp:lastModifiedBy>
  <cp:revision>5</cp:revision>
  <dcterms:created xsi:type="dcterms:W3CDTF">2006-08-16T00:00:00Z</dcterms:created>
  <dcterms:modified xsi:type="dcterms:W3CDTF">2024-03-21T02:20:19Z</dcterms:modified>
  <dc:identifier>DAF_-X-BV0Q</dc:identifier>
</cp:coreProperties>
</file>