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67" r:id="rId3"/>
    <p:sldId id="273" r:id="rId4"/>
    <p:sldId id="275" r:id="rId5"/>
    <p:sldId id="264" r:id="rId6"/>
    <p:sldId id="269" r:id="rId7"/>
    <p:sldId id="271" r:id="rId8"/>
    <p:sldId id="258" r:id="rId9"/>
    <p:sldId id="266" r:id="rId10"/>
    <p:sldId id="274" r:id="rId11"/>
    <p:sldId id="261" r:id="rId12"/>
    <p:sldId id="260" r:id="rId13"/>
    <p:sldId id="259" r:id="rId14"/>
    <p:sldId id="262" r:id="rId15"/>
    <p:sldId id="270" r:id="rId16"/>
    <p:sldId id="263" r:id="rId17"/>
    <p:sldId id="272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>
        <p:scale>
          <a:sx n="124" d="100"/>
          <a:sy n="124" d="100"/>
        </p:scale>
        <p:origin x="64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301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52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91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19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45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61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5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03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2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17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EB081-89AC-FB48-BFD3-50163F792B8A}" type="datetimeFigureOut">
              <a:rPr lang="en-US" smtClean="0"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80BABD8-9E1D-4C49-B456-0B4076C9459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49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5AFF-E08C-C040-BF7E-B1DADC5F00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Population Health M3 Year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E68FA-784D-2F48-8177-F4D4F22C48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Michael Joyce, MD, FACEP</a:t>
            </a:r>
          </a:p>
          <a:p>
            <a:r>
              <a:rPr lang="en-US" dirty="0"/>
              <a:t>Associate Professor OF Emergency Medicine and radiology</a:t>
            </a:r>
          </a:p>
          <a:p>
            <a:r>
              <a:rPr lang="en-US" dirty="0"/>
              <a:t>VCU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45281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ky, outdoor, building, street&#10;&#10;Description automatically generated">
            <a:extLst>
              <a:ext uri="{FF2B5EF4-FFF2-40B4-BE49-F238E27FC236}">
                <a16:creationId xmlns:a16="http://schemas.microsoft.com/office/drawing/2014/main" id="{216ABF1C-938F-054C-A352-A760DAC9F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-1" b="15728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D017F-D7D9-F34E-B01A-8FE6CC17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Who am I?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1D6EE-5062-3948-B812-BB7541D3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VCU SOM Class of 2012</a:t>
            </a:r>
          </a:p>
          <a:p>
            <a:r>
              <a:rPr lang="en-US" dirty="0"/>
              <a:t>VCU Emergency Medicine Residency 2012-2015</a:t>
            </a:r>
          </a:p>
          <a:p>
            <a:r>
              <a:rPr lang="en-US" dirty="0"/>
              <a:t>VCU Ultrasound Fellowship 2015-2016</a:t>
            </a:r>
          </a:p>
          <a:p>
            <a:r>
              <a:rPr lang="en-US" dirty="0"/>
              <a:t>Teaching in Medical Education 2015-2017</a:t>
            </a:r>
          </a:p>
          <a:p>
            <a:r>
              <a:rPr lang="en-US" dirty="0"/>
              <a:t>EM Faculty 2016-current</a:t>
            </a:r>
          </a:p>
          <a:p>
            <a:r>
              <a:rPr lang="en-US" dirty="0"/>
              <a:t>SOM US Course Director </a:t>
            </a:r>
          </a:p>
          <a:p>
            <a:endParaRPr lang="en-US" dirty="0"/>
          </a:p>
        </p:txBody>
      </p:sp>
      <p:sp>
        <p:nvSpPr>
          <p:cNvPr id="22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94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090A-374C-8008-D09A-8A99F25A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M3 Year</a:t>
            </a:r>
          </a:p>
        </p:txBody>
      </p:sp>
      <p:pic>
        <p:nvPicPr>
          <p:cNvPr id="5" name="Picture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74EF61DA-F338-8F15-3900-19A2E69D7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060" y="2162431"/>
            <a:ext cx="3187825" cy="310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5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BD12-A608-1348-A373-D605FE6F1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530" y="2034841"/>
            <a:ext cx="6139263" cy="3450613"/>
          </a:xfrm>
        </p:spPr>
        <p:txBody>
          <a:bodyPr>
            <a:normAutofit/>
          </a:bodyPr>
          <a:lstStyle/>
          <a:p>
            <a:r>
              <a:rPr lang="en-US" dirty="0"/>
              <a:t>“The health outcomes of a group of individuals, including the distribution of such outcomes within the group”</a:t>
            </a:r>
          </a:p>
          <a:p>
            <a:r>
              <a:rPr lang="en-US" dirty="0"/>
              <a:t>Focuses on the collective outcome of a group, and </a:t>
            </a:r>
            <a:r>
              <a:rPr lang="en-US" b="1" i="1" dirty="0"/>
              <a:t>not an individual </a:t>
            </a:r>
          </a:p>
          <a:p>
            <a:pPr lvl="1"/>
            <a:r>
              <a:rPr lang="en-US" dirty="0"/>
              <a:t>This can be very tough to accept when it affects us and not the group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E988D4E9-3535-7736-B6E4-A9F06DECC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662" y="2034841"/>
            <a:ext cx="3773868" cy="38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2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BD12-A608-1348-A373-D605FE6F1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controls outcomes?</a:t>
            </a:r>
          </a:p>
          <a:p>
            <a:pPr lvl="1"/>
            <a:r>
              <a:rPr lang="en-US" dirty="0"/>
              <a:t>complex web of </a:t>
            </a:r>
            <a:r>
              <a:rPr lang="en-US" b="1" dirty="0"/>
              <a:t>cultural, environmental, political, social, economic, behavioral, and genetic factors</a:t>
            </a:r>
          </a:p>
          <a:p>
            <a:r>
              <a:rPr lang="en-US" dirty="0"/>
              <a:t>How can we navigate this?  </a:t>
            </a:r>
          </a:p>
          <a:p>
            <a:pPr lvl="1"/>
            <a:r>
              <a:rPr lang="en-US" dirty="0"/>
              <a:t>Follow the evidence </a:t>
            </a:r>
          </a:p>
          <a:p>
            <a:pPr lvl="1"/>
            <a:endParaRPr lang="en-US" dirty="0"/>
          </a:p>
        </p:txBody>
      </p:sp>
      <p:pic>
        <p:nvPicPr>
          <p:cNvPr id="5" name="Picture 4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218C9DBA-C916-5A49-8C3C-193E973E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595" y="3315984"/>
            <a:ext cx="2778809" cy="18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9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902-7A88-1D41-A985-F296A031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population health?</a:t>
            </a:r>
          </a:p>
        </p:txBody>
      </p:sp>
      <p:pic>
        <p:nvPicPr>
          <p:cNvPr id="5" name="Content Placeholder 4" descr="Chart, diagram&#10;&#10;Description automatically generated">
            <a:extLst>
              <a:ext uri="{FF2B5EF4-FFF2-40B4-BE49-F238E27FC236}">
                <a16:creationId xmlns:a16="http://schemas.microsoft.com/office/drawing/2014/main" id="{554699E4-9E9B-A245-9F65-E95ADB1F8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7459" y="1595331"/>
            <a:ext cx="4458150" cy="4458150"/>
          </a:xfrm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854D492A-41E2-7F43-8EDF-F4152DBBFBB2}"/>
              </a:ext>
            </a:extLst>
          </p:cNvPr>
          <p:cNvSpPr/>
          <p:nvPr/>
        </p:nvSpPr>
        <p:spPr>
          <a:xfrm>
            <a:off x="3389244" y="2829802"/>
            <a:ext cx="2780002" cy="1989207"/>
          </a:xfrm>
          <a:prstGeom prst="donu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6920C40-4244-904E-892F-97BFA3A3762A}"/>
              </a:ext>
            </a:extLst>
          </p:cNvPr>
          <p:cNvCxnSpPr>
            <a:cxnSpLocks/>
          </p:cNvCxnSpPr>
          <p:nvPr/>
        </p:nvCxnSpPr>
        <p:spPr>
          <a:xfrm flipV="1">
            <a:off x="6253216" y="2829802"/>
            <a:ext cx="1370097" cy="7163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EF35405-013B-194C-9B29-75B8AD9E60A3}"/>
              </a:ext>
            </a:extLst>
          </p:cNvPr>
          <p:cNvSpPr txBox="1"/>
          <p:nvPr/>
        </p:nvSpPr>
        <p:spPr>
          <a:xfrm>
            <a:off x="7623313" y="2398915"/>
            <a:ext cx="61026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202124"/>
                </a:solidFill>
                <a:latin typeface="Google Sans"/>
              </a:rPr>
              <a:t>E</a:t>
            </a:r>
            <a:r>
              <a:rPr lang="en-US" sz="2200" b="1" i="0" dirty="0">
                <a:solidFill>
                  <a:srgbClr val="202124"/>
                </a:solidFill>
                <a:effectLst/>
                <a:latin typeface="Google Sans"/>
              </a:rPr>
              <a:t>vidence Based </a:t>
            </a:r>
            <a:r>
              <a:rPr lang="en-US" sz="2200" b="1" dirty="0">
                <a:solidFill>
                  <a:srgbClr val="202124"/>
                </a:solidFill>
                <a:latin typeface="Google Sans"/>
              </a:rPr>
              <a:t>M</a:t>
            </a:r>
            <a:r>
              <a:rPr lang="en-US" sz="2200" b="1" i="0" dirty="0">
                <a:solidFill>
                  <a:srgbClr val="202124"/>
                </a:solidFill>
                <a:effectLst/>
                <a:latin typeface="Google Sans"/>
              </a:rPr>
              <a:t>edicine </a:t>
            </a:r>
            <a:r>
              <a:rPr lang="en-US" sz="2200" b="0" i="0" dirty="0">
                <a:solidFill>
                  <a:srgbClr val="202124"/>
                </a:solidFill>
                <a:effectLst/>
                <a:latin typeface="Google Sans"/>
              </a:rPr>
              <a:t>“EBM”</a:t>
            </a:r>
            <a:endParaRPr 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927DEE-D1E1-2741-8E96-88AA9F374099}"/>
              </a:ext>
            </a:extLst>
          </p:cNvPr>
          <p:cNvSpPr txBox="1"/>
          <p:nvPr/>
        </p:nvSpPr>
        <p:spPr>
          <a:xfrm>
            <a:off x="7623313" y="3072494"/>
            <a:ext cx="41272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/>
              <a:t>“EBM is a systematic approach to the acquisition, appraisal</a:t>
            </a:r>
            <a:r>
              <a:rPr lang="en-US" dirty="0"/>
              <a:t> and </a:t>
            </a:r>
            <a:r>
              <a:rPr lang="en-US" sz="1800" dirty="0"/>
              <a:t>application of research evidence to guide healthcare decision.” (Dans et al, Painless Evidence Based Medicine, page 4).  </a:t>
            </a:r>
          </a:p>
        </p:txBody>
      </p:sp>
    </p:spTree>
    <p:extLst>
      <p:ext uri="{BB962C8B-B14F-4D97-AF65-F5344CB8AC3E}">
        <p14:creationId xmlns:p14="http://schemas.microsoft.com/office/powerpoint/2010/main" val="23797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2BA30-F274-9C4A-9245-8C6EED1F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EBM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EF82-4D70-8942-9EB0-59F0D4BAD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Evidence-Based Medicine (EBM) aims for the ideal that healthcare professionals should make "conscientious, explicit, and judicious use of current best evidence" in their everyday practice. </a:t>
            </a:r>
          </a:p>
          <a:p>
            <a:r>
              <a:rPr lang="en-US" dirty="0"/>
              <a:t>EBM practitioners engage in life-long learning and are committed to the continuing education of professionals and patient communities </a:t>
            </a:r>
          </a:p>
          <a:p>
            <a:r>
              <a:rPr lang="en-US" dirty="0"/>
              <a:t>EBM teaches us to distinguish between clinician viewpoints and scientifically supported statements</a:t>
            </a:r>
          </a:p>
          <a:p>
            <a:r>
              <a:rPr lang="en-US" dirty="0"/>
              <a:t>Medical knowledge rapidly changes, and is only accelerating </a:t>
            </a:r>
          </a:p>
          <a:p>
            <a:pPr lvl="1"/>
            <a:r>
              <a:rPr lang="en-US" dirty="0"/>
              <a:t>Must be able to interpret what will help your patients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5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B6CD-D5DB-3D4F-B318-F1BC08E9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got me interested in EBM?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dogma and </a:t>
            </a:r>
            <a:r>
              <a:rPr lang="en-US" dirty="0" err="1"/>
              <a:t>pseudoaxioms</a:t>
            </a:r>
            <a:endParaRPr lang="en-US" dirty="0"/>
          </a:p>
          <a:p>
            <a:r>
              <a:rPr lang="en-US" dirty="0"/>
              <a:t>Dogma is a belief generally held to be true by a group, organization or professional body that is put forth as authoritative</a:t>
            </a:r>
            <a:r>
              <a:rPr lang="en-US" b="1" dirty="0"/>
              <a:t> </a:t>
            </a:r>
            <a:r>
              <a:rPr lang="en-US" b="1" i="1" dirty="0"/>
              <a:t>without adequate grounds.</a:t>
            </a:r>
          </a:p>
          <a:p>
            <a:r>
              <a:rPr lang="en-US" dirty="0" err="1"/>
              <a:t>Pseudoaxioms</a:t>
            </a:r>
            <a:r>
              <a:rPr lang="en-US" dirty="0"/>
              <a:t>, like pseudoscience, are “false principles or rules often handed down from generation to generation of medical providers and accepted without serious challenge or investigation” (Newman, 2007)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94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person holds a pair of scissors&#10;&#10;Description automatically generated with medium confidence">
            <a:extLst>
              <a:ext uri="{FF2B5EF4-FFF2-40B4-BE49-F238E27FC236}">
                <a16:creationId xmlns:a16="http://schemas.microsoft.com/office/drawing/2014/main" id="{E52BC581-A68E-B348-A799-F0580FDC5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61"/>
          <a:stretch/>
        </p:blipFill>
        <p:spPr>
          <a:xfrm>
            <a:off x="862990" y="1004888"/>
            <a:ext cx="4904370" cy="3310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4D70CD-6454-8D4D-8D82-E73C33C81F1A}"/>
              </a:ext>
            </a:extLst>
          </p:cNvPr>
          <p:cNvSpPr txBox="1"/>
          <p:nvPr/>
        </p:nvSpPr>
        <p:spPr>
          <a:xfrm>
            <a:off x="810985" y="4738071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Rosen's, THE textbook for Emergency Medicine: </a:t>
            </a:r>
          </a:p>
          <a:p>
            <a:r>
              <a:rPr lang="en-US" dirty="0"/>
              <a:t>“epinephrine-containing local </a:t>
            </a:r>
            <a:r>
              <a:rPr lang="en-US" dirty="0" err="1"/>
              <a:t>anaesthetics</a:t>
            </a:r>
            <a:r>
              <a:rPr lang="en-US" dirty="0"/>
              <a:t> in ring blocks must be avoided for digital </a:t>
            </a:r>
            <a:r>
              <a:rPr lang="en-US" dirty="0" err="1"/>
              <a:t>anaesthesia</a:t>
            </a:r>
            <a:r>
              <a:rPr lang="en-US" dirty="0"/>
              <a:t> due to the risk of gangrene”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98A03923-7C72-3B40-8C70-B262A7BD1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85" y="845270"/>
            <a:ext cx="2126975" cy="3168534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C52A5279-6CE7-964D-B623-A65F1818F9BD}"/>
              </a:ext>
            </a:extLst>
          </p:cNvPr>
          <p:cNvSpPr/>
          <p:nvPr/>
        </p:nvSpPr>
        <p:spPr>
          <a:xfrm>
            <a:off x="6073265" y="2635884"/>
            <a:ext cx="1878496" cy="397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bottle, indoor, close&#10;&#10;Description automatically generated">
            <a:extLst>
              <a:ext uri="{FF2B5EF4-FFF2-40B4-BE49-F238E27FC236}">
                <a16:creationId xmlns:a16="http://schemas.microsoft.com/office/drawing/2014/main" id="{1F11AC23-E6DC-404F-AA6C-026A4783A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736" y="3129778"/>
            <a:ext cx="1579811" cy="1579811"/>
          </a:xfrm>
          <a:prstGeom prst="rect">
            <a:avLst/>
          </a:prstGeom>
        </p:spPr>
      </p:pic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819936E5-83C7-0B40-A0AB-4374FC8A1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21" y="1112306"/>
            <a:ext cx="1378226" cy="1378226"/>
          </a:xfrm>
          <a:prstGeom prst="rect">
            <a:avLst/>
          </a:prstGeom>
        </p:spPr>
      </p:pic>
      <p:pic>
        <p:nvPicPr>
          <p:cNvPr id="13" name="Picture 12" descr="A picture containing hand, meal&#10;&#10;Description automatically generated">
            <a:extLst>
              <a:ext uri="{FF2B5EF4-FFF2-40B4-BE49-F238E27FC236}">
                <a16:creationId xmlns:a16="http://schemas.microsoft.com/office/drawing/2014/main" id="{CC138006-5A50-2144-8AE8-044D0321E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196" y="2649748"/>
            <a:ext cx="3184563" cy="2394594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0FE3D956-511F-BF4A-A32F-324586AC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9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57E4-A1E5-ED44-A24D-46EAB0EA6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B059E-D77B-3441-B992-6B6944F2B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2908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“avoid administration of opioids to the patient with undifferentiated abdominal pain because it interferes with diagnosis”</a:t>
            </a:r>
          </a:p>
          <a:p>
            <a:r>
              <a:rPr lang="en-US" dirty="0"/>
              <a:t>“calcium must be avoided in chronic digoxin toxicity due to the risk of causing a ‘stone heart'”</a:t>
            </a:r>
          </a:p>
          <a:p>
            <a:r>
              <a:rPr lang="en-US" dirty="0"/>
              <a:t>“septal </a:t>
            </a:r>
            <a:r>
              <a:rPr lang="en-US" dirty="0" err="1"/>
              <a:t>haematoma</a:t>
            </a:r>
            <a:r>
              <a:rPr lang="en-US" dirty="0"/>
              <a:t> causes necrosis of the septal cartilage unless urgently treated”</a:t>
            </a:r>
          </a:p>
          <a:p>
            <a:r>
              <a:rPr lang="en-US" dirty="0"/>
              <a:t>“early oral feeding after surgery is dangerous”</a:t>
            </a:r>
          </a:p>
          <a:p>
            <a:r>
              <a:rPr lang="en-US" dirty="0"/>
              <a:t>“immediate fluid resuscitation saves lives in penetrating torso injuries”</a:t>
            </a:r>
          </a:p>
          <a:p>
            <a:r>
              <a:rPr lang="en-US" dirty="0"/>
              <a:t>“shellfish allergy means you cannot get iodinated IV contrast”</a:t>
            </a:r>
          </a:p>
          <a:p>
            <a:r>
              <a:rPr lang="en-US" dirty="0"/>
              <a:t>“cricoid pressure is useful during rapid sequence intubation due to risk of aspiration”</a:t>
            </a:r>
          </a:p>
          <a:p>
            <a:r>
              <a:rPr lang="en-US" dirty="0"/>
              <a:t>“AMA discharges protect the physician”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5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37BD3-AF41-B144-A1AA-7C68F56A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DOGMA AND PSEUDOAXIOMS PERSIST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9A944-DFE5-2545-A4A8-2869DB6EA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logical theory often trumps reality </a:t>
            </a:r>
          </a:p>
          <a:p>
            <a:r>
              <a:rPr lang="en-US" dirty="0"/>
              <a:t>Peer </a:t>
            </a:r>
            <a:r>
              <a:rPr lang="en-US" dirty="0" err="1"/>
              <a:t>behaviours</a:t>
            </a:r>
            <a:r>
              <a:rPr lang="en-US" dirty="0"/>
              <a:t> become a practice pattern, and these norms are difficult to break – in fact, there is a usually a benefit to preventing rogue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Current publication practices may distort science</a:t>
            </a:r>
          </a:p>
          <a:p>
            <a:r>
              <a:rPr lang="en-US" dirty="0"/>
              <a:t>Scientific facts have a ‘half-life’ — findings published in high impact, highly cited journals can be overturned by subsequent research (termed “medical reversal”) but not get the same traction</a:t>
            </a:r>
          </a:p>
          <a:p>
            <a:r>
              <a:rPr lang="en-US" dirty="0"/>
              <a:t>It is easier to stick to learned dogma in a field of permanent flux, humans are not good at “unlearning”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78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66862-1260-5F4C-9343-8AD3CE1D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618" y="19798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It is everyone’s responsibility to find out how to ask questions systematically, find answers from searching the literature, critically appraise the literature and apply the results to practice.</a:t>
            </a:r>
          </a:p>
        </p:txBody>
      </p:sp>
    </p:spTree>
    <p:extLst>
      <p:ext uri="{BB962C8B-B14F-4D97-AF65-F5344CB8AC3E}">
        <p14:creationId xmlns:p14="http://schemas.microsoft.com/office/powerpoint/2010/main" val="2313228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B6CD-D5DB-3D4F-B318-F1BC08E9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did about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F05B-BFAD-EC47-A300-2AD8E8FF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Took EMBRS (Emergency Medicine Basic Research Skills) </a:t>
            </a:r>
          </a:p>
          <a:p>
            <a:pPr lvl="1"/>
            <a:r>
              <a:rPr lang="en-US" dirty="0"/>
              <a:t>Bootcamp on EBM for 2 weeks in Texas</a:t>
            </a:r>
          </a:p>
          <a:p>
            <a:r>
              <a:rPr lang="en-US" dirty="0"/>
              <a:t>Started the EBM curriculum for EM residency</a:t>
            </a:r>
          </a:p>
          <a:p>
            <a:r>
              <a:rPr lang="en-US" dirty="0"/>
              <a:t>Run a longitudinal track for residents interested in expanding their skills</a:t>
            </a:r>
          </a:p>
          <a:p>
            <a:r>
              <a:rPr lang="en-US" dirty="0"/>
              <a:t>Reformatted journal clubs for the residents to focus on answering a question</a:t>
            </a:r>
          </a:p>
          <a:p>
            <a:r>
              <a:rPr lang="en-US" dirty="0"/>
              <a:t>Committed to being a life-long learner </a:t>
            </a:r>
          </a:p>
          <a:p>
            <a:r>
              <a:rPr lang="en-US" dirty="0"/>
              <a:t>I still have to google information on statistics, study design, </a:t>
            </a:r>
            <a:r>
              <a:rPr lang="en-US" dirty="0" err="1"/>
              <a:t>etc</a:t>
            </a:r>
            <a:r>
              <a:rPr lang="en-US" dirty="0"/>
              <a:t> routinely! </a:t>
            </a:r>
          </a:p>
          <a:p>
            <a:r>
              <a:rPr lang="en-US" dirty="0"/>
              <a:t>The more you practice, the easier it becomes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Population Health M3</a:t>
            </a:r>
          </a:p>
          <a:p>
            <a:r>
              <a:rPr lang="en-US" dirty="0"/>
              <a:t>Evidence Based Medicine M3</a:t>
            </a:r>
          </a:p>
          <a:p>
            <a:r>
              <a:rPr lang="en-US" dirty="0"/>
              <a:t>7 Sessions – first today (required - grading based on attendance)</a:t>
            </a:r>
          </a:p>
          <a:p>
            <a:r>
              <a:rPr lang="en-US" dirty="0"/>
              <a:t>There will be pre-reading (mandatory!)</a:t>
            </a:r>
          </a:p>
          <a:p>
            <a:r>
              <a:rPr lang="en-US" dirty="0"/>
              <a:t>Discussion on the articles, one main learning theme per session</a:t>
            </a:r>
          </a:p>
          <a:p>
            <a:r>
              <a:rPr lang="en-US" dirty="0"/>
              <a:t>Quiz for each session (easy if you do the reading and come to class) 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AB384D-5904-1249-BE5B-EB9EFC83B4A8}"/>
              </a:ext>
            </a:extLst>
          </p:cNvPr>
          <p:cNvCxnSpPr/>
          <p:nvPr/>
        </p:nvCxnSpPr>
        <p:spPr>
          <a:xfrm flipH="1">
            <a:off x="1346886" y="2248930"/>
            <a:ext cx="312626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58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Course: EBM M3</a:t>
            </a:r>
            <a:br>
              <a:rPr lang="en-US" dirty="0"/>
            </a:br>
            <a:r>
              <a:rPr lang="en-US" sz="1300" dirty="0">
                <a:solidFill>
                  <a:prstClr val="black"/>
                </a:solidFill>
                <a:latin typeface="Calibri"/>
              </a:rPr>
              <a:t>Evidence-based medicine is a systematic approach to using current research in determining management decisions about the care of a particular patient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1948070"/>
            <a:ext cx="10547958" cy="520792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1500" b="1" dirty="0">
                <a:solidFill>
                  <a:prstClr val="black"/>
                </a:solidFill>
                <a:latin typeface="Calibri"/>
              </a:rPr>
              <a:t>Goal</a:t>
            </a: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The goal of this course is for students to learn the necessary knowledge and skills to acquire, appraise, and apply evidence-based medicine to the care of their patients. By the end of this course, third year medical students will be to make patient care decisions using the principles of EBM.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500" b="1" dirty="0">
                <a:solidFill>
                  <a:prstClr val="black"/>
                </a:solidFill>
                <a:latin typeface="Calibri"/>
              </a:rPr>
              <a:t>Objectives</a:t>
            </a:r>
            <a:endParaRPr lang="en-US" sz="1500" dirty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formulate a specific clinical question which is based on a patient scenario and which is in the format of PICO (Population/disease, Intervention/exposure, Comparator, and Outcome);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proficiency in performing a search of the medical literature to answer a clinical question;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evaluate articles for study methodology, effectiveness, and generalizability;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Demonstrate the ability to succinctly summarize evidence in the context of patient preferences;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1500" dirty="0">
                <a:solidFill>
                  <a:prstClr val="black"/>
                </a:solidFill>
                <a:latin typeface="Calibri"/>
              </a:rPr>
              <a:t>Present summarized evidence as a recommendation to a patient.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78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494B-37D1-0D4F-83D8-9A803C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6031-00FB-9C41-8694-B52D7BF02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Grading: </a:t>
            </a:r>
          </a:p>
          <a:p>
            <a:pPr lvl="1"/>
            <a:r>
              <a:rPr lang="en-US" dirty="0"/>
              <a:t>Competency Achieved / Not Achieved</a:t>
            </a:r>
          </a:p>
          <a:p>
            <a:pPr lvl="1"/>
            <a:r>
              <a:rPr lang="en-US" dirty="0"/>
              <a:t>If you want to pass the course:</a:t>
            </a:r>
          </a:p>
          <a:p>
            <a:pPr lvl="2"/>
            <a:r>
              <a:rPr lang="en-US" dirty="0"/>
              <a:t>Read the articles</a:t>
            </a:r>
          </a:p>
          <a:p>
            <a:pPr lvl="2"/>
            <a:r>
              <a:rPr lang="en-US" dirty="0"/>
              <a:t>Come to class and participate </a:t>
            </a:r>
          </a:p>
          <a:p>
            <a:pPr lvl="2"/>
            <a:r>
              <a:rPr lang="en-US" dirty="0"/>
              <a:t>Reach out if questions, have concerns or need help</a:t>
            </a:r>
          </a:p>
          <a:p>
            <a:pPr lvl="2"/>
            <a:r>
              <a:rPr lang="en-US" dirty="0"/>
              <a:t>Pass! </a:t>
            </a:r>
          </a:p>
          <a:p>
            <a:pPr lvl="1"/>
            <a:r>
              <a:rPr lang="en-US" dirty="0"/>
              <a:t>My goal is for you to feel confident to make clinical decisions based on medical literature using the skills introduced during this course</a:t>
            </a:r>
          </a:p>
          <a:p>
            <a:pPr lvl="1"/>
            <a:r>
              <a:rPr lang="en-US" dirty="0"/>
              <a:t>I am not interested in anyone memorizing facts, stats equations or material from specific articles. I am not trying to develop researchers.  We will focus on skills for every doctor to succeed regardless of specialty!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39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E47C-91BA-7A43-9B32-7A5AD4137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DD1AF-FBE5-9040-A7A3-29BB61524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I find the literature!? </a:t>
            </a:r>
          </a:p>
          <a:p>
            <a:endParaRPr lang="en-US" dirty="0"/>
          </a:p>
          <a:p>
            <a:pPr fontAlgn="base"/>
            <a:r>
              <a:rPr lang="en-US" dirty="0"/>
              <a:t>John Cyrus - Research and Education Librarian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65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7E5A6-05B8-5FC9-7B82-DF32DA6BB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031" y="5303462"/>
            <a:ext cx="9603275" cy="3450613"/>
          </a:xfrm>
        </p:spPr>
        <p:txBody>
          <a:bodyPr/>
          <a:lstStyle/>
          <a:p>
            <a:r>
              <a:rPr lang="en-US" dirty="0"/>
              <a:t>Resume at 9a tomorrow </a:t>
            </a:r>
          </a:p>
        </p:txBody>
      </p:sp>
      <p:pic>
        <p:nvPicPr>
          <p:cNvPr id="5" name="Picture 4" descr="A field of flowers and trees&#10;&#10;Description automatically generated">
            <a:extLst>
              <a:ext uri="{FF2B5EF4-FFF2-40B4-BE49-F238E27FC236}">
                <a16:creationId xmlns:a16="http://schemas.microsoft.com/office/drawing/2014/main" id="{A73B3AFA-05E7-B4C7-D8B5-863EE5C57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500578"/>
            <a:ext cx="70866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357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{8747D157-07AB-694A-A720-D76C17D701DC}tf10001119</Template>
  <TotalTime>771</TotalTime>
  <Words>1049</Words>
  <Application>Microsoft Macintosh PowerPoint</Application>
  <PresentationFormat>Widescreen</PresentationFormat>
  <Paragraphs>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Gill Sans MT</vt:lpstr>
      <vt:lpstr>Google Sans</vt:lpstr>
      <vt:lpstr>Gallery</vt:lpstr>
      <vt:lpstr>Population Health M3 Year</vt:lpstr>
      <vt:lpstr>Who am I?</vt:lpstr>
      <vt:lpstr>M3 Year</vt:lpstr>
      <vt:lpstr>What is population health?</vt:lpstr>
      <vt:lpstr>What is population health?</vt:lpstr>
      <vt:lpstr>What is population health?</vt:lpstr>
      <vt:lpstr>What is EBM</vt:lpstr>
      <vt:lpstr>What got me interested in EBM?</vt:lpstr>
      <vt:lpstr>PowerPoint Presentation</vt:lpstr>
      <vt:lpstr>More examples:</vt:lpstr>
      <vt:lpstr>WHY DOGMA AND PSEUDOAXIOMS PERSIST</vt:lpstr>
      <vt:lpstr>PowerPoint Presentation</vt:lpstr>
      <vt:lpstr>What I did about it</vt:lpstr>
      <vt:lpstr>The Course</vt:lpstr>
      <vt:lpstr>The Course: EBM M3 Evidence-based medicine is a systematic approach to using current research in determining management decisions about the care of a particular patient</vt:lpstr>
      <vt:lpstr>The Course</vt:lpstr>
      <vt:lpstr>Step 1: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Health M3 Year</dc:title>
  <dc:creator>Michael Joyce</dc:creator>
  <cp:lastModifiedBy>Michael Joyce</cp:lastModifiedBy>
  <cp:revision>15</cp:revision>
  <dcterms:created xsi:type="dcterms:W3CDTF">2022-04-26T12:40:58Z</dcterms:created>
  <dcterms:modified xsi:type="dcterms:W3CDTF">2024-03-20T18:06:48Z</dcterms:modified>
</cp:coreProperties>
</file>