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9" r:id="rId1"/>
  </p:sldMasterIdLst>
  <p:notesMasterIdLst>
    <p:notesMasterId r:id="rId57"/>
  </p:notesMasterIdLst>
  <p:sldIdLst>
    <p:sldId id="291" r:id="rId2"/>
    <p:sldId id="326" r:id="rId3"/>
    <p:sldId id="339" r:id="rId4"/>
    <p:sldId id="332" r:id="rId5"/>
    <p:sldId id="333" r:id="rId6"/>
    <p:sldId id="334" r:id="rId7"/>
    <p:sldId id="303" r:id="rId8"/>
    <p:sldId id="335" r:id="rId9"/>
    <p:sldId id="337" r:id="rId10"/>
    <p:sldId id="336" r:id="rId11"/>
    <p:sldId id="338" r:id="rId12"/>
    <p:sldId id="321" r:id="rId13"/>
    <p:sldId id="327" r:id="rId14"/>
    <p:sldId id="328" r:id="rId15"/>
    <p:sldId id="304" r:id="rId16"/>
    <p:sldId id="329" r:id="rId17"/>
    <p:sldId id="330" r:id="rId18"/>
    <p:sldId id="331" r:id="rId19"/>
    <p:sldId id="300" r:id="rId20"/>
    <p:sldId id="312" r:id="rId21"/>
    <p:sldId id="314" r:id="rId22"/>
    <p:sldId id="315" r:id="rId23"/>
    <p:sldId id="313" r:id="rId24"/>
    <p:sldId id="266" r:id="rId25"/>
    <p:sldId id="282" r:id="rId26"/>
    <p:sldId id="287" r:id="rId27"/>
    <p:sldId id="292" r:id="rId28"/>
    <p:sldId id="283" r:id="rId29"/>
    <p:sldId id="284" r:id="rId30"/>
    <p:sldId id="285" r:id="rId31"/>
    <p:sldId id="267" r:id="rId32"/>
    <p:sldId id="268" r:id="rId33"/>
    <p:sldId id="258" r:id="rId34"/>
    <p:sldId id="260" r:id="rId35"/>
    <p:sldId id="257" r:id="rId36"/>
    <p:sldId id="340" r:id="rId37"/>
    <p:sldId id="259" r:id="rId38"/>
    <p:sldId id="341" r:id="rId39"/>
    <p:sldId id="262" r:id="rId40"/>
    <p:sldId id="342" r:id="rId41"/>
    <p:sldId id="343" r:id="rId42"/>
    <p:sldId id="344" r:id="rId43"/>
    <p:sldId id="345" r:id="rId44"/>
    <p:sldId id="346" r:id="rId45"/>
    <p:sldId id="319" r:id="rId46"/>
    <p:sldId id="269" r:id="rId47"/>
    <p:sldId id="270" r:id="rId48"/>
    <p:sldId id="271" r:id="rId49"/>
    <p:sldId id="307" r:id="rId50"/>
    <p:sldId id="273" r:id="rId51"/>
    <p:sldId id="311" r:id="rId52"/>
    <p:sldId id="275" r:id="rId53"/>
    <p:sldId id="324" r:id="rId54"/>
    <p:sldId id="325" r:id="rId55"/>
    <p:sldId id="316" r:id="rId56"/>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1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15"/>
    <p:restoredTop sz="81973"/>
  </p:normalViewPr>
  <p:slideViewPr>
    <p:cSldViewPr snapToGrid="0" snapToObjects="1">
      <p:cViewPr>
        <p:scale>
          <a:sx n="132" d="100"/>
          <a:sy n="132" d="100"/>
        </p:scale>
        <p:origin x="1472" y="272"/>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282720357"/>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IV and Cardiac Monitor</a:t>
            </a:r>
          </a:p>
          <a:p>
            <a:r>
              <a:rPr lang="en-US" dirty="0"/>
              <a:t>LAST: Local Anesthetic Systemic Toxicity</a:t>
            </a:r>
          </a:p>
          <a:p>
            <a:r>
              <a:rPr lang="en-US" dirty="0"/>
              <a:t>Typically</a:t>
            </a:r>
            <a:r>
              <a:rPr lang="en-US" baseline="0" dirty="0"/>
              <a:t> with </a:t>
            </a:r>
            <a:r>
              <a:rPr lang="en-US" baseline="0" dirty="0" err="1"/>
              <a:t>bupivicaine</a:t>
            </a:r>
            <a:endParaRPr lang="en-US" dirty="0"/>
          </a:p>
          <a:p>
            <a:r>
              <a:rPr lang="en-US" dirty="0" err="1"/>
              <a:t>Intralipid</a:t>
            </a:r>
            <a:endParaRPr lang="en-US" dirty="0"/>
          </a:p>
          <a:p>
            <a:endParaRPr lang="en-US" dirty="0"/>
          </a:p>
          <a:p>
            <a:endParaRPr lang="en-US" dirty="0"/>
          </a:p>
          <a:p>
            <a:r>
              <a:rPr lang="en-US" dirty="0"/>
              <a:t>We use 100mg lido</a:t>
            </a:r>
            <a:r>
              <a:rPr lang="en-US" baseline="0" dirty="0"/>
              <a:t> for cardiac arrhythmias </a:t>
            </a:r>
            <a:r>
              <a:rPr lang="mr-IN" baseline="0" dirty="0"/>
              <a:t>–</a:t>
            </a:r>
            <a:r>
              <a:rPr lang="en-US" baseline="0" dirty="0"/>
              <a:t> very safe </a:t>
            </a:r>
            <a:r>
              <a:rPr lang="en-US" baseline="0" dirty="0" err="1"/>
              <a:t>cardiovascularly</a:t>
            </a:r>
            <a:endParaRPr lang="en-US" baseline="0" dirty="0"/>
          </a:p>
          <a:p>
            <a:endParaRPr lang="en-US" baseline="0" dirty="0"/>
          </a:p>
          <a:p>
            <a:pPr lvl="1"/>
            <a:r>
              <a:rPr lang="en-US" sz="2800" dirty="0"/>
              <a:t>Risk of Local Anesthetic Systemic Toxicity (LAST)</a:t>
            </a:r>
          </a:p>
          <a:p>
            <a:pPr lvl="1"/>
            <a:r>
              <a:rPr lang="en-US" sz="2800" dirty="0" err="1"/>
              <a:t>Intraneural</a:t>
            </a:r>
            <a:r>
              <a:rPr lang="en-US" sz="2800" dirty="0"/>
              <a:t> injection </a:t>
            </a:r>
          </a:p>
          <a:p>
            <a:endParaRPr lang="en-US" dirty="0"/>
          </a:p>
        </p:txBody>
      </p:sp>
    </p:spTree>
    <p:extLst>
      <p:ext uri="{BB962C8B-B14F-4D97-AF65-F5344CB8AC3E}">
        <p14:creationId xmlns:p14="http://schemas.microsoft.com/office/powerpoint/2010/main" val="837132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IV and Cardiac Monitor</a:t>
            </a:r>
          </a:p>
          <a:p>
            <a:r>
              <a:rPr lang="en-US" dirty="0"/>
              <a:t>LAST: Local Anesthetic Systemic Toxicity</a:t>
            </a:r>
          </a:p>
          <a:p>
            <a:r>
              <a:rPr lang="en-US" dirty="0"/>
              <a:t>Typically</a:t>
            </a:r>
            <a:r>
              <a:rPr lang="en-US" baseline="0" dirty="0"/>
              <a:t> with </a:t>
            </a:r>
            <a:r>
              <a:rPr lang="en-US" baseline="0" dirty="0" err="1"/>
              <a:t>bupivicaine</a:t>
            </a:r>
            <a:endParaRPr lang="en-US" dirty="0"/>
          </a:p>
          <a:p>
            <a:r>
              <a:rPr lang="en-US" dirty="0" err="1"/>
              <a:t>Intralipid</a:t>
            </a:r>
            <a:endParaRPr lang="en-US" dirty="0"/>
          </a:p>
          <a:p>
            <a:endParaRPr lang="en-US" dirty="0"/>
          </a:p>
          <a:p>
            <a:endParaRPr lang="en-US" dirty="0"/>
          </a:p>
          <a:p>
            <a:r>
              <a:rPr lang="en-US" dirty="0"/>
              <a:t>We use 100mg lido</a:t>
            </a:r>
            <a:r>
              <a:rPr lang="en-US" baseline="0" dirty="0"/>
              <a:t> for cardiac arrhythmias </a:t>
            </a:r>
            <a:r>
              <a:rPr lang="mr-IN" baseline="0" dirty="0"/>
              <a:t>–</a:t>
            </a:r>
            <a:r>
              <a:rPr lang="en-US" baseline="0" dirty="0"/>
              <a:t> very safe </a:t>
            </a:r>
            <a:r>
              <a:rPr lang="en-US" baseline="0" dirty="0" err="1"/>
              <a:t>cardiovascularly</a:t>
            </a:r>
            <a:endParaRPr lang="en-US" baseline="0" dirty="0"/>
          </a:p>
          <a:p>
            <a:endParaRPr lang="en-US" baseline="0" dirty="0"/>
          </a:p>
          <a:p>
            <a:pPr lvl="1"/>
            <a:r>
              <a:rPr lang="en-US" sz="2800" dirty="0"/>
              <a:t>Risk of Local Anesthetic Systemic Toxicity (LAST)</a:t>
            </a:r>
          </a:p>
          <a:p>
            <a:pPr lvl="1"/>
            <a:r>
              <a:rPr lang="en-US" sz="2800" dirty="0" err="1"/>
              <a:t>Intraneural</a:t>
            </a:r>
            <a:r>
              <a:rPr lang="en-US" sz="2800" dirty="0"/>
              <a:t> injection </a:t>
            </a:r>
          </a:p>
          <a:p>
            <a:endParaRPr lang="en-US" dirty="0"/>
          </a:p>
        </p:txBody>
      </p:sp>
    </p:spTree>
    <p:extLst>
      <p:ext uri="{BB962C8B-B14F-4D97-AF65-F5344CB8AC3E}">
        <p14:creationId xmlns:p14="http://schemas.microsoft.com/office/powerpoint/2010/main" val="3425924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IV and Cardiac Monitor</a:t>
            </a:r>
          </a:p>
          <a:p>
            <a:r>
              <a:rPr lang="en-US" dirty="0"/>
              <a:t>LAST: Local Anesthetic Systemic Toxicity</a:t>
            </a:r>
          </a:p>
          <a:p>
            <a:r>
              <a:rPr lang="en-US" dirty="0"/>
              <a:t>Typically</a:t>
            </a:r>
            <a:r>
              <a:rPr lang="en-US" baseline="0" dirty="0"/>
              <a:t> with </a:t>
            </a:r>
            <a:r>
              <a:rPr lang="en-US" baseline="0" dirty="0" err="1"/>
              <a:t>bupivicaine</a:t>
            </a:r>
            <a:endParaRPr lang="en-US" dirty="0"/>
          </a:p>
          <a:p>
            <a:r>
              <a:rPr lang="en-US" dirty="0" err="1"/>
              <a:t>Intralipid</a:t>
            </a:r>
            <a:endParaRPr lang="en-US" dirty="0"/>
          </a:p>
          <a:p>
            <a:endParaRPr lang="en-US" dirty="0"/>
          </a:p>
          <a:p>
            <a:endParaRPr lang="en-US" dirty="0"/>
          </a:p>
          <a:p>
            <a:r>
              <a:rPr lang="en-US" dirty="0"/>
              <a:t>We use 100mg lido</a:t>
            </a:r>
            <a:r>
              <a:rPr lang="en-US" baseline="0" dirty="0"/>
              <a:t> for cardiac arrhythmias </a:t>
            </a:r>
            <a:r>
              <a:rPr lang="mr-IN" baseline="0" dirty="0"/>
              <a:t>–</a:t>
            </a:r>
            <a:r>
              <a:rPr lang="en-US" baseline="0" dirty="0"/>
              <a:t> very safe </a:t>
            </a:r>
            <a:r>
              <a:rPr lang="en-US" baseline="0" dirty="0" err="1"/>
              <a:t>cardiovascularly</a:t>
            </a:r>
            <a:endParaRPr lang="en-US" baseline="0" dirty="0"/>
          </a:p>
          <a:p>
            <a:endParaRPr lang="en-US" baseline="0" dirty="0"/>
          </a:p>
          <a:p>
            <a:pPr lvl="1"/>
            <a:r>
              <a:rPr lang="en-US" sz="2800" dirty="0"/>
              <a:t>Risk of Local Anesthetic Systemic Toxicity (LAST)</a:t>
            </a:r>
          </a:p>
          <a:p>
            <a:pPr lvl="1"/>
            <a:r>
              <a:rPr lang="en-US" sz="2800" dirty="0" err="1"/>
              <a:t>Intraneural</a:t>
            </a:r>
            <a:r>
              <a:rPr lang="en-US" sz="2800" dirty="0"/>
              <a:t> injection </a:t>
            </a:r>
          </a:p>
          <a:p>
            <a:endParaRPr lang="en-US" dirty="0"/>
          </a:p>
        </p:txBody>
      </p:sp>
    </p:spTree>
    <p:extLst>
      <p:ext uri="{BB962C8B-B14F-4D97-AF65-F5344CB8AC3E}">
        <p14:creationId xmlns:p14="http://schemas.microsoft.com/office/powerpoint/2010/main" val="2816680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IV and Cardiac Monitor</a:t>
            </a:r>
          </a:p>
          <a:p>
            <a:r>
              <a:rPr lang="en-US" dirty="0"/>
              <a:t>LAST: Local Anesthetic Systemic Toxicity</a:t>
            </a:r>
          </a:p>
          <a:p>
            <a:r>
              <a:rPr lang="en-US" dirty="0"/>
              <a:t>Typically</a:t>
            </a:r>
            <a:r>
              <a:rPr lang="en-US" baseline="0" dirty="0"/>
              <a:t> with </a:t>
            </a:r>
            <a:r>
              <a:rPr lang="en-US" baseline="0" dirty="0" err="1"/>
              <a:t>bupivicaine</a:t>
            </a:r>
            <a:endParaRPr lang="en-US" dirty="0"/>
          </a:p>
          <a:p>
            <a:r>
              <a:rPr lang="en-US" dirty="0" err="1"/>
              <a:t>Intralipid</a:t>
            </a:r>
            <a:endParaRPr lang="en-US" dirty="0"/>
          </a:p>
          <a:p>
            <a:endParaRPr lang="en-US" dirty="0"/>
          </a:p>
          <a:p>
            <a:endParaRPr lang="en-US" dirty="0"/>
          </a:p>
          <a:p>
            <a:r>
              <a:rPr lang="en-US" dirty="0"/>
              <a:t>We use 100mg lido</a:t>
            </a:r>
            <a:r>
              <a:rPr lang="en-US" baseline="0" dirty="0"/>
              <a:t> for cardiac arrhythmias </a:t>
            </a:r>
            <a:r>
              <a:rPr lang="mr-IN" baseline="0" dirty="0"/>
              <a:t>–</a:t>
            </a:r>
            <a:r>
              <a:rPr lang="en-US" baseline="0" dirty="0"/>
              <a:t> very safe </a:t>
            </a:r>
            <a:r>
              <a:rPr lang="en-US" baseline="0" dirty="0" err="1"/>
              <a:t>cardiovascularly</a:t>
            </a:r>
            <a:endParaRPr lang="en-US" baseline="0" dirty="0"/>
          </a:p>
          <a:p>
            <a:endParaRPr lang="en-US" baseline="0" dirty="0"/>
          </a:p>
          <a:p>
            <a:pPr lvl="1"/>
            <a:r>
              <a:rPr lang="en-US" sz="2800" dirty="0"/>
              <a:t>Risk of Local Anesthetic Systemic Toxicity (LAST)</a:t>
            </a:r>
          </a:p>
          <a:p>
            <a:pPr lvl="1"/>
            <a:r>
              <a:rPr lang="en-US" sz="2800" dirty="0" err="1"/>
              <a:t>Intraneural</a:t>
            </a:r>
            <a:r>
              <a:rPr lang="en-US" sz="2800" dirty="0"/>
              <a:t> injection </a:t>
            </a:r>
          </a:p>
          <a:p>
            <a:endParaRPr lang="en-US" dirty="0"/>
          </a:p>
        </p:txBody>
      </p:sp>
    </p:spTree>
    <p:extLst>
      <p:ext uri="{BB962C8B-B14F-4D97-AF65-F5344CB8AC3E}">
        <p14:creationId xmlns:p14="http://schemas.microsoft.com/office/powerpoint/2010/main" val="1395251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IV and Cardiac Monitor</a:t>
            </a:r>
          </a:p>
          <a:p>
            <a:r>
              <a:rPr lang="en-US" dirty="0"/>
              <a:t>LAST: Local Anesthetic Systemic Toxicity</a:t>
            </a:r>
          </a:p>
          <a:p>
            <a:r>
              <a:rPr lang="en-US" dirty="0"/>
              <a:t>Typically</a:t>
            </a:r>
            <a:r>
              <a:rPr lang="en-US" baseline="0" dirty="0"/>
              <a:t> with </a:t>
            </a:r>
            <a:r>
              <a:rPr lang="en-US" baseline="0" dirty="0" err="1"/>
              <a:t>bupivicaine</a:t>
            </a:r>
            <a:endParaRPr lang="en-US" dirty="0"/>
          </a:p>
          <a:p>
            <a:r>
              <a:rPr lang="en-US" dirty="0" err="1"/>
              <a:t>Intralipid</a:t>
            </a:r>
            <a:endParaRPr lang="en-US" dirty="0"/>
          </a:p>
          <a:p>
            <a:endParaRPr lang="en-US" dirty="0"/>
          </a:p>
          <a:p>
            <a:endParaRPr lang="en-US" dirty="0"/>
          </a:p>
          <a:p>
            <a:r>
              <a:rPr lang="en-US" dirty="0"/>
              <a:t>We use 100mg lido</a:t>
            </a:r>
            <a:r>
              <a:rPr lang="en-US" baseline="0" dirty="0"/>
              <a:t> for cardiac arrhythmias </a:t>
            </a:r>
            <a:r>
              <a:rPr lang="mr-IN" baseline="0" dirty="0"/>
              <a:t>–</a:t>
            </a:r>
            <a:r>
              <a:rPr lang="en-US" baseline="0" dirty="0"/>
              <a:t> very safe </a:t>
            </a:r>
            <a:r>
              <a:rPr lang="en-US" baseline="0" dirty="0" err="1"/>
              <a:t>cardiovascularly</a:t>
            </a:r>
            <a:endParaRPr lang="en-US" baseline="0" dirty="0"/>
          </a:p>
          <a:p>
            <a:endParaRPr lang="en-US" baseline="0" dirty="0"/>
          </a:p>
          <a:p>
            <a:pPr lvl="1"/>
            <a:r>
              <a:rPr lang="en-US" sz="2800" dirty="0"/>
              <a:t>Risk of Local Anesthetic Systemic Toxicity (LAST)</a:t>
            </a:r>
          </a:p>
          <a:p>
            <a:pPr lvl="1"/>
            <a:r>
              <a:rPr lang="en-US" sz="2800" dirty="0" err="1"/>
              <a:t>Intraneural</a:t>
            </a:r>
            <a:r>
              <a:rPr lang="en-US" sz="2800" dirty="0"/>
              <a:t> injection </a:t>
            </a:r>
          </a:p>
          <a:p>
            <a:endParaRPr lang="en-US" dirty="0"/>
          </a:p>
        </p:txBody>
      </p:sp>
    </p:spTree>
    <p:extLst>
      <p:ext uri="{BB962C8B-B14F-4D97-AF65-F5344CB8AC3E}">
        <p14:creationId xmlns:p14="http://schemas.microsoft.com/office/powerpoint/2010/main" val="3792968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6294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47772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10cc 1%lido</a:t>
            </a:r>
          </a:p>
          <a:p>
            <a:endParaRPr lang="en-US" dirty="0"/>
          </a:p>
        </p:txBody>
      </p:sp>
    </p:spTree>
    <p:extLst>
      <p:ext uri="{BB962C8B-B14F-4D97-AF65-F5344CB8AC3E}">
        <p14:creationId xmlns:p14="http://schemas.microsoft.com/office/powerpoint/2010/main" val="831389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1"/>
            <a:r>
              <a:rPr lang="en-US" dirty="0"/>
              <a:t>Superficial Cervical Plexus</a:t>
            </a:r>
          </a:p>
          <a:p>
            <a:pPr lvl="1"/>
            <a:r>
              <a:rPr lang="en-US" dirty="0" err="1"/>
              <a:t>Interscalene</a:t>
            </a:r>
            <a:endParaRPr lang="en-US" dirty="0"/>
          </a:p>
          <a:p>
            <a:pPr lvl="1"/>
            <a:r>
              <a:rPr lang="en-US" dirty="0"/>
              <a:t>Supraclavicular</a:t>
            </a:r>
          </a:p>
          <a:p>
            <a:pPr lvl="1"/>
            <a:r>
              <a:rPr lang="en-US" dirty="0"/>
              <a:t>Axillary</a:t>
            </a:r>
          </a:p>
          <a:p>
            <a:endParaRPr lang="en-US" dirty="0"/>
          </a:p>
          <a:p>
            <a:r>
              <a:rPr lang="en-US" dirty="0"/>
              <a:t>Lower Extremity</a:t>
            </a:r>
          </a:p>
          <a:p>
            <a:pPr lvl="1"/>
            <a:r>
              <a:rPr lang="en-US" dirty="0"/>
              <a:t>Femoral Nerve</a:t>
            </a:r>
          </a:p>
          <a:p>
            <a:pPr lvl="1"/>
            <a:r>
              <a:rPr lang="en-US" dirty="0"/>
              <a:t>Pop-sciatic</a:t>
            </a:r>
          </a:p>
          <a:p>
            <a:pPr lvl="1"/>
            <a:r>
              <a:rPr lang="en-US" dirty="0"/>
              <a:t>Posterior </a:t>
            </a:r>
            <a:r>
              <a:rPr lang="en-US" dirty="0" err="1"/>
              <a:t>Tibial</a:t>
            </a:r>
            <a:r>
              <a:rPr lang="en-US" dirty="0"/>
              <a:t> </a:t>
            </a:r>
          </a:p>
          <a:p>
            <a:r>
              <a:rPr lang="en-US" dirty="0"/>
              <a:t>Upper Extremity and Neck</a:t>
            </a:r>
          </a:p>
          <a:p>
            <a:pPr lvl="1"/>
            <a:r>
              <a:rPr lang="en-US" dirty="0"/>
              <a:t>Superficial Cervical Plexus</a:t>
            </a:r>
          </a:p>
          <a:p>
            <a:pPr lvl="1"/>
            <a:r>
              <a:rPr lang="en-US" dirty="0" err="1"/>
              <a:t>Interscalene</a:t>
            </a:r>
            <a:endParaRPr lang="en-US" dirty="0"/>
          </a:p>
          <a:p>
            <a:pPr lvl="1"/>
            <a:r>
              <a:rPr lang="en-US" dirty="0"/>
              <a:t>Supraclavicular</a:t>
            </a:r>
          </a:p>
          <a:p>
            <a:pPr lvl="1"/>
            <a:r>
              <a:rPr lang="en-US" dirty="0"/>
              <a:t>Axillary</a:t>
            </a:r>
          </a:p>
          <a:p>
            <a:pPr lvl="1"/>
            <a:r>
              <a:rPr lang="en-US" dirty="0"/>
              <a:t>Median</a:t>
            </a:r>
          </a:p>
          <a:p>
            <a:pPr lvl="1"/>
            <a:r>
              <a:rPr lang="en-US" dirty="0"/>
              <a:t>Radial </a:t>
            </a:r>
          </a:p>
          <a:p>
            <a:pPr lvl="1"/>
            <a:r>
              <a:rPr lang="en-US" dirty="0"/>
              <a:t>Ulnar</a:t>
            </a:r>
          </a:p>
          <a:p>
            <a:endParaRPr lang="en-US" dirty="0"/>
          </a:p>
          <a:p>
            <a:r>
              <a:rPr lang="en-US" dirty="0">
                <a:solidFill>
                  <a:schemeClr val="tx1"/>
                </a:solidFill>
              </a:rPr>
              <a:t>Abdominal wall</a:t>
            </a:r>
          </a:p>
          <a:p>
            <a:pPr lvl="1"/>
            <a:r>
              <a:rPr lang="en-US" dirty="0">
                <a:solidFill>
                  <a:schemeClr val="tx1"/>
                </a:solidFill>
              </a:rPr>
              <a:t>TAP block</a:t>
            </a:r>
          </a:p>
          <a:p>
            <a:r>
              <a:rPr lang="en-US" dirty="0">
                <a:solidFill>
                  <a:schemeClr val="tx1"/>
                </a:solidFill>
              </a:rPr>
              <a:t>Others?</a:t>
            </a:r>
          </a:p>
          <a:p>
            <a:endParaRPr lang="en-US" dirty="0">
              <a:solidFill>
                <a:schemeClr val="tx1"/>
              </a:solidFill>
            </a:endParaRPr>
          </a:p>
          <a:p>
            <a:r>
              <a:rPr lang="en-US" dirty="0">
                <a:solidFill>
                  <a:schemeClr val="tx1"/>
                </a:solidFill>
              </a:rPr>
              <a:t>Post video’s to website:</a:t>
            </a:r>
          </a:p>
          <a:p>
            <a:pPr lvl="1"/>
            <a:r>
              <a:rPr lang="en-US" dirty="0" err="1">
                <a:solidFill>
                  <a:schemeClr val="tx1"/>
                </a:solidFill>
              </a:rPr>
              <a:t>wp.vcu.edu</a:t>
            </a:r>
            <a:r>
              <a:rPr lang="en-US" dirty="0">
                <a:solidFill>
                  <a:schemeClr val="tx1"/>
                </a:solidFill>
              </a:rPr>
              <a:t>/ultrasound/</a:t>
            </a:r>
            <a:r>
              <a:rPr lang="en-US" dirty="0" err="1">
                <a:solidFill>
                  <a:schemeClr val="tx1"/>
                </a:solidFill>
              </a:rPr>
              <a:t>nerveblocks</a:t>
            </a:r>
            <a:endParaRPr lang="en-US" dirty="0">
              <a:solidFill>
                <a:schemeClr val="tx1"/>
              </a:solidFill>
            </a:endParaRPr>
          </a:p>
          <a:p>
            <a:endParaRPr lang="en-US" dirty="0"/>
          </a:p>
          <a:p>
            <a:endParaRPr lang="en-US" dirty="0"/>
          </a:p>
          <a:p>
            <a:endParaRPr lang="en-US" dirty="0"/>
          </a:p>
        </p:txBody>
      </p:sp>
    </p:spTree>
    <p:extLst>
      <p:ext uri="{BB962C8B-B14F-4D97-AF65-F5344CB8AC3E}">
        <p14:creationId xmlns:p14="http://schemas.microsoft.com/office/powerpoint/2010/main" val="1614263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Short axis </a:t>
            </a:r>
            <a:r>
              <a:rPr lang="mr-IN" dirty="0"/>
              <a:t>–</a:t>
            </a:r>
            <a:r>
              <a:rPr lang="en-US" dirty="0"/>
              <a:t> is shorter</a:t>
            </a:r>
          </a:p>
          <a:p>
            <a:r>
              <a:rPr lang="en-US" dirty="0" err="1"/>
              <a:t>Hydrodissection</a:t>
            </a:r>
            <a:r>
              <a:rPr lang="en-US" dirty="0"/>
              <a:t> </a:t>
            </a:r>
            <a:r>
              <a:rPr lang="mr-IN" dirty="0"/>
              <a:t>–</a:t>
            </a:r>
            <a:r>
              <a:rPr lang="en-US" dirty="0"/>
              <a:t> if don</a:t>
            </a:r>
            <a:r>
              <a:rPr lang="mr-IN" dirty="0"/>
              <a:t>’</a:t>
            </a:r>
            <a:r>
              <a:rPr lang="en-US" dirty="0"/>
              <a:t>t see </a:t>
            </a:r>
            <a:r>
              <a:rPr lang="mr-IN" dirty="0"/>
              <a:t>–</a:t>
            </a:r>
            <a:r>
              <a:rPr lang="en-US" dirty="0"/>
              <a:t> stop concern</a:t>
            </a:r>
            <a:r>
              <a:rPr lang="en-US" baseline="0" dirty="0"/>
              <a:t> for injecting into the nerve</a:t>
            </a:r>
          </a:p>
          <a:p>
            <a:r>
              <a:rPr lang="en-US" baseline="0" dirty="0"/>
              <a:t>In plane </a:t>
            </a:r>
            <a:r>
              <a:rPr lang="mr-IN" baseline="0" dirty="0"/>
              <a:t>–</a:t>
            </a:r>
            <a:r>
              <a:rPr lang="en-US" baseline="0" dirty="0"/>
              <a:t> longer until the target but can visualize the needle the entire time</a:t>
            </a:r>
          </a:p>
          <a:p>
            <a:endParaRPr lang="en-US" baseline="0" dirty="0"/>
          </a:p>
          <a:p>
            <a:r>
              <a:rPr lang="en-US" baseline="0" dirty="0"/>
              <a:t>How deep is the target nerve </a:t>
            </a:r>
            <a:r>
              <a:rPr lang="mr-IN" baseline="0" dirty="0"/>
              <a:t>–</a:t>
            </a:r>
            <a:r>
              <a:rPr lang="en-US" baseline="0" dirty="0"/>
              <a:t> got into skin at the same plane (3cm deep)</a:t>
            </a:r>
          </a:p>
          <a:p>
            <a:endParaRPr lang="en-US" baseline="0" dirty="0"/>
          </a:p>
          <a:p>
            <a:r>
              <a:rPr lang="en-US" baseline="0" dirty="0"/>
              <a:t>10cc 1%lido</a:t>
            </a:r>
            <a:endParaRPr lang="en-US" dirty="0"/>
          </a:p>
        </p:txBody>
      </p:sp>
    </p:spTree>
    <p:extLst>
      <p:ext uri="{BB962C8B-B14F-4D97-AF65-F5344CB8AC3E}">
        <p14:creationId xmlns:p14="http://schemas.microsoft.com/office/powerpoint/2010/main" val="600728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70521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Proximally</a:t>
            </a:r>
            <a:r>
              <a:rPr lang="en-US" baseline="0" dirty="0"/>
              <a:t> it is adjacent to the </a:t>
            </a:r>
            <a:r>
              <a:rPr lang="en-US" baseline="0" dirty="0" err="1"/>
              <a:t>humerus</a:t>
            </a:r>
            <a:endParaRPr lang="en-US" dirty="0"/>
          </a:p>
        </p:txBody>
      </p:sp>
    </p:spTree>
    <p:extLst>
      <p:ext uri="{BB962C8B-B14F-4D97-AF65-F5344CB8AC3E}">
        <p14:creationId xmlns:p14="http://schemas.microsoft.com/office/powerpoint/2010/main" val="7619584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222222"/>
                </a:solidFill>
                <a:effectLst/>
                <a:latin typeface="Montserrat" pitchFamily="2" charset="77"/>
              </a:rPr>
              <a:t>Hip block; transducer position and </a:t>
            </a:r>
            <a:r>
              <a:rPr lang="en-US" b="0" i="0" u="none" strike="noStrike" dirty="0" err="1">
                <a:solidFill>
                  <a:srgbClr val="222222"/>
                </a:solidFill>
                <a:effectLst/>
                <a:latin typeface="Montserrat" pitchFamily="2" charset="77"/>
              </a:rPr>
              <a:t>sonoanatomy</a:t>
            </a:r>
            <a:r>
              <a:rPr lang="en-US" b="0" i="0" u="none" strike="noStrike" dirty="0">
                <a:solidFill>
                  <a:srgbClr val="222222"/>
                </a:solidFill>
                <a:effectLst/>
                <a:latin typeface="Montserrat" pitchFamily="2" charset="77"/>
              </a:rPr>
              <a:t>. FA, femoral artery; PE, pectineus muscle; IPE, </a:t>
            </a:r>
            <a:r>
              <a:rPr lang="en-US" b="0" i="0" u="none" strike="noStrike" dirty="0" err="1">
                <a:solidFill>
                  <a:srgbClr val="222222"/>
                </a:solidFill>
                <a:effectLst/>
                <a:latin typeface="Montserrat" pitchFamily="2" charset="77"/>
              </a:rPr>
              <a:t>iliopubic</a:t>
            </a:r>
            <a:r>
              <a:rPr lang="en-US" b="0" i="0" u="none" strike="noStrike" dirty="0">
                <a:solidFill>
                  <a:srgbClr val="222222"/>
                </a:solidFill>
                <a:effectLst/>
                <a:latin typeface="Montserrat" pitchFamily="2" charset="77"/>
              </a:rPr>
              <a:t> eminence; AIIS, anterior inferior iliac spine.</a:t>
            </a:r>
            <a:br>
              <a:rPr lang="en-US" b="0" i="0" u="none" strike="noStrike" dirty="0">
                <a:solidFill>
                  <a:srgbClr val="222222"/>
                </a:solidFill>
                <a:effectLst/>
                <a:latin typeface="Montserrat" pitchFamily="2" charset="77"/>
              </a:rPr>
            </a:br>
            <a:endParaRPr lang="en-US" b="0" i="0" u="none" strike="noStrike" dirty="0">
              <a:solidFill>
                <a:srgbClr val="222222"/>
              </a:solidFill>
              <a:effectLst/>
              <a:latin typeface="Montserrat" pitchFamily="2" charset="77"/>
            </a:endParaRPr>
          </a:p>
          <a:p>
            <a:pPr algn="l">
              <a:buFont typeface="Arial" panose="020B0604020202020204" pitchFamily="34" charset="0"/>
              <a:buChar char="•"/>
            </a:pPr>
            <a:r>
              <a:rPr lang="en-US" b="0" i="0" u="none" strike="noStrike" dirty="0">
                <a:solidFill>
                  <a:srgbClr val="222222"/>
                </a:solidFill>
                <a:effectLst/>
                <a:latin typeface="Montserrat" panose="020F0502020204030204" pitchFamily="34" charset="0"/>
              </a:rPr>
              <a:t>Slide the transducer cranially until the anterior inferior iliac spine (AIIS), and </a:t>
            </a:r>
            <a:r>
              <a:rPr lang="en-US" b="0" i="0" u="none" strike="noStrike" dirty="0" err="1">
                <a:solidFill>
                  <a:srgbClr val="222222"/>
                </a:solidFill>
                <a:effectLst/>
                <a:latin typeface="Montserrat" panose="020F0502020204030204" pitchFamily="34" charset="0"/>
              </a:rPr>
              <a:t>iliopubic</a:t>
            </a:r>
            <a:r>
              <a:rPr lang="en-US" b="0" i="0" u="none" strike="noStrike" dirty="0">
                <a:solidFill>
                  <a:srgbClr val="222222"/>
                </a:solidFill>
                <a:effectLst/>
                <a:latin typeface="Montserrat" panose="020F0502020204030204" pitchFamily="34" charset="0"/>
              </a:rPr>
              <a:t> eminence are visualized (pelvic rim).</a:t>
            </a:r>
          </a:p>
          <a:p>
            <a:pPr algn="l">
              <a:buFont typeface="Arial" panose="020B0604020202020204" pitchFamily="34" charset="0"/>
              <a:buChar char="•"/>
            </a:pPr>
            <a:r>
              <a:rPr lang="en-US" b="0" i="0" u="none" strike="noStrike" dirty="0">
                <a:solidFill>
                  <a:srgbClr val="222222"/>
                </a:solidFill>
                <a:effectLst/>
                <a:latin typeface="Montserrat" panose="020F0502020204030204" pitchFamily="34" charset="0"/>
              </a:rPr>
              <a:t>Slide, tilt, and apply pressure to the transducer to improve the view of the hyperechoic surface of the iliopsoas notch, and hyperechoic psoas tendon, between the AIIS and </a:t>
            </a:r>
            <a:r>
              <a:rPr lang="en-US" b="0" i="0" u="none" strike="noStrike" dirty="0" err="1">
                <a:solidFill>
                  <a:srgbClr val="222222"/>
                </a:solidFill>
                <a:effectLst/>
                <a:latin typeface="Montserrat" panose="020F0502020204030204" pitchFamily="34" charset="0"/>
              </a:rPr>
              <a:t>iliopubic</a:t>
            </a:r>
            <a:r>
              <a:rPr lang="en-US" b="0" i="0" u="none" strike="noStrike" dirty="0">
                <a:solidFill>
                  <a:srgbClr val="222222"/>
                </a:solidFill>
                <a:effectLst/>
                <a:latin typeface="Montserrat" panose="020F0502020204030204" pitchFamily="34" charset="0"/>
              </a:rPr>
              <a:t> eminence. </a:t>
            </a:r>
            <a:br>
              <a:rPr lang="en-US" b="0" i="0" u="none" strike="noStrike" dirty="0">
                <a:solidFill>
                  <a:srgbClr val="222222"/>
                </a:solidFill>
                <a:effectLst/>
                <a:latin typeface="Montserrat" panose="020F0502020204030204" pitchFamily="34" charset="0"/>
              </a:rPr>
            </a:br>
            <a:r>
              <a:rPr lang="en-US" b="1" i="0" u="none" strike="noStrike" dirty="0">
                <a:solidFill>
                  <a:srgbClr val="222222"/>
                </a:solidFill>
                <a:effectLst/>
                <a:latin typeface="Montserrat" panose="020F0502020204030204" pitchFamily="34" charset="0"/>
              </a:rPr>
              <a:t>Note:</a:t>
            </a:r>
            <a:r>
              <a:rPr lang="en-US" b="0" i="0" u="none" strike="noStrike" dirty="0">
                <a:solidFill>
                  <a:srgbClr val="222222"/>
                </a:solidFill>
                <a:effectLst/>
                <a:latin typeface="Montserrat" panose="020F0502020204030204" pitchFamily="34" charset="0"/>
              </a:rPr>
              <a:t> apply only subtle tilting maneuvers.</a:t>
            </a:r>
          </a:p>
          <a:p>
            <a:pPr algn="l">
              <a:buFont typeface="Arial" panose="020B0604020202020204" pitchFamily="34" charset="0"/>
              <a:buChar char="•"/>
            </a:pPr>
            <a:r>
              <a:rPr lang="en-US" b="0" i="0" u="none" strike="noStrike" dirty="0">
                <a:solidFill>
                  <a:srgbClr val="222222"/>
                </a:solidFill>
                <a:effectLst/>
                <a:latin typeface="Montserrat" panose="020F0502020204030204" pitchFamily="34" charset="0"/>
              </a:rPr>
              <a:t>Identify also: The hypoechoic iliopsoas muscle, and femoral artery /nerve superficial to the iliopsoas muscle.</a:t>
            </a:r>
          </a:p>
          <a:p>
            <a:endParaRPr lang="en-US" dirty="0"/>
          </a:p>
        </p:txBody>
      </p:sp>
      <p:sp>
        <p:nvSpPr>
          <p:cNvPr id="4" name="Slide Number Placeholder 3"/>
          <p:cNvSpPr>
            <a:spLocks noGrp="1"/>
          </p:cNvSpPr>
          <p:nvPr>
            <p:ph type="sldNum" sz="quarter" idx="5"/>
          </p:nvPr>
        </p:nvSpPr>
        <p:spPr/>
        <p:txBody>
          <a:bodyPr/>
          <a:lstStyle/>
          <a:p>
            <a:fld id="{683E23A7-1141-0F42-9C1C-0F9B071B138C}" type="slidenum">
              <a:rPr lang="en-US" smtClean="0"/>
              <a:t>40</a:t>
            </a:fld>
            <a:endParaRPr lang="en-US"/>
          </a:p>
        </p:txBody>
      </p:sp>
    </p:spTree>
    <p:extLst>
      <p:ext uri="{BB962C8B-B14F-4D97-AF65-F5344CB8AC3E}">
        <p14:creationId xmlns:p14="http://schemas.microsoft.com/office/powerpoint/2010/main" val="2067217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www.acep.org</a:t>
            </a:r>
            <a:r>
              <a:rPr lang="en-US" dirty="0"/>
              <a:t>/</a:t>
            </a:r>
            <a:r>
              <a:rPr lang="en-US" dirty="0" err="1"/>
              <a:t>emultrasound</a:t>
            </a:r>
            <a:r>
              <a:rPr lang="en-US" dirty="0"/>
              <a:t>/newsroom/apr2021/pericapsular-nerve-group-peng-block-for-patients-with-hip-or-pelvis-fractures-in-the-ed/</a:t>
            </a:r>
          </a:p>
        </p:txBody>
      </p:sp>
      <p:sp>
        <p:nvSpPr>
          <p:cNvPr id="4" name="Slide Number Placeholder 3"/>
          <p:cNvSpPr>
            <a:spLocks noGrp="1"/>
          </p:cNvSpPr>
          <p:nvPr>
            <p:ph type="sldNum" sz="quarter" idx="5"/>
          </p:nvPr>
        </p:nvSpPr>
        <p:spPr/>
        <p:txBody>
          <a:bodyPr/>
          <a:lstStyle/>
          <a:p>
            <a:fld id="{6E405FEA-2C71-4948-8F9C-2D650F3B625B}" type="slidenum">
              <a:rPr lang="en-US" smtClean="0"/>
              <a:t>43</a:t>
            </a:fld>
            <a:endParaRPr lang="en-US"/>
          </a:p>
        </p:txBody>
      </p:sp>
    </p:spTree>
    <p:extLst>
      <p:ext uri="{BB962C8B-B14F-4D97-AF65-F5344CB8AC3E}">
        <p14:creationId xmlns:p14="http://schemas.microsoft.com/office/powerpoint/2010/main" val="1687683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a:t>
            </a:r>
            <a:r>
              <a:rPr lang="en-US" dirty="0" err="1"/>
              <a:t>aneskey.com</a:t>
            </a:r>
            <a:r>
              <a:rPr lang="en-US" dirty="0"/>
              <a:t>/popliteal-sciatic-nerve-block/</a:t>
            </a:r>
          </a:p>
        </p:txBody>
      </p:sp>
    </p:spTree>
    <p:extLst>
      <p:ext uri="{BB962C8B-B14F-4D97-AF65-F5344CB8AC3E}">
        <p14:creationId xmlns:p14="http://schemas.microsoft.com/office/powerpoint/2010/main" val="10084720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Pop Sciatic </a:t>
            </a:r>
          </a:p>
          <a:p>
            <a:endParaRPr lang="en-US" dirty="0"/>
          </a:p>
          <a:p>
            <a:r>
              <a:rPr lang="en-US" dirty="0"/>
              <a:t>Peroneal</a:t>
            </a:r>
            <a:r>
              <a:rPr lang="en-US" baseline="0" dirty="0"/>
              <a:t> &amp; </a:t>
            </a:r>
            <a:r>
              <a:rPr lang="en-US" baseline="0" dirty="0" err="1"/>
              <a:t>Tibial</a:t>
            </a:r>
            <a:r>
              <a:rPr lang="en-US" baseline="0" dirty="0"/>
              <a:t> Nerve </a:t>
            </a:r>
            <a:r>
              <a:rPr lang="en-US" baseline="0" dirty="0">
                <a:sym typeface="Wingdings"/>
              </a:rPr>
              <a:t> slide proximal and it makes the sciatic nerve</a:t>
            </a:r>
            <a:endParaRPr lang="en-US" dirty="0"/>
          </a:p>
        </p:txBody>
      </p:sp>
    </p:spTree>
    <p:extLst>
      <p:ext uri="{BB962C8B-B14F-4D97-AF65-F5344CB8AC3E}">
        <p14:creationId xmlns:p14="http://schemas.microsoft.com/office/powerpoint/2010/main" val="1722764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8FAF2E-C7F3-A846-A02D-77070848DC40}" type="datetimeFigureOut">
              <a:rPr lang="en-US" smtClean="0"/>
              <a:t>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buSzPct val="25000"/>
              <a:buNone/>
            </a:pPr>
            <a:fld id="{00000000-1234-1234-1234-123412341234}" type="slidenum">
              <a:rPr lang="en" smtClean="0"/>
              <a:t>‹#›</a:t>
            </a:fld>
            <a:endParaRPr lang="en"/>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8FAF2E-C7F3-A846-A02D-77070848DC40}" type="datetimeFigureOut">
              <a:rPr lang="en-US" smtClean="0"/>
              <a:t>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buSzPct val="25000"/>
              <a:buNone/>
            </a:pPr>
            <a:fld id="{00000000-1234-1234-1234-123412341234}" type="slidenum">
              <a:rPr lang="en" smtClean="0"/>
              <a:t>‹#›</a:t>
            </a:fld>
            <a:endParaRPr lang="en"/>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8FAF2E-C7F3-A846-A02D-77070848DC40}" type="datetimeFigureOut">
              <a:rPr lang="en-US" smtClean="0"/>
              <a:t>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buSzPct val="25000"/>
              <a:buNone/>
            </a:pPr>
            <a:fld id="{00000000-1234-1234-1234-123412341234}" type="slidenum">
              <a:rPr lang="en" smtClean="0"/>
              <a:t>‹#›</a:t>
            </a:fld>
            <a:endParaRPr lang="en"/>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8FAF2E-C7F3-A846-A02D-77070848DC40}" type="datetimeFigureOut">
              <a:rPr lang="en-US" smtClean="0"/>
              <a:t>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spcBef>
                <a:spcPts val="0"/>
              </a:spcBef>
              <a:buSzPct val="25000"/>
              <a:buNone/>
            </a:pPr>
            <a:fld id="{00000000-1234-1234-1234-123412341234}" type="slidenum">
              <a:rPr lang="en" smtClean="0"/>
              <a:t>‹#›</a:t>
            </a:fld>
            <a:endParaRPr lang="en"/>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8FAF2E-C7F3-A846-A02D-77070848DC40}" type="datetimeFigureOut">
              <a:rPr lang="en-US" smtClean="0"/>
              <a:t>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spcBef>
                <a:spcPts val="0"/>
              </a:spcBef>
              <a:buSzPct val="25000"/>
              <a:buNone/>
            </a:pPr>
            <a:fld id="{00000000-1234-1234-1234-123412341234}" type="slidenum">
              <a:rPr lang="en" smtClean="0"/>
              <a:t>‹#›</a:t>
            </a:fld>
            <a:endParaRPr lang="en"/>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8FAF2E-C7F3-A846-A02D-77070848DC40}" type="datetimeFigureOut">
              <a:rPr lang="en-US" smtClean="0"/>
              <a:t>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spcBef>
                <a:spcPts val="0"/>
              </a:spcBef>
              <a:buSzPct val="25000"/>
              <a:buNone/>
            </a:pPr>
            <a:fld id="{00000000-1234-1234-1234-123412341234}" type="slidenum">
              <a:rPr lang="en" smtClean="0"/>
              <a:t>‹#›</a:t>
            </a:fld>
            <a:endParaRPr lang="en"/>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8FAF2E-C7F3-A846-A02D-77070848DC40}" type="datetimeFigureOut">
              <a:rPr lang="en-US" smtClean="0"/>
              <a:t>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spcBef>
                <a:spcPts val="0"/>
              </a:spcBef>
              <a:buSzPct val="25000"/>
              <a:buNone/>
            </a:pPr>
            <a:fld id="{00000000-1234-1234-1234-123412341234}" type="slidenum">
              <a:rPr lang="en" smtClean="0"/>
              <a:t>‹#›</a:t>
            </a:fld>
            <a:endParaRPr lang="en"/>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D8FAF2E-C7F3-A846-A02D-77070848DC40}" type="datetimeFigureOut">
              <a:rPr lang="en-US" smtClean="0"/>
              <a:t>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spcBef>
                <a:spcPts val="0"/>
              </a:spcBef>
              <a:buSzPct val="25000"/>
              <a:buNone/>
            </a:pPr>
            <a:fld id="{00000000-1234-1234-1234-123412341234}" type="slidenum">
              <a:rPr lang="en" smtClean="0"/>
              <a:t>‹#›</a:t>
            </a:fld>
            <a:endParaRPr lang="en"/>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D8FAF2E-C7F3-A846-A02D-77070848DC40}" type="datetimeFigureOut">
              <a:rPr lang="en-US" smtClean="0"/>
              <a:t>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spcBef>
                <a:spcPts val="0"/>
              </a:spcBef>
              <a:buSzPct val="25000"/>
              <a:buNone/>
            </a:pPr>
            <a:fld id="{00000000-1234-1234-1234-123412341234}" type="slidenum">
              <a:rPr lang="en" smtClean="0"/>
              <a:t>‹#›</a:t>
            </a:fld>
            <a:endParaRPr lang="en"/>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8FAF2E-C7F3-A846-A02D-77070848DC40}" type="datetimeFigureOut">
              <a:rPr lang="en-US" smtClean="0"/>
              <a:t>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buSzPct val="25000"/>
              <a:buNone/>
            </a:pPr>
            <a:fld id="{00000000-1234-1234-1234-123412341234}" type="slidenum">
              <a:rPr lang="en" smtClean="0"/>
              <a:t>‹#›</a:t>
            </a:fld>
            <a:endParaRPr lang="en"/>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8FAF2E-C7F3-A846-A02D-77070848DC40}" type="datetimeFigureOut">
              <a:rPr lang="en-US" smtClean="0"/>
              <a:t>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buSzPct val="25000"/>
              <a:buNone/>
            </a:pPr>
            <a:fld id="{00000000-1234-1234-1234-123412341234}" type="slidenum">
              <a:rPr lang="en" smtClean="0"/>
              <a:t>‹#›</a:t>
            </a:fld>
            <a:endParaRPr lang="en"/>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Shape 11"/>
        <p:cNvGrpSpPr/>
        <p:nvPr/>
      </p:nvGrpSpPr>
      <p:grpSpPr>
        <a:xfrm>
          <a:off x="0" y="0"/>
          <a:ext cx="0" cy="0"/>
          <a:chOff x="0" y="0"/>
          <a:chExt cx="0" cy="0"/>
        </a:xfrm>
      </p:grpSpPr>
      <p:sp>
        <p:nvSpPr>
          <p:cNvPr id="13" name="Shape 13"/>
          <p:cNvSpPr txBox="1">
            <a:spLocks noGrp="1"/>
          </p:cNvSpPr>
          <p:nvPr>
            <p:ph type="title"/>
          </p:nvPr>
        </p:nvSpPr>
        <p:spPr>
          <a:xfrm>
            <a:off x="914400" y="1143000"/>
            <a:ext cx="7624799" cy="1828800"/>
          </a:xfrm>
          <a:prstGeom prst="rect">
            <a:avLst/>
          </a:prstGeom>
          <a:noFill/>
          <a:ln>
            <a:noFill/>
          </a:ln>
        </p:spPr>
        <p:txBody>
          <a:bodyPr lIns="91425" tIns="91425" rIns="91425" bIns="91425" anchor="t" anchorCtr="0"/>
          <a:lstStyle>
            <a:lvl1pPr algn="ct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4" name="Shape 14"/>
          <p:cNvSpPr txBox="1">
            <a:spLocks noGrp="1"/>
          </p:cNvSpPr>
          <p:nvPr>
            <p:ph type="body" idx="1"/>
          </p:nvPr>
        </p:nvSpPr>
        <p:spPr>
          <a:xfrm>
            <a:off x="1981200" y="2971800"/>
            <a:ext cx="6553200" cy="2171700"/>
          </a:xfrm>
          <a:prstGeom prst="rect">
            <a:avLst/>
          </a:prstGeom>
          <a:noFill/>
          <a:ln>
            <a:noFill/>
          </a:ln>
        </p:spPr>
        <p:txBody>
          <a:bodyPr lIns="91425" tIns="91425" rIns="91425" bIns="91425" anchor="t" anchorCtr="0"/>
          <a:lstStyle>
            <a:lvl1pPr marL="0" indent="0" rtl="0">
              <a:spcBef>
                <a:spcPts val="600"/>
              </a:spcBef>
              <a:buFont typeface="Verdana"/>
              <a:buNone/>
              <a:defRPr/>
            </a:lvl1pPr>
            <a:lvl2pPr marL="0" indent="342900" rtl="0">
              <a:spcBef>
                <a:spcPts val="600"/>
              </a:spcBef>
              <a:buFont typeface="Verdana"/>
              <a:buNone/>
              <a:defRPr/>
            </a:lvl2pPr>
            <a:lvl3pPr marL="0" indent="660400" rtl="0">
              <a:spcBef>
                <a:spcPts val="600"/>
              </a:spcBef>
              <a:buFont typeface="Verdana"/>
              <a:buNone/>
              <a:defRPr/>
            </a:lvl3pPr>
            <a:lvl4pPr marL="0" indent="1016000" rtl="0">
              <a:spcBef>
                <a:spcPts val="600"/>
              </a:spcBef>
              <a:buFont typeface="Verdana"/>
              <a:buNone/>
              <a:defRPr/>
            </a:lvl4pPr>
            <a:lvl5pPr marL="0" indent="1333500" rtl="0">
              <a:spcBef>
                <a:spcPts val="600"/>
              </a:spcBef>
              <a:buFont typeface="Verdan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extLst>
      <p:ext uri="{BB962C8B-B14F-4D97-AF65-F5344CB8AC3E}">
        <p14:creationId xmlns:p14="http://schemas.microsoft.com/office/powerpoint/2010/main" val="1787287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D8FAF2E-C7F3-A846-A02D-77070848DC40}" type="datetimeFigureOut">
              <a:rPr lang="en-US" smtClean="0"/>
              <a:t>3/20/24</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spcBef>
                <a:spcPts val="0"/>
              </a:spcBef>
              <a:buSzPct val="25000"/>
              <a:buNone/>
            </a:pPr>
            <a:fld id="{00000000-1234-1234-1234-123412341234}" type="slidenum">
              <a:rPr lang="en" smtClean="0"/>
              <a:t>‹#›</a:t>
            </a:fld>
            <a:endParaRPr lang="en"/>
          </a:p>
        </p:txBody>
      </p:sp>
    </p:spTree>
    <p:extLst>
      <p:ext uri="{BB962C8B-B14F-4D97-AF65-F5344CB8AC3E}">
        <p14:creationId xmlns:p14="http://schemas.microsoft.com/office/powerpoint/2010/main" val="256930411"/>
      </p:ext>
    </p:extLst>
  </p:cSld>
  <p:clrMap bg1="dk1" tx1="lt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14.png"/><Relationship Id="rId4"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15.tiff"/><Relationship Id="rId1" Type="http://schemas.openxmlformats.org/officeDocument/2006/relationships/slideLayout" Target="../slideLayouts/slideLayout7.xml"/><Relationship Id="rId4" Type="http://schemas.openxmlformats.org/officeDocument/2006/relationships/image" Target="../media/image17.tiff"/></Relationships>
</file>

<file path=ppt/slides/_rels/slide21.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2.png"/><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3.png"/><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microsoft.com/office/2007/relationships/hdphoto" Target="../media/hdphoto2.wdp"/></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ov"/><Relationship Id="rId1" Type="http://schemas.microsoft.com/office/2007/relationships/media" Target="../media/media3.mov"/><Relationship Id="rId5" Type="http://schemas.openxmlformats.org/officeDocument/2006/relationships/image" Target="../media/image56.png"/><Relationship Id="rId4" Type="http://schemas.openxmlformats.org/officeDocument/2006/relationships/notesSlide" Target="../notesSlides/notesSlide16.xml"/></Relationships>
</file>

<file path=ppt/slides/_rels/slide49.xml.rels><?xml version="1.0" encoding="UTF-8" standalone="yes"?>
<Relationships xmlns="http://schemas.openxmlformats.org/package/2006/relationships"><Relationship Id="rId2" Type="http://schemas.openxmlformats.org/officeDocument/2006/relationships/image" Target="../media/image57.tiff"/><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0.tif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0098" y="228600"/>
            <a:ext cx="6083902" cy="2710249"/>
          </a:xfrm>
          <a:prstGeom prst="rect">
            <a:avLst/>
          </a:prstGeom>
        </p:spPr>
      </p:pic>
      <p:sp>
        <p:nvSpPr>
          <p:cNvPr id="8" name="Text Placeholder 7"/>
          <p:cNvSpPr>
            <a:spLocks noGrp="1"/>
          </p:cNvSpPr>
          <p:nvPr>
            <p:ph type="body" idx="1"/>
          </p:nvPr>
        </p:nvSpPr>
        <p:spPr>
          <a:xfrm>
            <a:off x="3708099" y="3025780"/>
            <a:ext cx="4787900" cy="1125140"/>
          </a:xfrm>
        </p:spPr>
        <p:txBody>
          <a:bodyPr anchor="ctr">
            <a:noAutofit/>
          </a:bodyPr>
          <a:lstStyle/>
          <a:p>
            <a:pPr algn="ctr"/>
            <a:r>
              <a:rPr lang="en-US" sz="4000" dirty="0">
                <a:solidFill>
                  <a:srgbClr val="FDE135"/>
                </a:solidFill>
                <a:latin typeface="Cambria" charset="0"/>
                <a:ea typeface="Cambria" charset="0"/>
                <a:cs typeface="Cambria" charset="0"/>
              </a:rPr>
              <a:t>Regional Anesthesia for Emergency Physicians</a:t>
            </a:r>
          </a:p>
        </p:txBody>
      </p:sp>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backgroundRemoval t="0" b="98704" l="8135" r="90675">
                        <a14:foregroundMark x1="32341" y1="29815" x2="32341" y2="29815"/>
                        <a14:foregroundMark x1="23810" y1="27407" x2="23810" y2="27407"/>
                        <a14:foregroundMark x1="27579" y1="17778" x2="27579" y2="17778"/>
                        <a14:foregroundMark x1="26389" y1="28148" x2="26389" y2="28148"/>
                        <a14:foregroundMark x1="28571" y1="28333" x2="28571" y2="28333"/>
                        <a14:foregroundMark x1="20833" y1="24630" x2="20833" y2="24630"/>
                        <a14:foregroundMark x1="54563" y1="3148" x2="54563" y2="3148"/>
                        <a14:foregroundMark x1="56944" y1="2407" x2="56944" y2="2407"/>
                        <a14:backgroundMark x1="37302" y1="18519" x2="37302" y2="18519"/>
                        <a14:backgroundMark x1="71627" y1="89815" x2="71627" y2="89815"/>
                        <a14:backgroundMark x1="58929" y1="95556" x2="58929" y2="95556"/>
                        <a14:backgroundMark x1="31944" y1="74074" x2="31944" y2="74074"/>
                        <a14:backgroundMark x1="35119" y1="48704" x2="35119" y2="48704"/>
                        <a14:backgroundMark x1="41071" y1="37593" x2="41071" y2="37593"/>
                        <a14:backgroundMark x1="24802" y1="41296" x2="24802" y2="41296"/>
                        <a14:backgroundMark x1="74008" y1="34815" x2="74008" y2="34815"/>
                        <a14:backgroundMark x1="74008" y1="9444" x2="74008" y2="9444"/>
                        <a14:backgroundMark x1="68849" y1="18333" x2="68849" y2="18333"/>
                      </a14:backgroundRemoval>
                    </a14:imgEffect>
                  </a14:imgLayer>
                </a14:imgProps>
              </a:ext>
            </a:extLst>
          </a:blip>
          <a:stretch>
            <a:fillRect/>
          </a:stretch>
        </p:blipFill>
        <p:spPr>
          <a:xfrm rot="797977">
            <a:off x="-266704" y="62299"/>
            <a:ext cx="4800600" cy="5143500"/>
          </a:xfrm>
          <a:prstGeom prst="rect">
            <a:avLst/>
          </a:prstGeom>
        </p:spPr>
      </p:pic>
    </p:spTree>
    <p:extLst>
      <p:ext uri="{BB962C8B-B14F-4D97-AF65-F5344CB8AC3E}">
        <p14:creationId xmlns:p14="http://schemas.microsoft.com/office/powerpoint/2010/main" val="2042444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solidFill>
                  <a:srgbClr val="FDE135"/>
                </a:solidFill>
              </a:rPr>
              <a:t>Why do nerve blocks?</a:t>
            </a:r>
          </a:p>
        </p:txBody>
      </p:sp>
      <p:sp>
        <p:nvSpPr>
          <p:cNvPr id="5" name="Content Placeholder 4"/>
          <p:cNvSpPr>
            <a:spLocks noGrp="1"/>
          </p:cNvSpPr>
          <p:nvPr>
            <p:ph idx="1"/>
          </p:nvPr>
        </p:nvSpPr>
        <p:spPr>
          <a:xfrm>
            <a:off x="400464" y="1268016"/>
            <a:ext cx="8343072" cy="3263504"/>
          </a:xfrm>
        </p:spPr>
        <p:txBody>
          <a:bodyPr>
            <a:noAutofit/>
          </a:bodyPr>
          <a:lstStyle/>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17044158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solidFill>
                  <a:srgbClr val="FDE135"/>
                </a:solidFill>
              </a:rPr>
              <a:t>Why do nerve blocks?</a:t>
            </a:r>
          </a:p>
        </p:txBody>
      </p:sp>
      <p:sp>
        <p:nvSpPr>
          <p:cNvPr id="5" name="Content Placeholder 4"/>
          <p:cNvSpPr>
            <a:spLocks noGrp="1"/>
          </p:cNvSpPr>
          <p:nvPr>
            <p:ph idx="1"/>
          </p:nvPr>
        </p:nvSpPr>
        <p:spPr>
          <a:xfrm>
            <a:off x="400464" y="1268016"/>
            <a:ext cx="8343072" cy="3263504"/>
          </a:xfrm>
        </p:spPr>
        <p:txBody>
          <a:bodyPr>
            <a:noAutofit/>
          </a:bodyPr>
          <a:lstStyle/>
          <a:p>
            <a:pPr marL="0" indent="0">
              <a:buNone/>
            </a:pPr>
            <a:endParaRPr lang="en-US" sz="2000" dirty="0"/>
          </a:p>
          <a:p>
            <a:pPr marL="0" indent="0">
              <a:buNone/>
            </a:pPr>
            <a:endParaRPr lang="en-US" sz="2000" dirty="0"/>
          </a:p>
        </p:txBody>
      </p:sp>
      <p:pic>
        <p:nvPicPr>
          <p:cNvPr id="3" name="Picture 2" descr="A person wearing surgical cap and mask&#10;&#10;Description automatically generated">
            <a:extLst>
              <a:ext uri="{FF2B5EF4-FFF2-40B4-BE49-F238E27FC236}">
                <a16:creationId xmlns:a16="http://schemas.microsoft.com/office/drawing/2014/main" id="{B715A873-FDDD-B04D-6B36-B2DB1D417044}"/>
              </a:ext>
            </a:extLst>
          </p:cNvPr>
          <p:cNvPicPr>
            <a:picLocks noChangeAspect="1"/>
          </p:cNvPicPr>
          <p:nvPr/>
        </p:nvPicPr>
        <p:blipFill>
          <a:blip r:embed="rId2"/>
          <a:stretch>
            <a:fillRect/>
          </a:stretch>
        </p:blipFill>
        <p:spPr>
          <a:xfrm>
            <a:off x="229703" y="1043127"/>
            <a:ext cx="5266123" cy="3659854"/>
          </a:xfrm>
          <a:prstGeom prst="rect">
            <a:avLst/>
          </a:prstGeom>
        </p:spPr>
      </p:pic>
      <p:pic>
        <p:nvPicPr>
          <p:cNvPr id="7" name="Picture 6" descr="A close-up of pills spilling out of a pill bottle&#10;&#10;Description automatically generated">
            <a:extLst>
              <a:ext uri="{FF2B5EF4-FFF2-40B4-BE49-F238E27FC236}">
                <a16:creationId xmlns:a16="http://schemas.microsoft.com/office/drawing/2014/main" id="{EF4EBDC3-9B17-FD4F-0C8D-58112902022E}"/>
              </a:ext>
            </a:extLst>
          </p:cNvPr>
          <p:cNvPicPr>
            <a:picLocks noChangeAspect="1"/>
          </p:cNvPicPr>
          <p:nvPr/>
        </p:nvPicPr>
        <p:blipFill>
          <a:blip r:embed="rId3"/>
          <a:stretch>
            <a:fillRect/>
          </a:stretch>
        </p:blipFill>
        <p:spPr>
          <a:xfrm>
            <a:off x="5666587" y="2288901"/>
            <a:ext cx="1610743" cy="1221733"/>
          </a:xfrm>
          <a:prstGeom prst="rect">
            <a:avLst/>
          </a:prstGeom>
        </p:spPr>
      </p:pic>
      <p:pic>
        <p:nvPicPr>
          <p:cNvPr id="9" name="Picture 8" descr="A person holding a clock&#10;&#10;Description automatically generated">
            <a:extLst>
              <a:ext uri="{FF2B5EF4-FFF2-40B4-BE49-F238E27FC236}">
                <a16:creationId xmlns:a16="http://schemas.microsoft.com/office/drawing/2014/main" id="{BBB8B3C7-1A30-6FAD-4554-47397B1440E3}"/>
              </a:ext>
            </a:extLst>
          </p:cNvPr>
          <p:cNvPicPr>
            <a:picLocks noChangeAspect="1"/>
          </p:cNvPicPr>
          <p:nvPr/>
        </p:nvPicPr>
        <p:blipFill>
          <a:blip r:embed="rId4"/>
          <a:stretch>
            <a:fillRect/>
          </a:stretch>
        </p:blipFill>
        <p:spPr>
          <a:xfrm>
            <a:off x="7432183" y="2288901"/>
            <a:ext cx="1457443" cy="1277406"/>
          </a:xfrm>
          <a:prstGeom prst="rect">
            <a:avLst/>
          </a:prstGeom>
        </p:spPr>
      </p:pic>
      <p:pic>
        <p:nvPicPr>
          <p:cNvPr id="11" name="Picture 10" descr="A black text on a white background&#10;&#10;Description automatically generated">
            <a:extLst>
              <a:ext uri="{FF2B5EF4-FFF2-40B4-BE49-F238E27FC236}">
                <a16:creationId xmlns:a16="http://schemas.microsoft.com/office/drawing/2014/main" id="{A2719B6D-107A-059E-F2D4-9997D9D71239}"/>
              </a:ext>
            </a:extLst>
          </p:cNvPr>
          <p:cNvPicPr>
            <a:picLocks noChangeAspect="1"/>
          </p:cNvPicPr>
          <p:nvPr/>
        </p:nvPicPr>
        <p:blipFill>
          <a:blip r:embed="rId5"/>
          <a:stretch>
            <a:fillRect/>
          </a:stretch>
        </p:blipFill>
        <p:spPr>
          <a:xfrm>
            <a:off x="9001519" y="2551118"/>
            <a:ext cx="3746500" cy="697298"/>
          </a:xfrm>
          <a:prstGeom prst="rect">
            <a:avLst/>
          </a:prstGeom>
        </p:spPr>
      </p:pic>
    </p:spTree>
    <p:extLst>
      <p:ext uri="{BB962C8B-B14F-4D97-AF65-F5344CB8AC3E}">
        <p14:creationId xmlns:p14="http://schemas.microsoft.com/office/powerpoint/2010/main" val="24803576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solidFill>
                  <a:srgbClr val="FDE135"/>
                </a:solidFill>
              </a:rPr>
              <a:t>Why do nerve blocks?</a:t>
            </a:r>
          </a:p>
        </p:txBody>
      </p:sp>
      <p:sp>
        <p:nvSpPr>
          <p:cNvPr id="5" name="Content Placeholder 4"/>
          <p:cNvSpPr>
            <a:spLocks noGrp="1"/>
          </p:cNvSpPr>
          <p:nvPr>
            <p:ph idx="1"/>
          </p:nvPr>
        </p:nvSpPr>
        <p:spPr>
          <a:xfrm>
            <a:off x="400464" y="1268016"/>
            <a:ext cx="8343072" cy="3263504"/>
          </a:xfrm>
        </p:spPr>
        <p:txBody>
          <a:bodyPr>
            <a:noAutofit/>
          </a:bodyPr>
          <a:lstStyle/>
          <a:p>
            <a:pPr marL="0" indent="0">
              <a:buNone/>
            </a:pPr>
            <a:endParaRPr lang="en-US" sz="2000" dirty="0"/>
          </a:p>
          <a:p>
            <a:pPr marL="0" indent="0">
              <a:buNone/>
            </a:pPr>
            <a:endParaRPr lang="en-US" sz="2000" dirty="0"/>
          </a:p>
        </p:txBody>
      </p:sp>
      <p:pic>
        <p:nvPicPr>
          <p:cNvPr id="3" name="Picture 2" descr="A person wearing surgical cap and mask&#10;&#10;Description automatically generated">
            <a:extLst>
              <a:ext uri="{FF2B5EF4-FFF2-40B4-BE49-F238E27FC236}">
                <a16:creationId xmlns:a16="http://schemas.microsoft.com/office/drawing/2014/main" id="{B715A873-FDDD-B04D-6B36-B2DB1D417044}"/>
              </a:ext>
            </a:extLst>
          </p:cNvPr>
          <p:cNvPicPr>
            <a:picLocks noChangeAspect="1"/>
          </p:cNvPicPr>
          <p:nvPr/>
        </p:nvPicPr>
        <p:blipFill>
          <a:blip r:embed="rId2"/>
          <a:stretch>
            <a:fillRect/>
          </a:stretch>
        </p:blipFill>
        <p:spPr>
          <a:xfrm>
            <a:off x="-195798" y="2282765"/>
            <a:ext cx="1610743" cy="1119435"/>
          </a:xfrm>
          <a:prstGeom prst="rect">
            <a:avLst/>
          </a:prstGeom>
        </p:spPr>
      </p:pic>
      <p:pic>
        <p:nvPicPr>
          <p:cNvPr id="7" name="Picture 6" descr="A close-up of pills spilling out of a pill bottle&#10;&#10;Description automatically generated">
            <a:extLst>
              <a:ext uri="{FF2B5EF4-FFF2-40B4-BE49-F238E27FC236}">
                <a16:creationId xmlns:a16="http://schemas.microsoft.com/office/drawing/2014/main" id="{EF4EBDC3-9B17-FD4F-0C8D-58112902022E}"/>
              </a:ext>
            </a:extLst>
          </p:cNvPr>
          <p:cNvPicPr>
            <a:picLocks noChangeAspect="1"/>
          </p:cNvPicPr>
          <p:nvPr/>
        </p:nvPicPr>
        <p:blipFill>
          <a:blip r:embed="rId3"/>
          <a:stretch>
            <a:fillRect/>
          </a:stretch>
        </p:blipFill>
        <p:spPr>
          <a:xfrm>
            <a:off x="1559481" y="1021959"/>
            <a:ext cx="4897879" cy="3714994"/>
          </a:xfrm>
          <a:prstGeom prst="rect">
            <a:avLst/>
          </a:prstGeom>
        </p:spPr>
      </p:pic>
      <p:pic>
        <p:nvPicPr>
          <p:cNvPr id="9" name="Picture 8" descr="A person holding a clock&#10;&#10;Description automatically generated">
            <a:extLst>
              <a:ext uri="{FF2B5EF4-FFF2-40B4-BE49-F238E27FC236}">
                <a16:creationId xmlns:a16="http://schemas.microsoft.com/office/drawing/2014/main" id="{BBB8B3C7-1A30-6FAD-4554-47397B1440E3}"/>
              </a:ext>
            </a:extLst>
          </p:cNvPr>
          <p:cNvPicPr>
            <a:picLocks noChangeAspect="1"/>
          </p:cNvPicPr>
          <p:nvPr/>
        </p:nvPicPr>
        <p:blipFill>
          <a:blip r:embed="rId4"/>
          <a:stretch>
            <a:fillRect/>
          </a:stretch>
        </p:blipFill>
        <p:spPr>
          <a:xfrm>
            <a:off x="6776536" y="2282765"/>
            <a:ext cx="1457443" cy="1277406"/>
          </a:xfrm>
          <a:prstGeom prst="rect">
            <a:avLst/>
          </a:prstGeom>
        </p:spPr>
      </p:pic>
      <p:pic>
        <p:nvPicPr>
          <p:cNvPr id="11" name="Picture 10" descr="A black text on a white background&#10;&#10;Description automatically generated">
            <a:extLst>
              <a:ext uri="{FF2B5EF4-FFF2-40B4-BE49-F238E27FC236}">
                <a16:creationId xmlns:a16="http://schemas.microsoft.com/office/drawing/2014/main" id="{A2719B6D-107A-059E-F2D4-9997D9D71239}"/>
              </a:ext>
            </a:extLst>
          </p:cNvPr>
          <p:cNvPicPr>
            <a:picLocks noChangeAspect="1"/>
          </p:cNvPicPr>
          <p:nvPr/>
        </p:nvPicPr>
        <p:blipFill>
          <a:blip r:embed="rId5"/>
          <a:stretch>
            <a:fillRect/>
          </a:stretch>
        </p:blipFill>
        <p:spPr>
          <a:xfrm>
            <a:off x="8369598" y="2571750"/>
            <a:ext cx="3746500" cy="697298"/>
          </a:xfrm>
          <a:prstGeom prst="rect">
            <a:avLst/>
          </a:prstGeom>
        </p:spPr>
      </p:pic>
    </p:spTree>
    <p:extLst>
      <p:ext uri="{BB962C8B-B14F-4D97-AF65-F5344CB8AC3E}">
        <p14:creationId xmlns:p14="http://schemas.microsoft.com/office/powerpoint/2010/main" val="41644663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solidFill>
                  <a:srgbClr val="FDE135"/>
                </a:solidFill>
              </a:rPr>
              <a:t>Why do nerve blocks?</a:t>
            </a:r>
          </a:p>
        </p:txBody>
      </p:sp>
      <p:sp>
        <p:nvSpPr>
          <p:cNvPr id="5" name="Content Placeholder 4"/>
          <p:cNvSpPr>
            <a:spLocks noGrp="1"/>
          </p:cNvSpPr>
          <p:nvPr>
            <p:ph idx="1"/>
          </p:nvPr>
        </p:nvSpPr>
        <p:spPr>
          <a:xfrm>
            <a:off x="400464" y="1268016"/>
            <a:ext cx="8343072" cy="3263504"/>
          </a:xfrm>
        </p:spPr>
        <p:txBody>
          <a:bodyPr>
            <a:noAutofit/>
          </a:bodyPr>
          <a:lstStyle/>
          <a:p>
            <a:pPr marL="0" indent="0">
              <a:buNone/>
            </a:pPr>
            <a:endParaRPr lang="en-US" sz="2000" dirty="0"/>
          </a:p>
          <a:p>
            <a:pPr marL="0" indent="0">
              <a:buNone/>
            </a:pPr>
            <a:endParaRPr lang="en-US" sz="2000" dirty="0"/>
          </a:p>
        </p:txBody>
      </p:sp>
      <p:pic>
        <p:nvPicPr>
          <p:cNvPr id="3" name="Picture 2" descr="A person wearing surgical cap and mask&#10;&#10;Description automatically generated">
            <a:extLst>
              <a:ext uri="{FF2B5EF4-FFF2-40B4-BE49-F238E27FC236}">
                <a16:creationId xmlns:a16="http://schemas.microsoft.com/office/drawing/2014/main" id="{B715A873-FDDD-B04D-6B36-B2DB1D417044}"/>
              </a:ext>
            </a:extLst>
          </p:cNvPr>
          <p:cNvPicPr>
            <a:picLocks noChangeAspect="1"/>
          </p:cNvPicPr>
          <p:nvPr/>
        </p:nvPicPr>
        <p:blipFill>
          <a:blip r:embed="rId2"/>
          <a:stretch>
            <a:fillRect/>
          </a:stretch>
        </p:blipFill>
        <p:spPr>
          <a:xfrm>
            <a:off x="-1431386" y="2282765"/>
            <a:ext cx="1610743" cy="1119435"/>
          </a:xfrm>
          <a:prstGeom prst="rect">
            <a:avLst/>
          </a:prstGeom>
        </p:spPr>
      </p:pic>
      <p:pic>
        <p:nvPicPr>
          <p:cNvPr id="7" name="Picture 6" descr="A close-up of pills spilling out of a pill bottle&#10;&#10;Description automatically generated">
            <a:extLst>
              <a:ext uri="{FF2B5EF4-FFF2-40B4-BE49-F238E27FC236}">
                <a16:creationId xmlns:a16="http://schemas.microsoft.com/office/drawing/2014/main" id="{EF4EBDC3-9B17-FD4F-0C8D-58112902022E}"/>
              </a:ext>
            </a:extLst>
          </p:cNvPr>
          <p:cNvPicPr>
            <a:picLocks noChangeAspect="1"/>
          </p:cNvPicPr>
          <p:nvPr/>
        </p:nvPicPr>
        <p:blipFill>
          <a:blip r:embed="rId3"/>
          <a:stretch>
            <a:fillRect/>
          </a:stretch>
        </p:blipFill>
        <p:spPr>
          <a:xfrm>
            <a:off x="389766" y="2282765"/>
            <a:ext cx="1475872" cy="1119435"/>
          </a:xfrm>
          <a:prstGeom prst="rect">
            <a:avLst/>
          </a:prstGeom>
        </p:spPr>
      </p:pic>
      <p:pic>
        <p:nvPicPr>
          <p:cNvPr id="9" name="Picture 8" descr="A person holding a clock&#10;&#10;Description automatically generated">
            <a:extLst>
              <a:ext uri="{FF2B5EF4-FFF2-40B4-BE49-F238E27FC236}">
                <a16:creationId xmlns:a16="http://schemas.microsoft.com/office/drawing/2014/main" id="{BBB8B3C7-1A30-6FAD-4554-47397B1440E3}"/>
              </a:ext>
            </a:extLst>
          </p:cNvPr>
          <p:cNvPicPr>
            <a:picLocks noChangeAspect="1"/>
          </p:cNvPicPr>
          <p:nvPr/>
        </p:nvPicPr>
        <p:blipFill>
          <a:blip r:embed="rId4"/>
          <a:stretch>
            <a:fillRect/>
          </a:stretch>
        </p:blipFill>
        <p:spPr>
          <a:xfrm>
            <a:off x="2418119" y="1094029"/>
            <a:ext cx="4307762" cy="3775627"/>
          </a:xfrm>
          <a:prstGeom prst="rect">
            <a:avLst/>
          </a:prstGeom>
        </p:spPr>
      </p:pic>
      <p:pic>
        <p:nvPicPr>
          <p:cNvPr id="11" name="Picture 10" descr="A black text on a white background&#10;&#10;Description automatically generated">
            <a:extLst>
              <a:ext uri="{FF2B5EF4-FFF2-40B4-BE49-F238E27FC236}">
                <a16:creationId xmlns:a16="http://schemas.microsoft.com/office/drawing/2014/main" id="{A2719B6D-107A-059E-F2D4-9997D9D71239}"/>
              </a:ext>
            </a:extLst>
          </p:cNvPr>
          <p:cNvPicPr>
            <a:picLocks noChangeAspect="1"/>
          </p:cNvPicPr>
          <p:nvPr/>
        </p:nvPicPr>
        <p:blipFill>
          <a:blip r:embed="rId5"/>
          <a:stretch>
            <a:fillRect/>
          </a:stretch>
        </p:blipFill>
        <p:spPr>
          <a:xfrm>
            <a:off x="7014691" y="2571750"/>
            <a:ext cx="3746500" cy="697298"/>
          </a:xfrm>
          <a:prstGeom prst="rect">
            <a:avLst/>
          </a:prstGeom>
        </p:spPr>
      </p:pic>
    </p:spTree>
    <p:extLst>
      <p:ext uri="{BB962C8B-B14F-4D97-AF65-F5344CB8AC3E}">
        <p14:creationId xmlns:p14="http://schemas.microsoft.com/office/powerpoint/2010/main" val="30490996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solidFill>
                  <a:srgbClr val="FDE135"/>
                </a:solidFill>
              </a:rPr>
              <a:t>Why do nerve blocks?</a:t>
            </a:r>
          </a:p>
        </p:txBody>
      </p:sp>
      <p:sp>
        <p:nvSpPr>
          <p:cNvPr id="5" name="Content Placeholder 4"/>
          <p:cNvSpPr>
            <a:spLocks noGrp="1"/>
          </p:cNvSpPr>
          <p:nvPr>
            <p:ph idx="1"/>
          </p:nvPr>
        </p:nvSpPr>
        <p:spPr>
          <a:xfrm>
            <a:off x="400464" y="1268016"/>
            <a:ext cx="8343072" cy="3263504"/>
          </a:xfrm>
        </p:spPr>
        <p:txBody>
          <a:bodyPr>
            <a:noAutofit/>
          </a:bodyPr>
          <a:lstStyle/>
          <a:p>
            <a:pPr marL="0" indent="0">
              <a:buNone/>
            </a:pPr>
            <a:endParaRPr lang="en-US" sz="2000" dirty="0"/>
          </a:p>
          <a:p>
            <a:pPr marL="0" indent="0">
              <a:buNone/>
            </a:pPr>
            <a:endParaRPr lang="en-US" sz="2000" dirty="0"/>
          </a:p>
        </p:txBody>
      </p:sp>
      <p:pic>
        <p:nvPicPr>
          <p:cNvPr id="3" name="Picture 2" descr="A person wearing surgical cap and mask&#10;&#10;Description automatically generated">
            <a:extLst>
              <a:ext uri="{FF2B5EF4-FFF2-40B4-BE49-F238E27FC236}">
                <a16:creationId xmlns:a16="http://schemas.microsoft.com/office/drawing/2014/main" id="{B715A873-FDDD-B04D-6B36-B2DB1D417044}"/>
              </a:ext>
            </a:extLst>
          </p:cNvPr>
          <p:cNvPicPr>
            <a:picLocks noChangeAspect="1"/>
          </p:cNvPicPr>
          <p:nvPr/>
        </p:nvPicPr>
        <p:blipFill>
          <a:blip r:embed="rId2"/>
          <a:stretch>
            <a:fillRect/>
          </a:stretch>
        </p:blipFill>
        <p:spPr>
          <a:xfrm>
            <a:off x="-1842139" y="2287054"/>
            <a:ext cx="1610743" cy="1119435"/>
          </a:xfrm>
          <a:prstGeom prst="rect">
            <a:avLst/>
          </a:prstGeom>
        </p:spPr>
      </p:pic>
      <p:pic>
        <p:nvPicPr>
          <p:cNvPr id="7" name="Picture 6" descr="A close-up of pills spilling out of a pill bottle&#10;&#10;Description automatically generated">
            <a:extLst>
              <a:ext uri="{FF2B5EF4-FFF2-40B4-BE49-F238E27FC236}">
                <a16:creationId xmlns:a16="http://schemas.microsoft.com/office/drawing/2014/main" id="{EF4EBDC3-9B17-FD4F-0C8D-58112902022E}"/>
              </a:ext>
            </a:extLst>
          </p:cNvPr>
          <p:cNvPicPr>
            <a:picLocks noChangeAspect="1"/>
          </p:cNvPicPr>
          <p:nvPr/>
        </p:nvPicPr>
        <p:blipFill>
          <a:blip r:embed="rId3"/>
          <a:stretch>
            <a:fillRect/>
          </a:stretch>
        </p:blipFill>
        <p:spPr>
          <a:xfrm>
            <a:off x="-1278285" y="2322185"/>
            <a:ext cx="1475872" cy="1119435"/>
          </a:xfrm>
          <a:prstGeom prst="rect">
            <a:avLst/>
          </a:prstGeom>
        </p:spPr>
      </p:pic>
      <p:pic>
        <p:nvPicPr>
          <p:cNvPr id="9" name="Picture 8" descr="A person holding a clock&#10;&#10;Description automatically generated">
            <a:extLst>
              <a:ext uri="{FF2B5EF4-FFF2-40B4-BE49-F238E27FC236}">
                <a16:creationId xmlns:a16="http://schemas.microsoft.com/office/drawing/2014/main" id="{BBB8B3C7-1A30-6FAD-4554-47397B1440E3}"/>
              </a:ext>
            </a:extLst>
          </p:cNvPr>
          <p:cNvPicPr>
            <a:picLocks noChangeAspect="1"/>
          </p:cNvPicPr>
          <p:nvPr/>
        </p:nvPicPr>
        <p:blipFill>
          <a:blip r:embed="rId4"/>
          <a:stretch>
            <a:fillRect/>
          </a:stretch>
        </p:blipFill>
        <p:spPr>
          <a:xfrm>
            <a:off x="332458" y="2287054"/>
            <a:ext cx="1329106" cy="1164922"/>
          </a:xfrm>
          <a:prstGeom prst="rect">
            <a:avLst/>
          </a:prstGeom>
        </p:spPr>
      </p:pic>
      <p:pic>
        <p:nvPicPr>
          <p:cNvPr id="11" name="Picture 10" descr="A black text on a white background&#10;&#10;Description automatically generated">
            <a:extLst>
              <a:ext uri="{FF2B5EF4-FFF2-40B4-BE49-F238E27FC236}">
                <a16:creationId xmlns:a16="http://schemas.microsoft.com/office/drawing/2014/main" id="{A2719B6D-107A-059E-F2D4-9997D9D71239}"/>
              </a:ext>
            </a:extLst>
          </p:cNvPr>
          <p:cNvPicPr>
            <a:picLocks noChangeAspect="1"/>
          </p:cNvPicPr>
          <p:nvPr/>
        </p:nvPicPr>
        <p:blipFill>
          <a:blip r:embed="rId5"/>
          <a:stretch>
            <a:fillRect/>
          </a:stretch>
        </p:blipFill>
        <p:spPr>
          <a:xfrm>
            <a:off x="1470581" y="2068995"/>
            <a:ext cx="7186199" cy="1337494"/>
          </a:xfrm>
          <a:prstGeom prst="rect">
            <a:avLst/>
          </a:prstGeom>
        </p:spPr>
      </p:pic>
    </p:spTree>
    <p:extLst>
      <p:ext uri="{BB962C8B-B14F-4D97-AF65-F5344CB8AC3E}">
        <p14:creationId xmlns:p14="http://schemas.microsoft.com/office/powerpoint/2010/main" val="13783043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4116"/>
            <a:ext cx="7886700" cy="994172"/>
          </a:xfrm>
        </p:spPr>
        <p:txBody>
          <a:bodyPr/>
          <a:lstStyle/>
          <a:p>
            <a:pPr algn="ctr"/>
            <a:r>
              <a:rPr lang="en-US" dirty="0">
                <a:solidFill>
                  <a:srgbClr val="FDE135"/>
                </a:solidFill>
              </a:rPr>
              <a:t>When should we avoid nerve blocks?</a:t>
            </a:r>
          </a:p>
        </p:txBody>
      </p:sp>
      <p:pic>
        <p:nvPicPr>
          <p:cNvPr id="5" name="Picture 4" descr="A red rash on a person's leg&#10;&#10;Description automatically generated">
            <a:extLst>
              <a:ext uri="{FF2B5EF4-FFF2-40B4-BE49-F238E27FC236}">
                <a16:creationId xmlns:a16="http://schemas.microsoft.com/office/drawing/2014/main" id="{2014AC2C-2DF8-03B3-81A6-68F30FA69A2A}"/>
              </a:ext>
            </a:extLst>
          </p:cNvPr>
          <p:cNvPicPr>
            <a:picLocks noChangeAspect="1"/>
          </p:cNvPicPr>
          <p:nvPr/>
        </p:nvPicPr>
        <p:blipFill>
          <a:blip r:embed="rId3"/>
          <a:stretch>
            <a:fillRect/>
          </a:stretch>
        </p:blipFill>
        <p:spPr>
          <a:xfrm>
            <a:off x="35368" y="1351973"/>
            <a:ext cx="4655907" cy="2824075"/>
          </a:xfrm>
          <a:prstGeom prst="rect">
            <a:avLst/>
          </a:prstGeom>
        </p:spPr>
      </p:pic>
      <p:pic>
        <p:nvPicPr>
          <p:cNvPr id="7" name="Picture 6" descr="A red wrist band with black text&#10;&#10;Description automatically generated">
            <a:extLst>
              <a:ext uri="{FF2B5EF4-FFF2-40B4-BE49-F238E27FC236}">
                <a16:creationId xmlns:a16="http://schemas.microsoft.com/office/drawing/2014/main" id="{75FBC6D6-EB57-294B-7B36-C35DD0BFD385}"/>
              </a:ext>
            </a:extLst>
          </p:cNvPr>
          <p:cNvPicPr>
            <a:picLocks noChangeAspect="1"/>
          </p:cNvPicPr>
          <p:nvPr/>
        </p:nvPicPr>
        <p:blipFill>
          <a:blip r:embed="rId4"/>
          <a:stretch>
            <a:fillRect/>
          </a:stretch>
        </p:blipFill>
        <p:spPr>
          <a:xfrm>
            <a:off x="4793601" y="2084527"/>
            <a:ext cx="1387761" cy="1358969"/>
          </a:xfrm>
          <a:prstGeom prst="rect">
            <a:avLst/>
          </a:prstGeom>
        </p:spPr>
      </p:pic>
      <p:pic>
        <p:nvPicPr>
          <p:cNvPr id="9" name="Picture 8" descr="X-ray of a knee joint&#10;&#10;Description automatically generated">
            <a:extLst>
              <a:ext uri="{FF2B5EF4-FFF2-40B4-BE49-F238E27FC236}">
                <a16:creationId xmlns:a16="http://schemas.microsoft.com/office/drawing/2014/main" id="{044DD1E4-E4D3-DE16-D23B-1FD2CD7C260D}"/>
              </a:ext>
            </a:extLst>
          </p:cNvPr>
          <p:cNvPicPr>
            <a:picLocks noChangeAspect="1"/>
          </p:cNvPicPr>
          <p:nvPr/>
        </p:nvPicPr>
        <p:blipFill>
          <a:blip r:embed="rId5"/>
          <a:stretch>
            <a:fillRect/>
          </a:stretch>
        </p:blipFill>
        <p:spPr>
          <a:xfrm>
            <a:off x="6424342" y="2116457"/>
            <a:ext cx="1473862" cy="1604361"/>
          </a:xfrm>
          <a:prstGeom prst="rect">
            <a:avLst/>
          </a:prstGeom>
        </p:spPr>
      </p:pic>
      <p:pic>
        <p:nvPicPr>
          <p:cNvPr id="11" name="Picture 10" descr="A person lying on a couch holding a bottle&#10;&#10;Description automatically generated">
            <a:extLst>
              <a:ext uri="{FF2B5EF4-FFF2-40B4-BE49-F238E27FC236}">
                <a16:creationId xmlns:a16="http://schemas.microsoft.com/office/drawing/2014/main" id="{B4617E2D-B597-CAB6-DE69-047D3AB1F074}"/>
              </a:ext>
            </a:extLst>
          </p:cNvPr>
          <p:cNvPicPr>
            <a:picLocks noChangeAspect="1"/>
          </p:cNvPicPr>
          <p:nvPr/>
        </p:nvPicPr>
        <p:blipFill>
          <a:blip r:embed="rId6"/>
          <a:stretch>
            <a:fillRect/>
          </a:stretch>
        </p:blipFill>
        <p:spPr>
          <a:xfrm>
            <a:off x="8162234" y="2197558"/>
            <a:ext cx="2191228" cy="1437257"/>
          </a:xfrm>
          <a:prstGeom prst="rect">
            <a:avLst/>
          </a:prstGeom>
        </p:spPr>
      </p:pic>
      <p:pic>
        <p:nvPicPr>
          <p:cNvPr id="13" name="Picture 12" descr="Close-up of a pink pill&#10;&#10;Description automatically generated">
            <a:extLst>
              <a:ext uri="{FF2B5EF4-FFF2-40B4-BE49-F238E27FC236}">
                <a16:creationId xmlns:a16="http://schemas.microsoft.com/office/drawing/2014/main" id="{61A69C28-F0BA-0911-9A61-DFC88CD00B24}"/>
              </a:ext>
            </a:extLst>
          </p:cNvPr>
          <p:cNvPicPr>
            <a:picLocks noChangeAspect="1"/>
          </p:cNvPicPr>
          <p:nvPr/>
        </p:nvPicPr>
        <p:blipFill>
          <a:blip r:embed="rId7"/>
          <a:stretch>
            <a:fillRect/>
          </a:stretch>
        </p:blipFill>
        <p:spPr>
          <a:xfrm>
            <a:off x="10558114" y="2194250"/>
            <a:ext cx="1949398" cy="1418866"/>
          </a:xfrm>
          <a:prstGeom prst="rect">
            <a:avLst/>
          </a:prstGeom>
        </p:spPr>
      </p:pic>
    </p:spTree>
    <p:extLst>
      <p:ext uri="{BB962C8B-B14F-4D97-AF65-F5344CB8AC3E}">
        <p14:creationId xmlns:p14="http://schemas.microsoft.com/office/powerpoint/2010/main" val="1477612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4116"/>
            <a:ext cx="7886700" cy="994172"/>
          </a:xfrm>
        </p:spPr>
        <p:txBody>
          <a:bodyPr/>
          <a:lstStyle/>
          <a:p>
            <a:pPr algn="ctr"/>
            <a:r>
              <a:rPr lang="en-US" dirty="0">
                <a:solidFill>
                  <a:srgbClr val="FDE135"/>
                </a:solidFill>
              </a:rPr>
              <a:t>When should we avoid nerve blocks?</a:t>
            </a:r>
          </a:p>
        </p:txBody>
      </p:sp>
      <p:pic>
        <p:nvPicPr>
          <p:cNvPr id="5" name="Picture 4" descr="A red rash on a person's leg&#10;&#10;Description automatically generated">
            <a:extLst>
              <a:ext uri="{FF2B5EF4-FFF2-40B4-BE49-F238E27FC236}">
                <a16:creationId xmlns:a16="http://schemas.microsoft.com/office/drawing/2014/main" id="{2014AC2C-2DF8-03B3-81A6-68F30FA69A2A}"/>
              </a:ext>
            </a:extLst>
          </p:cNvPr>
          <p:cNvPicPr>
            <a:picLocks noChangeAspect="1"/>
          </p:cNvPicPr>
          <p:nvPr/>
        </p:nvPicPr>
        <p:blipFill>
          <a:blip r:embed="rId3"/>
          <a:stretch>
            <a:fillRect/>
          </a:stretch>
        </p:blipFill>
        <p:spPr>
          <a:xfrm>
            <a:off x="-896716" y="2194250"/>
            <a:ext cx="1793432" cy="1087820"/>
          </a:xfrm>
          <a:prstGeom prst="rect">
            <a:avLst/>
          </a:prstGeom>
        </p:spPr>
      </p:pic>
      <p:pic>
        <p:nvPicPr>
          <p:cNvPr id="7" name="Picture 6" descr="A red wrist band with black text&#10;&#10;Description automatically generated">
            <a:extLst>
              <a:ext uri="{FF2B5EF4-FFF2-40B4-BE49-F238E27FC236}">
                <a16:creationId xmlns:a16="http://schemas.microsoft.com/office/drawing/2014/main" id="{75FBC6D6-EB57-294B-7B36-C35DD0BFD385}"/>
              </a:ext>
            </a:extLst>
          </p:cNvPr>
          <p:cNvPicPr>
            <a:picLocks noChangeAspect="1"/>
          </p:cNvPicPr>
          <p:nvPr/>
        </p:nvPicPr>
        <p:blipFill>
          <a:blip r:embed="rId4"/>
          <a:stretch>
            <a:fillRect/>
          </a:stretch>
        </p:blipFill>
        <p:spPr>
          <a:xfrm>
            <a:off x="1245796" y="1099532"/>
            <a:ext cx="3634458" cy="3559054"/>
          </a:xfrm>
          <a:prstGeom prst="rect">
            <a:avLst/>
          </a:prstGeom>
        </p:spPr>
      </p:pic>
      <p:pic>
        <p:nvPicPr>
          <p:cNvPr id="9" name="Picture 8" descr="X-ray of a knee joint&#10;&#10;Description automatically generated">
            <a:extLst>
              <a:ext uri="{FF2B5EF4-FFF2-40B4-BE49-F238E27FC236}">
                <a16:creationId xmlns:a16="http://schemas.microsoft.com/office/drawing/2014/main" id="{044DD1E4-E4D3-DE16-D23B-1FD2CD7C260D}"/>
              </a:ext>
            </a:extLst>
          </p:cNvPr>
          <p:cNvPicPr>
            <a:picLocks noChangeAspect="1"/>
          </p:cNvPicPr>
          <p:nvPr/>
        </p:nvPicPr>
        <p:blipFill>
          <a:blip r:embed="rId5"/>
          <a:stretch>
            <a:fillRect/>
          </a:stretch>
        </p:blipFill>
        <p:spPr>
          <a:xfrm>
            <a:off x="5349687" y="2114005"/>
            <a:ext cx="1473862" cy="1604361"/>
          </a:xfrm>
          <a:prstGeom prst="rect">
            <a:avLst/>
          </a:prstGeom>
        </p:spPr>
      </p:pic>
      <p:pic>
        <p:nvPicPr>
          <p:cNvPr id="11" name="Picture 10" descr="A person lying on a couch holding a bottle&#10;&#10;Description automatically generated">
            <a:extLst>
              <a:ext uri="{FF2B5EF4-FFF2-40B4-BE49-F238E27FC236}">
                <a16:creationId xmlns:a16="http://schemas.microsoft.com/office/drawing/2014/main" id="{B4617E2D-B597-CAB6-DE69-047D3AB1F074}"/>
              </a:ext>
            </a:extLst>
          </p:cNvPr>
          <p:cNvPicPr>
            <a:picLocks noChangeAspect="1"/>
          </p:cNvPicPr>
          <p:nvPr/>
        </p:nvPicPr>
        <p:blipFill>
          <a:blip r:embed="rId6"/>
          <a:stretch>
            <a:fillRect/>
          </a:stretch>
        </p:blipFill>
        <p:spPr>
          <a:xfrm>
            <a:off x="7144140" y="2175859"/>
            <a:ext cx="2191228" cy="1437257"/>
          </a:xfrm>
          <a:prstGeom prst="rect">
            <a:avLst/>
          </a:prstGeom>
        </p:spPr>
      </p:pic>
      <p:pic>
        <p:nvPicPr>
          <p:cNvPr id="13" name="Picture 12" descr="Close-up of a pink pill&#10;&#10;Description automatically generated">
            <a:extLst>
              <a:ext uri="{FF2B5EF4-FFF2-40B4-BE49-F238E27FC236}">
                <a16:creationId xmlns:a16="http://schemas.microsoft.com/office/drawing/2014/main" id="{61A69C28-F0BA-0911-9A61-DFC88CD00B24}"/>
              </a:ext>
            </a:extLst>
          </p:cNvPr>
          <p:cNvPicPr>
            <a:picLocks noChangeAspect="1"/>
          </p:cNvPicPr>
          <p:nvPr/>
        </p:nvPicPr>
        <p:blipFill>
          <a:blip r:embed="rId7"/>
          <a:stretch>
            <a:fillRect/>
          </a:stretch>
        </p:blipFill>
        <p:spPr>
          <a:xfrm>
            <a:off x="10558114" y="2194250"/>
            <a:ext cx="1949398" cy="1418866"/>
          </a:xfrm>
          <a:prstGeom prst="rect">
            <a:avLst/>
          </a:prstGeom>
        </p:spPr>
      </p:pic>
    </p:spTree>
    <p:extLst>
      <p:ext uri="{BB962C8B-B14F-4D97-AF65-F5344CB8AC3E}">
        <p14:creationId xmlns:p14="http://schemas.microsoft.com/office/powerpoint/2010/main" val="8452936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4116"/>
            <a:ext cx="7886700" cy="994172"/>
          </a:xfrm>
        </p:spPr>
        <p:txBody>
          <a:bodyPr/>
          <a:lstStyle/>
          <a:p>
            <a:pPr algn="ctr"/>
            <a:r>
              <a:rPr lang="en-US" dirty="0">
                <a:solidFill>
                  <a:srgbClr val="FDE135"/>
                </a:solidFill>
              </a:rPr>
              <a:t>When should we avoid nerve blocks?</a:t>
            </a:r>
          </a:p>
        </p:txBody>
      </p:sp>
      <p:pic>
        <p:nvPicPr>
          <p:cNvPr id="5" name="Picture 4" descr="A red rash on a person's leg&#10;&#10;Description automatically generated">
            <a:extLst>
              <a:ext uri="{FF2B5EF4-FFF2-40B4-BE49-F238E27FC236}">
                <a16:creationId xmlns:a16="http://schemas.microsoft.com/office/drawing/2014/main" id="{2014AC2C-2DF8-03B3-81A6-68F30FA69A2A}"/>
              </a:ext>
            </a:extLst>
          </p:cNvPr>
          <p:cNvPicPr>
            <a:picLocks noChangeAspect="1"/>
          </p:cNvPicPr>
          <p:nvPr/>
        </p:nvPicPr>
        <p:blipFill>
          <a:blip r:embed="rId3"/>
          <a:stretch>
            <a:fillRect/>
          </a:stretch>
        </p:blipFill>
        <p:spPr>
          <a:xfrm>
            <a:off x="-896716" y="2194250"/>
            <a:ext cx="1793432" cy="1087820"/>
          </a:xfrm>
          <a:prstGeom prst="rect">
            <a:avLst/>
          </a:prstGeom>
        </p:spPr>
      </p:pic>
      <p:pic>
        <p:nvPicPr>
          <p:cNvPr id="7" name="Picture 6" descr="A red wrist band with black text&#10;&#10;Description automatically generated">
            <a:extLst>
              <a:ext uri="{FF2B5EF4-FFF2-40B4-BE49-F238E27FC236}">
                <a16:creationId xmlns:a16="http://schemas.microsoft.com/office/drawing/2014/main" id="{75FBC6D6-EB57-294B-7B36-C35DD0BFD385}"/>
              </a:ext>
            </a:extLst>
          </p:cNvPr>
          <p:cNvPicPr>
            <a:picLocks noChangeAspect="1"/>
          </p:cNvPicPr>
          <p:nvPr/>
        </p:nvPicPr>
        <p:blipFill>
          <a:blip r:embed="rId4"/>
          <a:stretch>
            <a:fillRect/>
          </a:stretch>
        </p:blipFill>
        <p:spPr>
          <a:xfrm>
            <a:off x="1008595" y="2194250"/>
            <a:ext cx="1110867" cy="1087820"/>
          </a:xfrm>
          <a:prstGeom prst="rect">
            <a:avLst/>
          </a:prstGeom>
        </p:spPr>
      </p:pic>
      <p:pic>
        <p:nvPicPr>
          <p:cNvPr id="9" name="Picture 8" descr="X-ray of a knee joint&#10;&#10;Description automatically generated">
            <a:extLst>
              <a:ext uri="{FF2B5EF4-FFF2-40B4-BE49-F238E27FC236}">
                <a16:creationId xmlns:a16="http://schemas.microsoft.com/office/drawing/2014/main" id="{044DD1E4-E4D3-DE16-D23B-1FD2CD7C260D}"/>
              </a:ext>
            </a:extLst>
          </p:cNvPr>
          <p:cNvPicPr>
            <a:picLocks noChangeAspect="1"/>
          </p:cNvPicPr>
          <p:nvPr/>
        </p:nvPicPr>
        <p:blipFill>
          <a:blip r:embed="rId5"/>
          <a:stretch>
            <a:fillRect/>
          </a:stretch>
        </p:blipFill>
        <p:spPr>
          <a:xfrm>
            <a:off x="2672681" y="844406"/>
            <a:ext cx="3798638" cy="4134978"/>
          </a:xfrm>
          <a:prstGeom prst="rect">
            <a:avLst/>
          </a:prstGeom>
        </p:spPr>
      </p:pic>
      <p:pic>
        <p:nvPicPr>
          <p:cNvPr id="11" name="Picture 10" descr="A person lying on a couch holding a bottle&#10;&#10;Description automatically generated">
            <a:extLst>
              <a:ext uri="{FF2B5EF4-FFF2-40B4-BE49-F238E27FC236}">
                <a16:creationId xmlns:a16="http://schemas.microsoft.com/office/drawing/2014/main" id="{B4617E2D-B597-CAB6-DE69-047D3AB1F074}"/>
              </a:ext>
            </a:extLst>
          </p:cNvPr>
          <p:cNvPicPr>
            <a:picLocks noChangeAspect="1"/>
          </p:cNvPicPr>
          <p:nvPr/>
        </p:nvPicPr>
        <p:blipFill>
          <a:blip r:embed="rId6"/>
          <a:stretch>
            <a:fillRect/>
          </a:stretch>
        </p:blipFill>
        <p:spPr>
          <a:xfrm>
            <a:off x="6682227" y="2175859"/>
            <a:ext cx="2191228" cy="1437257"/>
          </a:xfrm>
          <a:prstGeom prst="rect">
            <a:avLst/>
          </a:prstGeom>
        </p:spPr>
      </p:pic>
      <p:pic>
        <p:nvPicPr>
          <p:cNvPr id="13" name="Picture 12" descr="Close-up of a pink pill&#10;&#10;Description automatically generated">
            <a:extLst>
              <a:ext uri="{FF2B5EF4-FFF2-40B4-BE49-F238E27FC236}">
                <a16:creationId xmlns:a16="http://schemas.microsoft.com/office/drawing/2014/main" id="{61A69C28-F0BA-0911-9A61-DFC88CD00B24}"/>
              </a:ext>
            </a:extLst>
          </p:cNvPr>
          <p:cNvPicPr>
            <a:picLocks noChangeAspect="1"/>
          </p:cNvPicPr>
          <p:nvPr/>
        </p:nvPicPr>
        <p:blipFill>
          <a:blip r:embed="rId7"/>
          <a:stretch>
            <a:fillRect/>
          </a:stretch>
        </p:blipFill>
        <p:spPr>
          <a:xfrm>
            <a:off x="10558114" y="2194250"/>
            <a:ext cx="1949398" cy="1418866"/>
          </a:xfrm>
          <a:prstGeom prst="rect">
            <a:avLst/>
          </a:prstGeom>
        </p:spPr>
      </p:pic>
    </p:spTree>
    <p:extLst>
      <p:ext uri="{BB962C8B-B14F-4D97-AF65-F5344CB8AC3E}">
        <p14:creationId xmlns:p14="http://schemas.microsoft.com/office/powerpoint/2010/main" val="19750950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4116"/>
            <a:ext cx="7886700" cy="994172"/>
          </a:xfrm>
        </p:spPr>
        <p:txBody>
          <a:bodyPr/>
          <a:lstStyle/>
          <a:p>
            <a:pPr algn="ctr"/>
            <a:r>
              <a:rPr lang="en-US" dirty="0">
                <a:solidFill>
                  <a:srgbClr val="FDE135"/>
                </a:solidFill>
              </a:rPr>
              <a:t>When should we avoid nerve blocks?</a:t>
            </a:r>
          </a:p>
        </p:txBody>
      </p:sp>
      <p:pic>
        <p:nvPicPr>
          <p:cNvPr id="5" name="Picture 4" descr="A red rash on a person's leg&#10;&#10;Description automatically generated">
            <a:extLst>
              <a:ext uri="{FF2B5EF4-FFF2-40B4-BE49-F238E27FC236}">
                <a16:creationId xmlns:a16="http://schemas.microsoft.com/office/drawing/2014/main" id="{2014AC2C-2DF8-03B3-81A6-68F30FA69A2A}"/>
              </a:ext>
            </a:extLst>
          </p:cNvPr>
          <p:cNvPicPr>
            <a:picLocks noChangeAspect="1"/>
          </p:cNvPicPr>
          <p:nvPr/>
        </p:nvPicPr>
        <p:blipFill>
          <a:blip r:embed="rId3"/>
          <a:stretch>
            <a:fillRect/>
          </a:stretch>
        </p:blipFill>
        <p:spPr>
          <a:xfrm>
            <a:off x="-1936621" y="2157048"/>
            <a:ext cx="1793432" cy="1087820"/>
          </a:xfrm>
          <a:prstGeom prst="rect">
            <a:avLst/>
          </a:prstGeom>
        </p:spPr>
      </p:pic>
      <p:pic>
        <p:nvPicPr>
          <p:cNvPr id="7" name="Picture 6" descr="A red wrist band with black text&#10;&#10;Description automatically generated">
            <a:extLst>
              <a:ext uri="{FF2B5EF4-FFF2-40B4-BE49-F238E27FC236}">
                <a16:creationId xmlns:a16="http://schemas.microsoft.com/office/drawing/2014/main" id="{75FBC6D6-EB57-294B-7B36-C35DD0BFD385}"/>
              </a:ext>
            </a:extLst>
          </p:cNvPr>
          <p:cNvPicPr>
            <a:picLocks noChangeAspect="1"/>
          </p:cNvPicPr>
          <p:nvPr/>
        </p:nvPicPr>
        <p:blipFill>
          <a:blip r:embed="rId4"/>
          <a:stretch>
            <a:fillRect/>
          </a:stretch>
        </p:blipFill>
        <p:spPr>
          <a:xfrm>
            <a:off x="0" y="2194250"/>
            <a:ext cx="1110867" cy="1087820"/>
          </a:xfrm>
          <a:prstGeom prst="rect">
            <a:avLst/>
          </a:prstGeom>
        </p:spPr>
      </p:pic>
      <p:pic>
        <p:nvPicPr>
          <p:cNvPr id="9" name="Picture 8" descr="X-ray of a knee joint&#10;&#10;Description automatically generated">
            <a:extLst>
              <a:ext uri="{FF2B5EF4-FFF2-40B4-BE49-F238E27FC236}">
                <a16:creationId xmlns:a16="http://schemas.microsoft.com/office/drawing/2014/main" id="{044DD1E4-E4D3-DE16-D23B-1FD2CD7C260D}"/>
              </a:ext>
            </a:extLst>
          </p:cNvPr>
          <p:cNvPicPr>
            <a:picLocks noChangeAspect="1"/>
          </p:cNvPicPr>
          <p:nvPr/>
        </p:nvPicPr>
        <p:blipFill>
          <a:blip r:embed="rId5"/>
          <a:stretch>
            <a:fillRect/>
          </a:stretch>
        </p:blipFill>
        <p:spPr>
          <a:xfrm>
            <a:off x="1487586" y="2109392"/>
            <a:ext cx="1307940" cy="1423748"/>
          </a:xfrm>
          <a:prstGeom prst="rect">
            <a:avLst/>
          </a:prstGeom>
        </p:spPr>
      </p:pic>
      <p:pic>
        <p:nvPicPr>
          <p:cNvPr id="11" name="Picture 10" descr="A person lying on a couch holding a bottle&#10;&#10;Description automatically generated">
            <a:extLst>
              <a:ext uri="{FF2B5EF4-FFF2-40B4-BE49-F238E27FC236}">
                <a16:creationId xmlns:a16="http://schemas.microsoft.com/office/drawing/2014/main" id="{B4617E2D-B597-CAB6-DE69-047D3AB1F074}"/>
              </a:ext>
            </a:extLst>
          </p:cNvPr>
          <p:cNvPicPr>
            <a:picLocks noChangeAspect="1"/>
          </p:cNvPicPr>
          <p:nvPr/>
        </p:nvPicPr>
        <p:blipFill>
          <a:blip r:embed="rId6"/>
          <a:stretch>
            <a:fillRect/>
          </a:stretch>
        </p:blipFill>
        <p:spPr>
          <a:xfrm>
            <a:off x="3299012" y="1096223"/>
            <a:ext cx="4893126" cy="3209470"/>
          </a:xfrm>
          <a:prstGeom prst="rect">
            <a:avLst/>
          </a:prstGeom>
        </p:spPr>
      </p:pic>
      <p:pic>
        <p:nvPicPr>
          <p:cNvPr id="13" name="Picture 12" descr="Close-up of a pink pill&#10;&#10;Description automatically generated">
            <a:extLst>
              <a:ext uri="{FF2B5EF4-FFF2-40B4-BE49-F238E27FC236}">
                <a16:creationId xmlns:a16="http://schemas.microsoft.com/office/drawing/2014/main" id="{61A69C28-F0BA-0911-9A61-DFC88CD00B24}"/>
              </a:ext>
            </a:extLst>
          </p:cNvPr>
          <p:cNvPicPr>
            <a:picLocks noChangeAspect="1"/>
          </p:cNvPicPr>
          <p:nvPr/>
        </p:nvPicPr>
        <p:blipFill>
          <a:blip r:embed="rId7"/>
          <a:stretch>
            <a:fillRect/>
          </a:stretch>
        </p:blipFill>
        <p:spPr>
          <a:xfrm>
            <a:off x="8681896" y="2157048"/>
            <a:ext cx="1949398" cy="1418866"/>
          </a:xfrm>
          <a:prstGeom prst="rect">
            <a:avLst/>
          </a:prstGeom>
        </p:spPr>
      </p:pic>
    </p:spTree>
    <p:extLst>
      <p:ext uri="{BB962C8B-B14F-4D97-AF65-F5344CB8AC3E}">
        <p14:creationId xmlns:p14="http://schemas.microsoft.com/office/powerpoint/2010/main" val="20490579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4116"/>
            <a:ext cx="7886700" cy="994172"/>
          </a:xfrm>
        </p:spPr>
        <p:txBody>
          <a:bodyPr/>
          <a:lstStyle/>
          <a:p>
            <a:pPr algn="ctr"/>
            <a:r>
              <a:rPr lang="en-US" dirty="0">
                <a:solidFill>
                  <a:srgbClr val="FDE135"/>
                </a:solidFill>
              </a:rPr>
              <a:t>When should we avoid nerve blocks?</a:t>
            </a:r>
          </a:p>
        </p:txBody>
      </p:sp>
      <p:pic>
        <p:nvPicPr>
          <p:cNvPr id="5" name="Picture 4" descr="A red rash on a person's leg&#10;&#10;Description automatically generated">
            <a:extLst>
              <a:ext uri="{FF2B5EF4-FFF2-40B4-BE49-F238E27FC236}">
                <a16:creationId xmlns:a16="http://schemas.microsoft.com/office/drawing/2014/main" id="{2014AC2C-2DF8-03B3-81A6-68F30FA69A2A}"/>
              </a:ext>
            </a:extLst>
          </p:cNvPr>
          <p:cNvPicPr>
            <a:picLocks noChangeAspect="1"/>
          </p:cNvPicPr>
          <p:nvPr/>
        </p:nvPicPr>
        <p:blipFill>
          <a:blip r:embed="rId3"/>
          <a:stretch>
            <a:fillRect/>
          </a:stretch>
        </p:blipFill>
        <p:spPr>
          <a:xfrm>
            <a:off x="-3048245" y="2157048"/>
            <a:ext cx="1793432" cy="1087820"/>
          </a:xfrm>
          <a:prstGeom prst="rect">
            <a:avLst/>
          </a:prstGeom>
        </p:spPr>
      </p:pic>
      <p:pic>
        <p:nvPicPr>
          <p:cNvPr id="7" name="Picture 6" descr="A red wrist band with black text&#10;&#10;Description automatically generated">
            <a:extLst>
              <a:ext uri="{FF2B5EF4-FFF2-40B4-BE49-F238E27FC236}">
                <a16:creationId xmlns:a16="http://schemas.microsoft.com/office/drawing/2014/main" id="{75FBC6D6-EB57-294B-7B36-C35DD0BFD385}"/>
              </a:ext>
            </a:extLst>
          </p:cNvPr>
          <p:cNvPicPr>
            <a:picLocks noChangeAspect="1"/>
          </p:cNvPicPr>
          <p:nvPr/>
        </p:nvPicPr>
        <p:blipFill>
          <a:blip r:embed="rId4"/>
          <a:stretch>
            <a:fillRect/>
          </a:stretch>
        </p:blipFill>
        <p:spPr>
          <a:xfrm>
            <a:off x="-1111624" y="2194250"/>
            <a:ext cx="1110867" cy="1087820"/>
          </a:xfrm>
          <a:prstGeom prst="rect">
            <a:avLst/>
          </a:prstGeom>
        </p:spPr>
      </p:pic>
      <p:pic>
        <p:nvPicPr>
          <p:cNvPr id="9" name="Picture 8" descr="X-ray of a knee joint&#10;&#10;Description automatically generated">
            <a:extLst>
              <a:ext uri="{FF2B5EF4-FFF2-40B4-BE49-F238E27FC236}">
                <a16:creationId xmlns:a16="http://schemas.microsoft.com/office/drawing/2014/main" id="{044DD1E4-E4D3-DE16-D23B-1FD2CD7C260D}"/>
              </a:ext>
            </a:extLst>
          </p:cNvPr>
          <p:cNvPicPr>
            <a:picLocks noChangeAspect="1"/>
          </p:cNvPicPr>
          <p:nvPr/>
        </p:nvPicPr>
        <p:blipFill>
          <a:blip r:embed="rId5"/>
          <a:stretch>
            <a:fillRect/>
          </a:stretch>
        </p:blipFill>
        <p:spPr>
          <a:xfrm>
            <a:off x="375962" y="2109392"/>
            <a:ext cx="1307940" cy="1423748"/>
          </a:xfrm>
          <a:prstGeom prst="rect">
            <a:avLst/>
          </a:prstGeom>
        </p:spPr>
      </p:pic>
      <p:pic>
        <p:nvPicPr>
          <p:cNvPr id="11" name="Picture 10" descr="A person lying on a couch holding a bottle&#10;&#10;Description automatically generated">
            <a:extLst>
              <a:ext uri="{FF2B5EF4-FFF2-40B4-BE49-F238E27FC236}">
                <a16:creationId xmlns:a16="http://schemas.microsoft.com/office/drawing/2014/main" id="{B4617E2D-B597-CAB6-DE69-047D3AB1F074}"/>
              </a:ext>
            </a:extLst>
          </p:cNvPr>
          <p:cNvPicPr>
            <a:picLocks noChangeAspect="1"/>
          </p:cNvPicPr>
          <p:nvPr/>
        </p:nvPicPr>
        <p:blipFill>
          <a:blip r:embed="rId6"/>
          <a:stretch>
            <a:fillRect/>
          </a:stretch>
        </p:blipFill>
        <p:spPr>
          <a:xfrm>
            <a:off x="1926948" y="2109391"/>
            <a:ext cx="2170634" cy="1423749"/>
          </a:xfrm>
          <a:prstGeom prst="rect">
            <a:avLst/>
          </a:prstGeom>
        </p:spPr>
      </p:pic>
      <p:pic>
        <p:nvPicPr>
          <p:cNvPr id="13" name="Picture 12" descr="Close-up of a pink pill&#10;&#10;Description automatically generated">
            <a:extLst>
              <a:ext uri="{FF2B5EF4-FFF2-40B4-BE49-F238E27FC236}">
                <a16:creationId xmlns:a16="http://schemas.microsoft.com/office/drawing/2014/main" id="{61A69C28-F0BA-0911-9A61-DFC88CD00B24}"/>
              </a:ext>
            </a:extLst>
          </p:cNvPr>
          <p:cNvPicPr>
            <a:picLocks noChangeAspect="1"/>
          </p:cNvPicPr>
          <p:nvPr/>
        </p:nvPicPr>
        <p:blipFill>
          <a:blip r:embed="rId7"/>
          <a:stretch>
            <a:fillRect/>
          </a:stretch>
        </p:blipFill>
        <p:spPr>
          <a:xfrm>
            <a:off x="4097582" y="975014"/>
            <a:ext cx="5073176" cy="3692502"/>
          </a:xfrm>
          <a:prstGeom prst="rect">
            <a:avLst/>
          </a:prstGeom>
        </p:spPr>
      </p:pic>
    </p:spTree>
    <p:extLst>
      <p:ext uri="{BB962C8B-B14F-4D97-AF65-F5344CB8AC3E}">
        <p14:creationId xmlns:p14="http://schemas.microsoft.com/office/powerpoint/2010/main" val="26328589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DE135"/>
                </a:solidFill>
              </a:rPr>
              <a:t>C</a:t>
            </a:r>
            <a:r>
              <a:rPr lang="en-US">
                <a:solidFill>
                  <a:srgbClr val="FDE135"/>
                </a:solidFill>
              </a:rPr>
              <a:t>omplications</a:t>
            </a:r>
            <a:endParaRPr lang="en-US" dirty="0">
              <a:solidFill>
                <a:srgbClr val="FDE135"/>
              </a:solidFill>
            </a:endParaRPr>
          </a:p>
        </p:txBody>
      </p:sp>
      <p:pic>
        <p:nvPicPr>
          <p:cNvPr id="7" name="Content Placeholder 6" descr="A drawing of a cell&#10;&#10;Description automatically generated">
            <a:extLst>
              <a:ext uri="{FF2B5EF4-FFF2-40B4-BE49-F238E27FC236}">
                <a16:creationId xmlns:a16="http://schemas.microsoft.com/office/drawing/2014/main" id="{BD2DEF7F-C0B9-85AD-5DA0-BD9FCBB7816F}"/>
              </a:ext>
            </a:extLst>
          </p:cNvPr>
          <p:cNvPicPr>
            <a:picLocks noGrp="1" noChangeAspect="1"/>
          </p:cNvPicPr>
          <p:nvPr>
            <p:ph idx="1"/>
          </p:nvPr>
        </p:nvPicPr>
        <p:blipFill>
          <a:blip r:embed="rId3"/>
          <a:stretch>
            <a:fillRect/>
          </a:stretch>
        </p:blipFill>
        <p:spPr>
          <a:xfrm>
            <a:off x="5136934" y="1268016"/>
            <a:ext cx="3209049" cy="3262312"/>
          </a:xfrm>
        </p:spPr>
      </p:pic>
      <p:pic>
        <p:nvPicPr>
          <p:cNvPr id="9" name="Picture 8" descr="A yellow and orange letters&#10;&#10;Description automatically generated">
            <a:extLst>
              <a:ext uri="{FF2B5EF4-FFF2-40B4-BE49-F238E27FC236}">
                <a16:creationId xmlns:a16="http://schemas.microsoft.com/office/drawing/2014/main" id="{1B205D3B-81FC-7F0C-234F-ACE5643AD5C6}"/>
              </a:ext>
            </a:extLst>
          </p:cNvPr>
          <p:cNvPicPr>
            <a:picLocks noChangeAspect="1"/>
          </p:cNvPicPr>
          <p:nvPr/>
        </p:nvPicPr>
        <p:blipFill>
          <a:blip r:embed="rId4"/>
          <a:stretch>
            <a:fillRect/>
          </a:stretch>
        </p:blipFill>
        <p:spPr>
          <a:xfrm>
            <a:off x="317392" y="1864658"/>
            <a:ext cx="4665617" cy="2298163"/>
          </a:xfrm>
          <a:prstGeom prst="rect">
            <a:avLst/>
          </a:prstGeom>
        </p:spPr>
      </p:pic>
    </p:spTree>
    <p:extLst>
      <p:ext uri="{BB962C8B-B14F-4D97-AF65-F5344CB8AC3E}">
        <p14:creationId xmlns:p14="http://schemas.microsoft.com/office/powerpoint/2010/main" val="2134474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DE135"/>
                </a:solidFill>
              </a:rPr>
              <a:t>Local Anesthetic Systemic Toxicity (LAST)</a:t>
            </a:r>
          </a:p>
        </p:txBody>
      </p:sp>
      <p:sp>
        <p:nvSpPr>
          <p:cNvPr id="3" name="Content Placeholder 2"/>
          <p:cNvSpPr>
            <a:spLocks noGrp="1"/>
          </p:cNvSpPr>
          <p:nvPr>
            <p:ph idx="1"/>
          </p:nvPr>
        </p:nvSpPr>
        <p:spPr/>
        <p:txBody>
          <a:bodyPr>
            <a:normAutofit lnSpcReduction="10000"/>
          </a:bodyPr>
          <a:lstStyle/>
          <a:p>
            <a:r>
              <a:rPr lang="en-US" dirty="0"/>
              <a:t>Systemic toxicity of a local anesthetic can occur with an excessive dose or an accidental intravenous injection</a:t>
            </a:r>
          </a:p>
          <a:p>
            <a:pPr marL="0" indent="0">
              <a:buNone/>
            </a:pPr>
            <a:endParaRPr lang="en-US" dirty="0"/>
          </a:p>
          <a:p>
            <a:r>
              <a:rPr lang="en-US" dirty="0"/>
              <a:t>Typically manifested in CNS symptoms </a:t>
            </a:r>
          </a:p>
          <a:p>
            <a:pPr lvl="1"/>
            <a:r>
              <a:rPr lang="en-US" dirty="0"/>
              <a:t>Tinnitus, Disorientation Difficulty focusing, Agitation, </a:t>
            </a:r>
            <a:r>
              <a:rPr lang="en-US" dirty="0" err="1"/>
              <a:t>Peri</a:t>
            </a:r>
            <a:r>
              <a:rPr lang="en-US" dirty="0"/>
              <a:t>-oral numbness Metallic taste</a:t>
            </a:r>
          </a:p>
          <a:p>
            <a:pPr lvl="1"/>
            <a:r>
              <a:rPr lang="en-US" dirty="0"/>
              <a:t>Coma, Muscle Tremors, Seizures or Respiratory Arrest</a:t>
            </a:r>
          </a:p>
          <a:p>
            <a:pPr marL="342900" lvl="1" indent="0">
              <a:buNone/>
            </a:pPr>
            <a:endParaRPr lang="en-US" dirty="0"/>
          </a:p>
          <a:p>
            <a:r>
              <a:rPr lang="en-US" dirty="0"/>
              <a:t>Although rare, can manifest in Cardiovascular symptoms</a:t>
            </a:r>
          </a:p>
          <a:p>
            <a:pPr lvl="1"/>
            <a:r>
              <a:rPr lang="en-US" dirty="0"/>
              <a:t>Hypotension, Dysrhythmias or Cardiac Arrest.  </a:t>
            </a:r>
          </a:p>
        </p:txBody>
      </p:sp>
    </p:spTree>
    <p:extLst>
      <p:ext uri="{BB962C8B-B14F-4D97-AF65-F5344CB8AC3E}">
        <p14:creationId xmlns:p14="http://schemas.microsoft.com/office/powerpoint/2010/main" val="33600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DE135"/>
                </a:solidFill>
              </a:rPr>
              <a:t>LAST: Treatment</a:t>
            </a:r>
          </a:p>
        </p:txBody>
      </p:sp>
      <p:sp>
        <p:nvSpPr>
          <p:cNvPr id="3" name="Content Placeholder 2"/>
          <p:cNvSpPr>
            <a:spLocks noGrp="1"/>
          </p:cNvSpPr>
          <p:nvPr>
            <p:ph idx="1"/>
          </p:nvPr>
        </p:nvSpPr>
        <p:spPr/>
        <p:txBody>
          <a:bodyPr>
            <a:normAutofit/>
          </a:bodyPr>
          <a:lstStyle/>
          <a:p>
            <a:r>
              <a:rPr lang="en-US" sz="1800" dirty="0"/>
              <a:t>Treatment</a:t>
            </a:r>
          </a:p>
          <a:p>
            <a:pPr lvl="1"/>
            <a:r>
              <a:rPr lang="en-US" dirty="0"/>
              <a:t>Lipid infusion 20%</a:t>
            </a:r>
          </a:p>
          <a:p>
            <a:pPr lvl="2"/>
            <a:r>
              <a:rPr lang="en-US" sz="1800" dirty="0"/>
              <a:t>Bolus 1.5ml/kg over 1min</a:t>
            </a:r>
          </a:p>
          <a:p>
            <a:pPr lvl="2"/>
            <a:r>
              <a:rPr lang="en-US" sz="1800" dirty="0"/>
              <a:t>Infuse .25ml/kg until cardiac stability (may be increased up to 10ml/kg)</a:t>
            </a:r>
          </a:p>
          <a:p>
            <a:endParaRPr lang="en-US" sz="1800" dirty="0"/>
          </a:p>
        </p:txBody>
      </p:sp>
    </p:spTree>
    <p:extLst>
      <p:ext uri="{BB962C8B-B14F-4D97-AF65-F5344CB8AC3E}">
        <p14:creationId xmlns:p14="http://schemas.microsoft.com/office/powerpoint/2010/main" val="2080081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traneural injection.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6626" y="-575130"/>
            <a:ext cx="8275286" cy="6236783"/>
          </a:xfrm>
          <a:prstGeom prst="rect">
            <a:avLst/>
          </a:prstGeom>
        </p:spPr>
      </p:pic>
    </p:spTree>
    <p:extLst>
      <p:ext uri="{BB962C8B-B14F-4D97-AF65-F5344CB8AC3E}">
        <p14:creationId xmlns:p14="http://schemas.microsoft.com/office/powerpoint/2010/main" val="159534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repeatCount="indefinite"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2717" y="302821"/>
            <a:ext cx="7624799" cy="1828800"/>
          </a:xfrm>
        </p:spPr>
        <p:txBody>
          <a:bodyPr>
            <a:normAutofit/>
          </a:bodyPr>
          <a:lstStyle/>
          <a:p>
            <a:r>
              <a:rPr lang="en-US" sz="4000" dirty="0">
                <a:solidFill>
                  <a:srgbClr val="FDE135"/>
                </a:solidFill>
              </a:rPr>
              <a:t>General Approach</a:t>
            </a:r>
          </a:p>
        </p:txBody>
      </p:sp>
      <p:sp>
        <p:nvSpPr>
          <p:cNvPr id="3" name="Text Placeholder 2"/>
          <p:cNvSpPr>
            <a:spLocks noGrp="1"/>
          </p:cNvSpPr>
          <p:nvPr>
            <p:ph type="body" idx="1"/>
          </p:nvPr>
        </p:nvSpPr>
        <p:spPr>
          <a:xfrm>
            <a:off x="406400" y="1371600"/>
            <a:ext cx="7650843" cy="3630687"/>
          </a:xfrm>
        </p:spPr>
        <p:txBody>
          <a:bodyPr>
            <a:noAutofit/>
          </a:bodyPr>
          <a:lstStyle/>
          <a:p>
            <a:pPr marL="457200" indent="-457200">
              <a:buFont typeface="Arial" charset="0"/>
              <a:buChar char="•"/>
            </a:pPr>
            <a:r>
              <a:rPr lang="en-US" sz="1800" dirty="0"/>
              <a:t>Pick the right patient:</a:t>
            </a:r>
          </a:p>
          <a:p>
            <a:pPr lvl="1"/>
            <a:r>
              <a:rPr lang="en-US" dirty="0"/>
              <a:t>	Awake, comfortable, able to communicate</a:t>
            </a:r>
          </a:p>
          <a:p>
            <a:pPr lvl="1"/>
            <a:endParaRPr lang="en-US" dirty="0"/>
          </a:p>
          <a:p>
            <a:pPr marL="457200" indent="-457200">
              <a:buFont typeface="Arial" charset="0"/>
              <a:buChar char="•"/>
            </a:pPr>
            <a:r>
              <a:rPr lang="en-US" sz="1800" dirty="0"/>
              <a:t>Choose a targeted block: </a:t>
            </a:r>
          </a:p>
          <a:p>
            <a:r>
              <a:rPr lang="en-US" sz="1800" dirty="0"/>
              <a:t>	Know the nerve distribution</a:t>
            </a:r>
          </a:p>
          <a:p>
            <a:endParaRPr lang="en-US" sz="1800" dirty="0"/>
          </a:p>
          <a:p>
            <a:pPr marL="457200" indent="-457200">
              <a:buFont typeface="Arial" charset="0"/>
              <a:buChar char="•"/>
            </a:pPr>
            <a:r>
              <a:rPr lang="en-US" sz="1800" dirty="0"/>
              <a:t>Position:</a:t>
            </a:r>
          </a:p>
          <a:p>
            <a:pPr lvl="1"/>
            <a:r>
              <a:rPr lang="en-US" dirty="0"/>
              <a:t>	Have the machine in an easily visible spot</a:t>
            </a:r>
          </a:p>
        </p:txBody>
      </p:sp>
    </p:spTree>
    <p:extLst>
      <p:ext uri="{BB962C8B-B14F-4D97-AF65-F5344CB8AC3E}">
        <p14:creationId xmlns:p14="http://schemas.microsoft.com/office/powerpoint/2010/main" val="1038724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r"/>
            <a:r>
              <a:rPr lang="en-US" sz="4000" dirty="0">
                <a:solidFill>
                  <a:srgbClr val="FDE135"/>
                </a:solidFill>
              </a:rPr>
              <a:t>General Approach</a:t>
            </a:r>
          </a:p>
        </p:txBody>
      </p:sp>
      <p:sp>
        <p:nvSpPr>
          <p:cNvPr id="5" name="Content Placeholder 4"/>
          <p:cNvSpPr>
            <a:spLocks noGrp="1"/>
          </p:cNvSpPr>
          <p:nvPr>
            <p:ph idx="1"/>
          </p:nvPr>
        </p:nvSpPr>
        <p:spPr>
          <a:xfrm>
            <a:off x="410276" y="1268016"/>
            <a:ext cx="7886700" cy="3263504"/>
          </a:xfrm>
        </p:spPr>
        <p:txBody>
          <a:bodyPr>
            <a:normAutofit/>
          </a:bodyPr>
          <a:lstStyle/>
          <a:p>
            <a:r>
              <a:rPr lang="en-US" sz="1800" dirty="0"/>
              <a:t>Anesthetics</a:t>
            </a:r>
          </a:p>
          <a:p>
            <a:pPr lvl="1"/>
            <a:r>
              <a:rPr lang="en-US" dirty="0"/>
              <a:t>Lidocaine (safer, shorter acting – 1.5-2hrs) </a:t>
            </a:r>
          </a:p>
          <a:p>
            <a:pPr lvl="1"/>
            <a:r>
              <a:rPr lang="en-US" dirty="0" err="1"/>
              <a:t>Bupivicaine</a:t>
            </a:r>
            <a:r>
              <a:rPr lang="en-US" dirty="0"/>
              <a:t> (more dangerous if into artery, longer acting – 5-15hrs) </a:t>
            </a:r>
          </a:p>
          <a:p>
            <a:pPr marL="342900" lvl="1" indent="0">
              <a:buNone/>
            </a:pPr>
            <a:endParaRPr lang="en-US" dirty="0"/>
          </a:p>
          <a:p>
            <a:r>
              <a:rPr lang="en-US" sz="1800" dirty="0"/>
              <a:t>Don’t force the injection </a:t>
            </a:r>
          </a:p>
          <a:p>
            <a:pPr marL="0" indent="0">
              <a:buNone/>
            </a:pPr>
            <a:endParaRPr lang="en-US" sz="1800" dirty="0"/>
          </a:p>
          <a:p>
            <a:r>
              <a:rPr lang="en-US" sz="1800" dirty="0"/>
              <a:t>Documentation of Pre &amp; Post Neurologic Exam</a:t>
            </a:r>
          </a:p>
        </p:txBody>
      </p:sp>
    </p:spTree>
    <p:extLst>
      <p:ext uri="{BB962C8B-B14F-4D97-AF65-F5344CB8AC3E}">
        <p14:creationId xmlns:p14="http://schemas.microsoft.com/office/powerpoint/2010/main" val="949886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3994" y="687944"/>
            <a:ext cx="8229600" cy="3746128"/>
          </a:xfrm>
        </p:spPr>
        <p:txBody>
          <a:bodyPr>
            <a:noAutofit/>
          </a:bodyPr>
          <a:lstStyle/>
          <a:p>
            <a:r>
              <a:rPr lang="en-US" sz="1800" dirty="0"/>
              <a:t>Sterile</a:t>
            </a:r>
          </a:p>
          <a:p>
            <a:pPr lvl="1"/>
            <a:r>
              <a:rPr lang="en-US" dirty="0"/>
              <a:t>Similar to placing peripheral US IV</a:t>
            </a:r>
          </a:p>
          <a:p>
            <a:pPr lvl="1"/>
            <a:endParaRPr lang="en-US" dirty="0"/>
          </a:p>
          <a:p>
            <a:r>
              <a:rPr lang="en-US" sz="1800" dirty="0"/>
              <a:t>Ideal: blunt tipped 22-25g needle</a:t>
            </a:r>
          </a:p>
          <a:p>
            <a:pPr lvl="1"/>
            <a:r>
              <a:rPr lang="en-US" dirty="0"/>
              <a:t>More realistic </a:t>
            </a:r>
            <a:r>
              <a:rPr lang="en-US" dirty="0">
                <a:sym typeface="Wingdings"/>
              </a:rPr>
              <a:t></a:t>
            </a:r>
            <a:r>
              <a:rPr lang="en-US" dirty="0"/>
              <a:t> spinal needle 22g; 3inch </a:t>
            </a:r>
          </a:p>
          <a:p>
            <a:pPr lvl="1"/>
            <a:endParaRPr lang="en-US" dirty="0"/>
          </a:p>
          <a:p>
            <a:r>
              <a:rPr lang="en-US" sz="1800" dirty="0"/>
              <a:t>How much Lidocaine?</a:t>
            </a:r>
          </a:p>
          <a:p>
            <a:pPr lvl="1"/>
            <a:r>
              <a:rPr lang="en-US" dirty="0"/>
              <a:t>10-15ml Lidocaine</a:t>
            </a:r>
          </a:p>
          <a:p>
            <a:pPr lvl="1"/>
            <a:endParaRPr lang="en-US" dirty="0"/>
          </a:p>
          <a:p>
            <a:r>
              <a:rPr lang="en-US" sz="1800" dirty="0"/>
              <a:t>IV tubing or needle to syringe?</a:t>
            </a:r>
          </a:p>
          <a:p>
            <a:pPr lvl="1"/>
            <a:r>
              <a:rPr lang="en-US" dirty="0"/>
              <a:t>No difference in dexterity</a:t>
            </a:r>
          </a:p>
          <a:p>
            <a:pPr lvl="1"/>
            <a:r>
              <a:rPr lang="en-US" dirty="0"/>
              <a:t>Only need one person with needle to syringe </a:t>
            </a:r>
          </a:p>
          <a:p>
            <a:pPr marL="457200" lvl="1" indent="0">
              <a:buNone/>
            </a:pPr>
            <a:r>
              <a:rPr lang="en-US" sz="2800" dirty="0"/>
              <a:t> </a:t>
            </a:r>
          </a:p>
        </p:txBody>
      </p:sp>
      <p:sp>
        <p:nvSpPr>
          <p:cNvPr id="4" name="Title 1"/>
          <p:cNvSpPr txBox="1">
            <a:spLocks/>
          </p:cNvSpPr>
          <p:nvPr/>
        </p:nvSpPr>
        <p:spPr>
          <a:xfrm>
            <a:off x="571500" y="74764"/>
            <a:ext cx="8229600" cy="829800"/>
          </a:xfrm>
          <a:prstGeom prst="rect">
            <a:avLst/>
          </a:prstGeom>
          <a:noFill/>
          <a:ln>
            <a:noFill/>
          </a:ln>
        </p:spPr>
        <p:txBody>
          <a:bodyPr lIns="91425" tIns="91425" rIns="91425" bIns="91425" anchor="t" anchorCtr="0"/>
          <a:lstStyle>
            <a:defPPr marR="0" algn="l" rtl="0">
              <a:lnSpc>
                <a:spcPct val="100000"/>
              </a:lnSpc>
              <a:spcBef>
                <a:spcPts val="0"/>
              </a:spcBef>
              <a:spcAft>
                <a:spcPts val="0"/>
              </a:spcAft>
            </a:defPPr>
            <a:lvl1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457200" algn="l" rtl="0">
              <a:spcBef>
                <a:spcPts val="0"/>
              </a:spcBef>
              <a:defRPr/>
            </a:lvl6pPr>
            <a:lvl7pPr marL="0" marR="0" indent="914400" algn="l" rtl="0">
              <a:spcBef>
                <a:spcPts val="0"/>
              </a:spcBef>
              <a:defRPr/>
            </a:lvl7pPr>
            <a:lvl8pPr marL="0" marR="0" indent="1371600" algn="l" rtl="0">
              <a:spcBef>
                <a:spcPts val="0"/>
              </a:spcBef>
              <a:defRPr/>
            </a:lvl8pPr>
            <a:lvl9pPr marL="0" marR="0" indent="1828800" algn="l" rtl="0">
              <a:spcBef>
                <a:spcPts val="0"/>
              </a:spcBef>
              <a:defRPr/>
            </a:lvl9pPr>
          </a:lstStyle>
          <a:p>
            <a:pPr algn="r"/>
            <a:r>
              <a:rPr lang="en-US" sz="3200" dirty="0">
                <a:solidFill>
                  <a:srgbClr val="FDE135"/>
                </a:solidFill>
                <a:latin typeface="+mn-lt"/>
              </a:rPr>
              <a:t>General Approach</a:t>
            </a:r>
          </a:p>
        </p:txBody>
      </p:sp>
    </p:spTree>
    <p:extLst>
      <p:ext uri="{BB962C8B-B14F-4D97-AF65-F5344CB8AC3E}">
        <p14:creationId xmlns:p14="http://schemas.microsoft.com/office/powerpoint/2010/main" val="350301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24346" y="1176483"/>
            <a:ext cx="7886700" cy="4168897"/>
          </a:xfrm>
        </p:spPr>
        <p:txBody>
          <a:bodyPr>
            <a:normAutofit/>
          </a:bodyPr>
          <a:lstStyle/>
          <a:p>
            <a:r>
              <a:rPr lang="en-US" sz="2800" dirty="0"/>
              <a:t>In-plane: longer distance to the target </a:t>
            </a:r>
            <a:r>
              <a:rPr lang="en-US" sz="2800" dirty="0">
                <a:sym typeface="Wingdings"/>
              </a:rPr>
              <a:t> 		</a:t>
            </a:r>
            <a:r>
              <a:rPr lang="en-US" sz="2800" dirty="0"/>
              <a:t>visualize the needle the entire time</a:t>
            </a:r>
          </a:p>
          <a:p>
            <a:r>
              <a:rPr lang="en-US" sz="2800" dirty="0"/>
              <a:t>Out-of-Plane:  Short axis </a:t>
            </a:r>
            <a:r>
              <a:rPr lang="en-US" sz="2800" dirty="0">
                <a:sym typeface="Wingdings"/>
              </a:rPr>
              <a:t> </a:t>
            </a:r>
            <a:r>
              <a:rPr lang="en-US" sz="2800" dirty="0"/>
              <a:t>shorter distance</a:t>
            </a:r>
          </a:p>
          <a:p>
            <a:r>
              <a:rPr lang="en-US" sz="2800" dirty="0"/>
              <a:t>How deep is the target nerve? </a:t>
            </a:r>
          </a:p>
          <a:p>
            <a:pPr marL="342900" lvl="1" indent="0">
              <a:buNone/>
            </a:pPr>
            <a:r>
              <a:rPr lang="en-US" sz="2800" dirty="0"/>
              <a:t>	enter skin in the same plane </a:t>
            </a:r>
          </a:p>
          <a:p>
            <a:pPr marL="171450" lvl="1">
              <a:spcBef>
                <a:spcPts val="750"/>
              </a:spcBef>
            </a:pPr>
            <a:r>
              <a:rPr lang="en-US" sz="2800" dirty="0"/>
              <a:t>Hydro-dissection: if don</a:t>
            </a:r>
            <a:r>
              <a:rPr lang="mr-IN" sz="2800" dirty="0"/>
              <a:t>’</a:t>
            </a:r>
            <a:r>
              <a:rPr lang="en-US" sz="2800" dirty="0"/>
              <a:t>t see </a:t>
            </a:r>
            <a:r>
              <a:rPr lang="mr-IN" sz="2800" dirty="0"/>
              <a:t>–</a:t>
            </a:r>
            <a:r>
              <a:rPr lang="en-US" sz="2800" dirty="0"/>
              <a:t> stop injecting </a:t>
            </a:r>
            <a:endParaRPr lang="en-US" sz="2800" dirty="0">
              <a:sym typeface="Wingdings"/>
            </a:endParaRPr>
          </a:p>
          <a:p>
            <a:pPr marL="685800" lvl="2" indent="0">
              <a:buNone/>
            </a:pPr>
            <a:r>
              <a:rPr lang="en-US" sz="2800" dirty="0"/>
              <a:t>concern for injecting somewhere else (vascular, nerve)</a:t>
            </a:r>
          </a:p>
          <a:p>
            <a:endParaRPr lang="en-US" sz="2800" dirty="0"/>
          </a:p>
        </p:txBody>
      </p:sp>
      <p:sp>
        <p:nvSpPr>
          <p:cNvPr id="3" name="Title 1"/>
          <p:cNvSpPr>
            <a:spLocks noGrp="1"/>
          </p:cNvSpPr>
          <p:nvPr>
            <p:ph type="title"/>
          </p:nvPr>
        </p:nvSpPr>
        <p:spPr>
          <a:xfrm>
            <a:off x="1039815" y="-199196"/>
            <a:ext cx="7624799" cy="1828800"/>
          </a:xfrm>
        </p:spPr>
        <p:txBody>
          <a:bodyPr>
            <a:normAutofit/>
          </a:bodyPr>
          <a:lstStyle/>
          <a:p>
            <a:pPr algn="r"/>
            <a:r>
              <a:rPr lang="en-US" sz="3200" dirty="0">
                <a:solidFill>
                  <a:srgbClr val="FDE135"/>
                </a:solidFill>
              </a:rPr>
              <a:t>General Approach</a:t>
            </a:r>
          </a:p>
        </p:txBody>
      </p:sp>
    </p:spTree>
    <p:extLst>
      <p:ext uri="{BB962C8B-B14F-4D97-AF65-F5344CB8AC3E}">
        <p14:creationId xmlns:p14="http://schemas.microsoft.com/office/powerpoint/2010/main" val="646264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08819" y="138488"/>
            <a:ext cx="2897981" cy="2897981"/>
          </a:xfrm>
          <a:prstGeom prst="ellipse">
            <a:avLst/>
          </a:prstGeom>
          <a:ln>
            <a:noFill/>
          </a:ln>
          <a:effectLst>
            <a:softEdge rad="112500"/>
          </a:effectLst>
        </p:spPr>
      </p:pic>
      <p:pic>
        <p:nvPicPr>
          <p:cNvPr id="6" name="Picture 5"/>
          <p:cNvPicPr>
            <a:picLocks noChangeAspect="1"/>
          </p:cNvPicPr>
          <p:nvPr/>
        </p:nvPicPr>
        <p:blipFill>
          <a:blip r:embed="rId3"/>
          <a:stretch>
            <a:fillRect/>
          </a:stretch>
        </p:blipFill>
        <p:spPr>
          <a:xfrm>
            <a:off x="4064000" y="584200"/>
            <a:ext cx="5080000" cy="3733800"/>
          </a:xfrm>
          <a:prstGeom prst="rect">
            <a:avLst/>
          </a:prstGeom>
        </p:spPr>
      </p:pic>
      <p:pic>
        <p:nvPicPr>
          <p:cNvPr id="7" name="Picture 6"/>
          <p:cNvPicPr>
            <a:picLocks noChangeAspect="1"/>
          </p:cNvPicPr>
          <p:nvPr/>
        </p:nvPicPr>
        <p:blipFill rotWithShape="1">
          <a:blip r:embed="rId4"/>
          <a:srcRect l="22037" t="28772" r="9641" b="35948"/>
          <a:stretch/>
        </p:blipFill>
        <p:spPr>
          <a:xfrm>
            <a:off x="234950" y="2880101"/>
            <a:ext cx="4146550" cy="2098299"/>
          </a:xfrm>
          <a:prstGeom prst="rect">
            <a:avLst/>
          </a:prstGeom>
          <a:ln>
            <a:noFill/>
          </a:ln>
          <a:effectLst>
            <a:softEdge rad="112500"/>
          </a:effectLst>
        </p:spPr>
      </p:pic>
    </p:spTree>
    <p:extLst>
      <p:ext uri="{BB962C8B-B14F-4D97-AF65-F5344CB8AC3E}">
        <p14:creationId xmlns:p14="http://schemas.microsoft.com/office/powerpoint/2010/main" val="56748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54099" y="-35924"/>
            <a:ext cx="6972301" cy="5179424"/>
          </a:xfrm>
          <a:prstGeom prst="rect">
            <a:avLst/>
          </a:prstGeom>
        </p:spPr>
      </p:pic>
      <p:sp>
        <p:nvSpPr>
          <p:cNvPr id="3" name="TextBox 2"/>
          <p:cNvSpPr txBox="1"/>
          <p:nvPr/>
        </p:nvSpPr>
        <p:spPr>
          <a:xfrm>
            <a:off x="1498600" y="368300"/>
            <a:ext cx="1471878" cy="523220"/>
          </a:xfrm>
          <a:prstGeom prst="rect">
            <a:avLst/>
          </a:prstGeom>
          <a:noFill/>
          <a:ln>
            <a:solidFill>
              <a:schemeClr val="bg1"/>
            </a:solidFill>
          </a:ln>
        </p:spPr>
        <p:txBody>
          <a:bodyPr wrap="none" rtlCol="0">
            <a:spAutoFit/>
          </a:bodyPr>
          <a:lstStyle/>
          <a:p>
            <a:r>
              <a:rPr lang="en-US" sz="2800" dirty="0">
                <a:solidFill>
                  <a:srgbClr val="FDE135"/>
                </a:solidFill>
                <a:latin typeface="+mn-lt"/>
              </a:rPr>
              <a:t>In-Plane</a:t>
            </a:r>
          </a:p>
        </p:txBody>
      </p:sp>
    </p:spTree>
    <p:extLst>
      <p:ext uri="{BB962C8B-B14F-4D97-AF65-F5344CB8AC3E}">
        <p14:creationId xmlns:p14="http://schemas.microsoft.com/office/powerpoint/2010/main" val="1519452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62963" y="0"/>
            <a:ext cx="7741873" cy="5143500"/>
          </a:xfrm>
          <a:prstGeom prst="rect">
            <a:avLst/>
          </a:prstGeom>
        </p:spPr>
      </p:pic>
      <p:sp>
        <p:nvSpPr>
          <p:cNvPr id="3" name="TextBox 2"/>
          <p:cNvSpPr txBox="1"/>
          <p:nvPr/>
        </p:nvSpPr>
        <p:spPr>
          <a:xfrm>
            <a:off x="927100" y="393700"/>
            <a:ext cx="2047355" cy="523220"/>
          </a:xfrm>
          <a:prstGeom prst="rect">
            <a:avLst/>
          </a:prstGeom>
          <a:noFill/>
          <a:ln>
            <a:solidFill>
              <a:schemeClr val="bg1"/>
            </a:solidFill>
          </a:ln>
        </p:spPr>
        <p:txBody>
          <a:bodyPr wrap="none" rtlCol="0">
            <a:spAutoFit/>
          </a:bodyPr>
          <a:lstStyle/>
          <a:p>
            <a:r>
              <a:rPr lang="en-US" sz="2800">
                <a:solidFill>
                  <a:srgbClr val="FDE135"/>
                </a:solidFill>
                <a:latin typeface="+mn-lt"/>
              </a:rPr>
              <a:t>Out of Plane</a:t>
            </a:r>
          </a:p>
        </p:txBody>
      </p:sp>
    </p:spTree>
    <p:extLst>
      <p:ext uri="{BB962C8B-B14F-4D97-AF65-F5344CB8AC3E}">
        <p14:creationId xmlns:p14="http://schemas.microsoft.com/office/powerpoint/2010/main" val="1711431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49179" y="0"/>
            <a:ext cx="7094821" cy="5143500"/>
          </a:xfrm>
          <a:prstGeom prst="rect">
            <a:avLst/>
          </a:prstGeom>
        </p:spPr>
      </p:pic>
      <p:sp>
        <p:nvSpPr>
          <p:cNvPr id="3" name="TextBox 2"/>
          <p:cNvSpPr txBox="1"/>
          <p:nvPr/>
        </p:nvSpPr>
        <p:spPr>
          <a:xfrm>
            <a:off x="127000" y="152400"/>
            <a:ext cx="2821606" cy="954107"/>
          </a:xfrm>
          <a:prstGeom prst="rect">
            <a:avLst/>
          </a:prstGeom>
          <a:solidFill>
            <a:schemeClr val="bg1"/>
          </a:solidFill>
        </p:spPr>
        <p:txBody>
          <a:bodyPr wrap="none" rtlCol="0">
            <a:spAutoFit/>
          </a:bodyPr>
          <a:lstStyle/>
          <a:p>
            <a:r>
              <a:rPr lang="en-US" sz="2800" dirty="0">
                <a:solidFill>
                  <a:srgbClr val="FDE135"/>
                </a:solidFill>
                <a:latin typeface="+mn-lt"/>
              </a:rPr>
              <a:t>In-plane </a:t>
            </a:r>
          </a:p>
          <a:p>
            <a:r>
              <a:rPr lang="en-US" sz="2800" dirty="0">
                <a:solidFill>
                  <a:srgbClr val="FDE135"/>
                </a:solidFill>
                <a:latin typeface="+mn-lt"/>
              </a:rPr>
              <a:t>Hydro-dissection</a:t>
            </a:r>
          </a:p>
        </p:txBody>
      </p:sp>
    </p:spTree>
    <p:extLst>
      <p:ext uri="{BB962C8B-B14F-4D97-AF65-F5344CB8AC3E}">
        <p14:creationId xmlns:p14="http://schemas.microsoft.com/office/powerpoint/2010/main" val="1361765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465" y="217990"/>
            <a:ext cx="7886700" cy="994172"/>
          </a:xfrm>
        </p:spPr>
        <p:txBody>
          <a:bodyPr>
            <a:normAutofit/>
          </a:bodyPr>
          <a:lstStyle/>
          <a:p>
            <a:r>
              <a:rPr lang="en-US" sz="5400" dirty="0">
                <a:solidFill>
                  <a:srgbClr val="FDE135"/>
                </a:solidFill>
              </a:rPr>
              <a:t>The Blocks</a:t>
            </a:r>
          </a:p>
        </p:txBody>
      </p:sp>
      <p:sp>
        <p:nvSpPr>
          <p:cNvPr id="3" name="Text Placeholder 2"/>
          <p:cNvSpPr>
            <a:spLocks noGrp="1"/>
          </p:cNvSpPr>
          <p:nvPr>
            <p:ph sz="half" idx="1"/>
          </p:nvPr>
        </p:nvSpPr>
        <p:spPr>
          <a:xfrm>
            <a:off x="4907503" y="1484524"/>
            <a:ext cx="3886200" cy="3263504"/>
          </a:xfrm>
        </p:spPr>
        <p:txBody>
          <a:bodyPr>
            <a:normAutofit/>
          </a:bodyPr>
          <a:lstStyle/>
          <a:p>
            <a:pPr marL="0" indent="0">
              <a:buNone/>
            </a:pPr>
            <a:r>
              <a:rPr lang="en-US" sz="2800" dirty="0"/>
              <a:t> </a:t>
            </a:r>
            <a:r>
              <a:rPr lang="en-US" sz="3200" u="sng" dirty="0"/>
              <a:t>Lower Extremity</a:t>
            </a:r>
          </a:p>
          <a:p>
            <a:pPr lvl="1"/>
            <a:r>
              <a:rPr lang="en-US" sz="2800" dirty="0"/>
              <a:t>Femoral Nerve</a:t>
            </a:r>
          </a:p>
          <a:p>
            <a:pPr lvl="1"/>
            <a:r>
              <a:rPr lang="en-US" sz="2800" dirty="0"/>
              <a:t>Pop-sciatic</a:t>
            </a:r>
          </a:p>
          <a:p>
            <a:pPr lvl="1"/>
            <a:r>
              <a:rPr lang="en-US" sz="2800" dirty="0"/>
              <a:t>Posterior </a:t>
            </a:r>
            <a:r>
              <a:rPr lang="en-US" sz="2800" dirty="0" err="1"/>
              <a:t>Tibial</a:t>
            </a:r>
            <a:r>
              <a:rPr lang="en-US" sz="2800" dirty="0"/>
              <a:t> </a:t>
            </a:r>
          </a:p>
          <a:p>
            <a:pPr lvl="1"/>
            <a:endParaRPr lang="en-US" dirty="0"/>
          </a:p>
          <a:p>
            <a:endParaRPr lang="en-US" dirty="0"/>
          </a:p>
          <a:p>
            <a:endParaRPr lang="en-US" dirty="0"/>
          </a:p>
        </p:txBody>
      </p:sp>
      <p:sp>
        <p:nvSpPr>
          <p:cNvPr id="6" name="Content Placeholder 5"/>
          <p:cNvSpPr>
            <a:spLocks noGrp="1"/>
          </p:cNvSpPr>
          <p:nvPr>
            <p:ph sz="half" idx="2"/>
          </p:nvPr>
        </p:nvSpPr>
        <p:spPr>
          <a:xfrm>
            <a:off x="285865" y="1466162"/>
            <a:ext cx="4425835" cy="3263504"/>
          </a:xfrm>
        </p:spPr>
        <p:txBody>
          <a:bodyPr>
            <a:normAutofit/>
          </a:bodyPr>
          <a:lstStyle/>
          <a:p>
            <a:pPr marL="0" indent="0">
              <a:buNone/>
            </a:pPr>
            <a:r>
              <a:rPr lang="en-US" sz="3200" u="sng" dirty="0"/>
              <a:t>Upper Extremity &amp; Neck</a:t>
            </a:r>
          </a:p>
          <a:p>
            <a:pPr lvl="1"/>
            <a:r>
              <a:rPr lang="en-US" sz="2800" dirty="0"/>
              <a:t>Median</a:t>
            </a:r>
          </a:p>
          <a:p>
            <a:pPr lvl="1"/>
            <a:r>
              <a:rPr lang="en-US" sz="2800" dirty="0"/>
              <a:t>Radial </a:t>
            </a:r>
          </a:p>
          <a:p>
            <a:pPr lvl="1"/>
            <a:r>
              <a:rPr lang="en-US" sz="2800" dirty="0"/>
              <a:t>Ulnar</a:t>
            </a:r>
          </a:p>
        </p:txBody>
      </p:sp>
    </p:spTree>
    <p:extLst>
      <p:ext uri="{BB962C8B-B14F-4D97-AF65-F5344CB8AC3E}">
        <p14:creationId xmlns:p14="http://schemas.microsoft.com/office/powerpoint/2010/main" val="1734976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855" y="459077"/>
            <a:ext cx="7624799" cy="1828800"/>
          </a:xfrm>
        </p:spPr>
        <p:txBody>
          <a:bodyPr>
            <a:normAutofit/>
          </a:bodyPr>
          <a:lstStyle/>
          <a:p>
            <a:r>
              <a:rPr lang="en-US" sz="4000" dirty="0">
                <a:solidFill>
                  <a:srgbClr val="FDE135"/>
                </a:solidFill>
              </a:rPr>
              <a:t>Forearm Blocks</a:t>
            </a:r>
          </a:p>
        </p:txBody>
      </p:sp>
      <p:pic>
        <p:nvPicPr>
          <p:cNvPr id="4" name="Picture 3" descr="Screen Shot 2015-10-28 at 8.24.0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593" y="1920837"/>
            <a:ext cx="3649841" cy="2321628"/>
          </a:xfrm>
          <a:prstGeom prst="rect">
            <a:avLst/>
          </a:prstGeom>
        </p:spPr>
      </p:pic>
      <p:pic>
        <p:nvPicPr>
          <p:cNvPr id="5" name="Picture 4" descr="Screen Shot 2015-10-28 at 8.24.22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7221" y="1949623"/>
            <a:ext cx="2180537" cy="3052751"/>
          </a:xfrm>
          <a:prstGeom prst="rect">
            <a:avLst/>
          </a:prstGeom>
        </p:spPr>
      </p:pic>
      <p:pic>
        <p:nvPicPr>
          <p:cNvPr id="6" name="Picture 5" descr="Screen Shot 2015-10-28 at 8.24.26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8392" y="1872497"/>
            <a:ext cx="2137594" cy="3052751"/>
          </a:xfrm>
          <a:prstGeom prst="rect">
            <a:avLst/>
          </a:prstGeom>
        </p:spPr>
      </p:pic>
      <p:sp>
        <p:nvSpPr>
          <p:cNvPr id="7" name="TextBox 6"/>
          <p:cNvSpPr txBox="1"/>
          <p:nvPr/>
        </p:nvSpPr>
        <p:spPr>
          <a:xfrm>
            <a:off x="1935160" y="3357574"/>
            <a:ext cx="1821744" cy="307777"/>
          </a:xfrm>
          <a:prstGeom prst="rect">
            <a:avLst/>
          </a:prstGeom>
          <a:noFill/>
        </p:spPr>
        <p:txBody>
          <a:bodyPr wrap="square" rtlCol="0">
            <a:spAutoFit/>
          </a:bodyPr>
          <a:lstStyle/>
          <a:p>
            <a:r>
              <a:rPr lang="en-US" dirty="0"/>
              <a:t>Radial</a:t>
            </a:r>
          </a:p>
        </p:txBody>
      </p:sp>
      <p:sp>
        <p:nvSpPr>
          <p:cNvPr id="8" name="TextBox 7"/>
          <p:cNvSpPr txBox="1"/>
          <p:nvPr/>
        </p:nvSpPr>
        <p:spPr>
          <a:xfrm>
            <a:off x="4616894" y="3323725"/>
            <a:ext cx="1821744" cy="307777"/>
          </a:xfrm>
          <a:prstGeom prst="rect">
            <a:avLst/>
          </a:prstGeom>
          <a:noFill/>
        </p:spPr>
        <p:txBody>
          <a:bodyPr wrap="square" rtlCol="0">
            <a:spAutoFit/>
          </a:bodyPr>
          <a:lstStyle/>
          <a:p>
            <a:r>
              <a:rPr lang="en-US" dirty="0"/>
              <a:t>Median</a:t>
            </a:r>
          </a:p>
        </p:txBody>
      </p:sp>
      <p:sp>
        <p:nvSpPr>
          <p:cNvPr id="9" name="TextBox 8"/>
          <p:cNvSpPr txBox="1"/>
          <p:nvPr/>
        </p:nvSpPr>
        <p:spPr>
          <a:xfrm>
            <a:off x="6893042" y="3944193"/>
            <a:ext cx="1821744" cy="307777"/>
          </a:xfrm>
          <a:prstGeom prst="rect">
            <a:avLst/>
          </a:prstGeom>
          <a:noFill/>
        </p:spPr>
        <p:txBody>
          <a:bodyPr wrap="square" rtlCol="0">
            <a:spAutoFit/>
          </a:bodyPr>
          <a:lstStyle/>
          <a:p>
            <a:r>
              <a:rPr lang="en-US" dirty="0"/>
              <a:t>Ulnar</a:t>
            </a:r>
          </a:p>
        </p:txBody>
      </p:sp>
    </p:spTree>
    <p:extLst>
      <p:ext uri="{BB962C8B-B14F-4D97-AF65-F5344CB8AC3E}">
        <p14:creationId xmlns:p14="http://schemas.microsoft.com/office/powerpoint/2010/main" val="2588943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4380" y="16896"/>
            <a:ext cx="4001984" cy="5102055"/>
          </a:xfrm>
          <a:prstGeom prst="rect">
            <a:avLst/>
          </a:prstGeom>
        </p:spPr>
      </p:pic>
      <p:pic>
        <p:nvPicPr>
          <p:cNvPr id="5" name="Picture 4"/>
          <p:cNvPicPr>
            <a:picLocks noChangeAspect="1"/>
          </p:cNvPicPr>
          <p:nvPr/>
        </p:nvPicPr>
        <p:blipFill>
          <a:blip r:embed="rId3"/>
          <a:stretch>
            <a:fillRect/>
          </a:stretch>
        </p:blipFill>
        <p:spPr>
          <a:xfrm>
            <a:off x="4405746" y="0"/>
            <a:ext cx="4465122" cy="5135848"/>
          </a:xfrm>
          <a:prstGeom prst="rect">
            <a:avLst/>
          </a:prstGeom>
        </p:spPr>
      </p:pic>
    </p:spTree>
    <p:extLst>
      <p:ext uri="{BB962C8B-B14F-4D97-AF65-F5344CB8AC3E}">
        <p14:creationId xmlns:p14="http://schemas.microsoft.com/office/powerpoint/2010/main" val="3509702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3050" y="159941"/>
            <a:ext cx="7886700" cy="994172"/>
          </a:xfrm>
        </p:spPr>
        <p:txBody>
          <a:bodyPr/>
          <a:lstStyle/>
          <a:p>
            <a:r>
              <a:rPr lang="en-US" dirty="0">
                <a:solidFill>
                  <a:srgbClr val="FDE135"/>
                </a:solidFill>
              </a:rPr>
              <a:t>Radial Nerve</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11600" y="2607242"/>
            <a:ext cx="4491299" cy="2525093"/>
          </a:xfrm>
        </p:spPr>
      </p:pic>
      <p:sp>
        <p:nvSpPr>
          <p:cNvPr id="2" name="TextBox 1"/>
          <p:cNvSpPr txBox="1"/>
          <p:nvPr/>
        </p:nvSpPr>
        <p:spPr>
          <a:xfrm>
            <a:off x="1048325" y="4609068"/>
            <a:ext cx="2698175" cy="369332"/>
          </a:xfrm>
          <a:prstGeom prst="rect">
            <a:avLst/>
          </a:prstGeom>
          <a:noFill/>
        </p:spPr>
        <p:txBody>
          <a:bodyPr wrap="none" rtlCol="0">
            <a:spAutoFit/>
          </a:bodyPr>
          <a:lstStyle/>
          <a:p>
            <a:r>
              <a:rPr lang="en-US" sz="1800" b="1" dirty="0">
                <a:solidFill>
                  <a:schemeClr val="tx1"/>
                </a:solidFill>
              </a:rPr>
              <a:t>Lateral Distal </a:t>
            </a:r>
            <a:r>
              <a:rPr lang="en-US" sz="1800" b="1" dirty="0" err="1">
                <a:solidFill>
                  <a:schemeClr val="tx1"/>
                </a:solidFill>
              </a:rPr>
              <a:t>Humerus</a:t>
            </a:r>
            <a:endParaRPr lang="en-US" sz="1800" b="1" dirty="0">
              <a:solidFill>
                <a:schemeClr val="tx1"/>
              </a:solidFill>
            </a:endParaRPr>
          </a:p>
        </p:txBody>
      </p:sp>
      <p:cxnSp>
        <p:nvCxnSpPr>
          <p:cNvPr id="5" name="Straight Arrow Connector 4"/>
          <p:cNvCxnSpPr/>
          <p:nvPr/>
        </p:nvCxnSpPr>
        <p:spPr>
          <a:xfrm flipV="1">
            <a:off x="4457700" y="4314025"/>
            <a:ext cx="1422400" cy="664375"/>
          </a:xfrm>
          <a:prstGeom prst="straightConnector1">
            <a:avLst/>
          </a:prstGeom>
          <a:ln w="57150">
            <a:solidFill>
              <a:schemeClr val="bg1">
                <a:lumMod val="95000"/>
                <a:lumOff val="5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1600" y="55794"/>
            <a:ext cx="4491299" cy="2505927"/>
          </a:xfrm>
          <a:prstGeom prst="rect">
            <a:avLst/>
          </a:prstGeom>
        </p:spPr>
      </p:pic>
    </p:spTree>
    <p:extLst>
      <p:ext uri="{BB962C8B-B14F-4D97-AF65-F5344CB8AC3E}">
        <p14:creationId xmlns:p14="http://schemas.microsoft.com/office/powerpoint/2010/main" val="20823174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6920" y="371104"/>
            <a:ext cx="7624799" cy="1828800"/>
          </a:xfrm>
        </p:spPr>
        <p:txBody>
          <a:bodyPr/>
          <a:lstStyle/>
          <a:p>
            <a:r>
              <a:rPr lang="en-US" dirty="0">
                <a:solidFill>
                  <a:srgbClr val="FDE135"/>
                </a:solidFill>
              </a:rPr>
              <a:t>Radial</a:t>
            </a:r>
          </a:p>
        </p:txBody>
      </p:sp>
      <p:pic>
        <p:nvPicPr>
          <p:cNvPr id="4" name="Picture 3" descr="Screen Shot 2015-10-28 at 8.24.0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358" y="1420062"/>
            <a:ext cx="4311907" cy="2742762"/>
          </a:xfrm>
          <a:prstGeom prst="rect">
            <a:avLst/>
          </a:prstGeom>
        </p:spPr>
      </p:pic>
      <p:pic>
        <p:nvPicPr>
          <p:cNvPr id="5" name="Picture 4" descr="Screen Shot 2015-10-28 at 8.26.05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7739" y="1128156"/>
            <a:ext cx="4384255" cy="3433453"/>
          </a:xfrm>
          <a:prstGeom prst="rect">
            <a:avLst/>
          </a:prstGeom>
        </p:spPr>
      </p:pic>
    </p:spTree>
    <p:extLst>
      <p:ext uri="{BB962C8B-B14F-4D97-AF65-F5344CB8AC3E}">
        <p14:creationId xmlns:p14="http://schemas.microsoft.com/office/powerpoint/2010/main" val="3313150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5219" y="101600"/>
            <a:ext cx="7624799" cy="1828800"/>
          </a:xfrm>
        </p:spPr>
        <p:txBody>
          <a:bodyPr/>
          <a:lstStyle/>
          <a:p>
            <a:r>
              <a:rPr lang="en-US" dirty="0">
                <a:solidFill>
                  <a:srgbClr val="FDE135"/>
                </a:solidFill>
              </a:rPr>
              <a:t>Median</a:t>
            </a:r>
          </a:p>
        </p:txBody>
      </p:sp>
      <p:pic>
        <p:nvPicPr>
          <p:cNvPr id="4" name="Picture 3" descr="Screen Shot 2015-10-28 at 8.24.2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915" y="867578"/>
            <a:ext cx="2942533" cy="4119545"/>
          </a:xfrm>
          <a:prstGeom prst="rect">
            <a:avLst/>
          </a:prstGeom>
        </p:spPr>
      </p:pic>
      <p:pic>
        <p:nvPicPr>
          <p:cNvPr id="5" name="Picture 4" descr="Screen Shot 2015-10-28 at 8.27.2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6133" y="600659"/>
            <a:ext cx="4165600" cy="3314700"/>
          </a:xfrm>
          <a:prstGeom prst="rect">
            <a:avLst/>
          </a:prstGeom>
        </p:spPr>
      </p:pic>
      <p:pic>
        <p:nvPicPr>
          <p:cNvPr id="6" name="Picture 5" descr="Screen Shot 2015-10-28 at 9.14.52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6133" y="4025900"/>
            <a:ext cx="4178300" cy="1117600"/>
          </a:xfrm>
          <a:prstGeom prst="rect">
            <a:avLst/>
          </a:prstGeom>
        </p:spPr>
      </p:pic>
    </p:spTree>
    <p:extLst>
      <p:ext uri="{BB962C8B-B14F-4D97-AF65-F5344CB8AC3E}">
        <p14:creationId xmlns:p14="http://schemas.microsoft.com/office/powerpoint/2010/main" val="20409156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9779" y="243134"/>
            <a:ext cx="7624799" cy="1828800"/>
          </a:xfrm>
        </p:spPr>
        <p:txBody>
          <a:bodyPr/>
          <a:lstStyle/>
          <a:p>
            <a:r>
              <a:rPr lang="en-US" dirty="0">
                <a:solidFill>
                  <a:srgbClr val="FDE135"/>
                </a:solidFill>
              </a:rPr>
              <a:t>Ulnar</a:t>
            </a:r>
          </a:p>
        </p:txBody>
      </p:sp>
      <p:pic>
        <p:nvPicPr>
          <p:cNvPr id="4" name="Picture 3" descr="Screen Shot 2015-10-28 at 8.24.2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000" y="911026"/>
            <a:ext cx="2894243" cy="4133340"/>
          </a:xfrm>
          <a:prstGeom prst="rect">
            <a:avLst/>
          </a:prstGeom>
        </p:spPr>
      </p:pic>
      <p:pic>
        <p:nvPicPr>
          <p:cNvPr id="5" name="Picture 4" descr="Screen Shot 2015-10-28 at 8.30.00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482" y="243134"/>
            <a:ext cx="4191000" cy="3289300"/>
          </a:xfrm>
          <a:prstGeom prst="rect">
            <a:avLst/>
          </a:prstGeom>
        </p:spPr>
      </p:pic>
      <p:pic>
        <p:nvPicPr>
          <p:cNvPr id="6" name="Picture 5" descr="Screen Shot 2015-10-28 at 9.15.15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6482" y="3657541"/>
            <a:ext cx="4064000" cy="1386825"/>
          </a:xfrm>
          <a:prstGeom prst="rect">
            <a:avLst/>
          </a:prstGeom>
        </p:spPr>
      </p:pic>
    </p:spTree>
    <p:extLst>
      <p:ext uri="{BB962C8B-B14F-4D97-AF65-F5344CB8AC3E}">
        <p14:creationId xmlns:p14="http://schemas.microsoft.com/office/powerpoint/2010/main" val="3964766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p fractur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096" y="551547"/>
            <a:ext cx="4565596" cy="4503053"/>
          </a:xfrm>
          <a:prstGeom prst="rect">
            <a:avLst/>
          </a:prstGeom>
        </p:spPr>
      </p:pic>
      <p:sp>
        <p:nvSpPr>
          <p:cNvPr id="5" name="TextBox 4"/>
          <p:cNvSpPr txBox="1"/>
          <p:nvPr/>
        </p:nvSpPr>
        <p:spPr>
          <a:xfrm>
            <a:off x="5029040" y="551547"/>
            <a:ext cx="3733292" cy="307777"/>
          </a:xfrm>
          <a:prstGeom prst="rect">
            <a:avLst/>
          </a:prstGeom>
          <a:noFill/>
        </p:spPr>
        <p:txBody>
          <a:bodyPr wrap="square" rtlCol="0">
            <a:spAutoFit/>
          </a:bodyPr>
          <a:lstStyle/>
          <a:p>
            <a:r>
              <a:rPr lang="en-US" dirty="0"/>
              <a:t>Block?</a:t>
            </a:r>
          </a:p>
        </p:txBody>
      </p:sp>
      <p:sp>
        <p:nvSpPr>
          <p:cNvPr id="6" name="TextBox 5"/>
          <p:cNvSpPr txBox="1"/>
          <p:nvPr/>
        </p:nvSpPr>
        <p:spPr>
          <a:xfrm>
            <a:off x="5362598" y="2090749"/>
            <a:ext cx="2783933" cy="307777"/>
          </a:xfrm>
          <a:prstGeom prst="rect">
            <a:avLst/>
          </a:prstGeom>
          <a:noFill/>
        </p:spPr>
        <p:txBody>
          <a:bodyPr wrap="square" rtlCol="0">
            <a:spAutoFit/>
          </a:bodyPr>
          <a:lstStyle/>
          <a:p>
            <a:r>
              <a:rPr lang="en-US" dirty="0"/>
              <a:t>Femoral</a:t>
            </a:r>
          </a:p>
        </p:txBody>
      </p:sp>
      <p:pic>
        <p:nvPicPr>
          <p:cNvPr id="2" name="Picture 1"/>
          <p:cNvPicPr>
            <a:picLocks noChangeAspect="1"/>
          </p:cNvPicPr>
          <p:nvPr/>
        </p:nvPicPr>
        <p:blipFill>
          <a:blip r:embed="rId3"/>
          <a:stretch>
            <a:fillRect/>
          </a:stretch>
        </p:blipFill>
        <p:spPr>
          <a:xfrm>
            <a:off x="4127500" y="620526"/>
            <a:ext cx="5016500" cy="4445000"/>
          </a:xfrm>
          <a:prstGeom prst="rect">
            <a:avLst/>
          </a:prstGeom>
        </p:spPr>
      </p:pic>
      <p:sp>
        <p:nvSpPr>
          <p:cNvPr id="7" name="Text Placeholder 6"/>
          <p:cNvSpPr>
            <a:spLocks noGrp="1"/>
          </p:cNvSpPr>
          <p:nvPr>
            <p:ph type="body" idx="1"/>
          </p:nvPr>
        </p:nvSpPr>
        <p:spPr>
          <a:xfrm>
            <a:off x="259160" y="-141306"/>
            <a:ext cx="3868340" cy="617934"/>
          </a:xfrm>
        </p:spPr>
        <p:txBody>
          <a:bodyPr/>
          <a:lstStyle/>
          <a:p>
            <a:pPr algn="ctr"/>
            <a:r>
              <a:rPr lang="en-US" dirty="0">
                <a:solidFill>
                  <a:srgbClr val="FDE135"/>
                </a:solidFill>
              </a:rPr>
              <a:t>Femoral </a:t>
            </a:r>
            <a:r>
              <a:rPr lang="en-US">
                <a:solidFill>
                  <a:srgbClr val="FDE135"/>
                </a:solidFill>
              </a:rPr>
              <a:t>Neck Fracture</a:t>
            </a:r>
            <a:endParaRPr lang="en-US" dirty="0">
              <a:solidFill>
                <a:srgbClr val="FDE135"/>
              </a:solidFill>
            </a:endParaRPr>
          </a:p>
        </p:txBody>
      </p:sp>
      <p:sp>
        <p:nvSpPr>
          <p:cNvPr id="9" name="Text Placeholder 8"/>
          <p:cNvSpPr>
            <a:spLocks noGrp="1"/>
          </p:cNvSpPr>
          <p:nvPr>
            <p:ph type="body" sz="quarter" idx="3"/>
          </p:nvPr>
        </p:nvSpPr>
        <p:spPr>
          <a:xfrm>
            <a:off x="4629149" y="-100876"/>
            <a:ext cx="3887391" cy="617934"/>
          </a:xfrm>
        </p:spPr>
        <p:txBody>
          <a:bodyPr/>
          <a:lstStyle/>
          <a:p>
            <a:pPr algn="ctr"/>
            <a:r>
              <a:rPr lang="en-US" dirty="0">
                <a:solidFill>
                  <a:srgbClr val="FDE135"/>
                </a:solidFill>
              </a:rPr>
              <a:t>Hip Dislocation</a:t>
            </a:r>
          </a:p>
        </p:txBody>
      </p:sp>
    </p:spTree>
    <p:extLst>
      <p:ext uri="{BB962C8B-B14F-4D97-AF65-F5344CB8AC3E}">
        <p14:creationId xmlns:p14="http://schemas.microsoft.com/office/powerpoint/2010/main" val="2254849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emoral anatomy.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78280" y="371974"/>
            <a:ext cx="6526505" cy="4371692"/>
          </a:xfrm>
          <a:prstGeom prst="rect">
            <a:avLst/>
          </a:prstGeom>
        </p:spPr>
      </p:pic>
    </p:spTree>
    <p:extLst>
      <p:ext uri="{BB962C8B-B14F-4D97-AF65-F5344CB8AC3E}">
        <p14:creationId xmlns:p14="http://schemas.microsoft.com/office/powerpoint/2010/main" val="192360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41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4565" y="4327581"/>
            <a:ext cx="8666914" cy="523220"/>
          </a:xfrm>
          <a:prstGeom prst="rect">
            <a:avLst/>
          </a:prstGeom>
        </p:spPr>
        <p:txBody>
          <a:bodyPr wrap="square">
            <a:spAutoFit/>
          </a:bodyPr>
          <a:lstStyle/>
          <a:p>
            <a:r>
              <a:rPr lang="en-US" dirty="0" err="1">
                <a:solidFill>
                  <a:srgbClr val="FFC000"/>
                </a:solidFill>
              </a:rPr>
              <a:t>Beaudoin</a:t>
            </a:r>
            <a:r>
              <a:rPr lang="en-US" dirty="0">
                <a:solidFill>
                  <a:srgbClr val="FFC000"/>
                </a:solidFill>
              </a:rPr>
              <a:t> FL, </a:t>
            </a:r>
            <a:r>
              <a:rPr lang="en-US" dirty="0" err="1">
                <a:solidFill>
                  <a:srgbClr val="FFC000"/>
                </a:solidFill>
              </a:rPr>
              <a:t>Nagdev</a:t>
            </a:r>
            <a:r>
              <a:rPr lang="en-US" dirty="0">
                <a:solidFill>
                  <a:srgbClr val="FFC000"/>
                </a:solidFill>
              </a:rPr>
              <a:t> A, Merchant RC, Becker BM. Ultrasound-guided femoral nerve blocks in elderly patients with hip fractures. Am. J. </a:t>
            </a:r>
            <a:r>
              <a:rPr lang="en-US" dirty="0" err="1">
                <a:solidFill>
                  <a:srgbClr val="FFC000"/>
                </a:solidFill>
              </a:rPr>
              <a:t>Emerg</a:t>
            </a:r>
            <a:r>
              <a:rPr lang="en-US" dirty="0">
                <a:solidFill>
                  <a:srgbClr val="FFC000"/>
                </a:solidFill>
              </a:rPr>
              <a:t>. Med. 2010;28(1):76-81.</a:t>
            </a:r>
          </a:p>
        </p:txBody>
      </p:sp>
      <p:pic>
        <p:nvPicPr>
          <p:cNvPr id="5" name="Picture 4" descr="Screen Shot 2015-10-27 at 6.35.0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944265"/>
          </a:xfrm>
          <a:prstGeom prst="rect">
            <a:avLst/>
          </a:prstGeom>
        </p:spPr>
      </p:pic>
    </p:spTree>
    <p:extLst>
      <p:ext uri="{BB962C8B-B14F-4D97-AF65-F5344CB8AC3E}">
        <p14:creationId xmlns:p14="http://schemas.microsoft.com/office/powerpoint/2010/main" val="2405357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10-27 at 6.37.5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3461"/>
            <a:ext cx="9144000" cy="1064494"/>
          </a:xfrm>
          <a:prstGeom prst="rect">
            <a:avLst/>
          </a:prstGeom>
        </p:spPr>
      </p:pic>
      <p:pic>
        <p:nvPicPr>
          <p:cNvPr id="5" name="Picture 4" descr="Screen Shot 2015-10-27 at 6.38.2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08562"/>
            <a:ext cx="9144000" cy="705003"/>
          </a:xfrm>
          <a:prstGeom prst="rect">
            <a:avLst/>
          </a:prstGeom>
        </p:spPr>
      </p:pic>
    </p:spTree>
    <p:extLst>
      <p:ext uri="{BB962C8B-B14F-4D97-AF65-F5344CB8AC3E}">
        <p14:creationId xmlns:p14="http://schemas.microsoft.com/office/powerpoint/2010/main" val="19914059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01AFE-3CB6-B4E1-3C2F-110C1BDA7B12}"/>
              </a:ext>
            </a:extLst>
          </p:cNvPr>
          <p:cNvSpPr>
            <a:spLocks noGrp="1"/>
          </p:cNvSpPr>
          <p:nvPr>
            <p:ph type="title"/>
          </p:nvPr>
        </p:nvSpPr>
        <p:spPr/>
        <p:txBody>
          <a:bodyPr>
            <a:normAutofit fontScale="90000"/>
          </a:bodyPr>
          <a:lstStyle/>
          <a:p>
            <a:r>
              <a:rPr lang="en-US" dirty="0"/>
              <a:t>The Hip: 3 Main blocks you will hear about: </a:t>
            </a:r>
          </a:p>
        </p:txBody>
      </p:sp>
      <p:sp>
        <p:nvSpPr>
          <p:cNvPr id="3" name="Content Placeholder 2">
            <a:extLst>
              <a:ext uri="{FF2B5EF4-FFF2-40B4-BE49-F238E27FC236}">
                <a16:creationId xmlns:a16="http://schemas.microsoft.com/office/drawing/2014/main" id="{E01DEDCE-0BDA-3D31-3E31-1B682BEEA123}"/>
              </a:ext>
            </a:extLst>
          </p:cNvPr>
          <p:cNvSpPr>
            <a:spLocks noGrp="1"/>
          </p:cNvSpPr>
          <p:nvPr>
            <p:ph idx="1"/>
          </p:nvPr>
        </p:nvSpPr>
        <p:spPr/>
        <p:txBody>
          <a:bodyPr/>
          <a:lstStyle/>
          <a:p>
            <a:r>
              <a:rPr lang="en-US" dirty="0"/>
              <a:t>Femoral nerve block</a:t>
            </a:r>
          </a:p>
          <a:p>
            <a:r>
              <a:rPr lang="en-US" dirty="0"/>
              <a:t>Fascia </a:t>
            </a:r>
            <a:r>
              <a:rPr lang="en-US" dirty="0" err="1"/>
              <a:t>iliaca</a:t>
            </a:r>
            <a:r>
              <a:rPr lang="en-US" dirty="0"/>
              <a:t> block</a:t>
            </a:r>
          </a:p>
          <a:p>
            <a:r>
              <a:rPr lang="en-US" dirty="0"/>
              <a:t>PENG (Pericapsular Nerve Group) block </a:t>
            </a:r>
          </a:p>
        </p:txBody>
      </p:sp>
    </p:spTree>
    <p:extLst>
      <p:ext uri="{BB962C8B-B14F-4D97-AF65-F5344CB8AC3E}">
        <p14:creationId xmlns:p14="http://schemas.microsoft.com/office/powerpoint/2010/main" val="21523997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BA37F3-D9D9-B0C4-DC09-D488CB2E872F}"/>
              </a:ext>
            </a:extLst>
          </p:cNvPr>
          <p:cNvPicPr>
            <a:picLocks noChangeAspect="1"/>
          </p:cNvPicPr>
          <p:nvPr/>
        </p:nvPicPr>
        <p:blipFill rotWithShape="1">
          <a:blip r:embed="rId2"/>
          <a:srcRect r="-1" b="5392"/>
          <a:stretch/>
        </p:blipFill>
        <p:spPr>
          <a:xfrm>
            <a:off x="2432022" y="7"/>
            <a:ext cx="6711980" cy="5143493"/>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p:nvSpPr>
          <p:cNvPr id="2" name="Title 1">
            <a:extLst>
              <a:ext uri="{FF2B5EF4-FFF2-40B4-BE49-F238E27FC236}">
                <a16:creationId xmlns:a16="http://schemas.microsoft.com/office/drawing/2014/main" id="{A10C136E-8F73-0B3F-80A6-4A1173B7D695}"/>
              </a:ext>
            </a:extLst>
          </p:cNvPr>
          <p:cNvSpPr>
            <a:spLocks noGrp="1"/>
          </p:cNvSpPr>
          <p:nvPr>
            <p:ph type="title"/>
          </p:nvPr>
        </p:nvSpPr>
        <p:spPr>
          <a:xfrm>
            <a:off x="278321" y="870966"/>
            <a:ext cx="2578608" cy="844296"/>
          </a:xfrm>
        </p:spPr>
        <p:txBody>
          <a:bodyPr anchor="b">
            <a:normAutofit/>
          </a:bodyPr>
          <a:lstStyle/>
          <a:p>
            <a:r>
              <a:rPr lang="en-US" sz="2100" b="1" dirty="0"/>
              <a:t>Femoral Nerve Block</a:t>
            </a:r>
          </a:p>
        </p:txBody>
      </p:sp>
      <p:sp>
        <p:nvSpPr>
          <p:cNvPr id="3" name="Content Placeholder 2">
            <a:extLst>
              <a:ext uri="{FF2B5EF4-FFF2-40B4-BE49-F238E27FC236}">
                <a16:creationId xmlns:a16="http://schemas.microsoft.com/office/drawing/2014/main" id="{63BDD8A4-EC86-9116-99D4-0380CE9C71A4}"/>
              </a:ext>
            </a:extLst>
          </p:cNvPr>
          <p:cNvSpPr>
            <a:spLocks noGrp="1"/>
          </p:cNvSpPr>
          <p:nvPr>
            <p:ph idx="1"/>
          </p:nvPr>
        </p:nvSpPr>
        <p:spPr>
          <a:xfrm>
            <a:off x="278320" y="2038540"/>
            <a:ext cx="2579180" cy="2405444"/>
          </a:xfrm>
        </p:spPr>
        <p:txBody>
          <a:bodyPr anchor="t">
            <a:normAutofit fontScale="92500" lnSpcReduction="20000"/>
          </a:bodyPr>
          <a:lstStyle/>
          <a:p>
            <a:r>
              <a:rPr lang="en-US" sz="1275" dirty="0"/>
              <a:t>Pros:  </a:t>
            </a:r>
          </a:p>
          <a:p>
            <a:pPr lvl="1"/>
            <a:r>
              <a:rPr lang="en-US" sz="1275" dirty="0"/>
              <a:t>Easily identifiable landmark</a:t>
            </a:r>
          </a:p>
          <a:p>
            <a:pPr lvl="1"/>
            <a:r>
              <a:rPr lang="en-US" sz="1275" dirty="0"/>
              <a:t>Know for sure you are getting the nerve if you visualize the anesthetic bathing it</a:t>
            </a:r>
          </a:p>
          <a:p>
            <a:r>
              <a:rPr lang="en-US" sz="1275" dirty="0"/>
              <a:t>Cons:</a:t>
            </a:r>
          </a:p>
          <a:p>
            <a:pPr lvl="1"/>
            <a:r>
              <a:rPr lang="en-US" sz="1275" dirty="0"/>
              <a:t>Next to important and dangerous structures for accidental injection or stick</a:t>
            </a:r>
          </a:p>
          <a:p>
            <a:pPr lvl="1"/>
            <a:r>
              <a:rPr lang="en-US" sz="1275" dirty="0"/>
              <a:t>Misses the lateral femoral cutaneous nerve</a:t>
            </a:r>
          </a:p>
          <a:p>
            <a:pPr lvl="1"/>
            <a:r>
              <a:rPr lang="en-US" sz="1275" dirty="0"/>
              <a:t>Often results in incomplete anesthesia </a:t>
            </a:r>
          </a:p>
          <a:p>
            <a:endParaRPr lang="en-US" sz="1275" dirty="0"/>
          </a:p>
        </p:txBody>
      </p:sp>
      <p:pic>
        <p:nvPicPr>
          <p:cNvPr id="8" name="Picture 7">
            <a:extLst>
              <a:ext uri="{FF2B5EF4-FFF2-40B4-BE49-F238E27FC236}">
                <a16:creationId xmlns:a16="http://schemas.microsoft.com/office/drawing/2014/main" id="{62EFC8AF-5ECF-CF7D-60B8-145D5B691077}"/>
              </a:ext>
            </a:extLst>
          </p:cNvPr>
          <p:cNvPicPr>
            <a:picLocks noChangeAspect="1"/>
          </p:cNvPicPr>
          <p:nvPr/>
        </p:nvPicPr>
        <p:blipFill>
          <a:blip r:embed="rId3"/>
          <a:stretch>
            <a:fillRect/>
          </a:stretch>
        </p:blipFill>
        <p:spPr>
          <a:xfrm>
            <a:off x="4151522" y="2571750"/>
            <a:ext cx="1138000" cy="2287762"/>
          </a:xfrm>
          <a:prstGeom prst="rect">
            <a:avLst/>
          </a:prstGeom>
        </p:spPr>
      </p:pic>
    </p:spTree>
    <p:extLst>
      <p:ext uri="{BB962C8B-B14F-4D97-AF65-F5344CB8AC3E}">
        <p14:creationId xmlns:p14="http://schemas.microsoft.com/office/powerpoint/2010/main" val="13219059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C136E-8F73-0B3F-80A6-4A1173B7D695}"/>
              </a:ext>
            </a:extLst>
          </p:cNvPr>
          <p:cNvSpPr>
            <a:spLocks noGrp="1"/>
          </p:cNvSpPr>
          <p:nvPr>
            <p:ph type="title"/>
          </p:nvPr>
        </p:nvSpPr>
        <p:spPr>
          <a:xfrm>
            <a:off x="732559" y="2777982"/>
            <a:ext cx="3253394" cy="1799035"/>
          </a:xfrm>
        </p:spPr>
        <p:txBody>
          <a:bodyPr>
            <a:normAutofit/>
          </a:bodyPr>
          <a:lstStyle/>
          <a:p>
            <a:pPr algn="ctr"/>
            <a:r>
              <a:rPr lang="en-US" sz="3000" b="1" dirty="0"/>
              <a:t>Fascia </a:t>
            </a:r>
            <a:r>
              <a:rPr lang="en-US" sz="3000" b="1" dirty="0" err="1"/>
              <a:t>Iliaca</a:t>
            </a:r>
            <a:r>
              <a:rPr lang="en-US" sz="3000" b="1" dirty="0"/>
              <a:t> Block </a:t>
            </a:r>
          </a:p>
        </p:txBody>
      </p:sp>
      <p:pic>
        <p:nvPicPr>
          <p:cNvPr id="5" name="Picture 4" descr="A picture containing text, outdoor, sign&#10;&#10;Description automatically generated">
            <a:extLst>
              <a:ext uri="{FF2B5EF4-FFF2-40B4-BE49-F238E27FC236}">
                <a16:creationId xmlns:a16="http://schemas.microsoft.com/office/drawing/2014/main" id="{91665C9D-8B81-1026-1F0F-1C2288835A77}"/>
              </a:ext>
            </a:extLst>
          </p:cNvPr>
          <p:cNvPicPr>
            <a:picLocks noChangeAspect="1"/>
          </p:cNvPicPr>
          <p:nvPr/>
        </p:nvPicPr>
        <p:blipFill rotWithShape="1">
          <a:blip r:embed="rId2"/>
          <a:srcRect t="8231" b="1788"/>
          <a:stretch/>
        </p:blipFill>
        <p:spPr>
          <a:xfrm>
            <a:off x="2" y="7"/>
            <a:ext cx="9143999" cy="2365511"/>
          </a:xfrm>
          <a:custGeom>
            <a:avLst/>
            <a:gdLst/>
            <a:ahLst/>
            <a:cxnLst/>
            <a:rect l="l" t="t" r="r" b="b"/>
            <a:pathLst>
              <a:path w="12191999" h="3428999">
                <a:moveTo>
                  <a:pt x="0" y="0"/>
                </a:moveTo>
                <a:lnTo>
                  <a:pt x="12191999" y="0"/>
                </a:lnTo>
                <a:lnTo>
                  <a:pt x="12191999" y="920893"/>
                </a:lnTo>
                <a:lnTo>
                  <a:pt x="12191999" y="1514929"/>
                </a:lnTo>
                <a:lnTo>
                  <a:pt x="12191999" y="3130902"/>
                </a:lnTo>
                <a:lnTo>
                  <a:pt x="12188051" y="3131476"/>
                </a:lnTo>
                <a:cubicBezTo>
                  <a:pt x="12153000" y="3135813"/>
                  <a:pt x="12133655" y="3136025"/>
                  <a:pt x="12112012" y="3138906"/>
                </a:cubicBezTo>
                <a:cubicBezTo>
                  <a:pt x="12076970" y="3145595"/>
                  <a:pt x="12039899" y="3160769"/>
                  <a:pt x="12018752" y="3165642"/>
                </a:cubicBezTo>
                <a:lnTo>
                  <a:pt x="11985122" y="3168147"/>
                </a:lnTo>
                <a:lnTo>
                  <a:pt x="11986344" y="3172878"/>
                </a:lnTo>
                <a:lnTo>
                  <a:pt x="11973852" y="3173226"/>
                </a:lnTo>
                <a:lnTo>
                  <a:pt x="11945968" y="3173341"/>
                </a:lnTo>
                <a:cubicBezTo>
                  <a:pt x="11928568" y="3174057"/>
                  <a:pt x="11880184" y="3172923"/>
                  <a:pt x="11862470" y="3174654"/>
                </a:cubicBezTo>
                <a:cubicBezTo>
                  <a:pt x="11857360" y="3179700"/>
                  <a:pt x="11849473" y="3182451"/>
                  <a:pt x="11839688" y="3183726"/>
                </a:cubicBezTo>
                <a:lnTo>
                  <a:pt x="11818138" y="3183868"/>
                </a:lnTo>
                <a:lnTo>
                  <a:pt x="11693161" y="3196027"/>
                </a:lnTo>
                <a:lnTo>
                  <a:pt x="11675978" y="3196936"/>
                </a:lnTo>
                <a:lnTo>
                  <a:pt x="11666672" y="3201013"/>
                </a:lnTo>
                <a:cubicBezTo>
                  <a:pt x="11659568" y="3201827"/>
                  <a:pt x="11639160" y="3201301"/>
                  <a:pt x="11633348" y="3201823"/>
                </a:cubicBezTo>
                <a:lnTo>
                  <a:pt x="11631806" y="3204144"/>
                </a:lnTo>
                <a:cubicBezTo>
                  <a:pt x="11613292" y="3207852"/>
                  <a:pt x="11543654" y="3220200"/>
                  <a:pt x="11522270" y="3224070"/>
                </a:cubicBezTo>
                <a:cubicBezTo>
                  <a:pt x="11517998" y="3220503"/>
                  <a:pt x="11508432" y="3226137"/>
                  <a:pt x="11503503" y="3227361"/>
                </a:cubicBezTo>
                <a:cubicBezTo>
                  <a:pt x="11502740" y="3224959"/>
                  <a:pt x="11490808" y="3224226"/>
                  <a:pt x="11487288" y="3226364"/>
                </a:cubicBezTo>
                <a:cubicBezTo>
                  <a:pt x="11403406" y="3238085"/>
                  <a:pt x="11445394" y="3213864"/>
                  <a:pt x="11397514" y="3229209"/>
                </a:cubicBezTo>
                <a:cubicBezTo>
                  <a:pt x="11389044" y="3230225"/>
                  <a:pt x="11382180" y="3229256"/>
                  <a:pt x="11376160" y="3227461"/>
                </a:cubicBezTo>
                <a:lnTo>
                  <a:pt x="11367180" y="3223774"/>
                </a:lnTo>
                <a:lnTo>
                  <a:pt x="11332420" y="3230742"/>
                </a:lnTo>
                <a:cubicBezTo>
                  <a:pt x="11315298" y="3233171"/>
                  <a:pt x="11297277" y="3234781"/>
                  <a:pt x="11278786" y="3235517"/>
                </a:cubicBezTo>
                <a:cubicBezTo>
                  <a:pt x="11274637" y="3230607"/>
                  <a:pt x="11260123" y="3237582"/>
                  <a:pt x="11253295" y="3238964"/>
                </a:cubicBezTo>
                <a:cubicBezTo>
                  <a:pt x="11253224" y="3235757"/>
                  <a:pt x="11238096" y="3234220"/>
                  <a:pt x="11232727" y="3236871"/>
                </a:cubicBezTo>
                <a:cubicBezTo>
                  <a:pt x="11119903" y="3248332"/>
                  <a:pt x="11183388" y="3218382"/>
                  <a:pt x="11115682" y="3236341"/>
                </a:cubicBezTo>
                <a:cubicBezTo>
                  <a:pt x="11104356" y="3237278"/>
                  <a:pt x="11095858" y="3235671"/>
                  <a:pt x="11088768" y="3233017"/>
                </a:cubicBezTo>
                <a:lnTo>
                  <a:pt x="11076012" y="3226390"/>
                </a:lnTo>
                <a:lnTo>
                  <a:pt x="11066016" y="3228753"/>
                </a:lnTo>
                <a:cubicBezTo>
                  <a:pt x="11028292" y="3228939"/>
                  <a:pt x="11017169" y="3222147"/>
                  <a:pt x="10995221" y="3228989"/>
                </a:cubicBezTo>
                <a:cubicBezTo>
                  <a:pt x="10962786" y="3214768"/>
                  <a:pt x="10973708" y="3227571"/>
                  <a:pt x="10949038" y="3229747"/>
                </a:cubicBezTo>
                <a:cubicBezTo>
                  <a:pt x="10929576" y="3232582"/>
                  <a:pt x="10965306" y="3238039"/>
                  <a:pt x="10946231" y="3238844"/>
                </a:cubicBezTo>
                <a:cubicBezTo>
                  <a:pt x="10925596" y="3235173"/>
                  <a:pt x="10926566" y="3246575"/>
                  <a:pt x="10905107" y="3242085"/>
                </a:cubicBezTo>
                <a:cubicBezTo>
                  <a:pt x="10910320" y="3233495"/>
                  <a:pt x="10862761" y="3243750"/>
                  <a:pt x="10861282" y="3236246"/>
                </a:cubicBezTo>
                <a:cubicBezTo>
                  <a:pt x="10843055" y="3246977"/>
                  <a:pt x="10833897" y="3233757"/>
                  <a:pt x="10809627" y="3237064"/>
                </a:cubicBezTo>
                <a:cubicBezTo>
                  <a:pt x="10798198" y="3241124"/>
                  <a:pt x="10789952" y="3241821"/>
                  <a:pt x="10778718" y="3237455"/>
                </a:cubicBezTo>
                <a:cubicBezTo>
                  <a:pt x="10726069" y="3257219"/>
                  <a:pt x="10746866" y="3238339"/>
                  <a:pt x="10697595" y="3245939"/>
                </a:cubicBezTo>
                <a:cubicBezTo>
                  <a:pt x="10655146" y="3253933"/>
                  <a:pt x="10607026" y="3259119"/>
                  <a:pt x="10565970" y="3278201"/>
                </a:cubicBezTo>
                <a:cubicBezTo>
                  <a:pt x="10558434" y="3283608"/>
                  <a:pt x="10539930" y="3285654"/>
                  <a:pt x="10524645" y="3282773"/>
                </a:cubicBezTo>
                <a:cubicBezTo>
                  <a:pt x="10522018" y="3282276"/>
                  <a:pt x="10519582" y="3281649"/>
                  <a:pt x="10517421" y="3280913"/>
                </a:cubicBezTo>
                <a:cubicBezTo>
                  <a:pt x="10481928" y="3283832"/>
                  <a:pt x="10352108" y="3296870"/>
                  <a:pt x="10311683" y="3300288"/>
                </a:cubicBezTo>
                <a:cubicBezTo>
                  <a:pt x="10308410" y="3293342"/>
                  <a:pt x="10287968" y="3305875"/>
                  <a:pt x="10274873" y="3301423"/>
                </a:cubicBezTo>
                <a:cubicBezTo>
                  <a:pt x="10265494" y="3297516"/>
                  <a:pt x="10257104" y="3300407"/>
                  <a:pt x="10247307" y="3300714"/>
                </a:cubicBezTo>
                <a:cubicBezTo>
                  <a:pt x="10234401" y="3297643"/>
                  <a:pt x="10192308" y="3303190"/>
                  <a:pt x="10181334" y="3307168"/>
                </a:cubicBezTo>
                <a:cubicBezTo>
                  <a:pt x="10155109" y="3320992"/>
                  <a:pt x="10095518" y="3310726"/>
                  <a:pt x="10073729" y="3321318"/>
                </a:cubicBezTo>
                <a:cubicBezTo>
                  <a:pt x="10065823" y="3322872"/>
                  <a:pt x="10058087" y="3323501"/>
                  <a:pt x="10050495" y="3323554"/>
                </a:cubicBezTo>
                <a:lnTo>
                  <a:pt x="10029247" y="3322387"/>
                </a:lnTo>
                <a:lnTo>
                  <a:pt x="10023206" y="3319426"/>
                </a:lnTo>
                <a:lnTo>
                  <a:pt x="10010221" y="3320159"/>
                </a:lnTo>
                <a:lnTo>
                  <a:pt x="10006500" y="3319709"/>
                </a:lnTo>
                <a:cubicBezTo>
                  <a:pt x="9999392" y="3318836"/>
                  <a:pt x="9992376" y="3318075"/>
                  <a:pt x="9985433" y="3317775"/>
                </a:cubicBezTo>
                <a:cubicBezTo>
                  <a:pt x="9994564" y="3332623"/>
                  <a:pt x="9927872" y="3317665"/>
                  <a:pt x="9947096" y="3329673"/>
                </a:cubicBezTo>
                <a:cubicBezTo>
                  <a:pt x="9910530" y="3330603"/>
                  <a:pt x="9938422" y="3341787"/>
                  <a:pt x="9894468" y="3331125"/>
                </a:cubicBezTo>
                <a:cubicBezTo>
                  <a:pt x="9837697" y="3343266"/>
                  <a:pt x="9748207" y="3338748"/>
                  <a:pt x="9703741" y="3357170"/>
                </a:cubicBezTo>
                <a:cubicBezTo>
                  <a:pt x="9709264" y="3350136"/>
                  <a:pt x="9685337" y="3344679"/>
                  <a:pt x="9668763" y="3348169"/>
                </a:cubicBezTo>
                <a:cubicBezTo>
                  <a:pt x="9688139" y="3320571"/>
                  <a:pt x="9603232" y="3373038"/>
                  <a:pt x="9588644" y="3354205"/>
                </a:cubicBezTo>
                <a:cubicBezTo>
                  <a:pt x="9587925" y="3371689"/>
                  <a:pt x="9513642" y="3401336"/>
                  <a:pt x="9478680" y="3386990"/>
                </a:cubicBezTo>
                <a:cubicBezTo>
                  <a:pt x="9425416" y="3390492"/>
                  <a:pt x="9387699" y="3404944"/>
                  <a:pt x="9331856" y="3399166"/>
                </a:cubicBezTo>
                <a:cubicBezTo>
                  <a:pt x="9330123" y="3401505"/>
                  <a:pt x="9327283" y="3403463"/>
                  <a:pt x="9323679" y="3405145"/>
                </a:cubicBezTo>
                <a:lnTo>
                  <a:pt x="9311620" y="3409223"/>
                </a:lnTo>
                <a:lnTo>
                  <a:pt x="9309289" y="3408926"/>
                </a:lnTo>
                <a:cubicBezTo>
                  <a:pt x="9300131" y="3408873"/>
                  <a:pt x="9295442" y="3409859"/>
                  <a:pt x="9292731" y="3411301"/>
                </a:cubicBezTo>
                <a:lnTo>
                  <a:pt x="9290814" y="3413412"/>
                </a:lnTo>
                <a:lnTo>
                  <a:pt x="9279990" y="3415541"/>
                </a:lnTo>
                <a:lnTo>
                  <a:pt x="9260104" y="3421077"/>
                </a:lnTo>
                <a:lnTo>
                  <a:pt x="9255034" y="3420853"/>
                </a:lnTo>
                <a:lnTo>
                  <a:pt x="9222941" y="3427242"/>
                </a:lnTo>
                <a:lnTo>
                  <a:pt x="9221858" y="3426731"/>
                </a:lnTo>
                <a:cubicBezTo>
                  <a:pt x="9218700" y="3425733"/>
                  <a:pt x="9214983" y="3425271"/>
                  <a:pt x="9210014" y="3425917"/>
                </a:cubicBezTo>
                <a:cubicBezTo>
                  <a:pt x="9208256" y="3416158"/>
                  <a:pt x="9203342" y="3422957"/>
                  <a:pt x="9188839" y="3425728"/>
                </a:cubicBezTo>
                <a:cubicBezTo>
                  <a:pt x="9182870" y="3411188"/>
                  <a:pt x="9147335" y="3424352"/>
                  <a:pt x="9132080" y="3417886"/>
                </a:cubicBezTo>
                <a:cubicBezTo>
                  <a:pt x="9121557" y="3420249"/>
                  <a:pt x="9110321" y="3422482"/>
                  <a:pt x="9098549" y="3424480"/>
                </a:cubicBezTo>
                <a:lnTo>
                  <a:pt x="9003970" y="3425484"/>
                </a:lnTo>
                <a:lnTo>
                  <a:pt x="8904921" y="3413774"/>
                </a:lnTo>
                <a:cubicBezTo>
                  <a:pt x="8868284" y="3413519"/>
                  <a:pt x="8836559" y="3409171"/>
                  <a:pt x="8805551" y="3412237"/>
                </a:cubicBezTo>
                <a:cubicBezTo>
                  <a:pt x="8792955" y="3408854"/>
                  <a:pt x="8781083" y="3407488"/>
                  <a:pt x="8769572" y="3412551"/>
                </a:cubicBezTo>
                <a:cubicBezTo>
                  <a:pt x="8735382" y="3410862"/>
                  <a:pt x="8727105" y="3403632"/>
                  <a:pt x="8705440" y="3409271"/>
                </a:cubicBezTo>
                <a:cubicBezTo>
                  <a:pt x="8686231" y="3397576"/>
                  <a:pt x="8685094" y="3402040"/>
                  <a:pt x="8676067" y="3405389"/>
                </a:cubicBezTo>
                <a:lnTo>
                  <a:pt x="8674779" y="3405628"/>
                </a:lnTo>
                <a:lnTo>
                  <a:pt x="8672154" y="3403956"/>
                </a:lnTo>
                <a:lnTo>
                  <a:pt x="8666720" y="3403182"/>
                </a:lnTo>
                <a:lnTo>
                  <a:pt x="8651886" y="3403680"/>
                </a:lnTo>
                <a:lnTo>
                  <a:pt x="8646307" y="3404298"/>
                </a:lnTo>
                <a:cubicBezTo>
                  <a:pt x="8642465" y="3404565"/>
                  <a:pt x="8639912" y="3404534"/>
                  <a:pt x="8638145" y="3404287"/>
                </a:cubicBezTo>
                <a:lnTo>
                  <a:pt x="8637941" y="3404149"/>
                </a:lnTo>
                <a:lnTo>
                  <a:pt x="8630296" y="3404406"/>
                </a:lnTo>
                <a:cubicBezTo>
                  <a:pt x="8617394" y="3405155"/>
                  <a:pt x="8604838" y="3406180"/>
                  <a:pt x="8592887" y="3407398"/>
                </a:cubicBezTo>
                <a:cubicBezTo>
                  <a:pt x="8582781" y="3399722"/>
                  <a:pt x="8538622" y="3408789"/>
                  <a:pt x="8543455" y="3394319"/>
                </a:cubicBezTo>
                <a:cubicBezTo>
                  <a:pt x="8527334" y="3395534"/>
                  <a:pt x="8517583" y="3401542"/>
                  <a:pt x="8523012" y="3392051"/>
                </a:cubicBezTo>
                <a:cubicBezTo>
                  <a:pt x="8517705" y="3392178"/>
                  <a:pt x="8514435" y="3391372"/>
                  <a:pt x="8512093" y="3390108"/>
                </a:cubicBezTo>
                <a:lnTo>
                  <a:pt x="8511416" y="3389513"/>
                </a:lnTo>
                <a:lnTo>
                  <a:pt x="8475551" y="3392450"/>
                </a:lnTo>
                <a:lnTo>
                  <a:pt x="8470789" y="3391736"/>
                </a:lnTo>
                <a:lnTo>
                  <a:pt x="8447414" y="3395064"/>
                </a:lnTo>
                <a:lnTo>
                  <a:pt x="8435335" y="3396028"/>
                </a:lnTo>
                <a:lnTo>
                  <a:pt x="8431923" y="3397855"/>
                </a:lnTo>
                <a:cubicBezTo>
                  <a:pt x="8428239" y="3398965"/>
                  <a:pt x="8422959" y="3399444"/>
                  <a:pt x="8414099" y="3398491"/>
                </a:cubicBezTo>
                <a:lnTo>
                  <a:pt x="8412049" y="3397978"/>
                </a:lnTo>
                <a:lnTo>
                  <a:pt x="8397349" y="3400683"/>
                </a:lnTo>
                <a:cubicBezTo>
                  <a:pt x="8392615" y="3401933"/>
                  <a:pt x="8388424" y="3403524"/>
                  <a:pt x="8385030" y="3405585"/>
                </a:cubicBezTo>
                <a:cubicBezTo>
                  <a:pt x="8334977" y="3394568"/>
                  <a:pt x="8287750" y="3404648"/>
                  <a:pt x="8233422" y="3402742"/>
                </a:cubicBezTo>
                <a:cubicBezTo>
                  <a:pt x="8209936" y="3385601"/>
                  <a:pt x="8116056" y="3406588"/>
                  <a:pt x="8102569" y="3423208"/>
                </a:cubicBezTo>
                <a:cubicBezTo>
                  <a:pt x="8102264" y="3408645"/>
                  <a:pt x="8034186" y="3428475"/>
                  <a:pt x="8016625" y="3428989"/>
                </a:cubicBezTo>
                <a:cubicBezTo>
                  <a:pt x="8010771" y="3429161"/>
                  <a:pt x="8010530" y="3427186"/>
                  <a:pt x="8020284" y="3421076"/>
                </a:cubicBezTo>
                <a:cubicBezTo>
                  <a:pt x="8001623" y="3422777"/>
                  <a:pt x="7982361" y="3415208"/>
                  <a:pt x="7992871" y="3409037"/>
                </a:cubicBezTo>
                <a:cubicBezTo>
                  <a:pt x="7936181" y="3422244"/>
                  <a:pt x="7852511" y="3409112"/>
                  <a:pt x="7788452" y="3415110"/>
                </a:cubicBezTo>
                <a:cubicBezTo>
                  <a:pt x="7753529" y="3400598"/>
                  <a:pt x="7772461" y="3414025"/>
                  <a:pt x="7736237" y="3411311"/>
                </a:cubicBezTo>
                <a:cubicBezTo>
                  <a:pt x="7746145" y="3424670"/>
                  <a:pt x="7692261" y="3403816"/>
                  <a:pt x="7690279" y="3418893"/>
                </a:cubicBezTo>
                <a:cubicBezTo>
                  <a:pt x="7683750" y="3417921"/>
                  <a:pt x="7677487" y="3416505"/>
                  <a:pt x="7671219" y="3414970"/>
                </a:cubicBezTo>
                <a:lnTo>
                  <a:pt x="7667928" y="3414173"/>
                </a:lnTo>
                <a:lnTo>
                  <a:pt x="7654774" y="3413595"/>
                </a:lnTo>
                <a:lnTo>
                  <a:pt x="7651067" y="3410171"/>
                </a:lnTo>
                <a:lnTo>
                  <a:pt x="7631267" y="3406963"/>
                </a:lnTo>
                <a:cubicBezTo>
                  <a:pt x="7623851" y="3406267"/>
                  <a:pt x="7615871" y="3406106"/>
                  <a:pt x="7607053" y="3406809"/>
                </a:cubicBezTo>
                <a:cubicBezTo>
                  <a:pt x="7585359" y="3412784"/>
                  <a:pt x="7551579" y="3405461"/>
                  <a:pt x="7521027" y="3405904"/>
                </a:cubicBezTo>
                <a:lnTo>
                  <a:pt x="7506997" y="3407754"/>
                </a:lnTo>
                <a:lnTo>
                  <a:pt x="7461204" y="3404669"/>
                </a:lnTo>
                <a:cubicBezTo>
                  <a:pt x="7448169" y="3404071"/>
                  <a:pt x="7434640" y="3403756"/>
                  <a:pt x="7420396" y="3403975"/>
                </a:cubicBezTo>
                <a:lnTo>
                  <a:pt x="7393955" y="3405447"/>
                </a:lnTo>
                <a:lnTo>
                  <a:pt x="7387024" y="3404227"/>
                </a:lnTo>
                <a:cubicBezTo>
                  <a:pt x="7374952" y="3404363"/>
                  <a:pt x="7358975" y="3408656"/>
                  <a:pt x="7360398" y="3403441"/>
                </a:cubicBezTo>
                <a:lnTo>
                  <a:pt x="7346837" y="3405249"/>
                </a:lnTo>
                <a:lnTo>
                  <a:pt x="7333451" y="3401087"/>
                </a:lnTo>
                <a:cubicBezTo>
                  <a:pt x="7331985" y="3400120"/>
                  <a:pt x="7330882" y="3399091"/>
                  <a:pt x="7330179" y="3398037"/>
                </a:cubicBezTo>
                <a:lnTo>
                  <a:pt x="7311232" y="3399406"/>
                </a:lnTo>
                <a:lnTo>
                  <a:pt x="7295699" y="3396426"/>
                </a:lnTo>
                <a:lnTo>
                  <a:pt x="7282158" y="3398374"/>
                </a:lnTo>
                <a:lnTo>
                  <a:pt x="7276538" y="3397935"/>
                </a:lnTo>
                <a:lnTo>
                  <a:pt x="7262569" y="3396460"/>
                </a:lnTo>
                <a:cubicBezTo>
                  <a:pt x="7255407" y="3395426"/>
                  <a:pt x="7247392" y="3394180"/>
                  <a:pt x="7238468" y="3393183"/>
                </a:cubicBezTo>
                <a:lnTo>
                  <a:pt x="7230949" y="3392727"/>
                </a:lnTo>
                <a:lnTo>
                  <a:pt x="7214580" y="3387715"/>
                </a:lnTo>
                <a:cubicBezTo>
                  <a:pt x="7202670" y="3383926"/>
                  <a:pt x="7193296" y="3381373"/>
                  <a:pt x="7182893" y="3383429"/>
                </a:cubicBezTo>
                <a:cubicBezTo>
                  <a:pt x="7165160" y="3378534"/>
                  <a:pt x="7152772" y="3364815"/>
                  <a:pt x="7127104" y="3368475"/>
                </a:cubicBezTo>
                <a:cubicBezTo>
                  <a:pt x="7134894" y="3362260"/>
                  <a:pt x="7098599" y="3367723"/>
                  <a:pt x="7094311" y="3361339"/>
                </a:cubicBezTo>
                <a:cubicBezTo>
                  <a:pt x="7092331" y="3356198"/>
                  <a:pt x="7080860" y="3356657"/>
                  <a:pt x="7072124" y="3354762"/>
                </a:cubicBezTo>
                <a:cubicBezTo>
                  <a:pt x="7065898" y="3349511"/>
                  <a:pt x="7021942" y="3344717"/>
                  <a:pt x="7006638" y="3345473"/>
                </a:cubicBezTo>
                <a:cubicBezTo>
                  <a:pt x="6963504" y="3350697"/>
                  <a:pt x="6928807" y="3329559"/>
                  <a:pt x="6894320" y="3333192"/>
                </a:cubicBezTo>
                <a:cubicBezTo>
                  <a:pt x="6885290" y="3332697"/>
                  <a:pt x="6877803" y="3331507"/>
                  <a:pt x="6871318" y="3329892"/>
                </a:cubicBezTo>
                <a:lnTo>
                  <a:pt x="6855157" y="3324330"/>
                </a:lnTo>
                <a:cubicBezTo>
                  <a:pt x="6854956" y="3323109"/>
                  <a:pt x="6854755" y="3321887"/>
                  <a:pt x="6854555" y="3320665"/>
                </a:cubicBezTo>
                <a:lnTo>
                  <a:pt x="6842483" y="3318413"/>
                </a:lnTo>
                <a:lnTo>
                  <a:pt x="6840027" y="3317245"/>
                </a:lnTo>
                <a:cubicBezTo>
                  <a:pt x="6835354" y="3315001"/>
                  <a:pt x="6830588" y="3312868"/>
                  <a:pt x="6825185" y="3311114"/>
                </a:cubicBezTo>
                <a:cubicBezTo>
                  <a:pt x="6810331" y="3324866"/>
                  <a:pt x="6776772" y="3298463"/>
                  <a:pt x="6774755" y="3312168"/>
                </a:cubicBezTo>
                <a:cubicBezTo>
                  <a:pt x="6742477" y="3304924"/>
                  <a:pt x="6749024" y="3319870"/>
                  <a:pt x="6728129" y="3301832"/>
                </a:cubicBezTo>
                <a:cubicBezTo>
                  <a:pt x="6661764" y="3299056"/>
                  <a:pt x="6593104" y="3275946"/>
                  <a:pt x="6527587" y="3280829"/>
                </a:cubicBezTo>
                <a:cubicBezTo>
                  <a:pt x="6542935" y="3276465"/>
                  <a:pt x="6531033" y="3266920"/>
                  <a:pt x="6511742" y="3266067"/>
                </a:cubicBezTo>
                <a:cubicBezTo>
                  <a:pt x="6570025" y="3248440"/>
                  <a:pt x="6418649" y="3271458"/>
                  <a:pt x="6434953" y="3253360"/>
                </a:cubicBezTo>
                <a:cubicBezTo>
                  <a:pt x="6407781" y="3267048"/>
                  <a:pt x="6300040" y="3274313"/>
                  <a:pt x="6292331" y="3255322"/>
                </a:cubicBezTo>
                <a:cubicBezTo>
                  <a:pt x="6242057" y="3246469"/>
                  <a:pt x="6188266" y="3249680"/>
                  <a:pt x="6149913" y="3232917"/>
                </a:cubicBezTo>
                <a:cubicBezTo>
                  <a:pt x="6144898" y="3234391"/>
                  <a:pt x="6139526" y="3235322"/>
                  <a:pt x="6133930" y="3235867"/>
                </a:cubicBezTo>
                <a:lnTo>
                  <a:pt x="6117554" y="3236464"/>
                </a:lnTo>
                <a:lnTo>
                  <a:pt x="6116039" y="3235720"/>
                </a:lnTo>
                <a:cubicBezTo>
                  <a:pt x="6108393" y="3233681"/>
                  <a:pt x="6102936" y="3233437"/>
                  <a:pt x="6098459" y="3233988"/>
                </a:cubicBezTo>
                <a:lnTo>
                  <a:pt x="6093630" y="3235240"/>
                </a:lnTo>
                <a:lnTo>
                  <a:pt x="6081261" y="3234563"/>
                </a:lnTo>
                <a:lnTo>
                  <a:pt x="6056067" y="3234608"/>
                </a:lnTo>
                <a:lnTo>
                  <a:pt x="6052129" y="3233324"/>
                </a:lnTo>
                <a:lnTo>
                  <a:pt x="6015338" y="3231378"/>
                </a:lnTo>
                <a:cubicBezTo>
                  <a:pt x="6015291" y="3231165"/>
                  <a:pt x="6015245" y="3230951"/>
                  <a:pt x="6015198" y="3230737"/>
                </a:cubicBezTo>
                <a:cubicBezTo>
                  <a:pt x="6014048" y="3229257"/>
                  <a:pt x="6011617" y="3228081"/>
                  <a:pt x="6006436" y="3227508"/>
                </a:cubicBezTo>
                <a:cubicBezTo>
                  <a:pt x="6019781" y="3219395"/>
                  <a:pt x="6005305" y="3223709"/>
                  <a:pt x="5988851" y="3222735"/>
                </a:cubicBezTo>
                <a:cubicBezTo>
                  <a:pt x="6005907" y="3209918"/>
                  <a:pt x="5955918" y="3212588"/>
                  <a:pt x="5952863" y="3204137"/>
                </a:cubicBezTo>
                <a:cubicBezTo>
                  <a:pt x="5940395" y="3203711"/>
                  <a:pt x="5927517" y="3203028"/>
                  <a:pt x="5914548" y="3202041"/>
                </a:cubicBezTo>
                <a:lnTo>
                  <a:pt x="5907020" y="3201283"/>
                </a:lnTo>
                <a:cubicBezTo>
                  <a:pt x="5906995" y="3201231"/>
                  <a:pt x="5906969" y="3201180"/>
                  <a:pt x="5906944" y="3201129"/>
                </a:cubicBezTo>
                <a:cubicBezTo>
                  <a:pt x="5905471" y="3200668"/>
                  <a:pt x="5903056" y="3200308"/>
                  <a:pt x="5899155" y="3200053"/>
                </a:cubicBezTo>
                <a:lnTo>
                  <a:pt x="5893294" y="3199901"/>
                </a:lnTo>
                <a:lnTo>
                  <a:pt x="5878691" y="3198431"/>
                </a:lnTo>
                <a:lnTo>
                  <a:pt x="5874165" y="3197003"/>
                </a:lnTo>
                <a:lnTo>
                  <a:pt x="5873092" y="3195108"/>
                </a:lnTo>
                <a:lnTo>
                  <a:pt x="5871658" y="3195162"/>
                </a:lnTo>
                <a:cubicBezTo>
                  <a:pt x="5860152" y="3197097"/>
                  <a:pt x="5855231" y="3201097"/>
                  <a:pt x="5846928" y="3187725"/>
                </a:cubicBezTo>
                <a:cubicBezTo>
                  <a:pt x="5821379" y="3190142"/>
                  <a:pt x="5819686" y="3182343"/>
                  <a:pt x="5788468" y="3176316"/>
                </a:cubicBezTo>
                <a:cubicBezTo>
                  <a:pt x="5773119" y="3179521"/>
                  <a:pt x="5762947" y="3176704"/>
                  <a:pt x="5753823" y="3171919"/>
                </a:cubicBezTo>
                <a:cubicBezTo>
                  <a:pt x="5721557" y="3170726"/>
                  <a:pt x="5694983" y="3162549"/>
                  <a:pt x="5660194" y="3157536"/>
                </a:cubicBezTo>
                <a:cubicBezTo>
                  <a:pt x="5619608" y="3159495"/>
                  <a:pt x="5604384" y="3146636"/>
                  <a:pt x="5567188" y="3141325"/>
                </a:cubicBezTo>
                <a:cubicBezTo>
                  <a:pt x="5530345" y="3148235"/>
                  <a:pt x="5543868" y="3129416"/>
                  <a:pt x="5526178" y="3123274"/>
                </a:cubicBezTo>
                <a:lnTo>
                  <a:pt x="5520866" y="3122322"/>
                </a:lnTo>
                <a:lnTo>
                  <a:pt x="5506009" y="3122332"/>
                </a:lnTo>
                <a:lnTo>
                  <a:pt x="5500363" y="3122766"/>
                </a:lnTo>
                <a:cubicBezTo>
                  <a:pt x="5496497" y="3122905"/>
                  <a:pt x="5493953" y="3122792"/>
                  <a:pt x="5492228" y="3122486"/>
                </a:cubicBezTo>
                <a:lnTo>
                  <a:pt x="5492044" y="3122342"/>
                </a:lnTo>
                <a:lnTo>
                  <a:pt x="5484386" y="3122347"/>
                </a:lnTo>
                <a:cubicBezTo>
                  <a:pt x="5471420" y="3122670"/>
                  <a:pt x="5458764" y="3123280"/>
                  <a:pt x="5446679" y="3124105"/>
                </a:cubicBezTo>
                <a:cubicBezTo>
                  <a:pt x="5437659" y="3116107"/>
                  <a:pt x="5392392" y="3123709"/>
                  <a:pt x="5399188" y="3109418"/>
                </a:cubicBezTo>
                <a:cubicBezTo>
                  <a:pt x="5382948" y="3110102"/>
                  <a:pt x="5372407" y="3115781"/>
                  <a:pt x="5379117" y="3106482"/>
                </a:cubicBezTo>
                <a:cubicBezTo>
                  <a:pt x="5373809" y="3106435"/>
                  <a:pt x="5370660" y="3105521"/>
                  <a:pt x="5368499" y="3104181"/>
                </a:cubicBezTo>
                <a:lnTo>
                  <a:pt x="5367902" y="3103566"/>
                </a:lnTo>
                <a:lnTo>
                  <a:pt x="5331747" y="3105319"/>
                </a:lnTo>
                <a:lnTo>
                  <a:pt x="5327095" y="3104450"/>
                </a:lnTo>
                <a:lnTo>
                  <a:pt x="5303337" y="3107003"/>
                </a:lnTo>
                <a:lnTo>
                  <a:pt x="5291164" y="3107570"/>
                </a:lnTo>
                <a:lnTo>
                  <a:pt x="5287515" y="3109282"/>
                </a:lnTo>
                <a:cubicBezTo>
                  <a:pt x="5283689" y="3110269"/>
                  <a:pt x="5278356" y="3110573"/>
                  <a:pt x="5269654" y="3109330"/>
                </a:cubicBezTo>
                <a:lnTo>
                  <a:pt x="5267681" y="3108752"/>
                </a:lnTo>
                <a:lnTo>
                  <a:pt x="5252655" y="3110969"/>
                </a:lnTo>
                <a:cubicBezTo>
                  <a:pt x="5247766" y="3112062"/>
                  <a:pt x="5243369" y="3113511"/>
                  <a:pt x="5239703" y="3115460"/>
                </a:cubicBezTo>
                <a:cubicBezTo>
                  <a:pt x="5191311" y="3102811"/>
                  <a:pt x="5142849" y="3111324"/>
                  <a:pt x="5088947" y="3107634"/>
                </a:cubicBezTo>
                <a:cubicBezTo>
                  <a:pt x="5027989" y="3108214"/>
                  <a:pt x="4985627" y="3110432"/>
                  <a:pt x="4945514" y="3110162"/>
                </a:cubicBezTo>
                <a:cubicBezTo>
                  <a:pt x="4926678" y="3111245"/>
                  <a:pt x="4789238" y="3111826"/>
                  <a:pt x="4800559" y="3106010"/>
                </a:cubicBezTo>
                <a:cubicBezTo>
                  <a:pt x="4742239" y="3117333"/>
                  <a:pt x="4708324" y="3101468"/>
                  <a:pt x="4643642" y="3105351"/>
                </a:cubicBezTo>
                <a:cubicBezTo>
                  <a:pt x="4610808" y="3089712"/>
                  <a:pt x="4627845" y="3103743"/>
                  <a:pt x="4592107" y="3099840"/>
                </a:cubicBezTo>
                <a:cubicBezTo>
                  <a:pt x="4600157" y="3113506"/>
                  <a:pt x="4549287" y="3090911"/>
                  <a:pt x="4545249" y="3105899"/>
                </a:cubicBezTo>
                <a:cubicBezTo>
                  <a:pt x="4538872" y="3104716"/>
                  <a:pt x="4532825" y="3103094"/>
                  <a:pt x="4526782" y="3101355"/>
                </a:cubicBezTo>
                <a:lnTo>
                  <a:pt x="4523614" y="3100453"/>
                </a:lnTo>
                <a:lnTo>
                  <a:pt x="4510579" y="3099442"/>
                </a:lnTo>
                <a:lnTo>
                  <a:pt x="4507348" y="3095901"/>
                </a:lnTo>
                <a:lnTo>
                  <a:pt x="4348949" y="3090220"/>
                </a:lnTo>
                <a:cubicBezTo>
                  <a:pt x="4335046" y="3092487"/>
                  <a:pt x="4290056" y="3092155"/>
                  <a:pt x="4280362" y="3087618"/>
                </a:cubicBezTo>
                <a:cubicBezTo>
                  <a:pt x="4270739" y="3086627"/>
                  <a:pt x="4260237" y="3088220"/>
                  <a:pt x="4254634" y="3083366"/>
                </a:cubicBezTo>
                <a:cubicBezTo>
                  <a:pt x="4233731" y="3080512"/>
                  <a:pt x="4185859" y="3073948"/>
                  <a:pt x="4154942" y="3070490"/>
                </a:cubicBezTo>
                <a:cubicBezTo>
                  <a:pt x="4138280" y="3076599"/>
                  <a:pt x="4112117" y="3064194"/>
                  <a:pt x="4069131" y="3062612"/>
                </a:cubicBezTo>
                <a:cubicBezTo>
                  <a:pt x="4050897" y="3069679"/>
                  <a:pt x="4040160" y="3061449"/>
                  <a:pt x="4005249" y="3070810"/>
                </a:cubicBezTo>
                <a:cubicBezTo>
                  <a:pt x="4003818" y="3069842"/>
                  <a:pt x="4002032" y="3068943"/>
                  <a:pt x="3999945" y="3068139"/>
                </a:cubicBezTo>
                <a:cubicBezTo>
                  <a:pt x="3987818" y="3063468"/>
                  <a:pt x="3968381" y="3062958"/>
                  <a:pt x="3956529" y="3067000"/>
                </a:cubicBezTo>
                <a:cubicBezTo>
                  <a:pt x="3900898" y="3079382"/>
                  <a:pt x="3850463" y="3077929"/>
                  <a:pt x="3803031" y="3079823"/>
                </a:cubicBezTo>
                <a:cubicBezTo>
                  <a:pt x="3749421" y="3080464"/>
                  <a:pt x="3785521" y="3065630"/>
                  <a:pt x="3718229" y="3077134"/>
                </a:cubicBezTo>
                <a:cubicBezTo>
                  <a:pt x="3711244" y="3071611"/>
                  <a:pt x="3702770" y="3071184"/>
                  <a:pt x="3688357" y="3073468"/>
                </a:cubicBezTo>
                <a:cubicBezTo>
                  <a:pt x="3662326" y="3073378"/>
                  <a:pt x="3664937" y="3059899"/>
                  <a:pt x="3638298" y="3067494"/>
                </a:cubicBezTo>
                <a:cubicBezTo>
                  <a:pt x="3643333" y="3060328"/>
                  <a:pt x="3589079" y="3063658"/>
                  <a:pt x="3601443" y="3056355"/>
                </a:cubicBezTo>
                <a:cubicBezTo>
                  <a:pt x="3584797" y="3049384"/>
                  <a:pt x="3575923" y="3060108"/>
                  <a:pt x="3559361" y="3054005"/>
                </a:cubicBezTo>
                <a:cubicBezTo>
                  <a:pt x="3540444" y="3052269"/>
                  <a:pt x="3569896" y="3061996"/>
                  <a:pt x="3548859" y="3062094"/>
                </a:cubicBezTo>
                <a:cubicBezTo>
                  <a:pt x="3523419" y="3060901"/>
                  <a:pt x="3522848" y="3074222"/>
                  <a:pt x="3504082" y="3056779"/>
                </a:cubicBezTo>
                <a:lnTo>
                  <a:pt x="3436234" y="3047769"/>
                </a:lnTo>
                <a:cubicBezTo>
                  <a:pt x="3420764" y="3051629"/>
                  <a:pt x="3408644" y="3049227"/>
                  <a:pt x="3396914" y="3044803"/>
                </a:cubicBezTo>
                <a:cubicBezTo>
                  <a:pt x="3361398" y="3044955"/>
                  <a:pt x="3329425" y="3037856"/>
                  <a:pt x="3289720" y="3034278"/>
                </a:cubicBezTo>
                <a:cubicBezTo>
                  <a:pt x="3246348" y="3037943"/>
                  <a:pt x="3224942" y="3025667"/>
                  <a:pt x="3182509" y="3021890"/>
                </a:cubicBezTo>
                <a:cubicBezTo>
                  <a:pt x="3139731" y="3031583"/>
                  <a:pt x="3155749" y="3004773"/>
                  <a:pt x="3119879" y="3004134"/>
                </a:cubicBezTo>
                <a:cubicBezTo>
                  <a:pt x="3060941" y="3012153"/>
                  <a:pt x="3121880" y="2995117"/>
                  <a:pt x="3031656" y="2995077"/>
                </a:cubicBezTo>
                <a:cubicBezTo>
                  <a:pt x="3026453" y="2996603"/>
                  <a:pt x="3015685" y="2994367"/>
                  <a:pt x="3017018" y="2992034"/>
                </a:cubicBezTo>
                <a:cubicBezTo>
                  <a:pt x="2997245" y="2992118"/>
                  <a:pt x="2941342" y="2976346"/>
                  <a:pt x="2913012" y="2978042"/>
                </a:cubicBezTo>
                <a:cubicBezTo>
                  <a:pt x="2858481" y="2969139"/>
                  <a:pt x="2831094" y="2979433"/>
                  <a:pt x="2791382" y="2975899"/>
                </a:cubicBezTo>
                <a:cubicBezTo>
                  <a:pt x="2745836" y="2966063"/>
                  <a:pt x="2719288" y="2957529"/>
                  <a:pt x="2639738" y="2936567"/>
                </a:cubicBezTo>
                <a:lnTo>
                  <a:pt x="2369741" y="2876435"/>
                </a:lnTo>
                <a:cubicBezTo>
                  <a:pt x="2269614" y="2832081"/>
                  <a:pt x="2140023" y="2856176"/>
                  <a:pt x="2078755" y="2852909"/>
                </a:cubicBezTo>
                <a:cubicBezTo>
                  <a:pt x="2053362" y="2866100"/>
                  <a:pt x="2032778" y="2851474"/>
                  <a:pt x="2002128" y="2856835"/>
                </a:cubicBezTo>
                <a:cubicBezTo>
                  <a:pt x="1933939" y="2859736"/>
                  <a:pt x="1866254" y="2874726"/>
                  <a:pt x="1777746" y="2864566"/>
                </a:cubicBezTo>
                <a:cubicBezTo>
                  <a:pt x="1737851" y="2905864"/>
                  <a:pt x="1634115" y="2880970"/>
                  <a:pt x="1549425" y="2904556"/>
                </a:cubicBezTo>
                <a:cubicBezTo>
                  <a:pt x="1500265" y="2909373"/>
                  <a:pt x="1423030" y="2888862"/>
                  <a:pt x="1405992" y="2911144"/>
                </a:cubicBezTo>
                <a:cubicBezTo>
                  <a:pt x="1383494" y="2897507"/>
                  <a:pt x="1362438" y="2919536"/>
                  <a:pt x="1337848" y="2921491"/>
                </a:cubicBezTo>
                <a:cubicBezTo>
                  <a:pt x="1318218" y="2912820"/>
                  <a:pt x="1308478" y="2920319"/>
                  <a:pt x="1290645" y="2921985"/>
                </a:cubicBezTo>
                <a:cubicBezTo>
                  <a:pt x="1282569" y="2916637"/>
                  <a:pt x="1267476" y="2916916"/>
                  <a:pt x="1262341" y="2923190"/>
                </a:cubicBezTo>
                <a:cubicBezTo>
                  <a:pt x="1269627" y="2937654"/>
                  <a:pt x="1217209" y="2930439"/>
                  <a:pt x="1213314" y="2940415"/>
                </a:cubicBezTo>
                <a:cubicBezTo>
                  <a:pt x="1182890" y="2942495"/>
                  <a:pt x="1050782" y="2929830"/>
                  <a:pt x="1028405" y="2945799"/>
                </a:cubicBezTo>
                <a:cubicBezTo>
                  <a:pt x="966896" y="2953381"/>
                  <a:pt x="877997" y="2927977"/>
                  <a:pt x="851857" y="2928423"/>
                </a:cubicBezTo>
                <a:cubicBezTo>
                  <a:pt x="825919" y="2899251"/>
                  <a:pt x="699677" y="2976135"/>
                  <a:pt x="588681" y="2977769"/>
                </a:cubicBezTo>
                <a:cubicBezTo>
                  <a:pt x="573724" y="2974953"/>
                  <a:pt x="565729" y="2974991"/>
                  <a:pt x="561717" y="2981641"/>
                </a:cubicBezTo>
                <a:cubicBezTo>
                  <a:pt x="532860" y="2985482"/>
                  <a:pt x="475932" y="2991762"/>
                  <a:pt x="415541" y="3000819"/>
                </a:cubicBezTo>
                <a:cubicBezTo>
                  <a:pt x="370154" y="3008289"/>
                  <a:pt x="146634" y="3001788"/>
                  <a:pt x="86183" y="3009699"/>
                </a:cubicBezTo>
                <a:lnTo>
                  <a:pt x="0" y="3044978"/>
                </a:lnTo>
                <a:close/>
              </a:path>
            </a:pathLst>
          </a:custGeom>
        </p:spPr>
      </p:pic>
      <p:sp>
        <p:nvSpPr>
          <p:cNvPr id="3" name="Content Placeholder 2">
            <a:extLst>
              <a:ext uri="{FF2B5EF4-FFF2-40B4-BE49-F238E27FC236}">
                <a16:creationId xmlns:a16="http://schemas.microsoft.com/office/drawing/2014/main" id="{63BDD8A4-EC86-9116-99D4-0380CE9C71A4}"/>
              </a:ext>
            </a:extLst>
          </p:cNvPr>
          <p:cNvSpPr>
            <a:spLocks noGrp="1"/>
          </p:cNvSpPr>
          <p:nvPr>
            <p:ph idx="1"/>
          </p:nvPr>
        </p:nvSpPr>
        <p:spPr>
          <a:xfrm>
            <a:off x="3985953" y="2786657"/>
            <a:ext cx="3943350" cy="1799035"/>
          </a:xfrm>
        </p:spPr>
        <p:txBody>
          <a:bodyPr anchor="ctr">
            <a:normAutofit/>
          </a:bodyPr>
          <a:lstStyle/>
          <a:p>
            <a:r>
              <a:rPr lang="en-US" sz="1200" dirty="0"/>
              <a:t>Pros: </a:t>
            </a:r>
          </a:p>
          <a:p>
            <a:pPr lvl="1"/>
            <a:r>
              <a:rPr lang="en-US" sz="900" dirty="0"/>
              <a:t>Away from the important structures</a:t>
            </a:r>
          </a:p>
          <a:p>
            <a:pPr lvl="1"/>
            <a:r>
              <a:rPr lang="en-US" sz="900" dirty="0"/>
              <a:t>Includes the lateral femoral cutaneous nerve</a:t>
            </a:r>
            <a:endParaRPr lang="en-US" sz="1200" dirty="0"/>
          </a:p>
          <a:p>
            <a:r>
              <a:rPr lang="en-US" sz="1200" dirty="0"/>
              <a:t>Cons:</a:t>
            </a:r>
          </a:p>
          <a:p>
            <a:pPr lvl="1"/>
            <a:r>
              <a:rPr lang="en-US" sz="900" dirty="0"/>
              <a:t>Much harder to find the plane</a:t>
            </a:r>
            <a:r>
              <a:rPr lang="en-US" sz="900" b="1" dirty="0"/>
              <a:t>, higher failure rate</a:t>
            </a:r>
          </a:p>
          <a:p>
            <a:pPr lvl="1"/>
            <a:r>
              <a:rPr lang="en-US" sz="900" dirty="0"/>
              <a:t>Requires large volume of anesthetic</a:t>
            </a:r>
          </a:p>
          <a:p>
            <a:pPr lvl="1"/>
            <a:r>
              <a:rPr lang="en-US" sz="900" dirty="0"/>
              <a:t>MUST layer out, or it will not work </a:t>
            </a:r>
          </a:p>
          <a:p>
            <a:endParaRPr lang="en-US" sz="1200" dirty="0"/>
          </a:p>
        </p:txBody>
      </p:sp>
      <p:pic>
        <p:nvPicPr>
          <p:cNvPr id="7" name="Picture 6">
            <a:extLst>
              <a:ext uri="{FF2B5EF4-FFF2-40B4-BE49-F238E27FC236}">
                <a16:creationId xmlns:a16="http://schemas.microsoft.com/office/drawing/2014/main" id="{0C526D07-9F8E-A1E7-5EDF-044539ECDFCC}"/>
              </a:ext>
            </a:extLst>
          </p:cNvPr>
          <p:cNvPicPr>
            <a:picLocks noChangeAspect="1"/>
          </p:cNvPicPr>
          <p:nvPr/>
        </p:nvPicPr>
        <p:blipFill>
          <a:blip r:embed="rId3"/>
          <a:stretch>
            <a:fillRect/>
          </a:stretch>
        </p:blipFill>
        <p:spPr>
          <a:xfrm>
            <a:off x="7550411" y="2365518"/>
            <a:ext cx="1279264" cy="2571750"/>
          </a:xfrm>
          <a:prstGeom prst="rect">
            <a:avLst/>
          </a:prstGeom>
        </p:spPr>
      </p:pic>
    </p:spTree>
    <p:extLst>
      <p:ext uri="{BB962C8B-B14F-4D97-AF65-F5344CB8AC3E}">
        <p14:creationId xmlns:p14="http://schemas.microsoft.com/office/powerpoint/2010/main" val="5145410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C136E-8F73-0B3F-80A6-4A1173B7D695}"/>
              </a:ext>
            </a:extLst>
          </p:cNvPr>
          <p:cNvSpPr>
            <a:spLocks noGrp="1"/>
          </p:cNvSpPr>
          <p:nvPr>
            <p:ph type="title"/>
          </p:nvPr>
        </p:nvSpPr>
        <p:spPr>
          <a:xfrm>
            <a:off x="480060" y="244027"/>
            <a:ext cx="3276452" cy="1467631"/>
          </a:xfrm>
        </p:spPr>
        <p:txBody>
          <a:bodyPr anchor="b">
            <a:normAutofit fontScale="90000"/>
          </a:bodyPr>
          <a:lstStyle/>
          <a:p>
            <a:r>
              <a:rPr lang="en-US" sz="3150"/>
              <a:t>PENG (Pericapsular Nerve Group) Block</a:t>
            </a:r>
          </a:p>
        </p:txBody>
      </p:sp>
      <p:sp>
        <p:nvSpPr>
          <p:cNvPr id="3" name="Content Placeholder 2">
            <a:extLst>
              <a:ext uri="{FF2B5EF4-FFF2-40B4-BE49-F238E27FC236}">
                <a16:creationId xmlns:a16="http://schemas.microsoft.com/office/drawing/2014/main" id="{63BDD8A4-EC86-9116-99D4-0380CE9C71A4}"/>
              </a:ext>
            </a:extLst>
          </p:cNvPr>
          <p:cNvSpPr>
            <a:spLocks noGrp="1"/>
          </p:cNvSpPr>
          <p:nvPr>
            <p:ph idx="1"/>
          </p:nvPr>
        </p:nvSpPr>
        <p:spPr>
          <a:xfrm>
            <a:off x="480060" y="2154674"/>
            <a:ext cx="3182692" cy="2490501"/>
          </a:xfrm>
        </p:spPr>
        <p:txBody>
          <a:bodyPr>
            <a:normAutofit fontScale="92500" lnSpcReduction="10000"/>
          </a:bodyPr>
          <a:lstStyle/>
          <a:p>
            <a:r>
              <a:rPr lang="en-US" sz="1125" dirty="0"/>
              <a:t>Pros:  </a:t>
            </a:r>
          </a:p>
          <a:p>
            <a:pPr lvl="1"/>
            <a:r>
              <a:rPr lang="en-US" sz="1125" dirty="0"/>
              <a:t>easy landmarks, and away from important structures</a:t>
            </a:r>
          </a:p>
          <a:p>
            <a:pPr lvl="1"/>
            <a:r>
              <a:rPr lang="en-US" sz="1125" dirty="0"/>
              <a:t>Motor sparing,</a:t>
            </a:r>
          </a:p>
          <a:p>
            <a:pPr lvl="1"/>
            <a:r>
              <a:rPr lang="en-US" sz="1125" dirty="0">
                <a:latin typeface="Times New Roman" panose="02020603050405020304" pitchFamily="18" charset="0"/>
              </a:rPr>
              <a:t>more complete analgesia to the hip by depositing local anesthetic within the myofascial plane of the psoas muscle and superior pubic ramus</a:t>
            </a:r>
          </a:p>
          <a:p>
            <a:pPr lvl="1"/>
            <a:r>
              <a:rPr lang="en-US" sz="1125" dirty="0"/>
              <a:t>Provides analgesia for acetabulum and pubic rami fractures​</a:t>
            </a:r>
          </a:p>
          <a:p>
            <a:endParaRPr lang="en-US" sz="1125" dirty="0"/>
          </a:p>
          <a:p>
            <a:r>
              <a:rPr lang="en-US" sz="1125" dirty="0"/>
              <a:t>Cons:</a:t>
            </a:r>
          </a:p>
          <a:p>
            <a:pPr lvl="1"/>
            <a:r>
              <a:rPr lang="en-US" sz="1125" dirty="0"/>
              <a:t>Deeper location </a:t>
            </a:r>
          </a:p>
          <a:p>
            <a:pPr lvl="1"/>
            <a:r>
              <a:rPr lang="en-US" sz="1125" dirty="0" err="1"/>
              <a:t>Potentiallhy</a:t>
            </a:r>
            <a:r>
              <a:rPr lang="en-US" sz="1125" dirty="0"/>
              <a:t> more painful</a:t>
            </a:r>
          </a:p>
          <a:p>
            <a:pPr marL="342900" lvl="1" indent="0">
              <a:buNone/>
            </a:pPr>
            <a:endParaRPr lang="en-US" sz="1125" dirty="0"/>
          </a:p>
          <a:p>
            <a:pPr lvl="1"/>
            <a:endParaRPr lang="en-US" sz="1125" dirty="0"/>
          </a:p>
          <a:p>
            <a:endParaRPr lang="en-US" sz="1125" dirty="0"/>
          </a:p>
        </p:txBody>
      </p:sp>
      <p:pic>
        <p:nvPicPr>
          <p:cNvPr id="5" name="Picture 4" descr="A picture containing map&#10;&#10;Description automatically generated">
            <a:extLst>
              <a:ext uri="{FF2B5EF4-FFF2-40B4-BE49-F238E27FC236}">
                <a16:creationId xmlns:a16="http://schemas.microsoft.com/office/drawing/2014/main" id="{A475A6B4-B781-2DFE-9AB6-1462F337B181}"/>
              </a:ext>
            </a:extLst>
          </p:cNvPr>
          <p:cNvPicPr>
            <a:picLocks noChangeAspect="1"/>
          </p:cNvPicPr>
          <p:nvPr/>
        </p:nvPicPr>
        <p:blipFill rotWithShape="1">
          <a:blip r:embed="rId2"/>
          <a:srcRect l="15795" r="20512"/>
          <a:stretch/>
        </p:blipFill>
        <p:spPr>
          <a:xfrm>
            <a:off x="3983777" y="7"/>
            <a:ext cx="5159081"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3271022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2F520-D5DB-70C1-F690-C1951961B869}"/>
              </a:ext>
            </a:extLst>
          </p:cNvPr>
          <p:cNvSpPr>
            <a:spLocks noGrp="1"/>
          </p:cNvSpPr>
          <p:nvPr>
            <p:ph type="title"/>
          </p:nvPr>
        </p:nvSpPr>
        <p:spPr/>
        <p:txBody>
          <a:bodyPr/>
          <a:lstStyle/>
          <a:p>
            <a:endParaRPr lang="en-US" dirty="0"/>
          </a:p>
        </p:txBody>
      </p:sp>
      <p:pic>
        <p:nvPicPr>
          <p:cNvPr id="1026" name="Picture 2">
            <a:extLst>
              <a:ext uri="{FF2B5EF4-FFF2-40B4-BE49-F238E27FC236}">
                <a16:creationId xmlns:a16="http://schemas.microsoft.com/office/drawing/2014/main" id="{8B9E8CD5-CC1B-15D1-C342-FD98EE58E40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69054" y="1369219"/>
            <a:ext cx="5805893" cy="3263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22064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6596B6AE-A205-7264-1FA0-630F926B19D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82600" y="946214"/>
            <a:ext cx="8178800" cy="3251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31140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2B42C4-31C4-ADAD-8C64-A06B861B1D1F}"/>
              </a:ext>
            </a:extLst>
          </p:cNvPr>
          <p:cNvSpPr>
            <a:spLocks noGrp="1"/>
          </p:cNvSpPr>
          <p:nvPr>
            <p:ph idx="1"/>
          </p:nvPr>
        </p:nvSpPr>
        <p:spPr/>
        <p:txBody>
          <a:bodyPr/>
          <a:lstStyle/>
          <a:p>
            <a:endParaRPr lang="en-US"/>
          </a:p>
        </p:txBody>
      </p:sp>
      <p:pic>
        <p:nvPicPr>
          <p:cNvPr id="4" name="Picture 2">
            <a:extLst>
              <a:ext uri="{FF2B5EF4-FFF2-40B4-BE49-F238E27FC236}">
                <a16:creationId xmlns:a16="http://schemas.microsoft.com/office/drawing/2014/main" id="{C6E1F1B2-E853-EB53-B9B8-E66A2B2E51E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08" t="50000" r="1159" b="2352"/>
          <a:stretch/>
        </p:blipFill>
        <p:spPr bwMode="auto">
          <a:xfrm>
            <a:off x="82550" y="264182"/>
            <a:ext cx="8978901" cy="4368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784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81118E7E-BA0E-589A-C2C4-4D320F34808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5112" y="0"/>
            <a:ext cx="5092908" cy="50929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2BE1F225-EDF5-AD19-5164-F534692811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6497" y="520701"/>
            <a:ext cx="4597504" cy="4597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427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3C51ADB3-AB51-9437-0CAB-972B32E6688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8478" r="16147" b="14977"/>
          <a:stretch/>
        </p:blipFill>
        <p:spPr bwMode="auto">
          <a:xfrm>
            <a:off x="242596" y="161637"/>
            <a:ext cx="5740659" cy="419963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C000C1B4-3F58-A545-02DC-0184756A2B3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354" t="-341" r="34422" b="12903"/>
          <a:stretch/>
        </p:blipFill>
        <p:spPr bwMode="auto">
          <a:xfrm>
            <a:off x="6242180" y="161637"/>
            <a:ext cx="2659224" cy="418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0727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gure 4: Schematic drawing (A) and ultrasound image (B) of the classic location of the PENG block. Note the fascia iliaca in relation to the femoral nerve, femoral artery (FA), and femoral vein (FV). Note the anterior inferior iliac spine (AIIS), iliopubic eminence (IPE), and psoas tendon (PT).">
            <a:extLst>
              <a:ext uri="{FF2B5EF4-FFF2-40B4-BE49-F238E27FC236}">
                <a16:creationId xmlns:a16="http://schemas.microsoft.com/office/drawing/2014/main" id="{F689C557-A37B-38E0-BC85-6FE50B3B8DD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951" y="-1"/>
            <a:ext cx="8658768" cy="427165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Figure 5: The block needle comes from a lateral to medial approach to deposit anesthetic under the iliacus muscle. The goal is to spread anechoic anesthetic (yellow circles) under the psoas tendon between the iliacus muscle and the bony ramus.">
            <a:extLst>
              <a:ext uri="{FF2B5EF4-FFF2-40B4-BE49-F238E27FC236}">
                <a16:creationId xmlns:a16="http://schemas.microsoft.com/office/drawing/2014/main" id="{BBD58A67-F65F-DBC1-306F-38C63E303E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8629612" cy="4271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3597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3429" b="100000" l="9429" r="82134"/>
                    </a14:imgEffect>
                  </a14:imgLayer>
                </a14:imgProps>
              </a:ext>
            </a:extLst>
          </a:blip>
          <a:stretch>
            <a:fillRect/>
          </a:stretch>
        </p:blipFill>
        <p:spPr>
          <a:xfrm>
            <a:off x="3057978" y="-253870"/>
            <a:ext cx="6086022" cy="5285627"/>
          </a:xfrm>
          <a:prstGeom prst="rect">
            <a:avLst/>
          </a:prstGeom>
        </p:spPr>
      </p:pic>
      <p:sp>
        <p:nvSpPr>
          <p:cNvPr id="5" name="Title 1"/>
          <p:cNvSpPr txBox="1">
            <a:spLocks/>
          </p:cNvSpPr>
          <p:nvPr/>
        </p:nvSpPr>
        <p:spPr>
          <a:xfrm>
            <a:off x="575030" y="2157166"/>
            <a:ext cx="7624799" cy="18288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dirty="0">
                <a:solidFill>
                  <a:srgbClr val="FDE135"/>
                </a:solidFill>
              </a:rPr>
              <a:t>Pop </a:t>
            </a:r>
            <a:r>
              <a:rPr lang="mr-IN" sz="4000" dirty="0">
                <a:solidFill>
                  <a:srgbClr val="FDE135"/>
                </a:solidFill>
              </a:rPr>
              <a:t>–</a:t>
            </a:r>
            <a:r>
              <a:rPr lang="en-US" sz="4000" dirty="0">
                <a:solidFill>
                  <a:srgbClr val="FDE135"/>
                </a:solidFill>
              </a:rPr>
              <a:t> Sciatic </a:t>
            </a:r>
          </a:p>
        </p:txBody>
      </p:sp>
    </p:spTree>
    <p:extLst>
      <p:ext uri="{BB962C8B-B14F-4D97-AF65-F5344CB8AC3E}">
        <p14:creationId xmlns:p14="http://schemas.microsoft.com/office/powerpoint/2010/main" val="16414694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9190" y="209613"/>
            <a:ext cx="7624799" cy="1828800"/>
          </a:xfrm>
        </p:spPr>
        <p:txBody>
          <a:bodyPr/>
          <a:lstStyle/>
          <a:p>
            <a:r>
              <a:rPr lang="en-US" dirty="0">
                <a:solidFill>
                  <a:srgbClr val="FDE135"/>
                </a:solidFill>
              </a:rPr>
              <a:t>Pop </a:t>
            </a:r>
            <a:r>
              <a:rPr lang="mr-IN" dirty="0">
                <a:solidFill>
                  <a:srgbClr val="FDE135"/>
                </a:solidFill>
              </a:rPr>
              <a:t>–</a:t>
            </a:r>
            <a:r>
              <a:rPr lang="en-US" dirty="0">
                <a:solidFill>
                  <a:srgbClr val="FDE135"/>
                </a:solidFill>
              </a:rPr>
              <a:t> Sciatic </a:t>
            </a:r>
          </a:p>
        </p:txBody>
      </p:sp>
      <p:sp>
        <p:nvSpPr>
          <p:cNvPr id="3" name="Text Placeholder 2"/>
          <p:cNvSpPr>
            <a:spLocks noGrp="1"/>
          </p:cNvSpPr>
          <p:nvPr>
            <p:ph type="body" idx="1"/>
          </p:nvPr>
        </p:nvSpPr>
        <p:spPr>
          <a:xfrm>
            <a:off x="94617" y="1314513"/>
            <a:ext cx="4693283" cy="3438286"/>
          </a:xfrm>
        </p:spPr>
        <p:txBody>
          <a:bodyPr>
            <a:noAutofit/>
          </a:bodyPr>
          <a:lstStyle/>
          <a:p>
            <a:pPr marL="457200" indent="-457200">
              <a:buFont typeface="Arial" charset="0"/>
              <a:buChar char="•"/>
            </a:pPr>
            <a:r>
              <a:rPr lang="en-US" sz="2800" dirty="0"/>
              <a:t>Lower extremity fractures</a:t>
            </a:r>
          </a:p>
          <a:p>
            <a:pPr marL="457200" indent="-457200">
              <a:buFont typeface="Arial" charset="0"/>
              <a:buChar char="•"/>
            </a:pPr>
            <a:r>
              <a:rPr lang="en-US" sz="2800" dirty="0"/>
              <a:t>Abscess</a:t>
            </a:r>
          </a:p>
          <a:p>
            <a:pPr marL="457200" indent="-457200">
              <a:buFont typeface="Arial" charset="0"/>
              <a:buChar char="•"/>
            </a:pPr>
            <a:r>
              <a:rPr lang="en-US" sz="2800" dirty="0"/>
              <a:t>Burns</a:t>
            </a:r>
          </a:p>
          <a:p>
            <a:pPr marL="457200" indent="-457200">
              <a:buFont typeface="Arial" charset="0"/>
              <a:buChar char="•"/>
            </a:pPr>
            <a:r>
              <a:rPr lang="en-US" sz="2800" dirty="0"/>
              <a:t>Achilles tear</a:t>
            </a:r>
          </a:p>
          <a:p>
            <a:pPr marL="457200" indent="-457200">
              <a:buFont typeface="Arial" charset="0"/>
              <a:buChar char="•"/>
            </a:pPr>
            <a:r>
              <a:rPr lang="en-US" sz="2800" i="1" dirty="0"/>
              <a:t>Doesn’t involve skin of saphenous distribution</a:t>
            </a:r>
          </a:p>
        </p:txBody>
      </p:sp>
      <p:pic>
        <p:nvPicPr>
          <p:cNvPr id="4" name="Picture 3" descr="Screen Shot 2015-10-28 at 7.45.2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9317" y="209613"/>
            <a:ext cx="1955800" cy="4737100"/>
          </a:xfrm>
          <a:prstGeom prst="rect">
            <a:avLst/>
          </a:prstGeom>
        </p:spPr>
      </p:pic>
      <p:pic>
        <p:nvPicPr>
          <p:cNvPr id="5" name="Picture 4" descr="Screen Shot 2015-10-28 at 7.45.54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6400" y="209613"/>
            <a:ext cx="1930400" cy="4737100"/>
          </a:xfrm>
          <a:prstGeom prst="rect">
            <a:avLst/>
          </a:prstGeom>
        </p:spPr>
      </p:pic>
    </p:spTree>
    <p:extLst>
      <p:ext uri="{BB962C8B-B14F-4D97-AF65-F5344CB8AC3E}">
        <p14:creationId xmlns:p14="http://schemas.microsoft.com/office/powerpoint/2010/main" val="9777074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10-28 at 7.49.2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9476" y="0"/>
            <a:ext cx="5924663" cy="5143500"/>
          </a:xfrm>
          <a:prstGeom prst="rect">
            <a:avLst/>
          </a:prstGeom>
        </p:spPr>
      </p:pic>
      <p:sp>
        <p:nvSpPr>
          <p:cNvPr id="2" name="TextBox 1"/>
          <p:cNvSpPr txBox="1"/>
          <p:nvPr/>
        </p:nvSpPr>
        <p:spPr>
          <a:xfrm>
            <a:off x="3314696" y="60355"/>
            <a:ext cx="901209" cy="523220"/>
          </a:xfrm>
          <a:prstGeom prst="rect">
            <a:avLst/>
          </a:prstGeom>
          <a:solidFill>
            <a:schemeClr val="bg1"/>
          </a:solidFill>
        </p:spPr>
        <p:txBody>
          <a:bodyPr wrap="none" rtlCol="0">
            <a:spAutoFit/>
          </a:bodyPr>
          <a:lstStyle/>
          <a:p>
            <a:r>
              <a:rPr lang="en-US">
                <a:solidFill>
                  <a:schemeClr val="tx1"/>
                </a:solidFill>
              </a:rPr>
              <a:t>Peroneal</a:t>
            </a:r>
          </a:p>
          <a:p>
            <a:pPr algn="ctr"/>
            <a:r>
              <a:rPr lang="en-US" dirty="0">
                <a:solidFill>
                  <a:schemeClr val="tx1"/>
                </a:solidFill>
              </a:rPr>
              <a:t>Nerve</a:t>
            </a:r>
          </a:p>
        </p:txBody>
      </p:sp>
      <p:sp>
        <p:nvSpPr>
          <p:cNvPr id="5" name="TextBox 4"/>
          <p:cNvSpPr txBox="1"/>
          <p:nvPr/>
        </p:nvSpPr>
        <p:spPr>
          <a:xfrm>
            <a:off x="4948264" y="60355"/>
            <a:ext cx="662361" cy="523220"/>
          </a:xfrm>
          <a:prstGeom prst="rect">
            <a:avLst/>
          </a:prstGeom>
          <a:solidFill>
            <a:schemeClr val="bg1"/>
          </a:solidFill>
        </p:spPr>
        <p:txBody>
          <a:bodyPr wrap="none" rtlCol="0">
            <a:spAutoFit/>
          </a:bodyPr>
          <a:lstStyle/>
          <a:p>
            <a:pPr algn="ctr"/>
            <a:r>
              <a:rPr lang="en-US" dirty="0" err="1">
                <a:solidFill>
                  <a:schemeClr val="tx1"/>
                </a:solidFill>
              </a:rPr>
              <a:t>Tibial</a:t>
            </a:r>
            <a:endParaRPr lang="en-US" dirty="0">
              <a:solidFill>
                <a:schemeClr val="tx1"/>
              </a:solidFill>
            </a:endParaRPr>
          </a:p>
          <a:p>
            <a:pPr algn="ctr"/>
            <a:r>
              <a:rPr lang="en-US" dirty="0">
                <a:solidFill>
                  <a:schemeClr val="tx1"/>
                </a:solidFill>
              </a:rPr>
              <a:t>Nerve</a:t>
            </a:r>
          </a:p>
        </p:txBody>
      </p:sp>
      <p:sp>
        <p:nvSpPr>
          <p:cNvPr id="6" name="TextBox 5"/>
          <p:cNvSpPr txBox="1"/>
          <p:nvPr/>
        </p:nvSpPr>
        <p:spPr>
          <a:xfrm>
            <a:off x="6721039" y="1371600"/>
            <a:ext cx="922047" cy="523220"/>
          </a:xfrm>
          <a:prstGeom prst="rect">
            <a:avLst/>
          </a:prstGeom>
          <a:solidFill>
            <a:schemeClr val="bg1"/>
          </a:solidFill>
        </p:spPr>
        <p:txBody>
          <a:bodyPr wrap="none" rtlCol="0">
            <a:spAutoFit/>
          </a:bodyPr>
          <a:lstStyle/>
          <a:p>
            <a:pPr algn="ctr"/>
            <a:r>
              <a:rPr lang="en-US" dirty="0">
                <a:solidFill>
                  <a:schemeClr val="tx1"/>
                </a:solidFill>
              </a:rPr>
              <a:t>Popliteal </a:t>
            </a:r>
          </a:p>
          <a:p>
            <a:pPr algn="ctr"/>
            <a:r>
              <a:rPr lang="en-US" dirty="0">
                <a:solidFill>
                  <a:schemeClr val="tx1"/>
                </a:solidFill>
              </a:rPr>
              <a:t>Vessels</a:t>
            </a:r>
          </a:p>
        </p:txBody>
      </p:sp>
    </p:spTree>
    <p:extLst>
      <p:ext uri="{BB962C8B-B14F-4D97-AF65-F5344CB8AC3E}">
        <p14:creationId xmlns:p14="http://schemas.microsoft.com/office/powerpoint/2010/main" val="30176734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ciatic.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8232" y="0"/>
            <a:ext cx="7056438" cy="5143500"/>
          </a:xfrm>
          <a:prstGeom prst="rect">
            <a:avLst/>
          </a:prstGeom>
        </p:spPr>
      </p:pic>
    </p:spTree>
    <p:extLst>
      <p:ext uri="{BB962C8B-B14F-4D97-AF65-F5344CB8AC3E}">
        <p14:creationId xmlns:p14="http://schemas.microsoft.com/office/powerpoint/2010/main" val="3014035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4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r="1666"/>
          <a:stretch/>
        </p:blipFill>
        <p:spPr>
          <a:xfrm>
            <a:off x="1397000" y="0"/>
            <a:ext cx="6743700" cy="5143500"/>
          </a:xfrm>
          <a:prstGeom prst="rect">
            <a:avLst/>
          </a:prstGeom>
        </p:spPr>
      </p:pic>
      <p:sp>
        <p:nvSpPr>
          <p:cNvPr id="2" name="Title 1"/>
          <p:cNvSpPr>
            <a:spLocks noGrp="1"/>
          </p:cNvSpPr>
          <p:nvPr>
            <p:ph type="ctrTitle"/>
          </p:nvPr>
        </p:nvSpPr>
        <p:spPr>
          <a:xfrm>
            <a:off x="0" y="0"/>
            <a:ext cx="4127500" cy="1270000"/>
          </a:xfrm>
          <a:solidFill>
            <a:schemeClr val="bg1"/>
          </a:solidFill>
          <a:ln>
            <a:solidFill>
              <a:schemeClr val="bg1"/>
            </a:solidFill>
          </a:ln>
        </p:spPr>
        <p:txBody>
          <a:bodyPr>
            <a:normAutofit fontScale="90000"/>
          </a:bodyPr>
          <a:lstStyle/>
          <a:p>
            <a:r>
              <a:rPr lang="en-US" dirty="0"/>
              <a:t>Posterior </a:t>
            </a:r>
            <a:r>
              <a:rPr lang="en-US" dirty="0" err="1"/>
              <a:t>Tibial</a:t>
            </a:r>
            <a:r>
              <a:rPr lang="en-US" dirty="0"/>
              <a:t> Nerve</a:t>
            </a:r>
          </a:p>
        </p:txBody>
      </p:sp>
    </p:spTree>
    <p:extLst>
      <p:ext uri="{BB962C8B-B14F-4D97-AF65-F5344CB8AC3E}">
        <p14:creationId xmlns:p14="http://schemas.microsoft.com/office/powerpoint/2010/main" val="4450798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06438" y="-288397"/>
            <a:ext cx="7624762" cy="1828800"/>
          </a:xfrm>
        </p:spPr>
        <p:txBody>
          <a:bodyPr/>
          <a:lstStyle/>
          <a:p>
            <a:r>
              <a:rPr lang="en-US" dirty="0"/>
              <a:t>Posterior </a:t>
            </a:r>
            <a:r>
              <a:rPr lang="en-US" dirty="0" err="1"/>
              <a:t>Tibial</a:t>
            </a:r>
            <a:endParaRPr lang="en-US" dirty="0"/>
          </a:p>
        </p:txBody>
      </p:sp>
      <p:pic>
        <p:nvPicPr>
          <p:cNvPr id="4" name="Picture 3" descr="Screen Shot 2015-10-28 at 7.56.3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64087"/>
            <a:ext cx="4881588" cy="3123326"/>
          </a:xfrm>
          <a:prstGeom prst="rect">
            <a:avLst/>
          </a:prstGeom>
        </p:spPr>
      </p:pic>
      <p:pic>
        <p:nvPicPr>
          <p:cNvPr id="5" name="Picture 4" descr="Screen Shot 2015-10-28 at 7.57.39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1588" y="626003"/>
            <a:ext cx="4262412" cy="4047597"/>
          </a:xfrm>
          <a:prstGeom prst="rect">
            <a:avLst/>
          </a:prstGeom>
        </p:spPr>
      </p:pic>
    </p:spTree>
    <p:extLst>
      <p:ext uri="{BB962C8B-B14F-4D97-AF65-F5344CB8AC3E}">
        <p14:creationId xmlns:p14="http://schemas.microsoft.com/office/powerpoint/2010/main" val="16451038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9321" y="-101600"/>
            <a:ext cx="8539578" cy="5575300"/>
          </a:xfrm>
          <a:prstGeom prst="rect">
            <a:avLst/>
          </a:prstGeom>
        </p:spPr>
      </p:pic>
    </p:spTree>
    <p:extLst>
      <p:ext uri="{BB962C8B-B14F-4D97-AF65-F5344CB8AC3E}">
        <p14:creationId xmlns:p14="http://schemas.microsoft.com/office/powerpoint/2010/main" val="16768984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10-28 at 7.56.2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59" y="469900"/>
            <a:ext cx="9267434" cy="3956113"/>
          </a:xfrm>
          <a:prstGeom prst="rect">
            <a:avLst/>
          </a:prstGeom>
        </p:spPr>
      </p:pic>
    </p:spTree>
    <p:extLst>
      <p:ext uri="{BB962C8B-B14F-4D97-AF65-F5344CB8AC3E}">
        <p14:creationId xmlns:p14="http://schemas.microsoft.com/office/powerpoint/2010/main" val="7845688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8703" y="228600"/>
            <a:ext cx="7624799" cy="783991"/>
          </a:xfrm>
        </p:spPr>
        <p:txBody>
          <a:bodyPr/>
          <a:lstStyle/>
          <a:p>
            <a:r>
              <a:rPr lang="en-US" dirty="0">
                <a:solidFill>
                  <a:srgbClr val="FFC000"/>
                </a:solidFill>
              </a:rPr>
              <a:t>Patient Education</a:t>
            </a:r>
          </a:p>
        </p:txBody>
      </p:sp>
      <p:sp>
        <p:nvSpPr>
          <p:cNvPr id="3" name="Text Placeholder 2"/>
          <p:cNvSpPr>
            <a:spLocks noGrp="1"/>
          </p:cNvSpPr>
          <p:nvPr>
            <p:ph type="body" idx="1"/>
          </p:nvPr>
        </p:nvSpPr>
        <p:spPr>
          <a:xfrm>
            <a:off x="625964" y="1357792"/>
            <a:ext cx="7793879" cy="2171700"/>
          </a:xfrm>
        </p:spPr>
        <p:txBody>
          <a:bodyPr>
            <a:normAutofit/>
          </a:bodyPr>
          <a:lstStyle/>
          <a:p>
            <a:r>
              <a:rPr lang="en-US" dirty="0"/>
              <a:t>Educate patient on the following:</a:t>
            </a:r>
          </a:p>
          <a:p>
            <a:pPr marL="342900" indent="-342900">
              <a:buFont typeface="Arial" panose="020B0604020202020204" pitchFamily="34" charset="0"/>
              <a:buChar char="•"/>
            </a:pPr>
            <a:r>
              <a:rPr lang="en-US" dirty="0"/>
              <a:t>Length of time nerve block is expected to last</a:t>
            </a:r>
          </a:p>
          <a:p>
            <a:pPr marL="342900" indent="-342900">
              <a:buFont typeface="Arial" panose="020B0604020202020204" pitchFamily="34" charset="0"/>
              <a:buChar char="•"/>
            </a:pPr>
            <a:r>
              <a:rPr lang="en-US" dirty="0"/>
              <a:t>Expected sensations when the block is wearing off</a:t>
            </a:r>
          </a:p>
          <a:p>
            <a:pPr marL="342900" indent="-342900">
              <a:buFont typeface="Arial" panose="020B0604020202020204" pitchFamily="34" charset="0"/>
              <a:buChar char="•"/>
            </a:pPr>
            <a:r>
              <a:rPr lang="en-US" dirty="0"/>
              <a:t>Precautions to take to prevent injury to the affected limb</a:t>
            </a:r>
          </a:p>
          <a:p>
            <a:pPr marL="342900" indent="-342900">
              <a:buFont typeface="Arial" panose="020B0604020202020204" pitchFamily="34" charset="0"/>
              <a:buChar char="•"/>
            </a:pPr>
            <a:r>
              <a:rPr lang="en-US" dirty="0"/>
              <a:t>Reasons to seek immediate medical care</a:t>
            </a:r>
          </a:p>
        </p:txBody>
      </p:sp>
    </p:spTree>
    <p:extLst>
      <p:ext uri="{BB962C8B-B14F-4D97-AF65-F5344CB8AC3E}">
        <p14:creationId xmlns:p14="http://schemas.microsoft.com/office/powerpoint/2010/main" val="9217162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681984" y="0"/>
            <a:ext cx="4974336" cy="5142300"/>
          </a:xfrm>
          <a:prstGeom prst="rect">
            <a:avLst/>
          </a:prstGeom>
        </p:spPr>
      </p:pic>
      <p:sp>
        <p:nvSpPr>
          <p:cNvPr id="5" name="TextBox 4"/>
          <p:cNvSpPr txBox="1"/>
          <p:nvPr/>
        </p:nvSpPr>
        <p:spPr>
          <a:xfrm>
            <a:off x="392936" y="1504495"/>
            <a:ext cx="2909771" cy="1384995"/>
          </a:xfrm>
          <a:prstGeom prst="rect">
            <a:avLst/>
          </a:prstGeom>
          <a:noFill/>
        </p:spPr>
        <p:txBody>
          <a:bodyPr wrap="none" rtlCol="0">
            <a:spAutoFit/>
          </a:bodyPr>
          <a:lstStyle/>
          <a:p>
            <a:pPr algn="ctr"/>
            <a:r>
              <a:rPr lang="en-US" sz="2800" dirty="0">
                <a:solidFill>
                  <a:srgbClr val="FFC000"/>
                </a:solidFill>
                <a:latin typeface="+mn-lt"/>
              </a:rPr>
              <a:t>Example of </a:t>
            </a:r>
          </a:p>
          <a:p>
            <a:pPr algn="ctr"/>
            <a:r>
              <a:rPr lang="en-US" sz="2800" dirty="0">
                <a:solidFill>
                  <a:srgbClr val="FFC000"/>
                </a:solidFill>
                <a:latin typeface="+mn-lt"/>
              </a:rPr>
              <a:t>Patient Education</a:t>
            </a:r>
          </a:p>
          <a:p>
            <a:pPr algn="ctr"/>
            <a:r>
              <a:rPr lang="en-US" sz="2800" dirty="0">
                <a:solidFill>
                  <a:srgbClr val="FFC000"/>
                </a:solidFill>
                <a:latin typeface="+mn-lt"/>
              </a:rPr>
              <a:t> in Cerner</a:t>
            </a:r>
          </a:p>
        </p:txBody>
      </p:sp>
    </p:spTree>
    <p:extLst>
      <p:ext uri="{BB962C8B-B14F-4D97-AF65-F5344CB8AC3E}">
        <p14:creationId xmlns:p14="http://schemas.microsoft.com/office/powerpoint/2010/main" val="14857200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solidFill>
                  <a:srgbClr val="FDE135"/>
                </a:solidFill>
              </a:rPr>
              <a:t>Additional Resources</a:t>
            </a:r>
          </a:p>
        </p:txBody>
      </p:sp>
      <p:sp>
        <p:nvSpPr>
          <p:cNvPr id="5" name="Content Placeholder 4"/>
          <p:cNvSpPr>
            <a:spLocks noGrp="1"/>
          </p:cNvSpPr>
          <p:nvPr>
            <p:ph idx="1"/>
          </p:nvPr>
        </p:nvSpPr>
        <p:spPr/>
        <p:txBody>
          <a:bodyPr>
            <a:normAutofit/>
          </a:bodyPr>
          <a:lstStyle/>
          <a:p>
            <a:pPr marL="171450" lvl="1">
              <a:spcBef>
                <a:spcPts val="750"/>
              </a:spcBef>
            </a:pPr>
            <a:r>
              <a:rPr lang="en-US" sz="2800" dirty="0" err="1"/>
              <a:t>wp.vcu.edu</a:t>
            </a:r>
            <a:r>
              <a:rPr lang="en-US" sz="2800" dirty="0"/>
              <a:t>/ultrasound/</a:t>
            </a:r>
            <a:r>
              <a:rPr lang="en-US" sz="2800" dirty="0" err="1"/>
              <a:t>nerveblocks</a:t>
            </a:r>
            <a:endParaRPr lang="en-US" sz="2800" dirty="0"/>
          </a:p>
          <a:p>
            <a:pPr marL="171450" lvl="1">
              <a:spcBef>
                <a:spcPts val="750"/>
              </a:spcBef>
            </a:pPr>
            <a:r>
              <a:rPr lang="en-US" sz="2800" dirty="0"/>
              <a:t>http://</a:t>
            </a:r>
            <a:r>
              <a:rPr lang="en-US" sz="2800" dirty="0" err="1"/>
              <a:t>aneskey.com</a:t>
            </a:r>
            <a:endParaRPr lang="en-US" sz="2800" dirty="0"/>
          </a:p>
          <a:p>
            <a:r>
              <a:rPr lang="en-US" sz="2800" dirty="0"/>
              <a:t>Block Guru</a:t>
            </a:r>
          </a:p>
          <a:p>
            <a:r>
              <a:rPr lang="en-US" sz="2800" dirty="0"/>
              <a:t>NYSORA</a:t>
            </a:r>
          </a:p>
          <a:p>
            <a:r>
              <a:rPr lang="en-US" sz="2800" dirty="0"/>
              <a:t>Ultrasound Podcast</a:t>
            </a:r>
          </a:p>
        </p:txBody>
      </p:sp>
    </p:spTree>
    <p:extLst>
      <p:ext uri="{BB962C8B-B14F-4D97-AF65-F5344CB8AC3E}">
        <p14:creationId xmlns:p14="http://schemas.microsoft.com/office/powerpoint/2010/main" val="18010271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16535</TotalTime>
  <Words>1142</Words>
  <Application>Microsoft Macintosh PowerPoint</Application>
  <PresentationFormat>On-screen Show (16:9)</PresentationFormat>
  <Paragraphs>248</Paragraphs>
  <Slides>55</Slides>
  <Notes>16</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Arial</vt:lpstr>
      <vt:lpstr>Cambria</vt:lpstr>
      <vt:lpstr>Montserrat</vt:lpstr>
      <vt:lpstr>Times New Roman</vt:lpstr>
      <vt:lpstr>Verdana</vt:lpstr>
      <vt:lpstr>Office Theme</vt:lpstr>
      <vt:lpstr>PowerPoint Presentation</vt:lpstr>
      <vt:lpstr>Why do nerve blocks?</vt:lpstr>
      <vt:lpstr>Why do nerve blocks?</vt:lpstr>
      <vt:lpstr>Why do nerve blocks?</vt:lpstr>
      <vt:lpstr>Why do nerve blocks?</vt:lpstr>
      <vt:lpstr>Why do nerve blocks?</vt:lpstr>
      <vt:lpstr>When should we avoid nerve blocks?</vt:lpstr>
      <vt:lpstr>When should we avoid nerve blocks?</vt:lpstr>
      <vt:lpstr>When should we avoid nerve blocks?</vt:lpstr>
      <vt:lpstr>When should we avoid nerve blocks?</vt:lpstr>
      <vt:lpstr>When should we avoid nerve blocks?</vt:lpstr>
      <vt:lpstr>Complications</vt:lpstr>
      <vt:lpstr>Local Anesthetic Systemic Toxicity (LAST)</vt:lpstr>
      <vt:lpstr>LAST: Treatment</vt:lpstr>
      <vt:lpstr>PowerPoint Presentation</vt:lpstr>
      <vt:lpstr>General Approach</vt:lpstr>
      <vt:lpstr>General Approach</vt:lpstr>
      <vt:lpstr>PowerPoint Presentation</vt:lpstr>
      <vt:lpstr>General Approach</vt:lpstr>
      <vt:lpstr>PowerPoint Presentation</vt:lpstr>
      <vt:lpstr>PowerPoint Presentation</vt:lpstr>
      <vt:lpstr>PowerPoint Presentation</vt:lpstr>
      <vt:lpstr>PowerPoint Presentation</vt:lpstr>
      <vt:lpstr>The Blocks</vt:lpstr>
      <vt:lpstr>Forearm Blocks</vt:lpstr>
      <vt:lpstr>PowerPoint Presentation</vt:lpstr>
      <vt:lpstr>Radial Nerve</vt:lpstr>
      <vt:lpstr>Radial</vt:lpstr>
      <vt:lpstr>Median</vt:lpstr>
      <vt:lpstr>Ulnar</vt:lpstr>
      <vt:lpstr>PowerPoint Presentation</vt:lpstr>
      <vt:lpstr>PowerPoint Presentation</vt:lpstr>
      <vt:lpstr>PowerPoint Presentation</vt:lpstr>
      <vt:lpstr>PowerPoint Presentation</vt:lpstr>
      <vt:lpstr>The Hip: 3 Main blocks you will hear about: </vt:lpstr>
      <vt:lpstr>Femoral Nerve Block</vt:lpstr>
      <vt:lpstr>Fascia Iliaca Block </vt:lpstr>
      <vt:lpstr>PENG (Pericapsular Nerve Group) Block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Pop – Sciatic </vt:lpstr>
      <vt:lpstr>PowerPoint Presentation</vt:lpstr>
      <vt:lpstr>PowerPoint Presentation</vt:lpstr>
      <vt:lpstr>Posterior Tibial Nerve</vt:lpstr>
      <vt:lpstr>Posterior Tibial</vt:lpstr>
      <vt:lpstr>PowerPoint Presentation</vt:lpstr>
      <vt:lpstr>PowerPoint Presentation</vt:lpstr>
      <vt:lpstr>Patient Education</vt:lpstr>
      <vt:lpstr>PowerPoint Presentation</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VCU SONOGAMES Round 1</dc:title>
  <cp:lastModifiedBy>Michael Joyce</cp:lastModifiedBy>
  <cp:revision>161</cp:revision>
  <dcterms:modified xsi:type="dcterms:W3CDTF">2024-03-20T14:05:16Z</dcterms:modified>
</cp:coreProperties>
</file>