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90"/>
  </p:notesMasterIdLst>
  <p:sldIdLst>
    <p:sldId id="256" r:id="rId2"/>
    <p:sldId id="387" r:id="rId3"/>
    <p:sldId id="399" r:id="rId4"/>
    <p:sldId id="356" r:id="rId5"/>
    <p:sldId id="359" r:id="rId6"/>
    <p:sldId id="360" r:id="rId7"/>
    <p:sldId id="361" r:id="rId8"/>
    <p:sldId id="267" r:id="rId9"/>
    <p:sldId id="543" r:id="rId10"/>
    <p:sldId id="549" r:id="rId11"/>
    <p:sldId id="582" r:id="rId12"/>
    <p:sldId id="597" r:id="rId13"/>
    <p:sldId id="544" r:id="rId14"/>
    <p:sldId id="308" r:id="rId15"/>
    <p:sldId id="598" r:id="rId16"/>
    <p:sldId id="393" r:id="rId17"/>
    <p:sldId id="390" r:id="rId18"/>
    <p:sldId id="422" r:id="rId19"/>
    <p:sldId id="545" r:id="rId20"/>
    <p:sldId id="403" r:id="rId21"/>
    <p:sldId id="409" r:id="rId22"/>
    <p:sldId id="551" r:id="rId23"/>
    <p:sldId id="574" r:id="rId24"/>
    <p:sldId id="550" r:id="rId25"/>
    <p:sldId id="546" r:id="rId26"/>
    <p:sldId id="561" r:id="rId27"/>
    <p:sldId id="547" r:id="rId28"/>
    <p:sldId id="592" r:id="rId29"/>
    <p:sldId id="541" r:id="rId30"/>
    <p:sldId id="576" r:id="rId31"/>
    <p:sldId id="577" r:id="rId32"/>
    <p:sldId id="583" r:id="rId33"/>
    <p:sldId id="486" r:id="rId34"/>
    <p:sldId id="562" r:id="rId35"/>
    <p:sldId id="491" r:id="rId36"/>
    <p:sldId id="553" r:id="rId37"/>
    <p:sldId id="555" r:id="rId38"/>
    <p:sldId id="554" r:id="rId39"/>
    <p:sldId id="493" r:id="rId40"/>
    <p:sldId id="401" r:id="rId41"/>
    <p:sldId id="444" r:id="rId42"/>
    <p:sldId id="558" r:id="rId43"/>
    <p:sldId id="424" r:id="rId44"/>
    <p:sldId id="505" r:id="rId45"/>
    <p:sldId id="506" r:id="rId46"/>
    <p:sldId id="560" r:id="rId47"/>
    <p:sldId id="537" r:id="rId48"/>
    <p:sldId id="556" r:id="rId49"/>
    <p:sldId id="559" r:id="rId50"/>
    <p:sldId id="565" r:id="rId51"/>
    <p:sldId id="566" r:id="rId52"/>
    <p:sldId id="578" r:id="rId53"/>
    <p:sldId id="586" r:id="rId54"/>
    <p:sldId id="579" r:id="rId55"/>
    <p:sldId id="604" r:id="rId56"/>
    <p:sldId id="605" r:id="rId57"/>
    <p:sldId id="606" r:id="rId58"/>
    <p:sldId id="585" r:id="rId59"/>
    <p:sldId id="587" r:id="rId60"/>
    <p:sldId id="503" r:id="rId61"/>
    <p:sldId id="513" r:id="rId62"/>
    <p:sldId id="514" r:id="rId63"/>
    <p:sldId id="515" r:id="rId64"/>
    <p:sldId id="563" r:id="rId65"/>
    <p:sldId id="531" r:id="rId66"/>
    <p:sldId id="532" r:id="rId67"/>
    <p:sldId id="580" r:id="rId68"/>
    <p:sldId id="568" r:id="rId69"/>
    <p:sldId id="593" r:id="rId70"/>
    <p:sldId id="564" r:id="rId71"/>
    <p:sldId id="595" r:id="rId72"/>
    <p:sldId id="596" r:id="rId73"/>
    <p:sldId id="528" r:id="rId74"/>
    <p:sldId id="594" r:id="rId75"/>
    <p:sldId id="569" r:id="rId76"/>
    <p:sldId id="570" r:id="rId77"/>
    <p:sldId id="590" r:id="rId78"/>
    <p:sldId id="571" r:id="rId79"/>
    <p:sldId id="588" r:id="rId80"/>
    <p:sldId id="589" r:id="rId81"/>
    <p:sldId id="591" r:id="rId82"/>
    <p:sldId id="575" r:id="rId83"/>
    <p:sldId id="526" r:id="rId84"/>
    <p:sldId id="599" r:id="rId85"/>
    <p:sldId id="600" r:id="rId86"/>
    <p:sldId id="601" r:id="rId87"/>
    <p:sldId id="603" r:id="rId88"/>
    <p:sldId id="398"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50"/>
    <p:restoredTop sz="84750"/>
  </p:normalViewPr>
  <p:slideViewPr>
    <p:cSldViewPr snapToGrid="0" snapToObjects="1">
      <p:cViewPr varScale="1">
        <p:scale>
          <a:sx n="107" d="100"/>
          <a:sy n="107" d="100"/>
        </p:scale>
        <p:origin x="192" y="4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B89E4E-71B4-4F78-959D-0F0FE17634C1}">
      <dgm:prSet/>
      <dgm:spPr/>
      <dgm:t>
        <a:bodyPr/>
        <a:lstStyle/>
        <a:p>
          <a:r>
            <a:rPr lang="en-US" dirty="0"/>
            <a:t>Session 1: Intro to EBM,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dirty="0"/>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dirty="0"/>
            <a:t>Session 4: Therapy studies - interpreting new data – should I do this for </a:t>
          </a:r>
          <a:r>
            <a:rPr lang="en-US" b="1" dirty="0"/>
            <a:t>my</a:t>
          </a:r>
          <a:r>
            <a:rPr lang="en-US" dirty="0"/>
            <a:t>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65C0867E-8E48-2B4B-A5CE-369F9FD9622B}">
      <dgm:prSet/>
      <dgm:spPr/>
      <dgm:t>
        <a:bodyPr/>
        <a:lstStyle/>
        <a:p>
          <a:r>
            <a:rPr lang="en-US" dirty="0"/>
            <a:t>Session 5: Harm - understanding the importance of observational studies </a:t>
          </a:r>
        </a:p>
      </dgm:t>
    </dgm:pt>
    <dgm:pt modelId="{0D680489-6DF5-C244-804E-534C75E2B061}" type="parTrans" cxnId="{2386145D-15B4-2847-AA44-76A7C1F0F683}">
      <dgm:prSet/>
      <dgm:spPr/>
      <dgm:t>
        <a:bodyPr/>
        <a:lstStyle/>
        <a:p>
          <a:endParaRPr lang="en-US"/>
        </a:p>
      </dgm:t>
    </dgm:pt>
    <dgm:pt modelId="{3ED2F393-52F9-684B-A415-047AD8EE22BD}" type="sibTrans" cxnId="{2386145D-15B4-2847-AA44-76A7C1F0F683}">
      <dgm:prSet/>
      <dgm:spPr/>
      <dgm:t>
        <a:bodyPr/>
        <a:lstStyle/>
        <a:p>
          <a:endParaRPr lang="en-US"/>
        </a:p>
      </dgm:t>
    </dgm:pt>
    <dgm:pt modelId="{7CFA51BF-58DA-3A45-A531-ECEFBF9E2B65}">
      <dgm:prSet/>
      <dgm:spPr/>
      <dgm:t>
        <a:bodyPr/>
        <a:lstStyle/>
        <a:p>
          <a:r>
            <a:rPr lang="en-US" dirty="0"/>
            <a:t>Session 6: Prognosis - knowing what is likely to happen to my patient</a:t>
          </a:r>
        </a:p>
      </dgm:t>
    </dgm:pt>
    <dgm:pt modelId="{961615CE-6D86-294D-B172-31671232E39F}" type="parTrans" cxnId="{2B029E1B-599F-2149-8C31-660F6DDC9F1B}">
      <dgm:prSet/>
      <dgm:spPr/>
      <dgm:t>
        <a:bodyPr/>
        <a:lstStyle/>
        <a:p>
          <a:endParaRPr lang="en-US"/>
        </a:p>
      </dgm:t>
    </dgm:pt>
    <dgm:pt modelId="{2879F6A4-8514-214C-AE71-97B1BD86DBE0}" type="sibTrans" cxnId="{2B029E1B-599F-2149-8C31-660F6DDC9F1B}">
      <dgm:prSet/>
      <dgm:spPr/>
      <dgm:t>
        <a:bodyPr/>
        <a:lstStyle/>
        <a:p>
          <a:endParaRPr lang="en-US"/>
        </a:p>
      </dgm:t>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6"/>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6"/>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6"/>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6"/>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6"/>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6"/>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6"/>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6"/>
      <dgm:spPr/>
    </dgm:pt>
    <dgm:pt modelId="{9D4F2A37-64B4-F74F-BED1-04C7D9E704A3}" type="pres">
      <dgm:prSet presAssocID="{546463FD-4426-41BD-84BC-406CF1D6B1E1}" presName="vert1" presStyleCnt="0"/>
      <dgm:spPr/>
    </dgm:pt>
    <dgm:pt modelId="{BA06DEC3-860F-7246-9134-C06FEA11628F}" type="pres">
      <dgm:prSet presAssocID="{65C0867E-8E48-2B4B-A5CE-369F9FD9622B}" presName="thickLine" presStyleLbl="alignNode1" presStyleIdx="4" presStyleCnt="6"/>
      <dgm:spPr/>
    </dgm:pt>
    <dgm:pt modelId="{748336AF-858B-1C40-B937-B214751614C9}" type="pres">
      <dgm:prSet presAssocID="{65C0867E-8E48-2B4B-A5CE-369F9FD9622B}" presName="horz1" presStyleCnt="0"/>
      <dgm:spPr/>
    </dgm:pt>
    <dgm:pt modelId="{16C34A39-97E5-144D-A30B-4D9F5CE5108A}" type="pres">
      <dgm:prSet presAssocID="{65C0867E-8E48-2B4B-A5CE-369F9FD9622B}" presName="tx1" presStyleLbl="revTx" presStyleIdx="4" presStyleCnt="6"/>
      <dgm:spPr/>
    </dgm:pt>
    <dgm:pt modelId="{806B1FD7-2A07-2242-8C0B-94F8E94CCF40}" type="pres">
      <dgm:prSet presAssocID="{65C0867E-8E48-2B4B-A5CE-369F9FD9622B}" presName="vert1" presStyleCnt="0"/>
      <dgm:spPr/>
    </dgm:pt>
    <dgm:pt modelId="{179E0BFE-6045-8048-B672-57D1BB278CFC}" type="pres">
      <dgm:prSet presAssocID="{7CFA51BF-58DA-3A45-A531-ECEFBF9E2B65}" presName="thickLine" presStyleLbl="alignNode1" presStyleIdx="5" presStyleCnt="6"/>
      <dgm:spPr/>
    </dgm:pt>
    <dgm:pt modelId="{D9557850-C6E1-FB4B-AF24-02F97A7E5FC9}" type="pres">
      <dgm:prSet presAssocID="{7CFA51BF-58DA-3A45-A531-ECEFBF9E2B65}" presName="horz1" presStyleCnt="0"/>
      <dgm:spPr/>
    </dgm:pt>
    <dgm:pt modelId="{4A3A8250-CDFC-7747-A702-88776351818B}" type="pres">
      <dgm:prSet presAssocID="{7CFA51BF-58DA-3A45-A531-ECEFBF9E2B65}" presName="tx1" presStyleLbl="revTx" presStyleIdx="5" presStyleCnt="6"/>
      <dgm:spPr/>
    </dgm:pt>
    <dgm:pt modelId="{1B71F566-5B46-1F47-8D7F-925D5BCB3B74}" type="pres">
      <dgm:prSet presAssocID="{7CFA51BF-58DA-3A45-A531-ECEFBF9E2B65}" presName="vert1" presStyleCnt="0"/>
      <dgm:spPr/>
    </dgm:pt>
  </dgm:ptLst>
  <dgm:cxnLst>
    <dgm:cxn modelId="{2B029E1B-599F-2149-8C31-660F6DDC9F1B}" srcId="{92C9F470-99EF-4933-885C-7F34798D52EE}" destId="{7CFA51BF-58DA-3A45-A531-ECEFBF9E2B65}" srcOrd="5" destOrd="0" parTransId="{961615CE-6D86-294D-B172-31671232E39F}" sibTransId="{2879F6A4-8514-214C-AE71-97B1BD86DBE0}"/>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2386145D-15B4-2847-AA44-76A7C1F0F683}" srcId="{92C9F470-99EF-4933-885C-7F34798D52EE}" destId="{65C0867E-8E48-2B4B-A5CE-369F9FD9622B}" srcOrd="4" destOrd="0" parTransId="{0D680489-6DF5-C244-804E-534C75E2B061}" sibTransId="{3ED2F393-52F9-684B-A415-047AD8EE22BD}"/>
    <dgm:cxn modelId="{E889E87D-C3F1-4B33-BC18-241FFD32C9E4}" srcId="{92C9F470-99EF-4933-885C-7F34798D52EE}" destId="{D0E840FD-2062-4D24-8F09-126E238D7284}" srcOrd="2" destOrd="0" parTransId="{42640738-799E-4B77-8B82-48249C035B8C}" sibTransId="{E6AEB5BD-1AA0-42A6-822E-E357D8CAD086}"/>
    <dgm:cxn modelId="{39940292-71F9-C84D-B602-30360D7966BA}" type="presOf" srcId="{7CFA51BF-58DA-3A45-A531-ECEFBF9E2B65}" destId="{4A3A8250-CDFC-7747-A702-88776351818B}" srcOrd="0" destOrd="0" presId="urn:microsoft.com/office/officeart/2008/layout/LinedList"/>
    <dgm:cxn modelId="{13E16097-26CA-47B2-9925-2C66F092164B}" srcId="{92C9F470-99EF-4933-885C-7F34798D52EE}" destId="{A2B89E4E-71B4-4F78-959D-0F0FE17634C1}" srcOrd="0" destOrd="0" parTransId="{F88B800F-304B-4003-9600-151E33D9A1E9}" sibTransId="{7AE697F3-89DF-43D7-BDA9-6F67C3E95BCC}"/>
    <dgm:cxn modelId="{8174D69E-4A99-114E-8375-3362F51EC1D7}" type="presOf" srcId="{65C0867E-8E48-2B4B-A5CE-369F9FD9622B}" destId="{16C34A39-97E5-144D-A30B-4D9F5CE5108A}" srcOrd="0" destOrd="0" presId="urn:microsoft.com/office/officeart/2008/layout/LinedList"/>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 modelId="{F3A359CC-7654-BD4E-BE28-C35566CB1422}" type="presParOf" srcId="{F3C7BFA3-C2F0-B743-ACA5-2E8625817667}" destId="{BA06DEC3-860F-7246-9134-C06FEA11628F}" srcOrd="8" destOrd="0" presId="urn:microsoft.com/office/officeart/2008/layout/LinedList"/>
    <dgm:cxn modelId="{5C2C7F26-569C-3B40-968D-CE2F3975E788}" type="presParOf" srcId="{F3C7BFA3-C2F0-B743-ACA5-2E8625817667}" destId="{748336AF-858B-1C40-B937-B214751614C9}" srcOrd="9" destOrd="0" presId="urn:microsoft.com/office/officeart/2008/layout/LinedList"/>
    <dgm:cxn modelId="{B1070895-085D-444A-962F-1EFC86BD16F9}" type="presParOf" srcId="{748336AF-858B-1C40-B937-B214751614C9}" destId="{16C34A39-97E5-144D-A30B-4D9F5CE5108A}" srcOrd="0" destOrd="0" presId="urn:microsoft.com/office/officeart/2008/layout/LinedList"/>
    <dgm:cxn modelId="{C2DB43E7-841B-AB46-A567-0B496D976FCC}" type="presParOf" srcId="{748336AF-858B-1C40-B937-B214751614C9}" destId="{806B1FD7-2A07-2242-8C0B-94F8E94CCF40}" srcOrd="1" destOrd="0" presId="urn:microsoft.com/office/officeart/2008/layout/LinedList"/>
    <dgm:cxn modelId="{0FE7A3F2-95D6-B54E-8835-CE801CF4D58E}" type="presParOf" srcId="{F3C7BFA3-C2F0-B743-ACA5-2E8625817667}" destId="{179E0BFE-6045-8048-B672-57D1BB278CFC}" srcOrd="10" destOrd="0" presId="urn:microsoft.com/office/officeart/2008/layout/LinedList"/>
    <dgm:cxn modelId="{23AD5B56-4047-0A45-A675-9CDC23A86552}" type="presParOf" srcId="{F3C7BFA3-C2F0-B743-ACA5-2E8625817667}" destId="{D9557850-C6E1-FB4B-AF24-02F97A7E5FC9}" srcOrd="11" destOrd="0" presId="urn:microsoft.com/office/officeart/2008/layout/LinedList"/>
    <dgm:cxn modelId="{E0392053-9BE9-1F47-AC84-0993414F304D}" type="presParOf" srcId="{D9557850-C6E1-FB4B-AF24-02F97A7E5FC9}" destId="{4A3A8250-CDFC-7747-A702-88776351818B}" srcOrd="0" destOrd="0" presId="urn:microsoft.com/office/officeart/2008/layout/LinedList"/>
    <dgm:cxn modelId="{6D1AD4AA-6BFC-1E49-B292-CBAAFDFAFCB7}" type="presParOf" srcId="{D9557850-C6E1-FB4B-AF24-02F97A7E5FC9}" destId="{1B71F566-5B46-1F47-8D7F-925D5BCB3B7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Adult patients with new diagnosis AFIB</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Anticoagulation</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anticoagulation</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Stroke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prognosis</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Adult patients with new diagnosis AFIB</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Time</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Stroke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Prognosis</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1: Intro to EBM, Resources for finding the best evidence</a:t>
          </a:r>
        </a:p>
      </dsp:txBody>
      <dsp:txXfrm>
        <a:off x="0" y="2703"/>
        <a:ext cx="6900512" cy="921789"/>
      </dsp:txXfrm>
    </dsp:sp>
    <dsp:sp modelId="{870CE4D6-023E-464E-AEFF-4012E81E741C}">
      <dsp:nvSpPr>
        <dsp:cNvPr id="0" name=""/>
        <dsp:cNvSpPr/>
      </dsp:nvSpPr>
      <dsp:spPr>
        <a:xfrm>
          <a:off x="0" y="924492"/>
          <a:ext cx="6900512"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2: How to ask a good question, refining the ask to get an answer</a:t>
          </a:r>
        </a:p>
      </dsp:txBody>
      <dsp:txXfrm>
        <a:off x="0" y="924492"/>
        <a:ext cx="6900512" cy="921789"/>
      </dsp:txXfrm>
    </dsp:sp>
    <dsp:sp modelId="{A0D69405-90BA-B546-A12E-ED09CC396CF9}">
      <dsp:nvSpPr>
        <dsp:cNvPr id="0" name=""/>
        <dsp:cNvSpPr/>
      </dsp:nvSpPr>
      <dsp:spPr>
        <a:xfrm>
          <a:off x="0" y="1846281"/>
          <a:ext cx="6900512"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3: Applying diagnostic studies to your everyday practice – likelihood ratios are your friend</a:t>
          </a:r>
        </a:p>
      </dsp:txBody>
      <dsp:txXfrm>
        <a:off x="0" y="1846281"/>
        <a:ext cx="6900512" cy="921789"/>
      </dsp:txXfrm>
    </dsp:sp>
    <dsp:sp modelId="{06F61428-A29E-EA44-B3F8-534D76FACBB8}">
      <dsp:nvSpPr>
        <dsp:cNvPr id="0" name=""/>
        <dsp:cNvSpPr/>
      </dsp:nvSpPr>
      <dsp:spPr>
        <a:xfrm>
          <a:off x="0" y="2768070"/>
          <a:ext cx="6900512"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4: Therapy studies - interpreting new data – should I do this for </a:t>
          </a:r>
          <a:r>
            <a:rPr lang="en-US" sz="2500" b="1" kern="1200" dirty="0"/>
            <a:t>my</a:t>
          </a:r>
          <a:r>
            <a:rPr lang="en-US" sz="2500" kern="1200" dirty="0"/>
            <a:t> patient(s)? </a:t>
          </a:r>
        </a:p>
      </dsp:txBody>
      <dsp:txXfrm>
        <a:off x="0" y="2768070"/>
        <a:ext cx="6900512" cy="921789"/>
      </dsp:txXfrm>
    </dsp:sp>
    <dsp:sp modelId="{BA06DEC3-860F-7246-9134-C06FEA11628F}">
      <dsp:nvSpPr>
        <dsp:cNvPr id="0" name=""/>
        <dsp:cNvSpPr/>
      </dsp:nvSpPr>
      <dsp:spPr>
        <a:xfrm>
          <a:off x="0" y="3689859"/>
          <a:ext cx="6900512"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34A39-97E5-144D-A30B-4D9F5CE5108A}">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5: Harm - understanding the importance of observational studies </a:t>
          </a:r>
        </a:p>
      </dsp:txBody>
      <dsp:txXfrm>
        <a:off x="0" y="3689859"/>
        <a:ext cx="6900512" cy="921789"/>
      </dsp:txXfrm>
    </dsp:sp>
    <dsp:sp modelId="{179E0BFE-6045-8048-B672-57D1BB278CFC}">
      <dsp:nvSpPr>
        <dsp:cNvPr id="0" name=""/>
        <dsp:cNvSpPr/>
      </dsp:nvSpPr>
      <dsp:spPr>
        <a:xfrm>
          <a:off x="0" y="4611648"/>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A8250-CDFC-7747-A702-88776351818B}">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6: Prognosis - knowing what is likely to happen to my patient</a:t>
          </a:r>
        </a:p>
      </dsp:txBody>
      <dsp:txXfrm>
        <a:off x="0" y="4611648"/>
        <a:ext cx="6900512" cy="921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Adult patients with new diagnosis AFIB</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Anticoagulation</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anticoagulation</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Stroke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prognosis</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Adult patients with new diagnosis AFIB</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Time</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Stroke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Prognosis</a:t>
          </a:r>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12/3/23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14</a:t>
            </a:fld>
            <a:endParaRPr lang="en-US"/>
          </a:p>
        </p:txBody>
      </p:sp>
    </p:spTree>
    <p:extLst>
      <p:ext uri="{BB962C8B-B14F-4D97-AF65-F5344CB8AC3E}">
        <p14:creationId xmlns:p14="http://schemas.microsoft.com/office/powerpoint/2010/main" val="201244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20</a:t>
            </a:fld>
            <a:endParaRPr lang="en-US"/>
          </a:p>
        </p:txBody>
      </p:sp>
    </p:spTree>
    <p:extLst>
      <p:ext uri="{BB962C8B-B14F-4D97-AF65-F5344CB8AC3E}">
        <p14:creationId xmlns:p14="http://schemas.microsoft.com/office/powerpoint/2010/main" val="3801411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58</a:t>
            </a:fld>
            <a:endParaRPr lang="en-US"/>
          </a:p>
        </p:txBody>
      </p:sp>
    </p:spTree>
    <p:extLst>
      <p:ext uri="{BB962C8B-B14F-4D97-AF65-F5344CB8AC3E}">
        <p14:creationId xmlns:p14="http://schemas.microsoft.com/office/powerpoint/2010/main" val="4043000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85</a:t>
            </a:fld>
            <a:endParaRPr lang="en-US"/>
          </a:p>
        </p:txBody>
      </p:sp>
    </p:spTree>
    <p:extLst>
      <p:ext uri="{BB962C8B-B14F-4D97-AF65-F5344CB8AC3E}">
        <p14:creationId xmlns:p14="http://schemas.microsoft.com/office/powerpoint/2010/main" val="4074616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12/3/23</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12/3/23</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polleverywhere.com/multiple_choice_polls/Ts2dLEyKUfG2R0aDL1GjW?preview=true&amp;controls=none"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8.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polleverywhere.com/multiple_choice_polls/QQixqPe5cqchhtZrw1zj4?preview=true&amp;controls=none" TargetMode="Externa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82753271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1200329"/>
          </a:xfrm>
          <a:prstGeom prst="rect">
            <a:avLst/>
          </a:prstGeom>
          <a:noFill/>
        </p:spPr>
        <p:txBody>
          <a:bodyPr wrap="square" rtlCol="0">
            <a:spAutoFit/>
          </a:bodyPr>
          <a:lstStyle/>
          <a:p>
            <a:r>
              <a:rPr lang="en-US" dirty="0"/>
              <a:t>Today:</a:t>
            </a:r>
          </a:p>
          <a:p>
            <a:r>
              <a:rPr lang="en-US" dirty="0"/>
              <a:t>Recap</a:t>
            </a:r>
          </a:p>
          <a:p>
            <a:r>
              <a:rPr lang="en-US" dirty="0"/>
              <a:t>Prognosis</a:t>
            </a:r>
          </a:p>
          <a:p>
            <a:r>
              <a:rPr lang="en-US" dirty="0"/>
              <a:t>Intro to SDM</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Review some of the concepts we have covered</a:t>
            </a:r>
          </a:p>
          <a:p>
            <a:pPr lvl="1"/>
            <a:r>
              <a:rPr lang="en-US" dirty="0"/>
              <a:t>Discuss prognosis studies </a:t>
            </a:r>
          </a:p>
          <a:p>
            <a:pPr lvl="1"/>
            <a:r>
              <a:rPr lang="en-US" dirty="0"/>
              <a:t>Identify what prognostic factors are</a:t>
            </a:r>
          </a:p>
          <a:p>
            <a:pPr lvl="1"/>
            <a:r>
              <a:rPr lang="en-US" dirty="0"/>
              <a:t>Reinforce the importance of patient centered outcomes</a:t>
            </a:r>
          </a:p>
          <a:p>
            <a:pPr lvl="1"/>
            <a:r>
              <a:rPr lang="en-US" dirty="0"/>
              <a:t>Intro to shared decision making</a:t>
            </a:r>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1486070" y="5042428"/>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64453" y="1690688"/>
            <a:ext cx="5170699" cy="3385820"/>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8551550" y="5076508"/>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6489818" y="1618565"/>
            <a:ext cx="4863982" cy="3495987"/>
          </a:xfrm>
          <a:prstGeom prst="rect">
            <a:avLst/>
          </a:prstGeom>
        </p:spPr>
      </p:pic>
    </p:spTree>
    <p:extLst>
      <p:ext uri="{BB962C8B-B14F-4D97-AF65-F5344CB8AC3E}">
        <p14:creationId xmlns:p14="http://schemas.microsoft.com/office/powerpoint/2010/main" val="406133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6096000" y="3563908"/>
            <a:ext cx="2154382" cy="442562"/>
          </a:xfrm>
        </p:spPr>
        <p:txBody>
          <a:bodyPr>
            <a:normAutofit fontScale="92500" lnSpcReduction="10000"/>
          </a:bodyPr>
          <a:lstStyle/>
          <a:p>
            <a:pPr marL="0" indent="0">
              <a:buNone/>
            </a:pPr>
            <a:r>
              <a:rPr lang="en-US" dirty="0"/>
              <a:t>Prognosis </a:t>
            </a:r>
          </a:p>
        </p:txBody>
      </p:sp>
      <p:pic>
        <p:nvPicPr>
          <p:cNvPr id="7" name="Picture 6" descr="A picture containing diagram&#10;&#10;Description automatically generated">
            <a:extLst>
              <a:ext uri="{FF2B5EF4-FFF2-40B4-BE49-F238E27FC236}">
                <a16:creationId xmlns:a16="http://schemas.microsoft.com/office/drawing/2014/main" id="{A9D07DD1-E325-B7F1-BF30-9BE69DF37D41}"/>
              </a:ext>
            </a:extLst>
          </p:cNvPr>
          <p:cNvPicPr>
            <a:picLocks noChangeAspect="1"/>
          </p:cNvPicPr>
          <p:nvPr/>
        </p:nvPicPr>
        <p:blipFill>
          <a:blip r:embed="rId2"/>
          <a:stretch>
            <a:fillRect/>
          </a:stretch>
        </p:blipFill>
        <p:spPr>
          <a:xfrm>
            <a:off x="1336202" y="1520065"/>
            <a:ext cx="4431552" cy="4972810"/>
          </a:xfrm>
          <a:prstGeom prst="rect">
            <a:avLst/>
          </a:prstGeom>
        </p:spPr>
      </p:pic>
    </p:spTree>
    <p:extLst>
      <p:ext uri="{BB962C8B-B14F-4D97-AF65-F5344CB8AC3E}">
        <p14:creationId xmlns:p14="http://schemas.microsoft.com/office/powerpoint/2010/main" val="32078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ign&#10;&#10;Description automatically generated">
            <a:extLst>
              <a:ext uri="{FF2B5EF4-FFF2-40B4-BE49-F238E27FC236}">
                <a16:creationId xmlns:a16="http://schemas.microsoft.com/office/drawing/2014/main" id="{38A3FCBD-10AD-8FCC-1BA4-936B90470454}"/>
              </a:ext>
            </a:extLst>
          </p:cNvPr>
          <p:cNvPicPr>
            <a:picLocks noGrp="1" noChangeAspect="1"/>
          </p:cNvPicPr>
          <p:nvPr>
            <p:ph idx="1"/>
          </p:nvPr>
        </p:nvPicPr>
        <p:blipFill>
          <a:blip r:embed="rId2"/>
          <a:stretch>
            <a:fillRect/>
          </a:stretch>
        </p:blipFill>
        <p:spPr>
          <a:xfrm>
            <a:off x="528591" y="1184855"/>
            <a:ext cx="5623162" cy="4915673"/>
          </a:xfrm>
        </p:spPr>
      </p:pic>
      <p:pic>
        <p:nvPicPr>
          <p:cNvPr id="7" name="Picture 6" descr="A yellow sign on a road&#10;&#10;Description automatically generated with medium confidence">
            <a:extLst>
              <a:ext uri="{FF2B5EF4-FFF2-40B4-BE49-F238E27FC236}">
                <a16:creationId xmlns:a16="http://schemas.microsoft.com/office/drawing/2014/main" id="{CE56D0EC-A760-3693-72ED-8FD96BE78E73}"/>
              </a:ext>
            </a:extLst>
          </p:cNvPr>
          <p:cNvPicPr>
            <a:picLocks noChangeAspect="1"/>
          </p:cNvPicPr>
          <p:nvPr/>
        </p:nvPicPr>
        <p:blipFill>
          <a:blip r:embed="rId3"/>
          <a:stretch>
            <a:fillRect/>
          </a:stretch>
        </p:blipFill>
        <p:spPr>
          <a:xfrm>
            <a:off x="6403012" y="1297961"/>
            <a:ext cx="5788988" cy="4802568"/>
          </a:xfrm>
          <a:prstGeom prst="rect">
            <a:avLst/>
          </a:prstGeom>
        </p:spPr>
      </p:pic>
      <p:sp>
        <p:nvSpPr>
          <p:cNvPr id="2" name="Title 1">
            <a:extLst>
              <a:ext uri="{FF2B5EF4-FFF2-40B4-BE49-F238E27FC236}">
                <a16:creationId xmlns:a16="http://schemas.microsoft.com/office/drawing/2014/main" id="{FE846B61-C25A-3C75-B66A-94B445DF1FE3}"/>
              </a:ext>
            </a:extLst>
          </p:cNvPr>
          <p:cNvSpPr>
            <a:spLocks noGrp="1"/>
          </p:cNvSpPr>
          <p:nvPr>
            <p:ph type="title"/>
          </p:nvPr>
        </p:nvSpPr>
        <p:spPr>
          <a:xfrm>
            <a:off x="838200" y="94689"/>
            <a:ext cx="10515600" cy="1325563"/>
          </a:xfrm>
        </p:spPr>
        <p:txBody>
          <a:bodyPr/>
          <a:lstStyle/>
          <a:p>
            <a:r>
              <a:rPr lang="en-US" dirty="0"/>
              <a:t>Diagnosing: using tests</a:t>
            </a:r>
          </a:p>
        </p:txBody>
      </p:sp>
    </p:spTree>
    <p:extLst>
      <p:ext uri="{BB962C8B-B14F-4D97-AF65-F5344CB8AC3E}">
        <p14:creationId xmlns:p14="http://schemas.microsoft.com/office/powerpoint/2010/main" val="428552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ign&#10;&#10;Description automatically generated">
            <a:extLst>
              <a:ext uri="{FF2B5EF4-FFF2-40B4-BE49-F238E27FC236}">
                <a16:creationId xmlns:a16="http://schemas.microsoft.com/office/drawing/2014/main" id="{38A3FCBD-10AD-8FCC-1BA4-936B90470454}"/>
              </a:ext>
            </a:extLst>
          </p:cNvPr>
          <p:cNvPicPr>
            <a:picLocks noGrp="1" noChangeAspect="1"/>
          </p:cNvPicPr>
          <p:nvPr>
            <p:ph idx="1"/>
          </p:nvPr>
        </p:nvPicPr>
        <p:blipFill>
          <a:blip r:embed="rId2"/>
          <a:stretch>
            <a:fillRect/>
          </a:stretch>
        </p:blipFill>
        <p:spPr>
          <a:xfrm>
            <a:off x="528591" y="1184855"/>
            <a:ext cx="5623162" cy="2870951"/>
          </a:xfrm>
        </p:spPr>
      </p:pic>
      <p:pic>
        <p:nvPicPr>
          <p:cNvPr id="7" name="Picture 6" descr="A yellow sign on a road&#10;&#10;Description automatically generated with medium confidence">
            <a:extLst>
              <a:ext uri="{FF2B5EF4-FFF2-40B4-BE49-F238E27FC236}">
                <a16:creationId xmlns:a16="http://schemas.microsoft.com/office/drawing/2014/main" id="{CE56D0EC-A760-3693-72ED-8FD96BE78E73}"/>
              </a:ext>
            </a:extLst>
          </p:cNvPr>
          <p:cNvPicPr>
            <a:picLocks noChangeAspect="1"/>
          </p:cNvPicPr>
          <p:nvPr/>
        </p:nvPicPr>
        <p:blipFill>
          <a:blip r:embed="rId3"/>
          <a:stretch>
            <a:fillRect/>
          </a:stretch>
        </p:blipFill>
        <p:spPr>
          <a:xfrm>
            <a:off x="6403012" y="1297961"/>
            <a:ext cx="5788988" cy="2757845"/>
          </a:xfrm>
          <a:prstGeom prst="rect">
            <a:avLst/>
          </a:prstGeom>
        </p:spPr>
      </p:pic>
      <p:sp>
        <p:nvSpPr>
          <p:cNvPr id="2" name="Title 1">
            <a:extLst>
              <a:ext uri="{FF2B5EF4-FFF2-40B4-BE49-F238E27FC236}">
                <a16:creationId xmlns:a16="http://schemas.microsoft.com/office/drawing/2014/main" id="{FE846B61-C25A-3C75-B66A-94B445DF1FE3}"/>
              </a:ext>
            </a:extLst>
          </p:cNvPr>
          <p:cNvSpPr>
            <a:spLocks noGrp="1"/>
          </p:cNvSpPr>
          <p:nvPr>
            <p:ph type="title"/>
          </p:nvPr>
        </p:nvSpPr>
        <p:spPr>
          <a:xfrm>
            <a:off x="838200" y="94689"/>
            <a:ext cx="10515600" cy="1325563"/>
          </a:xfrm>
        </p:spPr>
        <p:txBody>
          <a:bodyPr/>
          <a:lstStyle/>
          <a:p>
            <a:r>
              <a:rPr lang="en-US" dirty="0"/>
              <a:t>Diagnosing: using tests</a:t>
            </a:r>
          </a:p>
        </p:txBody>
      </p:sp>
      <p:sp>
        <p:nvSpPr>
          <p:cNvPr id="3" name="TextBox 2">
            <a:extLst>
              <a:ext uri="{FF2B5EF4-FFF2-40B4-BE49-F238E27FC236}">
                <a16:creationId xmlns:a16="http://schemas.microsoft.com/office/drawing/2014/main" id="{BCECB5DF-BFEB-C335-3E2D-5C92183F3D22}"/>
              </a:ext>
            </a:extLst>
          </p:cNvPr>
          <p:cNvSpPr txBox="1"/>
          <p:nvPr/>
        </p:nvSpPr>
        <p:spPr>
          <a:xfrm>
            <a:off x="648929" y="4365523"/>
            <a:ext cx="5294671" cy="1477328"/>
          </a:xfrm>
          <a:prstGeom prst="rect">
            <a:avLst/>
          </a:prstGeom>
          <a:noFill/>
        </p:spPr>
        <p:txBody>
          <a:bodyPr wrap="square" rtlCol="0">
            <a:spAutoFit/>
          </a:bodyPr>
          <a:lstStyle/>
          <a:p>
            <a:r>
              <a:rPr lang="en-US" dirty="0"/>
              <a:t>Sensitivity: the ability of a test to correctly identify patients with a disease </a:t>
            </a:r>
          </a:p>
          <a:p>
            <a:endParaRPr lang="en-US" dirty="0"/>
          </a:p>
          <a:p>
            <a:r>
              <a:rPr lang="en-US" dirty="0"/>
              <a:t>Specificity: the ability of a test to correctly identify people without the disease</a:t>
            </a:r>
          </a:p>
        </p:txBody>
      </p:sp>
      <p:sp>
        <p:nvSpPr>
          <p:cNvPr id="4" name="TextBox 3">
            <a:extLst>
              <a:ext uri="{FF2B5EF4-FFF2-40B4-BE49-F238E27FC236}">
                <a16:creationId xmlns:a16="http://schemas.microsoft.com/office/drawing/2014/main" id="{8D3B0761-60ED-55E8-DFB7-8AF509600770}"/>
              </a:ext>
            </a:extLst>
          </p:cNvPr>
          <p:cNvSpPr txBox="1"/>
          <p:nvPr/>
        </p:nvSpPr>
        <p:spPr>
          <a:xfrm>
            <a:off x="6403012" y="4365523"/>
            <a:ext cx="5294671" cy="1477328"/>
          </a:xfrm>
          <a:prstGeom prst="rect">
            <a:avLst/>
          </a:prstGeom>
          <a:noFill/>
        </p:spPr>
        <p:txBody>
          <a:bodyPr wrap="square" rtlCol="0">
            <a:spAutoFit/>
          </a:bodyPr>
          <a:lstStyle/>
          <a:p>
            <a:r>
              <a:rPr lang="en-US" sz="1800" dirty="0"/>
              <a:t>LR+   Likelihood of the test being correct when it is positive</a:t>
            </a:r>
          </a:p>
          <a:p>
            <a:endParaRPr lang="en-US" dirty="0"/>
          </a:p>
          <a:p>
            <a:r>
              <a:rPr lang="en-US" sz="1800" dirty="0"/>
              <a:t>LR –  Likelihood of the test being correct when it is negative</a:t>
            </a:r>
            <a:endParaRPr lang="en-US" dirty="0"/>
          </a:p>
        </p:txBody>
      </p:sp>
    </p:spTree>
    <p:extLst>
      <p:ext uri="{BB962C8B-B14F-4D97-AF65-F5344CB8AC3E}">
        <p14:creationId xmlns:p14="http://schemas.microsoft.com/office/powerpoint/2010/main" val="11722251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F65D7-17BA-B136-3967-064D6B36C097}"/>
              </a:ext>
            </a:extLst>
          </p:cNvPr>
          <p:cNvSpPr>
            <a:spLocks noGrp="1"/>
          </p:cNvSpPr>
          <p:nvPr>
            <p:ph type="title"/>
          </p:nvPr>
        </p:nvSpPr>
        <p:spPr/>
        <p:txBody>
          <a:bodyPr/>
          <a:lstStyle/>
          <a:p>
            <a:r>
              <a:rPr lang="en-US" dirty="0"/>
              <a:t>Diagnosing:</a:t>
            </a:r>
          </a:p>
        </p:txBody>
      </p:sp>
      <p:sp>
        <p:nvSpPr>
          <p:cNvPr id="5" name="TextBox 4">
            <a:extLst>
              <a:ext uri="{FF2B5EF4-FFF2-40B4-BE49-F238E27FC236}">
                <a16:creationId xmlns:a16="http://schemas.microsoft.com/office/drawing/2014/main" id="{93BFC7B5-F023-C625-1457-BFAE2D32EE08}"/>
              </a:ext>
            </a:extLst>
          </p:cNvPr>
          <p:cNvSpPr txBox="1"/>
          <p:nvPr/>
        </p:nvSpPr>
        <p:spPr>
          <a:xfrm>
            <a:off x="950025" y="1508166"/>
            <a:ext cx="9690265" cy="3108543"/>
          </a:xfrm>
          <a:prstGeom prst="rect">
            <a:avLst/>
          </a:prstGeom>
          <a:noFill/>
        </p:spPr>
        <p:txBody>
          <a:bodyPr wrap="square">
            <a:spAutoFit/>
          </a:bodyPr>
          <a:lstStyle/>
          <a:p>
            <a:r>
              <a:rPr lang="en-US" sz="2800" dirty="0"/>
              <a:t>Don’t forget about likelihood ratios! </a:t>
            </a:r>
          </a:p>
          <a:p>
            <a:endParaRPr lang="en-US" sz="2800" dirty="0"/>
          </a:p>
          <a:p>
            <a:r>
              <a:rPr lang="en-US" sz="2800" dirty="0"/>
              <a:t>LR+   Likelihood of the test being correct when it is positive</a:t>
            </a:r>
          </a:p>
          <a:p>
            <a:endParaRPr lang="en-US" sz="2800" dirty="0"/>
          </a:p>
          <a:p>
            <a:br>
              <a:rPr lang="en-US" sz="2800" dirty="0"/>
            </a:br>
            <a:r>
              <a:rPr lang="en-US" sz="2800" dirty="0"/>
              <a:t>LR –  Likelihood of the test being correct when it is negative</a:t>
            </a:r>
          </a:p>
          <a:p>
            <a:r>
              <a:rPr lang="en-US" sz="2800" dirty="0"/>
              <a:t> </a:t>
            </a:r>
          </a:p>
        </p:txBody>
      </p:sp>
      <p:sp>
        <p:nvSpPr>
          <p:cNvPr id="6" name="TextBox 5">
            <a:extLst>
              <a:ext uri="{FF2B5EF4-FFF2-40B4-BE49-F238E27FC236}">
                <a16:creationId xmlns:a16="http://schemas.microsoft.com/office/drawing/2014/main" id="{023FF14B-9668-4F21-ABA1-2E0ABA3AEB33}"/>
              </a:ext>
            </a:extLst>
          </p:cNvPr>
          <p:cNvSpPr txBox="1"/>
          <p:nvPr/>
        </p:nvSpPr>
        <p:spPr>
          <a:xfrm>
            <a:off x="950025" y="4897976"/>
            <a:ext cx="9997646" cy="1477328"/>
          </a:xfrm>
          <a:prstGeom prst="rect">
            <a:avLst/>
          </a:prstGeom>
          <a:noFill/>
        </p:spPr>
        <p:txBody>
          <a:bodyPr wrap="square">
            <a:spAutoFit/>
          </a:bodyPr>
          <a:lstStyle/>
          <a:p>
            <a:pPr algn="l"/>
            <a:r>
              <a:rPr lang="en-US" b="0" i="0" dirty="0">
                <a:solidFill>
                  <a:srgbClr val="333333"/>
                </a:solidFill>
                <a:effectLst/>
                <a:latin typeface="montserrat" panose="020F0502020204030204" pitchFamily="34" charset="0"/>
              </a:rPr>
              <a:t>Likelihood ratios have a number of useful properties:</a:t>
            </a:r>
          </a:p>
          <a:p>
            <a:pPr lvl="1">
              <a:buFont typeface="Arial" panose="020B0604020202020204" pitchFamily="34" charset="0"/>
              <a:buChar char="•"/>
            </a:pPr>
            <a:r>
              <a:rPr lang="en-US" b="0" i="0" dirty="0">
                <a:solidFill>
                  <a:srgbClr val="333333"/>
                </a:solidFill>
                <a:effectLst/>
                <a:latin typeface="inherit"/>
              </a:rPr>
              <a:t>because they are based on a ratio of sensitivity and specificity, they do not vary in different populations or settings</a:t>
            </a:r>
          </a:p>
          <a:p>
            <a:pPr lvl="1">
              <a:buFont typeface="Arial" panose="020B0604020202020204" pitchFamily="34" charset="0"/>
              <a:buChar char="•"/>
            </a:pPr>
            <a:r>
              <a:rPr lang="en-US" b="0" i="0" dirty="0">
                <a:solidFill>
                  <a:srgbClr val="333333"/>
                </a:solidFill>
                <a:effectLst/>
                <a:latin typeface="inherit"/>
              </a:rPr>
              <a:t>they can be used directly at the individual patient level</a:t>
            </a:r>
          </a:p>
          <a:p>
            <a:pPr lvl="1">
              <a:buFont typeface="Arial" panose="020B0604020202020204" pitchFamily="34" charset="0"/>
              <a:buChar char="•"/>
            </a:pPr>
            <a:r>
              <a:rPr lang="en-US" b="0" i="0" dirty="0">
                <a:solidFill>
                  <a:srgbClr val="333333"/>
                </a:solidFill>
                <a:effectLst/>
                <a:latin typeface="inherit"/>
              </a:rPr>
              <a:t>they allow the clinician to quantitate the </a:t>
            </a:r>
            <a:r>
              <a:rPr lang="en-US" b="1" i="1" dirty="0">
                <a:solidFill>
                  <a:srgbClr val="333333"/>
                </a:solidFill>
                <a:effectLst/>
                <a:latin typeface="inherit"/>
              </a:rPr>
              <a:t>probability</a:t>
            </a:r>
            <a:r>
              <a:rPr lang="en-US" b="0" i="0" dirty="0">
                <a:solidFill>
                  <a:srgbClr val="333333"/>
                </a:solidFill>
                <a:effectLst/>
                <a:latin typeface="inherit"/>
              </a:rPr>
              <a:t> of disease for any individual patient.</a:t>
            </a:r>
          </a:p>
        </p:txBody>
      </p:sp>
      <p:sp>
        <p:nvSpPr>
          <p:cNvPr id="8" name="TextBox 7">
            <a:extLst>
              <a:ext uri="{FF2B5EF4-FFF2-40B4-BE49-F238E27FC236}">
                <a16:creationId xmlns:a16="http://schemas.microsoft.com/office/drawing/2014/main" id="{A291979F-14E2-2B31-7012-3ADE7146A33F}"/>
              </a:ext>
            </a:extLst>
          </p:cNvPr>
          <p:cNvSpPr txBox="1"/>
          <p:nvPr/>
        </p:nvSpPr>
        <p:spPr>
          <a:xfrm>
            <a:off x="5247248" y="3010486"/>
            <a:ext cx="3137095" cy="553998"/>
          </a:xfrm>
          <a:prstGeom prst="rect">
            <a:avLst/>
          </a:prstGeom>
          <a:noFill/>
        </p:spPr>
        <p:txBody>
          <a:bodyPr wrap="square" rtlCol="0">
            <a:spAutoFit/>
          </a:bodyPr>
          <a:lstStyle/>
          <a:p>
            <a:r>
              <a:rPr lang="en-US" sz="3000" dirty="0">
                <a:solidFill>
                  <a:srgbClr val="FF0000"/>
                </a:solidFill>
                <a:latin typeface="Bradley Hand" pitchFamily="2" charset="77"/>
                <a:cs typeface="Algerian" panose="020F0502020204030204" pitchFamily="34" charset="0"/>
              </a:rPr>
              <a:t>&gt; 10</a:t>
            </a:r>
          </a:p>
        </p:txBody>
      </p:sp>
      <p:sp>
        <p:nvSpPr>
          <p:cNvPr id="9" name="TextBox 8">
            <a:extLst>
              <a:ext uri="{FF2B5EF4-FFF2-40B4-BE49-F238E27FC236}">
                <a16:creationId xmlns:a16="http://schemas.microsoft.com/office/drawing/2014/main" id="{5EC6D3BA-0150-411D-9381-9B8F492362E3}"/>
              </a:ext>
            </a:extLst>
          </p:cNvPr>
          <p:cNvSpPr txBox="1"/>
          <p:nvPr/>
        </p:nvSpPr>
        <p:spPr>
          <a:xfrm>
            <a:off x="5104227" y="4203345"/>
            <a:ext cx="3137095" cy="553998"/>
          </a:xfrm>
          <a:prstGeom prst="rect">
            <a:avLst/>
          </a:prstGeom>
          <a:noFill/>
        </p:spPr>
        <p:txBody>
          <a:bodyPr wrap="square" rtlCol="0">
            <a:spAutoFit/>
          </a:bodyPr>
          <a:lstStyle/>
          <a:p>
            <a:r>
              <a:rPr lang="en-US" sz="3000" dirty="0">
                <a:solidFill>
                  <a:srgbClr val="FF0000"/>
                </a:solidFill>
                <a:latin typeface="Bradley Hand" pitchFamily="2" charset="77"/>
                <a:cs typeface="Algerian" panose="020F0502020204030204" pitchFamily="34" charset="0"/>
              </a:rPr>
              <a:t>&lt; 0.1</a:t>
            </a:r>
          </a:p>
        </p:txBody>
      </p:sp>
    </p:spTree>
    <p:extLst>
      <p:ext uri="{BB962C8B-B14F-4D97-AF65-F5344CB8AC3E}">
        <p14:creationId xmlns:p14="http://schemas.microsoft.com/office/powerpoint/2010/main" val="132569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chart&#10;&#10;Description automatically generated">
            <a:extLst>
              <a:ext uri="{FF2B5EF4-FFF2-40B4-BE49-F238E27FC236}">
                <a16:creationId xmlns:a16="http://schemas.microsoft.com/office/drawing/2014/main" id="{DA54F2F9-1A9A-701A-0109-7B1EA12CD023}"/>
              </a:ext>
            </a:extLst>
          </p:cNvPr>
          <p:cNvPicPr>
            <a:picLocks noGrp="1" noChangeAspect="1"/>
          </p:cNvPicPr>
          <p:nvPr>
            <p:ph idx="1"/>
          </p:nvPr>
        </p:nvPicPr>
        <p:blipFill>
          <a:blip r:embed="rId3"/>
          <a:stretch>
            <a:fillRect/>
          </a:stretch>
        </p:blipFill>
        <p:spPr>
          <a:xfrm>
            <a:off x="3826100" y="265741"/>
            <a:ext cx="8081280" cy="6227134"/>
          </a:xfrm>
        </p:spPr>
      </p:pic>
      <p:sp>
        <p:nvSpPr>
          <p:cNvPr id="9" name="TextBox 8">
            <a:extLst>
              <a:ext uri="{FF2B5EF4-FFF2-40B4-BE49-F238E27FC236}">
                <a16:creationId xmlns:a16="http://schemas.microsoft.com/office/drawing/2014/main" id="{458106A6-42BB-E9CD-575F-696CA862692C}"/>
              </a:ext>
            </a:extLst>
          </p:cNvPr>
          <p:cNvSpPr txBox="1"/>
          <p:nvPr/>
        </p:nvSpPr>
        <p:spPr>
          <a:xfrm>
            <a:off x="284620" y="1998302"/>
            <a:ext cx="3269949" cy="1477328"/>
          </a:xfrm>
          <a:prstGeom prst="rect">
            <a:avLst/>
          </a:prstGeom>
          <a:noFill/>
        </p:spPr>
        <p:txBody>
          <a:bodyPr wrap="square">
            <a:spAutoFit/>
          </a:bodyPr>
          <a:lstStyle/>
          <a:p>
            <a:pPr algn="l"/>
            <a:r>
              <a:rPr lang="en-US" sz="3000" b="0" i="0" dirty="0">
                <a:solidFill>
                  <a:srgbClr val="757575"/>
                </a:solidFill>
                <a:effectLst/>
                <a:latin typeface="aleoregular"/>
              </a:rPr>
              <a:t>Expressions of Probability: Words and Numbers</a:t>
            </a:r>
          </a:p>
        </p:txBody>
      </p:sp>
    </p:spTree>
    <p:extLst>
      <p:ext uri="{BB962C8B-B14F-4D97-AF65-F5344CB8AC3E}">
        <p14:creationId xmlns:p14="http://schemas.microsoft.com/office/powerpoint/2010/main" val="1281563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00A8-1F9D-EC3F-B5E3-F3C1B0FD7004}"/>
              </a:ext>
            </a:extLst>
          </p:cNvPr>
          <p:cNvSpPr>
            <a:spLocks noGrp="1"/>
          </p:cNvSpPr>
          <p:nvPr>
            <p:ph type="title"/>
          </p:nvPr>
        </p:nvSpPr>
        <p:spPr/>
        <p:txBody>
          <a:bodyPr/>
          <a:lstStyle/>
          <a:p>
            <a:endParaRPr lang="en-US" dirty="0"/>
          </a:p>
        </p:txBody>
      </p:sp>
      <p:pic>
        <p:nvPicPr>
          <p:cNvPr id="5" name="Content Placeholder 4" descr="A graph with a blue line&#10;&#10;Description automatically generated">
            <a:extLst>
              <a:ext uri="{FF2B5EF4-FFF2-40B4-BE49-F238E27FC236}">
                <a16:creationId xmlns:a16="http://schemas.microsoft.com/office/drawing/2014/main" id="{DCBB5911-B58F-4DBE-0AA7-FB7FE7E2C25D}"/>
              </a:ext>
            </a:extLst>
          </p:cNvPr>
          <p:cNvPicPr>
            <a:picLocks noGrp="1" noChangeAspect="1"/>
          </p:cNvPicPr>
          <p:nvPr>
            <p:ph idx="1"/>
          </p:nvPr>
        </p:nvPicPr>
        <p:blipFill rotWithShape="1">
          <a:blip r:embed="rId2"/>
          <a:srcRect r="34292"/>
          <a:stretch/>
        </p:blipFill>
        <p:spPr>
          <a:xfrm>
            <a:off x="6349819" y="0"/>
            <a:ext cx="5041899" cy="7322062"/>
          </a:xfrm>
        </p:spPr>
      </p:pic>
      <p:pic>
        <p:nvPicPr>
          <p:cNvPr id="7" name="Picture 6" descr="A graph of a graph with a blue line&#10;&#10;Description automatically generated">
            <a:extLst>
              <a:ext uri="{FF2B5EF4-FFF2-40B4-BE49-F238E27FC236}">
                <a16:creationId xmlns:a16="http://schemas.microsoft.com/office/drawing/2014/main" id="{5EAE4DF6-55FE-A3A7-FEA6-A89492D9FED6}"/>
              </a:ext>
            </a:extLst>
          </p:cNvPr>
          <p:cNvPicPr>
            <a:picLocks noChangeAspect="1"/>
          </p:cNvPicPr>
          <p:nvPr/>
        </p:nvPicPr>
        <p:blipFill>
          <a:blip r:embed="rId3"/>
          <a:stretch>
            <a:fillRect/>
          </a:stretch>
        </p:blipFill>
        <p:spPr>
          <a:xfrm>
            <a:off x="557530" y="76200"/>
            <a:ext cx="5041900" cy="6781800"/>
          </a:xfrm>
          <a:prstGeom prst="rect">
            <a:avLst/>
          </a:prstGeom>
        </p:spPr>
      </p:pic>
    </p:spTree>
    <p:extLst>
      <p:ext uri="{BB962C8B-B14F-4D97-AF65-F5344CB8AC3E}">
        <p14:creationId xmlns:p14="http://schemas.microsoft.com/office/powerpoint/2010/main" val="2521981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con&#10;&#10;Description automatically generated">
            <a:extLst>
              <a:ext uri="{FF2B5EF4-FFF2-40B4-BE49-F238E27FC236}">
                <a16:creationId xmlns:a16="http://schemas.microsoft.com/office/drawing/2014/main" id="{8B473D2A-CFF0-5B6E-A9BD-811576328070}"/>
              </a:ext>
            </a:extLst>
          </p:cNvPr>
          <p:cNvPicPr>
            <a:picLocks noChangeAspect="1"/>
          </p:cNvPicPr>
          <p:nvPr/>
        </p:nvPicPr>
        <p:blipFill>
          <a:blip r:embed="rId2"/>
          <a:stretch>
            <a:fillRect/>
          </a:stretch>
        </p:blipFill>
        <p:spPr>
          <a:xfrm>
            <a:off x="6541053" y="1204768"/>
            <a:ext cx="4777381" cy="427575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itle 1">
            <a:extLst>
              <a:ext uri="{FF2B5EF4-FFF2-40B4-BE49-F238E27FC236}">
                <a16:creationId xmlns:a16="http://schemas.microsoft.com/office/drawing/2014/main" id="{5C7194E7-BDE2-7912-FDAF-CBD867A665CE}"/>
              </a:ext>
            </a:extLst>
          </p:cNvPr>
          <p:cNvSpPr>
            <a:spLocks noGrp="1"/>
          </p:cNvSpPr>
          <p:nvPr>
            <p:ph type="title"/>
          </p:nvPr>
        </p:nvSpPr>
        <p:spPr>
          <a:xfrm>
            <a:off x="838200" y="479493"/>
            <a:ext cx="8792687" cy="1325563"/>
          </a:xfrm>
        </p:spPr>
        <p:txBody>
          <a:bodyPr>
            <a:normAutofit/>
          </a:bodyPr>
          <a:lstStyle/>
          <a:p>
            <a:r>
              <a:rPr lang="en-US" dirty="0"/>
              <a:t>Use clinical decision-making tools to get pre-test probability</a:t>
            </a:r>
          </a:p>
        </p:txBody>
      </p:sp>
      <p:sp>
        <p:nvSpPr>
          <p:cNvPr id="3" name="Content Placeholder 2">
            <a:extLst>
              <a:ext uri="{FF2B5EF4-FFF2-40B4-BE49-F238E27FC236}">
                <a16:creationId xmlns:a16="http://schemas.microsoft.com/office/drawing/2014/main" id="{00EEE0A0-4127-1157-A218-9D9B356F9959}"/>
              </a:ext>
            </a:extLst>
          </p:cNvPr>
          <p:cNvSpPr>
            <a:spLocks noGrp="1"/>
          </p:cNvSpPr>
          <p:nvPr>
            <p:ph idx="1"/>
          </p:nvPr>
        </p:nvSpPr>
        <p:spPr>
          <a:xfrm>
            <a:off x="838201" y="1984443"/>
            <a:ext cx="5257800" cy="4192520"/>
          </a:xfrm>
        </p:spPr>
        <p:txBody>
          <a:bodyPr>
            <a:normAutofit/>
          </a:bodyPr>
          <a:lstStyle/>
          <a:p>
            <a:r>
              <a:rPr lang="en-US" sz="2600" dirty="0"/>
              <a:t>Cognitively unload us:</a:t>
            </a:r>
          </a:p>
          <a:p>
            <a:r>
              <a:rPr lang="en-US" sz="2600" dirty="0"/>
              <a:t>PE – Wells Criteria, PERC rule</a:t>
            </a:r>
          </a:p>
          <a:p>
            <a:r>
              <a:rPr lang="en-US" sz="2600" dirty="0"/>
              <a:t>Appendicitis- </a:t>
            </a:r>
            <a:r>
              <a:rPr lang="en-US" sz="2600" dirty="0" err="1"/>
              <a:t>Alvarodo</a:t>
            </a:r>
            <a:r>
              <a:rPr lang="en-US" sz="2600" dirty="0"/>
              <a:t>, </a:t>
            </a:r>
            <a:r>
              <a:rPr lang="en-US" sz="2600" dirty="0" err="1"/>
              <a:t>pARC</a:t>
            </a:r>
            <a:endParaRPr lang="en-US" sz="2600" dirty="0"/>
          </a:p>
          <a:p>
            <a:r>
              <a:rPr lang="en-US" sz="2600" dirty="0"/>
              <a:t>Necrotizing fasciitis – LIRNEC</a:t>
            </a:r>
          </a:p>
          <a:p>
            <a:r>
              <a:rPr lang="en-US" sz="2600" dirty="0"/>
              <a:t>C-Spine Fracture – NEXUS</a:t>
            </a:r>
          </a:p>
          <a:p>
            <a:r>
              <a:rPr lang="en-US" sz="2600" dirty="0"/>
              <a:t>ICH – Canadian head CT</a:t>
            </a:r>
          </a:p>
          <a:p>
            <a:r>
              <a:rPr lang="en-US" sz="2600" dirty="0"/>
              <a:t>NIH Stroke scale</a:t>
            </a:r>
          </a:p>
          <a:p>
            <a:pPr marL="0" indent="0">
              <a:buNone/>
            </a:pPr>
            <a:endParaRPr lang="en-US" sz="2600" dirty="0"/>
          </a:p>
          <a:p>
            <a:endParaRPr lang="en-US" sz="2600" dirty="0"/>
          </a:p>
          <a:p>
            <a:endParaRPr lang="en-US" sz="2600" dirty="0"/>
          </a:p>
          <a:p>
            <a:endParaRPr lang="en-US" sz="2600" dirty="0"/>
          </a:p>
          <a:p>
            <a:endParaRPr lang="en-US" sz="2600" dirty="0"/>
          </a:p>
        </p:txBody>
      </p:sp>
    </p:spTree>
    <p:extLst>
      <p:ext uri="{BB962C8B-B14F-4D97-AF65-F5344CB8AC3E}">
        <p14:creationId xmlns:p14="http://schemas.microsoft.com/office/powerpoint/2010/main" val="312837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E059-4CAE-9B36-9A9D-623A96E4715E}"/>
              </a:ext>
            </a:extLst>
          </p:cNvPr>
          <p:cNvSpPr>
            <a:spLocks noGrp="1"/>
          </p:cNvSpPr>
          <p:nvPr>
            <p:ph type="title"/>
          </p:nvPr>
        </p:nvSpPr>
        <p:spPr/>
        <p:txBody>
          <a:bodyPr/>
          <a:lstStyle/>
          <a:p>
            <a:r>
              <a:rPr lang="en-US" dirty="0"/>
              <a:t>Diagnosing	</a:t>
            </a:r>
          </a:p>
        </p:txBody>
      </p:sp>
      <p:sp>
        <p:nvSpPr>
          <p:cNvPr id="3" name="Content Placeholder 2">
            <a:extLst>
              <a:ext uri="{FF2B5EF4-FFF2-40B4-BE49-F238E27FC236}">
                <a16:creationId xmlns:a16="http://schemas.microsoft.com/office/drawing/2014/main" id="{5AFFA1D4-734B-77C5-94B8-C7A744976A76}"/>
              </a:ext>
            </a:extLst>
          </p:cNvPr>
          <p:cNvSpPr>
            <a:spLocks noGrp="1"/>
          </p:cNvSpPr>
          <p:nvPr>
            <p:ph idx="1"/>
          </p:nvPr>
        </p:nvSpPr>
        <p:spPr/>
        <p:txBody>
          <a:bodyPr/>
          <a:lstStyle/>
          <a:p>
            <a:r>
              <a:rPr lang="en-US" dirty="0"/>
              <a:t>Likelihood ratios: </a:t>
            </a:r>
          </a:p>
          <a:p>
            <a:pPr lvl="1"/>
            <a:r>
              <a:rPr lang="en-US" dirty="0"/>
              <a:t>Affect real time decision making</a:t>
            </a:r>
          </a:p>
          <a:p>
            <a:pPr lvl="1"/>
            <a:r>
              <a:rPr lang="en-US" dirty="0"/>
              <a:t>Integrate specificity and sensitivity (they use the whole 2x2 table!)</a:t>
            </a:r>
          </a:p>
          <a:p>
            <a:pPr lvl="1"/>
            <a:r>
              <a:rPr lang="en-US" dirty="0"/>
              <a:t>Should be applied in all diagnostic work ups! </a:t>
            </a:r>
          </a:p>
          <a:p>
            <a:pPr lvl="1"/>
            <a:r>
              <a:rPr lang="en-US" dirty="0"/>
              <a:t>Used appropriately, can prevent unnecessary testing or incorrect testing</a:t>
            </a:r>
          </a:p>
          <a:p>
            <a:pPr lvl="1"/>
            <a:r>
              <a:rPr lang="en-US" dirty="0"/>
              <a:t>As you </a:t>
            </a:r>
            <a:r>
              <a:rPr lang="en-US" b="1" i="1" dirty="0"/>
              <a:t>continue to </a:t>
            </a:r>
            <a:r>
              <a:rPr lang="en-US" dirty="0"/>
              <a:t>rotate through M3 year, continue to think in terms of probability expressed as a percentage, not “pathognomonic, classic presentation, </a:t>
            </a:r>
            <a:r>
              <a:rPr lang="en-US" dirty="0" err="1"/>
              <a:t>etc</a:t>
            </a:r>
            <a:r>
              <a:rPr lang="en-US" dirty="0"/>
              <a:t>”.  What does that mean for that disease ? </a:t>
            </a:r>
          </a:p>
          <a:p>
            <a:pPr lvl="1"/>
            <a:r>
              <a:rPr lang="en-US" dirty="0"/>
              <a:t>The data is out there! </a:t>
            </a:r>
          </a:p>
        </p:txBody>
      </p:sp>
    </p:spTree>
    <p:extLst>
      <p:ext uri="{BB962C8B-B14F-4D97-AF65-F5344CB8AC3E}">
        <p14:creationId xmlns:p14="http://schemas.microsoft.com/office/powerpoint/2010/main" val="2626043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a:t>Case: 	</a:t>
            </a:r>
            <a:endParaRPr lang="en-US" dirty="0"/>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2"/>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You are a family physician. You are undergoing a new patient intake visit, for a 55 </a:t>
            </a:r>
            <a:r>
              <a:rPr lang="en-US" sz="1800" dirty="0" err="1"/>
              <a:t>yo</a:t>
            </a:r>
            <a:r>
              <a:rPr lang="en-US" sz="1800" dirty="0"/>
              <a:t> male.  He only has a history of HTN on lisinopril.  He has been getting his prescription from urgent care facilities and has no established primary care doctor.  He states he would like to get caught up on age-appropriate screening.  He doesn’t smoke, and has no family history of cancer.  He asks: “Do I really need to get a colonoscopy?? I hear it is uncomfortable, hard to schedule and requires a lot of preparation. I watched a </a:t>
            </a:r>
            <a:r>
              <a:rPr lang="en-US" sz="1800" dirty="0" err="1"/>
              <a:t>youtube</a:t>
            </a:r>
            <a:r>
              <a:rPr lang="en-US" sz="1800" dirty="0"/>
              <a:t> video on it and the reviews were not favorable!”</a:t>
            </a:r>
          </a:p>
        </p:txBody>
      </p:sp>
      <p:pic>
        <p:nvPicPr>
          <p:cNvPr id="8" name="Picture 7" descr="A picture containing text, person, indoor, screen&#10;&#10;Description automatically generated">
            <a:extLst>
              <a:ext uri="{FF2B5EF4-FFF2-40B4-BE49-F238E27FC236}">
                <a16:creationId xmlns:a16="http://schemas.microsoft.com/office/drawing/2014/main" id="{678474FF-457F-2707-F425-8DA2D92D9FA1}"/>
              </a:ext>
            </a:extLst>
          </p:cNvPr>
          <p:cNvPicPr>
            <a:picLocks noChangeAspect="1"/>
          </p:cNvPicPr>
          <p:nvPr/>
        </p:nvPicPr>
        <p:blipFill>
          <a:blip r:embed="rId3"/>
          <a:stretch>
            <a:fillRect/>
          </a:stretch>
        </p:blipFill>
        <p:spPr>
          <a:xfrm>
            <a:off x="2805283" y="778850"/>
            <a:ext cx="6725129" cy="5546872"/>
          </a:xfrm>
          <a:prstGeom prst="rect">
            <a:avLst/>
          </a:prstGeom>
        </p:spPr>
      </p:pic>
      <p:sp>
        <p:nvSpPr>
          <p:cNvPr id="4" name="Title 1">
            <a:extLst>
              <a:ext uri="{FF2B5EF4-FFF2-40B4-BE49-F238E27FC236}">
                <a16:creationId xmlns:a16="http://schemas.microsoft.com/office/drawing/2014/main" id="{048D5973-D801-545C-6F61-DADD658B0752}"/>
              </a:ext>
            </a:extLst>
          </p:cNvPr>
          <p:cNvSpPr txBox="1">
            <a:spLocks/>
          </p:cNvSpPr>
          <p:nvPr/>
        </p:nvSpPr>
        <p:spPr>
          <a:xfrm>
            <a:off x="6024154" y="-3186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Treatment</a:t>
            </a:r>
            <a:endParaRPr lang="en-US" dirty="0"/>
          </a:p>
        </p:txBody>
      </p:sp>
    </p:spTree>
    <p:extLst>
      <p:ext uri="{BB962C8B-B14F-4D97-AF65-F5344CB8AC3E}">
        <p14:creationId xmlns:p14="http://schemas.microsoft.com/office/powerpoint/2010/main" val="88966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CF5E-D025-188C-9A4E-1A4E75D644EA}"/>
              </a:ext>
            </a:extLst>
          </p:cNvPr>
          <p:cNvSpPr>
            <a:spLocks noGrp="1"/>
          </p:cNvSpPr>
          <p:nvPr>
            <p:ph type="title"/>
          </p:nvPr>
        </p:nvSpPr>
        <p:spPr/>
        <p:txBody>
          <a:bodyPr/>
          <a:lstStyle/>
          <a:p>
            <a:r>
              <a:rPr lang="en-US" dirty="0"/>
              <a:t>Treatment</a:t>
            </a:r>
          </a:p>
        </p:txBody>
      </p:sp>
      <p:pic>
        <p:nvPicPr>
          <p:cNvPr id="6" name="Picture 5" descr="Diagram&#10;&#10;Description automatically generated">
            <a:extLst>
              <a:ext uri="{FF2B5EF4-FFF2-40B4-BE49-F238E27FC236}">
                <a16:creationId xmlns:a16="http://schemas.microsoft.com/office/drawing/2014/main" id="{43735705-F307-0E66-7318-39A12AC36845}"/>
              </a:ext>
            </a:extLst>
          </p:cNvPr>
          <p:cNvPicPr>
            <a:picLocks noChangeAspect="1"/>
          </p:cNvPicPr>
          <p:nvPr/>
        </p:nvPicPr>
        <p:blipFill>
          <a:blip r:embed="rId2"/>
          <a:stretch>
            <a:fillRect/>
          </a:stretch>
        </p:blipFill>
        <p:spPr>
          <a:xfrm>
            <a:off x="1457042" y="1690688"/>
            <a:ext cx="9277916" cy="5167312"/>
          </a:xfrm>
          <a:prstGeom prst="rect">
            <a:avLst/>
          </a:prstGeom>
        </p:spPr>
      </p:pic>
    </p:spTree>
    <p:extLst>
      <p:ext uri="{BB962C8B-B14F-4D97-AF65-F5344CB8AC3E}">
        <p14:creationId xmlns:p14="http://schemas.microsoft.com/office/powerpoint/2010/main" val="325740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212C-FCEC-F3DF-D14F-8F9DE0677CEC}"/>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Therapy - Randomized Trial </a:t>
            </a:r>
          </a:p>
        </p:txBody>
      </p:sp>
      <p:pic>
        <p:nvPicPr>
          <p:cNvPr id="7" name="Content Placeholder 6" descr="A picture containing text, gear, metalware, wheel&#10;&#10;Description automatically generated">
            <a:extLst>
              <a:ext uri="{FF2B5EF4-FFF2-40B4-BE49-F238E27FC236}">
                <a16:creationId xmlns:a16="http://schemas.microsoft.com/office/drawing/2014/main" id="{5D9174E9-F204-DCC7-6ABA-184CF9B0E192}"/>
              </a:ext>
            </a:extLst>
          </p:cNvPr>
          <p:cNvPicPr>
            <a:picLocks noGrp="1" noChangeAspect="1"/>
          </p:cNvPicPr>
          <p:nvPr>
            <p:ph idx="1"/>
          </p:nvPr>
        </p:nvPicPr>
        <p:blipFill rotWithShape="1">
          <a:blip r:embed="rId3"/>
          <a:srcRect t="1620" r="1" b="37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713150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43C33A3-5B36-AA80-0DD4-AC5A8C4892F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Evolution of evidence</a:t>
            </a:r>
          </a:p>
        </p:txBody>
      </p:sp>
      <p:sp>
        <p:nvSpPr>
          <p:cNvPr id="3" name="Content Placeholder 2">
            <a:extLst>
              <a:ext uri="{FF2B5EF4-FFF2-40B4-BE49-F238E27FC236}">
                <a16:creationId xmlns:a16="http://schemas.microsoft.com/office/drawing/2014/main" id="{7C3807BF-6CC5-51AB-EB3C-C6E2C1224147}"/>
              </a:ext>
            </a:extLst>
          </p:cNvPr>
          <p:cNvSpPr>
            <a:spLocks noGrp="1"/>
          </p:cNvSpPr>
          <p:nvPr>
            <p:ph idx="1"/>
          </p:nvPr>
        </p:nvSpPr>
        <p:spPr>
          <a:xfrm>
            <a:off x="1367624" y="2490436"/>
            <a:ext cx="9708995" cy="3567173"/>
          </a:xfrm>
        </p:spPr>
        <p:txBody>
          <a:bodyPr anchor="ctr">
            <a:normAutofit/>
          </a:bodyPr>
          <a:lstStyle/>
          <a:p>
            <a:r>
              <a:rPr lang="en-US" sz="2000" dirty="0"/>
              <a:t>New therapy developed</a:t>
            </a:r>
          </a:p>
          <a:p>
            <a:r>
              <a:rPr lang="en-US" sz="2000" dirty="0"/>
              <a:t>Physiologically makes sense, or bench trials/animal trials/small trials </a:t>
            </a:r>
          </a:p>
          <a:p>
            <a:r>
              <a:rPr lang="en-US" sz="2000" dirty="0"/>
              <a:t>Ideal next step: RCT with patient centered outcomes (takes long time)</a:t>
            </a:r>
          </a:p>
          <a:p>
            <a:r>
              <a:rPr lang="en-US" sz="2000" dirty="0"/>
              <a:t>Real world – observational studies with surrogate outcomes (quicker) or: controlled trials with surrogate outcomes (smaller, quicker)</a:t>
            </a:r>
          </a:p>
          <a:p>
            <a:r>
              <a:rPr lang="en-US" sz="2000" dirty="0"/>
              <a:t>Therapy approved, put into use</a:t>
            </a:r>
          </a:p>
          <a:p>
            <a:r>
              <a:rPr lang="en-US" sz="2000" dirty="0"/>
              <a:t>RCTs get started… take years to evaluate for patient centered outcomes </a:t>
            </a:r>
          </a:p>
          <a:p>
            <a:r>
              <a:rPr lang="en-US" sz="2000" dirty="0"/>
              <a:t>Study concludes - Therapy rejected and or/treatment not as effective as once thought</a:t>
            </a:r>
          </a:p>
          <a:p>
            <a:r>
              <a:rPr lang="en-US" sz="2000" dirty="0"/>
              <a:t>Long term observational studies completed </a:t>
            </a:r>
          </a:p>
        </p:txBody>
      </p:sp>
    </p:spTree>
    <p:extLst>
      <p:ext uri="{BB962C8B-B14F-4D97-AF65-F5344CB8AC3E}">
        <p14:creationId xmlns:p14="http://schemas.microsoft.com/office/powerpoint/2010/main" val="113769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D53CF5E-D025-188C-9A4E-1A4E75D644E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Treatment</a:t>
            </a:r>
          </a:p>
        </p:txBody>
      </p:sp>
      <p:sp>
        <p:nvSpPr>
          <p:cNvPr id="3" name="Content Placeholder 2">
            <a:extLst>
              <a:ext uri="{FF2B5EF4-FFF2-40B4-BE49-F238E27FC236}">
                <a16:creationId xmlns:a16="http://schemas.microsoft.com/office/drawing/2014/main" id="{1A3DCC83-2679-E2EF-4B02-048CE0BD6BD6}"/>
              </a:ext>
            </a:extLst>
          </p:cNvPr>
          <p:cNvSpPr>
            <a:spLocks noGrp="1"/>
          </p:cNvSpPr>
          <p:nvPr>
            <p:ph idx="1"/>
          </p:nvPr>
        </p:nvSpPr>
        <p:spPr>
          <a:xfrm>
            <a:off x="1367624" y="2490436"/>
            <a:ext cx="9708995" cy="3567173"/>
          </a:xfrm>
        </p:spPr>
        <p:txBody>
          <a:bodyPr anchor="ctr">
            <a:normAutofit/>
          </a:bodyPr>
          <a:lstStyle/>
          <a:p>
            <a:r>
              <a:rPr lang="en-US" sz="2400"/>
              <a:t>Always re-evaluate new evidence</a:t>
            </a:r>
          </a:p>
          <a:p>
            <a:r>
              <a:rPr lang="en-US" sz="2400"/>
              <a:t>Avoid the noise – read Table 1, Look at results table, calculate numbers that make sense to patients (ARR, NNT), use those to help you guide clinical decisions</a:t>
            </a:r>
          </a:p>
          <a:p>
            <a:r>
              <a:rPr lang="en-US" sz="2400"/>
              <a:t>Randomized is the gold standard, but still requires very high methodological adherence </a:t>
            </a:r>
          </a:p>
          <a:p>
            <a:r>
              <a:rPr lang="en-US" sz="2400"/>
              <a:t>Intention to treat vs Per protocol – both have their benefits but ITT will simulate real world whether we like the result or not</a:t>
            </a:r>
          </a:p>
          <a:p>
            <a:r>
              <a:rPr lang="en-US" sz="2400"/>
              <a:t>Watch out for surrogate outcomes causing authors to over conclude </a:t>
            </a:r>
          </a:p>
          <a:p>
            <a:pPr marL="0" indent="0">
              <a:buNone/>
            </a:pPr>
            <a:endParaRPr lang="en-US" sz="2400"/>
          </a:p>
        </p:txBody>
      </p:sp>
    </p:spTree>
    <p:extLst>
      <p:ext uri="{BB962C8B-B14F-4D97-AF65-F5344CB8AC3E}">
        <p14:creationId xmlns:p14="http://schemas.microsoft.com/office/powerpoint/2010/main" val="1534065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571670" y="4199280"/>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13382" y="1603721"/>
            <a:ext cx="3527070" cy="2309557"/>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4751446"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3948499" y="1561745"/>
            <a:ext cx="3271698" cy="2351533"/>
          </a:xfrm>
          <a:prstGeom prst="rect">
            <a:avLst/>
          </a:prstGeom>
        </p:spPr>
      </p:pic>
      <p:pic>
        <p:nvPicPr>
          <p:cNvPr id="9" name="Picture 8" descr="A person holding a magnifying glass&#10;&#10;Description automatically generated with medium confidence">
            <a:extLst>
              <a:ext uri="{FF2B5EF4-FFF2-40B4-BE49-F238E27FC236}">
                <a16:creationId xmlns:a16="http://schemas.microsoft.com/office/drawing/2014/main" id="{9FF6CE63-506E-4610-216A-57105FDFF85F}"/>
              </a:ext>
            </a:extLst>
          </p:cNvPr>
          <p:cNvPicPr>
            <a:picLocks noChangeAspect="1"/>
          </p:cNvPicPr>
          <p:nvPr/>
        </p:nvPicPr>
        <p:blipFill>
          <a:blip r:embed="rId4"/>
          <a:stretch>
            <a:fillRect/>
          </a:stretch>
        </p:blipFill>
        <p:spPr>
          <a:xfrm>
            <a:off x="7884602" y="1507087"/>
            <a:ext cx="3271698" cy="2589792"/>
          </a:xfrm>
          <a:prstGeom prst="rect">
            <a:avLst/>
          </a:prstGeom>
        </p:spPr>
      </p:pic>
      <p:sp>
        <p:nvSpPr>
          <p:cNvPr id="10" name="TextBox 9">
            <a:extLst>
              <a:ext uri="{FF2B5EF4-FFF2-40B4-BE49-F238E27FC236}">
                <a16:creationId xmlns:a16="http://schemas.microsoft.com/office/drawing/2014/main" id="{2109CC01-95F0-FA0A-D326-634D5CE9562A}"/>
              </a:ext>
            </a:extLst>
          </p:cNvPr>
          <p:cNvSpPr txBox="1"/>
          <p:nvPr/>
        </p:nvSpPr>
        <p:spPr>
          <a:xfrm>
            <a:off x="463753" y="4833116"/>
            <a:ext cx="2826328" cy="1200329"/>
          </a:xfrm>
          <a:prstGeom prst="rect">
            <a:avLst/>
          </a:prstGeom>
          <a:noFill/>
        </p:spPr>
        <p:txBody>
          <a:bodyPr wrap="square" rtlCol="0">
            <a:spAutoFit/>
          </a:bodyPr>
          <a:lstStyle/>
          <a:p>
            <a:r>
              <a:rPr lang="en-US" dirty="0"/>
              <a:t>-LR+, LR –</a:t>
            </a:r>
          </a:p>
          <a:p>
            <a:r>
              <a:rPr lang="en-US" dirty="0"/>
              <a:t>-Pre-test, post test probabilities</a:t>
            </a:r>
          </a:p>
          <a:p>
            <a:r>
              <a:rPr lang="en-US" dirty="0"/>
              <a:t>- Avoid unnecessary testing</a:t>
            </a:r>
          </a:p>
        </p:txBody>
      </p:sp>
      <p:sp>
        <p:nvSpPr>
          <p:cNvPr id="11" name="TextBox 10">
            <a:extLst>
              <a:ext uri="{FF2B5EF4-FFF2-40B4-BE49-F238E27FC236}">
                <a16:creationId xmlns:a16="http://schemas.microsoft.com/office/drawing/2014/main" id="{A8EF0762-FF18-D756-A0F1-C73BF946A8C4}"/>
              </a:ext>
            </a:extLst>
          </p:cNvPr>
          <p:cNvSpPr txBox="1"/>
          <p:nvPr/>
        </p:nvSpPr>
        <p:spPr>
          <a:xfrm>
            <a:off x="4079500" y="4750129"/>
            <a:ext cx="2826328" cy="1754326"/>
          </a:xfrm>
          <a:prstGeom prst="rect">
            <a:avLst/>
          </a:prstGeom>
          <a:noFill/>
        </p:spPr>
        <p:txBody>
          <a:bodyPr wrap="square" rtlCol="0">
            <a:spAutoFit/>
          </a:bodyPr>
          <a:lstStyle/>
          <a:p>
            <a:r>
              <a:rPr lang="en-US" dirty="0"/>
              <a:t>-RCTs</a:t>
            </a:r>
          </a:p>
          <a:p>
            <a:r>
              <a:rPr lang="en-US" dirty="0"/>
              <a:t>-Always re-evaluate with new evidence</a:t>
            </a:r>
          </a:p>
          <a:p>
            <a:r>
              <a:rPr lang="en-US" dirty="0"/>
              <a:t>-Observational trials have merit, especially when determining HARM</a:t>
            </a:r>
          </a:p>
        </p:txBody>
      </p:sp>
      <p:sp>
        <p:nvSpPr>
          <p:cNvPr id="12" name="Content Placeholder 2">
            <a:extLst>
              <a:ext uri="{FF2B5EF4-FFF2-40B4-BE49-F238E27FC236}">
                <a16:creationId xmlns:a16="http://schemas.microsoft.com/office/drawing/2014/main" id="{89391679-4735-212E-4AAF-DDF7C3C945BD}"/>
              </a:ext>
            </a:extLst>
          </p:cNvPr>
          <p:cNvSpPr txBox="1">
            <a:spLocks/>
          </p:cNvSpPr>
          <p:nvPr/>
        </p:nvSpPr>
        <p:spPr>
          <a:xfrm>
            <a:off x="8098308"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Prognosing?</a:t>
            </a:r>
          </a:p>
        </p:txBody>
      </p:sp>
    </p:spTree>
    <p:extLst>
      <p:ext uri="{BB962C8B-B14F-4D97-AF65-F5344CB8AC3E}">
        <p14:creationId xmlns:p14="http://schemas.microsoft.com/office/powerpoint/2010/main" val="189381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2DCB7-9753-05F2-6D93-E4293D7B3968}"/>
              </a:ext>
            </a:extLst>
          </p:cNvPr>
          <p:cNvSpPr>
            <a:spLocks noGrp="1"/>
          </p:cNvSpPr>
          <p:nvPr>
            <p:ph type="title"/>
          </p:nvPr>
        </p:nvSpPr>
        <p:spPr/>
        <p:txBody>
          <a:bodyPr/>
          <a:lstStyle/>
          <a:p>
            <a:r>
              <a:rPr lang="en-US" dirty="0"/>
              <a:t>Prognosing </a:t>
            </a:r>
          </a:p>
        </p:txBody>
      </p:sp>
      <p:sp>
        <p:nvSpPr>
          <p:cNvPr id="3" name="Content Placeholder 2">
            <a:extLst>
              <a:ext uri="{FF2B5EF4-FFF2-40B4-BE49-F238E27FC236}">
                <a16:creationId xmlns:a16="http://schemas.microsoft.com/office/drawing/2014/main" id="{DCAABB7D-BA30-AB19-8D47-A3FE51010E61}"/>
              </a:ext>
            </a:extLst>
          </p:cNvPr>
          <p:cNvSpPr>
            <a:spLocks noGrp="1"/>
          </p:cNvSpPr>
          <p:nvPr>
            <p:ph idx="1"/>
          </p:nvPr>
        </p:nvSpPr>
        <p:spPr/>
        <p:txBody>
          <a:bodyPr/>
          <a:lstStyle/>
          <a:p>
            <a:r>
              <a:rPr lang="en-US" dirty="0"/>
              <a:t>In simple acute cases, taken for granted, perhaps understated</a:t>
            </a:r>
          </a:p>
          <a:p>
            <a:pPr lvl="1"/>
            <a:r>
              <a:rPr lang="en-US" dirty="0"/>
              <a:t>UTI, Fracture, Kidney stone, </a:t>
            </a:r>
            <a:r>
              <a:rPr lang="en-US" dirty="0" err="1"/>
              <a:t>etc</a:t>
            </a:r>
            <a:endParaRPr lang="en-US" dirty="0"/>
          </a:p>
          <a:p>
            <a:r>
              <a:rPr lang="en-US" dirty="0"/>
              <a:t>In complex chronic cases, often overlooked</a:t>
            </a:r>
          </a:p>
          <a:p>
            <a:pPr lvl="1"/>
            <a:r>
              <a:rPr lang="en-US" dirty="0"/>
              <a:t>HTN</a:t>
            </a:r>
          </a:p>
          <a:p>
            <a:pPr lvl="1"/>
            <a:r>
              <a:rPr lang="en-US" dirty="0"/>
              <a:t>DM</a:t>
            </a:r>
          </a:p>
          <a:p>
            <a:pPr lvl="1"/>
            <a:r>
              <a:rPr lang="en-US" dirty="0"/>
              <a:t>AFIB</a:t>
            </a:r>
          </a:p>
          <a:p>
            <a:pPr lvl="1"/>
            <a:r>
              <a:rPr lang="en-US" dirty="0"/>
              <a:t>Joint arthritis</a:t>
            </a:r>
          </a:p>
          <a:p>
            <a:pPr lvl="1"/>
            <a:r>
              <a:rPr lang="en-US" dirty="0"/>
              <a:t>CHF</a:t>
            </a:r>
          </a:p>
          <a:p>
            <a:pPr lvl="1"/>
            <a:r>
              <a:rPr lang="en-US" dirty="0"/>
              <a:t>Crohn’s</a:t>
            </a:r>
          </a:p>
          <a:p>
            <a:r>
              <a:rPr lang="en-US" dirty="0"/>
              <a:t>In cancer cases – usually the first thing that is asked </a:t>
            </a:r>
          </a:p>
          <a:p>
            <a:pPr lvl="1"/>
            <a:endParaRPr lang="en-US" dirty="0"/>
          </a:p>
          <a:p>
            <a:pPr lvl="1"/>
            <a:endParaRPr lang="en-US" dirty="0"/>
          </a:p>
        </p:txBody>
      </p:sp>
    </p:spTree>
    <p:extLst>
      <p:ext uri="{BB962C8B-B14F-4D97-AF65-F5344CB8AC3E}">
        <p14:creationId xmlns:p14="http://schemas.microsoft.com/office/powerpoint/2010/main" val="420532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00A2-3E5E-66CB-5B66-64B8ACC861A2}"/>
              </a:ext>
            </a:extLst>
          </p:cNvPr>
          <p:cNvSpPr>
            <a:spLocks noGrp="1"/>
          </p:cNvSpPr>
          <p:nvPr>
            <p:ph type="title"/>
          </p:nvPr>
        </p:nvSpPr>
        <p:spPr/>
        <p:txBody>
          <a:bodyPr/>
          <a:lstStyle/>
          <a:p>
            <a:r>
              <a:rPr lang="en-US" dirty="0"/>
              <a:t>Looking into the future:</a:t>
            </a:r>
          </a:p>
        </p:txBody>
      </p:sp>
      <p:sp>
        <p:nvSpPr>
          <p:cNvPr id="3" name="Content Placeholder 2">
            <a:extLst>
              <a:ext uri="{FF2B5EF4-FFF2-40B4-BE49-F238E27FC236}">
                <a16:creationId xmlns:a16="http://schemas.microsoft.com/office/drawing/2014/main" id="{43062A81-A830-7ACF-F2C4-15C35155E5C5}"/>
              </a:ext>
            </a:extLst>
          </p:cNvPr>
          <p:cNvSpPr>
            <a:spLocks noGrp="1"/>
          </p:cNvSpPr>
          <p:nvPr>
            <p:ph idx="1"/>
          </p:nvPr>
        </p:nvSpPr>
        <p:spPr/>
        <p:txBody>
          <a:bodyPr/>
          <a:lstStyle/>
          <a:p>
            <a:r>
              <a:rPr lang="en-US" dirty="0"/>
              <a:t>Requires studies of prognosis </a:t>
            </a:r>
          </a:p>
          <a:p>
            <a:r>
              <a:rPr lang="en-US" dirty="0"/>
              <a:t>Allows doctors to help patients make the right decisions to line up with their values</a:t>
            </a:r>
          </a:p>
          <a:p>
            <a:r>
              <a:rPr lang="en-US" b="0" i="0" dirty="0">
                <a:solidFill>
                  <a:srgbClr val="333333"/>
                </a:solidFill>
                <a:effectLst/>
              </a:rPr>
              <a:t>Prognostic research has many important purposes </a:t>
            </a:r>
          </a:p>
          <a:p>
            <a:pPr lvl="1"/>
            <a:r>
              <a:rPr lang="en-US" b="0" i="0" dirty="0">
                <a:solidFill>
                  <a:srgbClr val="333333"/>
                </a:solidFill>
                <a:effectLst/>
              </a:rPr>
              <a:t>(</a:t>
            </a:r>
            <a:r>
              <a:rPr lang="en-US" b="0" i="0" dirty="0" err="1">
                <a:solidFill>
                  <a:srgbClr val="333333"/>
                </a:solidFill>
                <a:effectLst/>
              </a:rPr>
              <a:t>i</a:t>
            </a:r>
            <a:r>
              <a:rPr lang="en-US" b="0" i="0" dirty="0">
                <a:solidFill>
                  <a:srgbClr val="333333"/>
                </a:solidFill>
                <a:effectLst/>
              </a:rPr>
              <a:t>) describing the natural history and clinical course of health conditions</a:t>
            </a:r>
          </a:p>
          <a:p>
            <a:pPr lvl="1"/>
            <a:r>
              <a:rPr lang="en-US" b="0" i="0" dirty="0">
                <a:solidFill>
                  <a:srgbClr val="333333"/>
                </a:solidFill>
                <a:effectLst/>
              </a:rPr>
              <a:t>(ii) investigating variables associated with health outcomes of interest, </a:t>
            </a:r>
          </a:p>
          <a:p>
            <a:pPr lvl="1"/>
            <a:r>
              <a:rPr lang="en-US" b="0" i="0" dirty="0">
                <a:solidFill>
                  <a:srgbClr val="333333"/>
                </a:solidFill>
                <a:effectLst/>
              </a:rPr>
              <a:t>(iii) estimating an individual’s probability of developing different outcomes </a:t>
            </a:r>
          </a:p>
          <a:p>
            <a:pPr lvl="1"/>
            <a:r>
              <a:rPr lang="en-US" b="0" i="0" dirty="0">
                <a:solidFill>
                  <a:srgbClr val="333333"/>
                </a:solidFill>
                <a:effectLst/>
              </a:rPr>
              <a:t>(iv) investigating the clinical application of prediction models</a:t>
            </a:r>
            <a:endParaRPr lang="en-US" dirty="0"/>
          </a:p>
        </p:txBody>
      </p:sp>
    </p:spTree>
    <p:extLst>
      <p:ext uri="{BB962C8B-B14F-4D97-AF65-F5344CB8AC3E}">
        <p14:creationId xmlns:p14="http://schemas.microsoft.com/office/powerpoint/2010/main" val="2174351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8DAE5-493F-001E-B0F0-CFA9C8231141}"/>
              </a:ext>
            </a:extLst>
          </p:cNvPr>
          <p:cNvSpPr>
            <a:spLocks noGrp="1"/>
          </p:cNvSpPr>
          <p:nvPr>
            <p:ph type="title"/>
          </p:nvPr>
        </p:nvSpPr>
        <p:spPr/>
        <p:txBody>
          <a:bodyPr/>
          <a:lstStyle/>
          <a:p>
            <a:r>
              <a:rPr lang="en-US" dirty="0"/>
              <a:t>Why is it so important? </a:t>
            </a:r>
          </a:p>
        </p:txBody>
      </p:sp>
      <p:sp>
        <p:nvSpPr>
          <p:cNvPr id="3" name="Content Placeholder 2">
            <a:extLst>
              <a:ext uri="{FF2B5EF4-FFF2-40B4-BE49-F238E27FC236}">
                <a16:creationId xmlns:a16="http://schemas.microsoft.com/office/drawing/2014/main" id="{4803A2E5-C8C3-6E1D-AF01-F2DF7951EF92}"/>
              </a:ext>
            </a:extLst>
          </p:cNvPr>
          <p:cNvSpPr>
            <a:spLocks noGrp="1"/>
          </p:cNvSpPr>
          <p:nvPr>
            <p:ph idx="1"/>
          </p:nvPr>
        </p:nvSpPr>
        <p:spPr>
          <a:xfrm>
            <a:off x="838200" y="1504991"/>
            <a:ext cx="10515600" cy="4351338"/>
          </a:xfrm>
        </p:spPr>
        <p:txBody>
          <a:bodyPr>
            <a:normAutofit fontScale="92500"/>
          </a:bodyPr>
          <a:lstStyle/>
          <a:p>
            <a:r>
              <a:rPr lang="en-US" b="0" i="0" dirty="0">
                <a:solidFill>
                  <a:srgbClr val="343536"/>
                </a:solidFill>
                <a:effectLst/>
                <a:latin typeface="Source Sans Pro" panose="020B0503030403020204" pitchFamily="34" charset="0"/>
              </a:rPr>
              <a:t>If a patient is likely to improve without intervention, doctors should not recommend treatments, particularly those that are expensive or potentially toxic.</a:t>
            </a:r>
          </a:p>
          <a:p>
            <a:r>
              <a:rPr lang="en-US" b="0" i="0" dirty="0">
                <a:solidFill>
                  <a:srgbClr val="343536"/>
                </a:solidFill>
                <a:effectLst/>
                <a:latin typeface="Source Sans Pro" panose="020B0503030403020204" pitchFamily="34" charset="0"/>
              </a:rPr>
              <a:t> If a patient is at low </a:t>
            </a:r>
            <a:r>
              <a:rPr lang="en-US" b="0" i="1" dirty="0">
                <a:solidFill>
                  <a:srgbClr val="343536"/>
                </a:solidFill>
                <a:effectLst/>
                <a:latin typeface="Source Sans Pro" panose="020B0503030403020204" pitchFamily="34" charset="0"/>
              </a:rPr>
              <a:t>risk</a:t>
            </a:r>
            <a:r>
              <a:rPr lang="en-US" b="0" i="0" dirty="0">
                <a:solidFill>
                  <a:srgbClr val="343536"/>
                </a:solidFill>
                <a:effectLst/>
                <a:latin typeface="Source Sans Pro" panose="020B0503030403020204" pitchFamily="34" charset="0"/>
              </a:rPr>
              <a:t> of adverse outcomes, </a:t>
            </a:r>
            <a:r>
              <a:rPr lang="en-US" b="1" i="0" dirty="0">
                <a:solidFill>
                  <a:srgbClr val="343536"/>
                </a:solidFill>
                <a:effectLst/>
                <a:latin typeface="Source Sans Pro" panose="020B0503030403020204" pitchFamily="34" charset="0"/>
              </a:rPr>
              <a:t>even beneficial treatments</a:t>
            </a:r>
            <a:r>
              <a:rPr lang="en-US" b="0" i="0" dirty="0">
                <a:solidFill>
                  <a:srgbClr val="343536"/>
                </a:solidFill>
                <a:effectLst/>
                <a:latin typeface="Source Sans Pro" panose="020B0503030403020204" pitchFamily="34" charset="0"/>
              </a:rPr>
              <a:t> may not be worthwhile. </a:t>
            </a:r>
            <a:endParaRPr lang="en-US" dirty="0">
              <a:solidFill>
                <a:srgbClr val="343536"/>
              </a:solidFill>
              <a:latin typeface="Source Sans Pro" panose="020B0503030403020204" pitchFamily="34" charset="0"/>
            </a:endParaRPr>
          </a:p>
          <a:p>
            <a:r>
              <a:rPr lang="en-US" b="0" i="0" dirty="0">
                <a:solidFill>
                  <a:srgbClr val="343536"/>
                </a:solidFill>
                <a:effectLst/>
                <a:latin typeface="Source Sans Pro" panose="020B0503030403020204" pitchFamily="34" charset="0"/>
              </a:rPr>
              <a:t>Some patients will experience poor outcomes regardless of which treatments are offered by the clinician. </a:t>
            </a:r>
          </a:p>
          <a:p>
            <a:r>
              <a:rPr lang="en-US" dirty="0">
                <a:solidFill>
                  <a:srgbClr val="343536"/>
                </a:solidFill>
                <a:latin typeface="Source Sans Pro" panose="020B0503030403020204" pitchFamily="34" charset="0"/>
              </a:rPr>
              <a:t>When a patient better understands the long term outlook of a disease, they are MUCH more likely to take an active role in managing it. </a:t>
            </a:r>
          </a:p>
          <a:p>
            <a:pPr lvl="1"/>
            <a:r>
              <a:rPr lang="en-US" b="0" i="0" dirty="0">
                <a:solidFill>
                  <a:srgbClr val="343536"/>
                </a:solidFill>
                <a:effectLst/>
                <a:latin typeface="Source Sans Pro" panose="020B0503030403020204" pitchFamily="34" charset="0"/>
              </a:rPr>
              <a:t>Cannot feel high cholesterol, but there are many adverse outcomes that patients may actually care about </a:t>
            </a:r>
          </a:p>
        </p:txBody>
      </p:sp>
    </p:spTree>
    <p:extLst>
      <p:ext uri="{BB962C8B-B14F-4D97-AF65-F5344CB8AC3E}">
        <p14:creationId xmlns:p14="http://schemas.microsoft.com/office/powerpoint/2010/main" val="1531966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F62A-A7F9-8F05-647B-4EED877C70B2}"/>
              </a:ext>
            </a:extLst>
          </p:cNvPr>
          <p:cNvSpPr>
            <a:spLocks noGrp="1"/>
          </p:cNvSpPr>
          <p:nvPr>
            <p:ph type="title"/>
          </p:nvPr>
        </p:nvSpPr>
        <p:spPr/>
        <p:txBody>
          <a:bodyPr/>
          <a:lstStyle/>
          <a:p>
            <a:r>
              <a:rPr lang="en-US" dirty="0"/>
              <a:t>What is the best type of study for prognosis?</a:t>
            </a:r>
          </a:p>
        </p:txBody>
      </p:sp>
      <p:sp>
        <p:nvSpPr>
          <p:cNvPr id="4" name="TextBox 3">
            <a:extLst>
              <a:ext uri="{FF2B5EF4-FFF2-40B4-BE49-F238E27FC236}">
                <a16:creationId xmlns:a16="http://schemas.microsoft.com/office/drawing/2014/main" id="{DB0F4815-8783-F6B1-5AF1-59838B84B252}"/>
              </a:ext>
            </a:extLst>
          </p:cNvPr>
          <p:cNvSpPr txBox="1"/>
          <p:nvPr/>
        </p:nvSpPr>
        <p:spPr>
          <a:xfrm>
            <a:off x="9607138" y="2042556"/>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07B9AA9F-3B4F-09A8-CA0E-579A7F5EA403}"/>
              </a:ext>
            </a:extLst>
          </p:cNvPr>
          <p:cNvSpPr txBox="1"/>
          <p:nvPr/>
        </p:nvSpPr>
        <p:spPr>
          <a:xfrm>
            <a:off x="933202" y="1595071"/>
            <a:ext cx="6097978" cy="369332"/>
          </a:xfrm>
          <a:prstGeom prst="rect">
            <a:avLst/>
          </a:prstGeom>
          <a:noFill/>
        </p:spPr>
        <p:txBody>
          <a:bodyPr wrap="square">
            <a:spAutoFit/>
          </a:bodyPr>
          <a:lstStyle/>
          <a:p>
            <a:pPr marL="0" indent="0">
              <a:buNone/>
            </a:pPr>
            <a:r>
              <a:rPr lang="en-US" sz="1800" dirty="0"/>
              <a:t> Randomized Control Trial</a:t>
            </a:r>
          </a:p>
        </p:txBody>
      </p:sp>
      <p:sp>
        <p:nvSpPr>
          <p:cNvPr id="8" name="TextBox 7">
            <a:extLst>
              <a:ext uri="{FF2B5EF4-FFF2-40B4-BE49-F238E27FC236}">
                <a16:creationId xmlns:a16="http://schemas.microsoft.com/office/drawing/2014/main" id="{936F2064-1271-7FBD-86C4-9A5F9620F264}"/>
              </a:ext>
            </a:extLst>
          </p:cNvPr>
          <p:cNvSpPr txBox="1"/>
          <p:nvPr/>
        </p:nvSpPr>
        <p:spPr>
          <a:xfrm>
            <a:off x="933202" y="4086300"/>
            <a:ext cx="6097978" cy="369332"/>
          </a:xfrm>
          <a:prstGeom prst="rect">
            <a:avLst/>
          </a:prstGeom>
          <a:noFill/>
        </p:spPr>
        <p:txBody>
          <a:bodyPr wrap="square">
            <a:spAutoFit/>
          </a:bodyPr>
          <a:lstStyle/>
          <a:p>
            <a:pPr marL="0" indent="0">
              <a:buNone/>
            </a:pPr>
            <a:r>
              <a:rPr lang="en-US" sz="1800" dirty="0"/>
              <a:t>Prospective Cohort Study</a:t>
            </a:r>
          </a:p>
        </p:txBody>
      </p:sp>
      <p:sp>
        <p:nvSpPr>
          <p:cNvPr id="10" name="TextBox 9">
            <a:extLst>
              <a:ext uri="{FF2B5EF4-FFF2-40B4-BE49-F238E27FC236}">
                <a16:creationId xmlns:a16="http://schemas.microsoft.com/office/drawing/2014/main" id="{996347E7-B3AD-821E-9B3B-D38D98CB0422}"/>
              </a:ext>
            </a:extLst>
          </p:cNvPr>
          <p:cNvSpPr txBox="1"/>
          <p:nvPr/>
        </p:nvSpPr>
        <p:spPr>
          <a:xfrm>
            <a:off x="6873832" y="4086300"/>
            <a:ext cx="6097978" cy="369332"/>
          </a:xfrm>
          <a:prstGeom prst="rect">
            <a:avLst/>
          </a:prstGeom>
          <a:noFill/>
        </p:spPr>
        <p:txBody>
          <a:bodyPr wrap="square">
            <a:spAutoFit/>
          </a:bodyPr>
          <a:lstStyle/>
          <a:p>
            <a:pPr marL="0" indent="0">
              <a:buNone/>
            </a:pPr>
            <a:r>
              <a:rPr lang="en-US" sz="1800" dirty="0"/>
              <a:t>Retrospective Cohort Study</a:t>
            </a:r>
          </a:p>
        </p:txBody>
      </p:sp>
      <p:sp>
        <p:nvSpPr>
          <p:cNvPr id="12" name="TextBox 11">
            <a:extLst>
              <a:ext uri="{FF2B5EF4-FFF2-40B4-BE49-F238E27FC236}">
                <a16:creationId xmlns:a16="http://schemas.microsoft.com/office/drawing/2014/main" id="{D50C849F-B475-7692-36B9-FAE4B586FFCA}"/>
              </a:ext>
            </a:extLst>
          </p:cNvPr>
          <p:cNvSpPr txBox="1"/>
          <p:nvPr/>
        </p:nvSpPr>
        <p:spPr>
          <a:xfrm>
            <a:off x="6873832" y="1556683"/>
            <a:ext cx="6097978" cy="369332"/>
          </a:xfrm>
          <a:prstGeom prst="rect">
            <a:avLst/>
          </a:prstGeom>
          <a:noFill/>
        </p:spPr>
        <p:txBody>
          <a:bodyPr wrap="square">
            <a:spAutoFit/>
          </a:bodyPr>
          <a:lstStyle/>
          <a:p>
            <a:pPr marL="0" indent="0">
              <a:buNone/>
            </a:pPr>
            <a:r>
              <a:rPr lang="en-US" sz="1800" dirty="0"/>
              <a:t>Case Control Study </a:t>
            </a:r>
          </a:p>
        </p:txBody>
      </p:sp>
      <p:sp>
        <p:nvSpPr>
          <p:cNvPr id="14" name="TextBox 13">
            <a:extLst>
              <a:ext uri="{FF2B5EF4-FFF2-40B4-BE49-F238E27FC236}">
                <a16:creationId xmlns:a16="http://schemas.microsoft.com/office/drawing/2014/main" id="{4BA5BB66-7B31-326B-67F8-95EE0A4E1A22}"/>
              </a:ext>
            </a:extLst>
          </p:cNvPr>
          <p:cNvSpPr txBox="1"/>
          <p:nvPr/>
        </p:nvSpPr>
        <p:spPr>
          <a:xfrm>
            <a:off x="3981198" y="1568143"/>
            <a:ext cx="2617520" cy="369332"/>
          </a:xfrm>
          <a:prstGeom prst="rect">
            <a:avLst/>
          </a:prstGeom>
          <a:noFill/>
        </p:spPr>
        <p:txBody>
          <a:bodyPr wrap="square">
            <a:spAutoFit/>
          </a:bodyPr>
          <a:lstStyle/>
          <a:p>
            <a:pPr marL="0" indent="0">
              <a:buNone/>
            </a:pPr>
            <a:r>
              <a:rPr lang="en-US" sz="1800" dirty="0"/>
              <a:t>Cross Sectional Study</a:t>
            </a:r>
          </a:p>
        </p:txBody>
      </p:sp>
      <p:sp>
        <p:nvSpPr>
          <p:cNvPr id="24" name="TextBox 23">
            <a:extLst>
              <a:ext uri="{FF2B5EF4-FFF2-40B4-BE49-F238E27FC236}">
                <a16:creationId xmlns:a16="http://schemas.microsoft.com/office/drawing/2014/main" id="{1F9FD341-A67A-D06A-71D1-7C66436BEB77}"/>
              </a:ext>
            </a:extLst>
          </p:cNvPr>
          <p:cNvSpPr txBox="1"/>
          <p:nvPr/>
        </p:nvSpPr>
        <p:spPr>
          <a:xfrm>
            <a:off x="4009409" y="4108571"/>
            <a:ext cx="2617520" cy="369332"/>
          </a:xfrm>
          <a:prstGeom prst="rect">
            <a:avLst/>
          </a:prstGeom>
          <a:noFill/>
        </p:spPr>
        <p:txBody>
          <a:bodyPr wrap="square">
            <a:spAutoFit/>
          </a:bodyPr>
          <a:lstStyle/>
          <a:p>
            <a:pPr marL="0" indent="0">
              <a:buNone/>
            </a:pPr>
            <a:r>
              <a:rPr lang="en-US" sz="1800" dirty="0"/>
              <a:t>Descriptive / Association</a:t>
            </a:r>
          </a:p>
        </p:txBody>
      </p:sp>
      <p:sp>
        <p:nvSpPr>
          <p:cNvPr id="3" name="TextBox 2">
            <a:extLst>
              <a:ext uri="{FF2B5EF4-FFF2-40B4-BE49-F238E27FC236}">
                <a16:creationId xmlns:a16="http://schemas.microsoft.com/office/drawing/2014/main" id="{B47BDE49-7F55-3DE0-CBF4-C0ADE3C2F065}"/>
              </a:ext>
            </a:extLst>
          </p:cNvPr>
          <p:cNvSpPr txBox="1"/>
          <p:nvPr/>
        </p:nvSpPr>
        <p:spPr>
          <a:xfrm>
            <a:off x="1163781" y="5023262"/>
            <a:ext cx="9619013" cy="646331"/>
          </a:xfrm>
          <a:prstGeom prst="rect">
            <a:avLst/>
          </a:prstGeom>
          <a:noFill/>
        </p:spPr>
        <p:txBody>
          <a:bodyPr wrap="square" rtlCol="0">
            <a:spAutoFit/>
          </a:bodyPr>
          <a:lstStyle/>
          <a:p>
            <a:r>
              <a:rPr lang="en-US" dirty="0">
                <a:hlinkClick r:id="rId2"/>
              </a:rPr>
              <a:t>https://</a:t>
            </a:r>
            <a:r>
              <a:rPr lang="en-US" dirty="0" err="1">
                <a:hlinkClick r:id="rId2"/>
              </a:rPr>
              <a:t>www.polleverywhere.com</a:t>
            </a:r>
            <a:r>
              <a:rPr lang="en-US" dirty="0">
                <a:hlinkClick r:id="rId2"/>
              </a:rPr>
              <a:t>/</a:t>
            </a:r>
            <a:r>
              <a:rPr lang="en-US" dirty="0" err="1">
                <a:hlinkClick r:id="rId2"/>
              </a:rPr>
              <a:t>multiple_choice_polls</a:t>
            </a:r>
            <a:r>
              <a:rPr lang="en-US" dirty="0">
                <a:hlinkClick r:id="rId2"/>
              </a:rPr>
              <a:t>/Ts2dLEyKUfG2R0aDL1GjW?preview=</a:t>
            </a:r>
            <a:r>
              <a:rPr lang="en-US" dirty="0" err="1">
                <a:hlinkClick r:id="rId2"/>
              </a:rPr>
              <a:t>true&amp;controls</a:t>
            </a:r>
            <a:r>
              <a:rPr lang="en-US" dirty="0">
                <a:hlinkClick r:id="rId2"/>
              </a:rPr>
              <a:t>=none</a:t>
            </a:r>
            <a:endParaRPr lang="en-US" dirty="0"/>
          </a:p>
        </p:txBody>
      </p:sp>
      <p:pic>
        <p:nvPicPr>
          <p:cNvPr id="7" name="Picture 6" descr="A qr code on a white background&#10;&#10;Description automatically generated">
            <a:extLst>
              <a:ext uri="{FF2B5EF4-FFF2-40B4-BE49-F238E27FC236}">
                <a16:creationId xmlns:a16="http://schemas.microsoft.com/office/drawing/2014/main" id="{89A7501E-7F8D-DBA0-61D5-A618DBB97387}"/>
              </a:ext>
            </a:extLst>
          </p:cNvPr>
          <p:cNvPicPr>
            <a:picLocks noChangeAspect="1"/>
          </p:cNvPicPr>
          <p:nvPr/>
        </p:nvPicPr>
        <p:blipFill>
          <a:blip r:embed="rId3"/>
          <a:stretch>
            <a:fillRect/>
          </a:stretch>
        </p:blipFill>
        <p:spPr>
          <a:xfrm>
            <a:off x="4998439" y="2307801"/>
            <a:ext cx="1435100" cy="14351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CBC458B4-4E24-8B0C-BE4F-528E92A4E56E}"/>
              </a:ext>
            </a:extLst>
          </p:cNvPr>
          <p:cNvPicPr>
            <a:picLocks noChangeAspect="1"/>
          </p:cNvPicPr>
          <p:nvPr/>
        </p:nvPicPr>
        <p:blipFill>
          <a:blip r:embed="rId4"/>
          <a:stretch>
            <a:fillRect/>
          </a:stretch>
        </p:blipFill>
        <p:spPr>
          <a:xfrm>
            <a:off x="2046926" y="2564518"/>
            <a:ext cx="2730500" cy="850900"/>
          </a:xfrm>
          <a:prstGeom prst="rect">
            <a:avLst/>
          </a:prstGeom>
        </p:spPr>
      </p:pic>
    </p:spTree>
    <p:extLst>
      <p:ext uri="{BB962C8B-B14F-4D97-AF65-F5344CB8AC3E}">
        <p14:creationId xmlns:p14="http://schemas.microsoft.com/office/powerpoint/2010/main" val="154879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5822-081B-BB21-7546-C2DF51D3D887}"/>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72456D3-E8E1-CD1D-306A-9468DEADFA72}"/>
              </a:ext>
            </a:extLst>
          </p:cNvPr>
          <p:cNvPicPr>
            <a:picLocks noGrp="1" noChangeAspect="1"/>
          </p:cNvPicPr>
          <p:nvPr>
            <p:ph idx="1"/>
          </p:nvPr>
        </p:nvPicPr>
        <p:blipFill>
          <a:blip r:embed="rId2"/>
          <a:stretch>
            <a:fillRect/>
          </a:stretch>
        </p:blipFill>
        <p:spPr>
          <a:xfrm>
            <a:off x="1595778" y="1075293"/>
            <a:ext cx="9000443" cy="4707414"/>
          </a:xfrm>
        </p:spPr>
      </p:pic>
    </p:spTree>
    <p:extLst>
      <p:ext uri="{BB962C8B-B14F-4D97-AF65-F5344CB8AC3E}">
        <p14:creationId xmlns:p14="http://schemas.microsoft.com/office/powerpoint/2010/main" val="242982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1AEF1318-7F78-8043-B3C7-71C8A220078F}"/>
              </a:ext>
            </a:extLst>
          </p:cNvPr>
          <p:cNvPicPr>
            <a:picLocks noGrp="1" noChangeAspect="1"/>
          </p:cNvPicPr>
          <p:nvPr>
            <p:ph idx="1"/>
          </p:nvPr>
        </p:nvPicPr>
        <p:blipFill rotWithShape="1">
          <a:blip r:embed="rId2"/>
          <a:srcRect t="2753"/>
          <a:stretch/>
        </p:blipFill>
        <p:spPr>
          <a:xfrm>
            <a:off x="2357028" y="796834"/>
            <a:ext cx="7477943" cy="5417699"/>
          </a:xfrm>
          <a:prstGeom prst="rect">
            <a:avLst/>
          </a:prstGeom>
        </p:spPr>
      </p:pic>
    </p:spTree>
    <p:extLst>
      <p:ext uri="{BB962C8B-B14F-4D97-AF65-F5344CB8AC3E}">
        <p14:creationId xmlns:p14="http://schemas.microsoft.com/office/powerpoint/2010/main" val="877327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138C1-B4DB-D24A-4B01-0A7BEF950D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D31F63-DCCA-0207-70DE-E1910F408320}"/>
              </a:ext>
            </a:extLst>
          </p:cNvPr>
          <p:cNvSpPr>
            <a:spLocks noGrp="1"/>
          </p:cNvSpPr>
          <p:nvPr>
            <p:ph idx="1"/>
          </p:nvPr>
        </p:nvSpPr>
        <p:spPr/>
        <p:txBody>
          <a:bodyPr/>
          <a:lstStyle/>
          <a:p>
            <a:endParaRPr lang="en-US"/>
          </a:p>
        </p:txBody>
      </p:sp>
      <p:pic>
        <p:nvPicPr>
          <p:cNvPr id="4" name="Picture 3" descr="A picture containing diagram&#10;&#10;Description automatically generated">
            <a:extLst>
              <a:ext uri="{FF2B5EF4-FFF2-40B4-BE49-F238E27FC236}">
                <a16:creationId xmlns:a16="http://schemas.microsoft.com/office/drawing/2014/main" id="{FB16588D-F00F-8EBB-7256-6BB99B34AFFA}"/>
              </a:ext>
            </a:extLst>
          </p:cNvPr>
          <p:cNvPicPr>
            <a:picLocks noChangeAspect="1"/>
          </p:cNvPicPr>
          <p:nvPr/>
        </p:nvPicPr>
        <p:blipFill>
          <a:blip r:embed="rId2"/>
          <a:stretch>
            <a:fillRect/>
          </a:stretch>
        </p:blipFill>
        <p:spPr>
          <a:xfrm>
            <a:off x="1262417" y="782245"/>
            <a:ext cx="9470218" cy="5293510"/>
          </a:xfrm>
          <a:prstGeom prst="rect">
            <a:avLst/>
          </a:prstGeom>
        </p:spPr>
      </p:pic>
    </p:spTree>
    <p:extLst>
      <p:ext uri="{BB962C8B-B14F-4D97-AF65-F5344CB8AC3E}">
        <p14:creationId xmlns:p14="http://schemas.microsoft.com/office/powerpoint/2010/main" val="3632474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19ADB-9693-421B-DEC9-F647F11E1A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B0AEF9-8BEA-1B17-0741-4D7AE46B4FF6}"/>
              </a:ext>
            </a:extLst>
          </p:cNvPr>
          <p:cNvSpPr>
            <a:spLocks noGrp="1"/>
          </p:cNvSpPr>
          <p:nvPr>
            <p:ph idx="1"/>
          </p:nvPr>
        </p:nvSpPr>
        <p:spPr/>
        <p:txBody>
          <a:bodyPr/>
          <a:lstStyle/>
          <a:p>
            <a:endParaRPr lang="en-US"/>
          </a:p>
        </p:txBody>
      </p:sp>
      <p:pic>
        <p:nvPicPr>
          <p:cNvPr id="4" name="Content Placeholder 4" descr="Diagram&#10;&#10;Description automatically generated">
            <a:extLst>
              <a:ext uri="{FF2B5EF4-FFF2-40B4-BE49-F238E27FC236}">
                <a16:creationId xmlns:a16="http://schemas.microsoft.com/office/drawing/2014/main" id="{2BB52D7E-AE54-EEC0-4052-6A9CCF9A42BC}"/>
              </a:ext>
            </a:extLst>
          </p:cNvPr>
          <p:cNvPicPr>
            <a:picLocks noChangeAspect="1"/>
          </p:cNvPicPr>
          <p:nvPr/>
        </p:nvPicPr>
        <p:blipFill rotWithShape="1">
          <a:blip r:embed="rId2"/>
          <a:srcRect r="41372"/>
          <a:stretch/>
        </p:blipFill>
        <p:spPr>
          <a:xfrm>
            <a:off x="3689438" y="144011"/>
            <a:ext cx="5946930" cy="6569978"/>
          </a:xfrm>
          <a:prstGeom prst="rect">
            <a:avLst/>
          </a:prstGeom>
        </p:spPr>
      </p:pic>
    </p:spTree>
    <p:extLst>
      <p:ext uri="{BB962C8B-B14F-4D97-AF65-F5344CB8AC3E}">
        <p14:creationId xmlns:p14="http://schemas.microsoft.com/office/powerpoint/2010/main" val="2390119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89B0-04FD-3D6F-6E12-BB5A545A7678}"/>
              </a:ext>
            </a:extLst>
          </p:cNvPr>
          <p:cNvSpPr>
            <a:spLocks noGrp="1"/>
          </p:cNvSpPr>
          <p:nvPr>
            <p:ph type="title"/>
          </p:nvPr>
        </p:nvSpPr>
        <p:spPr/>
        <p:txBody>
          <a:bodyPr/>
          <a:lstStyle/>
          <a:p>
            <a:endParaRPr lang="en-US"/>
          </a:p>
        </p:txBody>
      </p:sp>
      <p:pic>
        <p:nvPicPr>
          <p:cNvPr id="4" name="Picture 3" descr="Chart&#10;&#10;Description automatically generated">
            <a:extLst>
              <a:ext uri="{FF2B5EF4-FFF2-40B4-BE49-F238E27FC236}">
                <a16:creationId xmlns:a16="http://schemas.microsoft.com/office/drawing/2014/main" id="{BBCB2044-8AEC-2FA8-1EB5-B9FDEE99FF07}"/>
              </a:ext>
            </a:extLst>
          </p:cNvPr>
          <p:cNvPicPr>
            <a:picLocks noChangeAspect="1"/>
          </p:cNvPicPr>
          <p:nvPr/>
        </p:nvPicPr>
        <p:blipFill>
          <a:blip r:embed="rId2"/>
          <a:stretch>
            <a:fillRect/>
          </a:stretch>
        </p:blipFill>
        <p:spPr>
          <a:xfrm>
            <a:off x="643836" y="365125"/>
            <a:ext cx="10519857" cy="5990872"/>
          </a:xfrm>
          <a:prstGeom prst="rect">
            <a:avLst/>
          </a:prstGeom>
        </p:spPr>
      </p:pic>
      <p:sp>
        <p:nvSpPr>
          <p:cNvPr id="8" name="Content Placeholder 7">
            <a:extLst>
              <a:ext uri="{FF2B5EF4-FFF2-40B4-BE49-F238E27FC236}">
                <a16:creationId xmlns:a16="http://schemas.microsoft.com/office/drawing/2014/main" id="{2299CC0B-DE21-BD47-61DB-D4869812848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61920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Prognosis study</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pic>
        <p:nvPicPr>
          <p:cNvPr id="9" name="Picture 8" descr="Chart&#10;&#10;Description automatically generated">
            <a:extLst>
              <a:ext uri="{FF2B5EF4-FFF2-40B4-BE49-F238E27FC236}">
                <a16:creationId xmlns:a16="http://schemas.microsoft.com/office/drawing/2014/main" id="{328866DE-F22F-3E71-6A96-F2BD0A39AC77}"/>
              </a:ext>
            </a:extLst>
          </p:cNvPr>
          <p:cNvPicPr>
            <a:picLocks noChangeAspect="1"/>
          </p:cNvPicPr>
          <p:nvPr/>
        </p:nvPicPr>
        <p:blipFill>
          <a:blip r:embed="rId3"/>
          <a:stretch>
            <a:fillRect/>
          </a:stretch>
        </p:blipFill>
        <p:spPr>
          <a:xfrm>
            <a:off x="1633216" y="1442492"/>
            <a:ext cx="8925567" cy="5082952"/>
          </a:xfrm>
          <a:prstGeom prst="rect">
            <a:avLst/>
          </a:prstGeom>
        </p:spPr>
      </p:pic>
      <p:sp>
        <p:nvSpPr>
          <p:cNvPr id="3" name="Rectangle 2">
            <a:extLst>
              <a:ext uri="{FF2B5EF4-FFF2-40B4-BE49-F238E27FC236}">
                <a16:creationId xmlns:a16="http://schemas.microsoft.com/office/drawing/2014/main" id="{A5D2424E-9082-1463-D318-45021A52DE8A}"/>
              </a:ext>
            </a:extLst>
          </p:cNvPr>
          <p:cNvSpPr/>
          <p:nvPr/>
        </p:nvSpPr>
        <p:spPr>
          <a:xfrm>
            <a:off x="1799090" y="4346917"/>
            <a:ext cx="1942916" cy="132236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38A84F23-B5D3-E891-90E4-480541B098B7}"/>
              </a:ext>
            </a:extLst>
          </p:cNvPr>
          <p:cNvSpPr txBox="1"/>
          <p:nvPr/>
        </p:nvSpPr>
        <p:spPr>
          <a:xfrm>
            <a:off x="2008741" y="4492178"/>
            <a:ext cx="1899139" cy="923330"/>
          </a:xfrm>
          <a:prstGeom prst="rect">
            <a:avLst/>
          </a:prstGeom>
          <a:noFill/>
        </p:spPr>
        <p:txBody>
          <a:bodyPr wrap="square" rtlCol="0">
            <a:spAutoFit/>
          </a:bodyPr>
          <a:lstStyle/>
          <a:p>
            <a:r>
              <a:rPr lang="en-US" dirty="0"/>
              <a:t>Record potential differences in the groups</a:t>
            </a:r>
          </a:p>
        </p:txBody>
      </p:sp>
      <p:pic>
        <p:nvPicPr>
          <p:cNvPr id="12" name="Picture 11" descr="Shape, background pattern&#10;&#10;Description automatically generated">
            <a:extLst>
              <a:ext uri="{FF2B5EF4-FFF2-40B4-BE49-F238E27FC236}">
                <a16:creationId xmlns:a16="http://schemas.microsoft.com/office/drawing/2014/main" id="{41CEDAF4-6B4A-FD53-28DC-DA07B0E59E23}"/>
              </a:ext>
            </a:extLst>
          </p:cNvPr>
          <p:cNvPicPr>
            <a:picLocks noChangeAspect="1"/>
          </p:cNvPicPr>
          <p:nvPr/>
        </p:nvPicPr>
        <p:blipFill>
          <a:blip r:embed="rId4"/>
          <a:stretch>
            <a:fillRect/>
          </a:stretch>
        </p:blipFill>
        <p:spPr>
          <a:xfrm>
            <a:off x="2008740" y="1690688"/>
            <a:ext cx="2633597" cy="558800"/>
          </a:xfrm>
          <a:prstGeom prst="rect">
            <a:avLst/>
          </a:prstGeom>
        </p:spPr>
      </p:pic>
      <p:sp>
        <p:nvSpPr>
          <p:cNvPr id="13" name="Rectangle 12">
            <a:extLst>
              <a:ext uri="{FF2B5EF4-FFF2-40B4-BE49-F238E27FC236}">
                <a16:creationId xmlns:a16="http://schemas.microsoft.com/office/drawing/2014/main" id="{19DBDDD4-FFF8-7EAE-CB70-3210D74347CD}"/>
              </a:ext>
            </a:extLst>
          </p:cNvPr>
          <p:cNvSpPr/>
          <p:nvPr/>
        </p:nvSpPr>
        <p:spPr>
          <a:xfrm>
            <a:off x="8747663" y="3526372"/>
            <a:ext cx="2208628" cy="15248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descr="Shape, arrow&#10;&#10;Description automatically generated">
            <a:extLst>
              <a:ext uri="{FF2B5EF4-FFF2-40B4-BE49-F238E27FC236}">
                <a16:creationId xmlns:a16="http://schemas.microsoft.com/office/drawing/2014/main" id="{F5F02943-3BB7-88A2-0B3A-251CC96A756B}"/>
              </a:ext>
            </a:extLst>
          </p:cNvPr>
          <p:cNvPicPr>
            <a:picLocks noChangeAspect="1"/>
          </p:cNvPicPr>
          <p:nvPr/>
        </p:nvPicPr>
        <p:blipFill>
          <a:blip r:embed="rId5"/>
          <a:stretch>
            <a:fillRect/>
          </a:stretch>
        </p:blipFill>
        <p:spPr>
          <a:xfrm>
            <a:off x="8449996" y="3080346"/>
            <a:ext cx="1505075" cy="1868219"/>
          </a:xfrm>
          <a:prstGeom prst="rect">
            <a:avLst/>
          </a:prstGeom>
        </p:spPr>
      </p:pic>
      <p:pic>
        <p:nvPicPr>
          <p:cNvPr id="10" name="Picture 9" descr="Shape&#10;&#10;Description automatically generated">
            <a:extLst>
              <a:ext uri="{FF2B5EF4-FFF2-40B4-BE49-F238E27FC236}">
                <a16:creationId xmlns:a16="http://schemas.microsoft.com/office/drawing/2014/main" id="{E4C1F807-D39B-CFE5-A119-8C2F7C2FD09A}"/>
              </a:ext>
            </a:extLst>
          </p:cNvPr>
          <p:cNvPicPr>
            <a:picLocks noChangeAspect="1"/>
          </p:cNvPicPr>
          <p:nvPr/>
        </p:nvPicPr>
        <p:blipFill rotWithShape="1">
          <a:blip r:embed="rId6"/>
          <a:srcRect l="8963"/>
          <a:stretch/>
        </p:blipFill>
        <p:spPr>
          <a:xfrm>
            <a:off x="9891238" y="2361816"/>
            <a:ext cx="2300762" cy="3492500"/>
          </a:xfrm>
          <a:prstGeom prst="rect">
            <a:avLst/>
          </a:prstGeom>
        </p:spPr>
      </p:pic>
      <p:pic>
        <p:nvPicPr>
          <p:cNvPr id="14" name="Content Placeholder 5">
            <a:extLst>
              <a:ext uri="{FF2B5EF4-FFF2-40B4-BE49-F238E27FC236}">
                <a16:creationId xmlns:a16="http://schemas.microsoft.com/office/drawing/2014/main" id="{2139B198-B45D-FC05-1368-324F13C5275A}"/>
              </a:ext>
            </a:extLst>
          </p:cNvPr>
          <p:cNvPicPr>
            <a:picLocks noGrp="1" noChangeAspect="1"/>
          </p:cNvPicPr>
          <p:nvPr>
            <p:ph idx="1"/>
          </p:nvPr>
        </p:nvPicPr>
        <p:blipFill>
          <a:blip r:embed="rId7"/>
          <a:stretch>
            <a:fillRect/>
          </a:stretch>
        </p:blipFill>
        <p:spPr>
          <a:xfrm flipH="1">
            <a:off x="71890" y="3318857"/>
            <a:ext cx="1727200" cy="1143000"/>
          </a:xfrm>
        </p:spPr>
      </p:pic>
    </p:spTree>
    <p:extLst>
      <p:ext uri="{BB962C8B-B14F-4D97-AF65-F5344CB8AC3E}">
        <p14:creationId xmlns:p14="http://schemas.microsoft.com/office/powerpoint/2010/main" val="260201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72A-871F-9940-6347-6435306FEAC3}"/>
              </a:ext>
            </a:extLst>
          </p:cNvPr>
          <p:cNvSpPr>
            <a:spLocks noGrp="1"/>
          </p:cNvSpPr>
          <p:nvPr>
            <p:ph type="title"/>
          </p:nvPr>
        </p:nvSpPr>
        <p:spPr/>
        <p:txBody>
          <a:bodyPr/>
          <a:lstStyle/>
          <a:p>
            <a:r>
              <a:rPr lang="en-US" dirty="0"/>
              <a:t>So what do prognostic studies look for?</a:t>
            </a:r>
          </a:p>
        </p:txBody>
      </p:sp>
      <p:pic>
        <p:nvPicPr>
          <p:cNvPr id="6" name="Picture 5" descr="Chart&#10;&#10;Description automatically generated">
            <a:extLst>
              <a:ext uri="{FF2B5EF4-FFF2-40B4-BE49-F238E27FC236}">
                <a16:creationId xmlns:a16="http://schemas.microsoft.com/office/drawing/2014/main" id="{83C9255D-F396-5E3F-C7D6-D54F29E94C5D}"/>
              </a:ext>
            </a:extLst>
          </p:cNvPr>
          <p:cNvPicPr>
            <a:picLocks noChangeAspect="1"/>
          </p:cNvPicPr>
          <p:nvPr/>
        </p:nvPicPr>
        <p:blipFill>
          <a:blip r:embed="rId2"/>
          <a:stretch>
            <a:fillRect/>
          </a:stretch>
        </p:blipFill>
        <p:spPr>
          <a:xfrm>
            <a:off x="1633216" y="1442492"/>
            <a:ext cx="8925567" cy="5082952"/>
          </a:xfrm>
          <a:prstGeom prst="rect">
            <a:avLst/>
          </a:prstGeom>
        </p:spPr>
      </p:pic>
      <p:sp>
        <p:nvSpPr>
          <p:cNvPr id="7" name="Rectangle 6">
            <a:extLst>
              <a:ext uri="{FF2B5EF4-FFF2-40B4-BE49-F238E27FC236}">
                <a16:creationId xmlns:a16="http://schemas.microsoft.com/office/drawing/2014/main" id="{4AED07E9-E820-46F8-6566-94816D698964}"/>
              </a:ext>
            </a:extLst>
          </p:cNvPr>
          <p:cNvSpPr/>
          <p:nvPr/>
        </p:nvSpPr>
        <p:spPr>
          <a:xfrm>
            <a:off x="1800665" y="4317206"/>
            <a:ext cx="1913206" cy="13380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FB19E59-BCA7-C0D1-B0E6-8F5E3A9D564F}"/>
              </a:ext>
            </a:extLst>
          </p:cNvPr>
          <p:cNvSpPr txBox="1"/>
          <p:nvPr/>
        </p:nvSpPr>
        <p:spPr>
          <a:xfrm>
            <a:off x="1814732" y="4389120"/>
            <a:ext cx="1885071" cy="1200329"/>
          </a:xfrm>
          <a:prstGeom prst="rect">
            <a:avLst/>
          </a:prstGeom>
          <a:noFill/>
        </p:spPr>
        <p:txBody>
          <a:bodyPr wrap="square" rtlCol="0">
            <a:spAutoFit/>
          </a:bodyPr>
          <a:lstStyle/>
          <a:p>
            <a:r>
              <a:rPr lang="en-US" dirty="0"/>
              <a:t>Age</a:t>
            </a:r>
          </a:p>
          <a:p>
            <a:r>
              <a:rPr lang="en-US" dirty="0"/>
              <a:t>Sex</a:t>
            </a:r>
          </a:p>
          <a:p>
            <a:r>
              <a:rPr lang="en-US" dirty="0"/>
              <a:t>Co-morbidities (HTN, DM, </a:t>
            </a:r>
            <a:r>
              <a:rPr lang="en-US" dirty="0" err="1"/>
              <a:t>etc</a:t>
            </a:r>
            <a:r>
              <a:rPr lang="en-US" dirty="0"/>
              <a:t>)</a:t>
            </a:r>
          </a:p>
        </p:txBody>
      </p:sp>
      <p:pic>
        <p:nvPicPr>
          <p:cNvPr id="9" name="Picture 8" descr="Shape, arrow&#10;&#10;Description automatically generated">
            <a:extLst>
              <a:ext uri="{FF2B5EF4-FFF2-40B4-BE49-F238E27FC236}">
                <a16:creationId xmlns:a16="http://schemas.microsoft.com/office/drawing/2014/main" id="{8BC0282A-EA95-509A-9CD0-8D2245DEA15B}"/>
              </a:ext>
            </a:extLst>
          </p:cNvPr>
          <p:cNvPicPr>
            <a:picLocks noChangeAspect="1"/>
          </p:cNvPicPr>
          <p:nvPr/>
        </p:nvPicPr>
        <p:blipFill>
          <a:blip r:embed="rId3"/>
          <a:stretch>
            <a:fillRect/>
          </a:stretch>
        </p:blipFill>
        <p:spPr>
          <a:xfrm>
            <a:off x="8471643" y="3145105"/>
            <a:ext cx="1505075" cy="1868219"/>
          </a:xfrm>
          <a:prstGeom prst="rect">
            <a:avLst/>
          </a:prstGeom>
        </p:spPr>
      </p:pic>
      <p:pic>
        <p:nvPicPr>
          <p:cNvPr id="10" name="Picture 9" descr="Shape&#10;&#10;Description automatically generated">
            <a:extLst>
              <a:ext uri="{FF2B5EF4-FFF2-40B4-BE49-F238E27FC236}">
                <a16:creationId xmlns:a16="http://schemas.microsoft.com/office/drawing/2014/main" id="{C418F245-E99A-277E-F534-EC3CA93743A7}"/>
              </a:ext>
            </a:extLst>
          </p:cNvPr>
          <p:cNvPicPr>
            <a:picLocks noChangeAspect="1"/>
          </p:cNvPicPr>
          <p:nvPr/>
        </p:nvPicPr>
        <p:blipFill rotWithShape="1">
          <a:blip r:embed="rId4"/>
          <a:srcRect l="8963"/>
          <a:stretch/>
        </p:blipFill>
        <p:spPr>
          <a:xfrm>
            <a:off x="9878152" y="2478713"/>
            <a:ext cx="2300762" cy="3492500"/>
          </a:xfrm>
          <a:prstGeom prst="rect">
            <a:avLst/>
          </a:prstGeom>
        </p:spPr>
      </p:pic>
      <p:pic>
        <p:nvPicPr>
          <p:cNvPr id="11" name="Picture 10" descr="Shape, background pattern&#10;&#10;Description automatically generated">
            <a:extLst>
              <a:ext uri="{FF2B5EF4-FFF2-40B4-BE49-F238E27FC236}">
                <a16:creationId xmlns:a16="http://schemas.microsoft.com/office/drawing/2014/main" id="{A31CEDD3-B2E4-BD7E-3C9A-95807D26D2B3}"/>
              </a:ext>
            </a:extLst>
          </p:cNvPr>
          <p:cNvPicPr>
            <a:picLocks noChangeAspect="1"/>
          </p:cNvPicPr>
          <p:nvPr/>
        </p:nvPicPr>
        <p:blipFill>
          <a:blip r:embed="rId5"/>
          <a:stretch>
            <a:fillRect/>
          </a:stretch>
        </p:blipFill>
        <p:spPr>
          <a:xfrm>
            <a:off x="2008740" y="1690688"/>
            <a:ext cx="2633597" cy="558800"/>
          </a:xfrm>
          <a:prstGeom prst="rect">
            <a:avLst/>
          </a:prstGeom>
        </p:spPr>
      </p:pic>
      <p:pic>
        <p:nvPicPr>
          <p:cNvPr id="12" name="Content Placeholder 5">
            <a:extLst>
              <a:ext uri="{FF2B5EF4-FFF2-40B4-BE49-F238E27FC236}">
                <a16:creationId xmlns:a16="http://schemas.microsoft.com/office/drawing/2014/main" id="{A290E786-2AC1-B9C8-FCD2-543A10C5538A}"/>
              </a:ext>
            </a:extLst>
          </p:cNvPr>
          <p:cNvPicPr>
            <a:picLocks noChangeAspect="1"/>
          </p:cNvPicPr>
          <p:nvPr/>
        </p:nvPicPr>
        <p:blipFill>
          <a:blip r:embed="rId6"/>
          <a:stretch>
            <a:fillRect/>
          </a:stretch>
        </p:blipFill>
        <p:spPr>
          <a:xfrm flipH="1">
            <a:off x="71890" y="3318857"/>
            <a:ext cx="1727200" cy="1143000"/>
          </a:xfrm>
          <a:prstGeom prst="rect">
            <a:avLst/>
          </a:prstGeom>
        </p:spPr>
      </p:pic>
      <p:sp>
        <p:nvSpPr>
          <p:cNvPr id="3" name="Content Placeholder 2">
            <a:extLst>
              <a:ext uri="{FF2B5EF4-FFF2-40B4-BE49-F238E27FC236}">
                <a16:creationId xmlns:a16="http://schemas.microsoft.com/office/drawing/2014/main" id="{CF1014D9-0F70-EADA-81BF-31A0C9B41FF0}"/>
              </a:ext>
            </a:extLst>
          </p:cNvPr>
          <p:cNvSpPr>
            <a:spLocks noGrp="1"/>
          </p:cNvSpPr>
          <p:nvPr>
            <p:ph idx="1"/>
          </p:nvPr>
        </p:nvSpPr>
        <p:spPr>
          <a:xfrm>
            <a:off x="717452" y="7849772"/>
            <a:ext cx="10515600" cy="4351338"/>
          </a:xfrm>
        </p:spPr>
        <p:txBody>
          <a:bodyPr/>
          <a:lstStyle/>
          <a:p>
            <a:r>
              <a:rPr lang="en-US" dirty="0"/>
              <a:t>As opposed to studies where you are applying an intervention, in prognostic studies, you are looking at either the natural course of the disease, or the expected course of the disease with standard care </a:t>
            </a:r>
          </a:p>
        </p:txBody>
      </p:sp>
    </p:spTree>
    <p:extLst>
      <p:ext uri="{BB962C8B-B14F-4D97-AF65-F5344CB8AC3E}">
        <p14:creationId xmlns:p14="http://schemas.microsoft.com/office/powerpoint/2010/main" val="1867560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4965430" y="629268"/>
            <a:ext cx="6586491" cy="1286160"/>
          </a:xfrm>
        </p:spPr>
        <p:txBody>
          <a:bodyPr anchor="b">
            <a:normAutofit/>
          </a:bodyPr>
          <a:lstStyle/>
          <a:p>
            <a:r>
              <a:rPr lang="en-US" dirty="0"/>
              <a:t>Let’s look at a case</a:t>
            </a:r>
          </a:p>
        </p:txBody>
      </p:sp>
      <p:cxnSp>
        <p:nvCxnSpPr>
          <p:cNvPr id="12"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84AA"/>
            </a:solidFill>
          </a:ln>
        </p:spPr>
        <p:style>
          <a:lnRef idx="1">
            <a:schemeClr val="accent1"/>
          </a:lnRef>
          <a:fillRef idx="0">
            <a:schemeClr val="accent1"/>
          </a:fillRef>
          <a:effectRef idx="0">
            <a:schemeClr val="accent1"/>
          </a:effectRef>
          <a:fontRef idx="minor">
            <a:schemeClr val="tx1"/>
          </a:fontRef>
        </p:style>
      </p:cxnSp>
      <p:pic>
        <p:nvPicPr>
          <p:cNvPr id="8" name="Content Placeholder 7" descr="A picture containing indoor&#10;&#10;Description automatically generated">
            <a:extLst>
              <a:ext uri="{FF2B5EF4-FFF2-40B4-BE49-F238E27FC236}">
                <a16:creationId xmlns:a16="http://schemas.microsoft.com/office/drawing/2014/main" id="{7E728F56-3F7B-1B24-728C-2C821846EBED}"/>
              </a:ext>
            </a:extLst>
          </p:cNvPr>
          <p:cNvPicPr>
            <a:picLocks noGrp="1" noChangeAspect="1"/>
          </p:cNvPicPr>
          <p:nvPr>
            <p:ph idx="1"/>
          </p:nvPr>
        </p:nvPicPr>
        <p:blipFill>
          <a:blip r:embed="rId2"/>
          <a:stretch>
            <a:fillRect/>
          </a:stretch>
        </p:blipFill>
        <p:spPr>
          <a:xfrm>
            <a:off x="1279844" y="1600542"/>
            <a:ext cx="2879820" cy="4351338"/>
          </a:xfrm>
        </p:spPr>
      </p:pic>
      <p:sp>
        <p:nvSpPr>
          <p:cNvPr id="10" name="TextBox 9">
            <a:extLst>
              <a:ext uri="{FF2B5EF4-FFF2-40B4-BE49-F238E27FC236}">
                <a16:creationId xmlns:a16="http://schemas.microsoft.com/office/drawing/2014/main" id="{5120ED97-A525-F195-069F-BBA2F8A8346E}"/>
              </a:ext>
            </a:extLst>
          </p:cNvPr>
          <p:cNvSpPr txBox="1"/>
          <p:nvPr/>
        </p:nvSpPr>
        <p:spPr>
          <a:xfrm>
            <a:off x="4698609" y="2363188"/>
            <a:ext cx="7073400" cy="4093428"/>
          </a:xfrm>
          <a:prstGeom prst="rect">
            <a:avLst/>
          </a:prstGeom>
          <a:noFill/>
        </p:spPr>
        <p:txBody>
          <a:bodyPr wrap="square" rtlCol="0">
            <a:spAutoFit/>
          </a:bodyPr>
          <a:lstStyle/>
          <a:p>
            <a:r>
              <a:rPr lang="en-US" sz="2600" dirty="0"/>
              <a:t>A 50 </a:t>
            </a:r>
            <a:r>
              <a:rPr lang="en-US" sz="2600" dirty="0" err="1"/>
              <a:t>yo</a:t>
            </a:r>
            <a:r>
              <a:rPr lang="en-US" sz="2600" dirty="0"/>
              <a:t> male with a history of well controlled hypertension comes into your clinic stating that he has been experiencing on and off palpitations for the past month. His apple watch has noticed his HR is sometimes fast at a rate of around 110, but goes away when the palpitations stop. He denies any other symptoms.  He noticed it once while snowboarding, and another time while rock climbing.  He figured it could be related to his activities.   </a:t>
            </a:r>
          </a:p>
        </p:txBody>
      </p:sp>
    </p:spTree>
    <p:extLst>
      <p:ext uri="{BB962C8B-B14F-4D97-AF65-F5344CB8AC3E}">
        <p14:creationId xmlns:p14="http://schemas.microsoft.com/office/powerpoint/2010/main" val="3112202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D4CC-2BF2-C8D1-7629-EA8256447985}"/>
              </a:ext>
            </a:extLst>
          </p:cNvPr>
          <p:cNvSpPr>
            <a:spLocks noGrp="1"/>
          </p:cNvSpPr>
          <p:nvPr>
            <p:ph type="title"/>
          </p:nvPr>
        </p:nvSpPr>
        <p:spPr/>
        <p:txBody>
          <a:bodyPr/>
          <a:lstStyle/>
          <a:p>
            <a:r>
              <a:rPr lang="en-US" dirty="0"/>
              <a:t>EKG:</a:t>
            </a:r>
          </a:p>
        </p:txBody>
      </p:sp>
      <p:pic>
        <p:nvPicPr>
          <p:cNvPr id="5" name="Picture 4" descr="A picture containing text, document&#10;&#10;Description automatically generated">
            <a:extLst>
              <a:ext uri="{FF2B5EF4-FFF2-40B4-BE49-F238E27FC236}">
                <a16:creationId xmlns:a16="http://schemas.microsoft.com/office/drawing/2014/main" id="{EB3FD063-50CF-DA0B-0E68-7F6246C7672D}"/>
              </a:ext>
            </a:extLst>
          </p:cNvPr>
          <p:cNvPicPr>
            <a:picLocks noChangeAspect="1"/>
          </p:cNvPicPr>
          <p:nvPr/>
        </p:nvPicPr>
        <p:blipFill>
          <a:blip r:embed="rId2"/>
          <a:stretch>
            <a:fillRect/>
          </a:stretch>
        </p:blipFill>
        <p:spPr>
          <a:xfrm>
            <a:off x="465360" y="358544"/>
            <a:ext cx="10888440" cy="6134331"/>
          </a:xfrm>
          <a:prstGeom prst="rect">
            <a:avLst/>
          </a:prstGeom>
        </p:spPr>
      </p:pic>
    </p:spTree>
    <p:extLst>
      <p:ext uri="{BB962C8B-B14F-4D97-AF65-F5344CB8AC3E}">
        <p14:creationId xmlns:p14="http://schemas.microsoft.com/office/powerpoint/2010/main" val="1556955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3403917" y="158413"/>
            <a:ext cx="6586491" cy="1286160"/>
          </a:xfrm>
        </p:spPr>
        <p:txBody>
          <a:bodyPr anchor="b">
            <a:normAutofit/>
          </a:bodyPr>
          <a:lstStyle/>
          <a:p>
            <a:r>
              <a:rPr lang="en-US" dirty="0"/>
              <a:t>Let’s look at a case</a:t>
            </a:r>
          </a:p>
        </p:txBody>
      </p:sp>
      <p:pic>
        <p:nvPicPr>
          <p:cNvPr id="8" name="Content Placeholder 7" descr="A picture containing indoor&#10;&#10;Description automatically generated">
            <a:extLst>
              <a:ext uri="{FF2B5EF4-FFF2-40B4-BE49-F238E27FC236}">
                <a16:creationId xmlns:a16="http://schemas.microsoft.com/office/drawing/2014/main" id="{7E728F56-3F7B-1B24-728C-2C821846EBED}"/>
              </a:ext>
            </a:extLst>
          </p:cNvPr>
          <p:cNvPicPr>
            <a:picLocks noGrp="1" noChangeAspect="1"/>
          </p:cNvPicPr>
          <p:nvPr>
            <p:ph idx="1"/>
          </p:nvPr>
        </p:nvPicPr>
        <p:blipFill>
          <a:blip r:embed="rId2"/>
          <a:stretch>
            <a:fillRect/>
          </a:stretch>
        </p:blipFill>
        <p:spPr>
          <a:xfrm>
            <a:off x="1279844" y="1600542"/>
            <a:ext cx="2879820" cy="4351338"/>
          </a:xfrm>
        </p:spPr>
      </p:pic>
      <p:sp>
        <p:nvSpPr>
          <p:cNvPr id="10" name="TextBox 9">
            <a:extLst>
              <a:ext uri="{FF2B5EF4-FFF2-40B4-BE49-F238E27FC236}">
                <a16:creationId xmlns:a16="http://schemas.microsoft.com/office/drawing/2014/main" id="{5120ED97-A525-F195-069F-BBA2F8A8346E}"/>
              </a:ext>
            </a:extLst>
          </p:cNvPr>
          <p:cNvSpPr txBox="1"/>
          <p:nvPr/>
        </p:nvSpPr>
        <p:spPr>
          <a:xfrm>
            <a:off x="4159664" y="2363188"/>
            <a:ext cx="8032336" cy="3693319"/>
          </a:xfrm>
          <a:prstGeom prst="rect">
            <a:avLst/>
          </a:prstGeom>
          <a:noFill/>
        </p:spPr>
        <p:txBody>
          <a:bodyPr wrap="square" rtlCol="0">
            <a:spAutoFit/>
          </a:bodyPr>
          <a:lstStyle/>
          <a:p>
            <a:r>
              <a:rPr lang="en-US" sz="2600" dirty="0"/>
              <a:t>You appropriately refer the patient for an echocardiogram which returns normal.  The patient is asking what this new diagnosis means for them?  What is the treatment? </a:t>
            </a:r>
          </a:p>
          <a:p>
            <a:endParaRPr lang="en-US" sz="2600" dirty="0"/>
          </a:p>
          <a:p>
            <a:r>
              <a:rPr lang="en-US" sz="2600" dirty="0"/>
              <a:t>You recommend blood thinners.  But the patient states that he is concerned about taking these given his lifestyle.  He does not want to stop participating in extreme sports.  </a:t>
            </a:r>
          </a:p>
          <a:p>
            <a:endParaRPr lang="en-US" sz="2600" dirty="0"/>
          </a:p>
          <a:p>
            <a:r>
              <a:rPr lang="en-US" sz="2600" dirty="0"/>
              <a:t>“What would happen if I didn’t take the blood thinners!?”</a:t>
            </a:r>
          </a:p>
        </p:txBody>
      </p:sp>
    </p:spTree>
    <p:extLst>
      <p:ext uri="{BB962C8B-B14F-4D97-AF65-F5344CB8AC3E}">
        <p14:creationId xmlns:p14="http://schemas.microsoft.com/office/powerpoint/2010/main" val="3475892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9CC300DD-F406-7740-B0A0-8B42EDED0B72}"/>
              </a:ext>
            </a:extLst>
          </p:cNvPr>
          <p:cNvPicPr>
            <a:picLocks noChangeAspect="1"/>
          </p:cNvPicPr>
          <p:nvPr/>
        </p:nvPicPr>
        <p:blipFill>
          <a:blip r:embed="rId2"/>
          <a:stretch>
            <a:fillRect/>
          </a:stretch>
        </p:blipFill>
        <p:spPr>
          <a:xfrm>
            <a:off x="1214511" y="463550"/>
            <a:ext cx="3657600" cy="5930900"/>
          </a:xfrm>
          <a:prstGeom prst="rect">
            <a:avLst/>
          </a:prstGeom>
        </p:spPr>
      </p:pic>
      <p:pic>
        <p:nvPicPr>
          <p:cNvPr id="7" name="Picture 6">
            <a:extLst>
              <a:ext uri="{FF2B5EF4-FFF2-40B4-BE49-F238E27FC236}">
                <a16:creationId xmlns:a16="http://schemas.microsoft.com/office/drawing/2014/main" id="{6E998140-24A3-B7A9-EC8D-CFE4E98CD00B}"/>
              </a:ext>
            </a:extLst>
          </p:cNvPr>
          <p:cNvPicPr>
            <a:picLocks noChangeAspect="1"/>
          </p:cNvPicPr>
          <p:nvPr/>
        </p:nvPicPr>
        <p:blipFill>
          <a:blip r:embed="rId3"/>
          <a:stretch>
            <a:fillRect/>
          </a:stretch>
        </p:blipFill>
        <p:spPr>
          <a:xfrm>
            <a:off x="5861929" y="661183"/>
            <a:ext cx="5730633" cy="4748528"/>
          </a:xfrm>
          <a:prstGeom prst="rect">
            <a:avLst/>
          </a:prstGeom>
        </p:spPr>
      </p:pic>
    </p:spTree>
    <p:extLst>
      <p:ext uri="{BB962C8B-B14F-4D97-AF65-F5344CB8AC3E}">
        <p14:creationId xmlns:p14="http://schemas.microsoft.com/office/powerpoint/2010/main" val="2389104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B57-39D6-06FD-0679-0035FD787CD7}"/>
              </a:ext>
            </a:extLst>
          </p:cNvPr>
          <p:cNvSpPr>
            <a:spLocks noGrp="1"/>
          </p:cNvSpPr>
          <p:nvPr>
            <p:ph type="title"/>
          </p:nvPr>
        </p:nvSpPr>
        <p:spPr>
          <a:xfrm>
            <a:off x="4965430" y="629268"/>
            <a:ext cx="6586491" cy="1286160"/>
          </a:xfrm>
        </p:spPr>
        <p:txBody>
          <a:bodyPr anchor="b">
            <a:normAutofit/>
          </a:bodyPr>
          <a:lstStyle/>
          <a:p>
            <a:r>
              <a:rPr lang="en-US" dirty="0"/>
              <a:t>So… what is the first step? </a:t>
            </a:r>
          </a:p>
        </p:txBody>
      </p:sp>
      <p:pic>
        <p:nvPicPr>
          <p:cNvPr id="5" name="Picture 4" descr="Worm's eye view of the feet of a person running on the road">
            <a:extLst>
              <a:ext uri="{FF2B5EF4-FFF2-40B4-BE49-F238E27FC236}">
                <a16:creationId xmlns:a16="http://schemas.microsoft.com/office/drawing/2014/main" id="{D87A88BB-70DA-3052-0461-8CA3C5949970}"/>
              </a:ext>
            </a:extLst>
          </p:cNvPr>
          <p:cNvPicPr>
            <a:picLocks noChangeAspect="1"/>
          </p:cNvPicPr>
          <p:nvPr/>
        </p:nvPicPr>
        <p:blipFill rotWithShape="1">
          <a:blip r:embed="rId2"/>
          <a:srcRect l="46741" r="10168"/>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7E4F7"/>
            </a:solidFill>
          </a:ln>
        </p:spPr>
        <p:style>
          <a:lnRef idx="1">
            <a:schemeClr val="accent1"/>
          </a:lnRef>
          <a:fillRef idx="0">
            <a:schemeClr val="accent1"/>
          </a:fillRef>
          <a:effectRef idx="0">
            <a:schemeClr val="accent1"/>
          </a:effectRef>
          <a:fontRef idx="minor">
            <a:schemeClr val="tx1"/>
          </a:fontRef>
        </p:style>
      </p:cxnSp>
      <p:pic>
        <p:nvPicPr>
          <p:cNvPr id="7" name="Picture 6" descr="Diagram&#10;&#10;Description automatically generated">
            <a:extLst>
              <a:ext uri="{FF2B5EF4-FFF2-40B4-BE49-F238E27FC236}">
                <a16:creationId xmlns:a16="http://schemas.microsoft.com/office/drawing/2014/main" id="{AF19B6F6-A4A0-28C0-084D-0D0324EEE63D}"/>
              </a:ext>
            </a:extLst>
          </p:cNvPr>
          <p:cNvPicPr>
            <a:picLocks noChangeAspect="1"/>
          </p:cNvPicPr>
          <p:nvPr/>
        </p:nvPicPr>
        <p:blipFill>
          <a:blip r:embed="rId3"/>
          <a:stretch>
            <a:fillRect/>
          </a:stretch>
        </p:blipFill>
        <p:spPr>
          <a:xfrm>
            <a:off x="5922837" y="2314807"/>
            <a:ext cx="4671676" cy="4297941"/>
          </a:xfrm>
          <a:prstGeom prst="rect">
            <a:avLst/>
          </a:prstGeom>
        </p:spPr>
      </p:pic>
    </p:spTree>
    <p:extLst>
      <p:ext uri="{BB962C8B-B14F-4D97-AF65-F5344CB8AC3E}">
        <p14:creationId xmlns:p14="http://schemas.microsoft.com/office/powerpoint/2010/main" val="14487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0533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283517275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Straight Connector 3">
            <a:extLst>
              <a:ext uri="{FF2B5EF4-FFF2-40B4-BE49-F238E27FC236}">
                <a16:creationId xmlns:a16="http://schemas.microsoft.com/office/drawing/2014/main" id="{AC11DA3F-6E63-59AD-8DEB-B87D2FC5FC59}"/>
              </a:ext>
            </a:extLst>
          </p:cNvPr>
          <p:cNvCxnSpPr>
            <a:cxnSpLocks/>
          </p:cNvCxnSpPr>
          <p:nvPr/>
        </p:nvCxnSpPr>
        <p:spPr>
          <a:xfrm flipH="1">
            <a:off x="5486400" y="5120640"/>
            <a:ext cx="188507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14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11549162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932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 application, email&#10;&#10;Description automatically generated">
            <a:extLst>
              <a:ext uri="{FF2B5EF4-FFF2-40B4-BE49-F238E27FC236}">
                <a16:creationId xmlns:a16="http://schemas.microsoft.com/office/drawing/2014/main" id="{DEE578C7-0238-3C29-4CAD-F53A17B9E332}"/>
              </a:ext>
            </a:extLst>
          </p:cNvPr>
          <p:cNvPicPr>
            <a:picLocks noChangeAspect="1"/>
          </p:cNvPicPr>
          <p:nvPr/>
        </p:nvPicPr>
        <p:blipFill>
          <a:blip r:embed="rId2"/>
          <a:stretch>
            <a:fillRect/>
          </a:stretch>
        </p:blipFill>
        <p:spPr>
          <a:xfrm>
            <a:off x="546350" y="2281558"/>
            <a:ext cx="9891875" cy="3965529"/>
          </a:xfrm>
          <a:prstGeom prst="rect">
            <a:avLst/>
          </a:prstGeom>
        </p:spPr>
      </p:pic>
      <p:pic>
        <p:nvPicPr>
          <p:cNvPr id="17" name="Picture 16" descr="Graphical user interface, text, application&#10;&#10;Description automatically generated">
            <a:extLst>
              <a:ext uri="{FF2B5EF4-FFF2-40B4-BE49-F238E27FC236}">
                <a16:creationId xmlns:a16="http://schemas.microsoft.com/office/drawing/2014/main" id="{ECB35CB2-17F4-510F-4FD0-98D8F75001C6}"/>
              </a:ext>
            </a:extLst>
          </p:cNvPr>
          <p:cNvPicPr>
            <a:picLocks noChangeAspect="1"/>
          </p:cNvPicPr>
          <p:nvPr/>
        </p:nvPicPr>
        <p:blipFill>
          <a:blip r:embed="rId3"/>
          <a:stretch>
            <a:fillRect/>
          </a:stretch>
        </p:blipFill>
        <p:spPr>
          <a:xfrm>
            <a:off x="546351" y="2327993"/>
            <a:ext cx="9891874" cy="3936994"/>
          </a:xfrm>
          <a:prstGeom prst="rect">
            <a:avLst/>
          </a:prstGeom>
        </p:spPr>
      </p:pic>
      <p:pic>
        <p:nvPicPr>
          <p:cNvPr id="19" name="Picture 18" descr="Graphical user interface, text, application, email&#10;&#10;Description automatically generated">
            <a:extLst>
              <a:ext uri="{FF2B5EF4-FFF2-40B4-BE49-F238E27FC236}">
                <a16:creationId xmlns:a16="http://schemas.microsoft.com/office/drawing/2014/main" id="{A5530549-04D2-30AB-1F11-BE6EF2CFC636}"/>
              </a:ext>
            </a:extLst>
          </p:cNvPr>
          <p:cNvPicPr>
            <a:picLocks noChangeAspect="1"/>
          </p:cNvPicPr>
          <p:nvPr/>
        </p:nvPicPr>
        <p:blipFill>
          <a:blip r:embed="rId4"/>
          <a:stretch>
            <a:fillRect/>
          </a:stretch>
        </p:blipFill>
        <p:spPr>
          <a:xfrm>
            <a:off x="646402" y="2124630"/>
            <a:ext cx="9309826" cy="451763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27C64B5B-F58C-BEA7-AC45-059336B482E5}"/>
              </a:ext>
            </a:extLst>
          </p:cNvPr>
          <p:cNvPicPr>
            <a:picLocks noChangeAspect="1"/>
          </p:cNvPicPr>
          <p:nvPr/>
        </p:nvPicPr>
        <p:blipFill>
          <a:blip r:embed="rId5"/>
          <a:stretch>
            <a:fillRect/>
          </a:stretch>
        </p:blipFill>
        <p:spPr>
          <a:xfrm>
            <a:off x="650330" y="2189252"/>
            <a:ext cx="10245622" cy="4472768"/>
          </a:xfrm>
          <a:prstGeom prst="rect">
            <a:avLst/>
          </a:prstGeom>
        </p:spPr>
      </p:pic>
    </p:spTree>
    <p:extLst>
      <p:ext uri="{BB962C8B-B14F-4D97-AF65-F5344CB8AC3E}">
        <p14:creationId xmlns:p14="http://schemas.microsoft.com/office/powerpoint/2010/main" val="31787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fontScale="90000"/>
          </a:bodyPr>
          <a:lstStyle/>
          <a:p>
            <a:pPr algn="ctr"/>
            <a:r>
              <a:rPr lang="en-US" sz="5400" dirty="0">
                <a:solidFill>
                  <a:srgbClr val="FFFFFF"/>
                </a:solidFill>
              </a:rPr>
              <a:t>Look for clinical EBM decision making tools: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Picture 5" descr="Shape&#10;&#10;Description automatically generated">
            <a:extLst>
              <a:ext uri="{FF2B5EF4-FFF2-40B4-BE49-F238E27FC236}">
                <a16:creationId xmlns:a16="http://schemas.microsoft.com/office/drawing/2014/main" id="{0F7E82E4-1503-F6F1-70A8-EE0533234946}"/>
              </a:ext>
            </a:extLst>
          </p:cNvPr>
          <p:cNvPicPr>
            <a:picLocks noChangeAspect="1"/>
          </p:cNvPicPr>
          <p:nvPr/>
        </p:nvPicPr>
        <p:blipFill>
          <a:blip r:embed="rId2"/>
          <a:stretch>
            <a:fillRect/>
          </a:stretch>
        </p:blipFill>
        <p:spPr>
          <a:xfrm>
            <a:off x="665480" y="2596836"/>
            <a:ext cx="3911600" cy="736600"/>
          </a:xfrm>
          <a:prstGeom prst="rect">
            <a:avLst/>
          </a:prstGeom>
        </p:spPr>
      </p:pic>
      <p:pic>
        <p:nvPicPr>
          <p:cNvPr id="9" name="Picture 8" descr="Graphical user interface, chart&#10;&#10;Description automatically generated">
            <a:extLst>
              <a:ext uri="{FF2B5EF4-FFF2-40B4-BE49-F238E27FC236}">
                <a16:creationId xmlns:a16="http://schemas.microsoft.com/office/drawing/2014/main" id="{B4FC8DE6-6877-525A-25D7-AF7496CEC5D8}"/>
              </a:ext>
            </a:extLst>
          </p:cNvPr>
          <p:cNvPicPr>
            <a:picLocks noChangeAspect="1"/>
          </p:cNvPicPr>
          <p:nvPr/>
        </p:nvPicPr>
        <p:blipFill>
          <a:blip r:embed="rId3"/>
          <a:stretch>
            <a:fillRect/>
          </a:stretch>
        </p:blipFill>
        <p:spPr>
          <a:xfrm>
            <a:off x="5695030" y="2277802"/>
            <a:ext cx="6155404" cy="4436238"/>
          </a:xfrm>
          <a:prstGeom prst="rect">
            <a:avLst/>
          </a:prstGeom>
        </p:spPr>
      </p:pic>
      <p:pic>
        <p:nvPicPr>
          <p:cNvPr id="15" name="Picture 14" descr="Graphical user interface, application, table&#10;&#10;Description automatically generated">
            <a:extLst>
              <a:ext uri="{FF2B5EF4-FFF2-40B4-BE49-F238E27FC236}">
                <a16:creationId xmlns:a16="http://schemas.microsoft.com/office/drawing/2014/main" id="{DF6AEA12-0DE2-586D-9216-B8605F7E227B}"/>
              </a:ext>
            </a:extLst>
          </p:cNvPr>
          <p:cNvPicPr>
            <a:picLocks noChangeAspect="1"/>
          </p:cNvPicPr>
          <p:nvPr/>
        </p:nvPicPr>
        <p:blipFill>
          <a:blip r:embed="rId4"/>
          <a:stretch>
            <a:fillRect/>
          </a:stretch>
        </p:blipFill>
        <p:spPr>
          <a:xfrm>
            <a:off x="173632" y="3524565"/>
            <a:ext cx="5310774" cy="1844256"/>
          </a:xfrm>
          <a:prstGeom prst="rect">
            <a:avLst/>
          </a:prstGeom>
        </p:spPr>
      </p:pic>
    </p:spTree>
    <p:extLst>
      <p:ext uri="{BB962C8B-B14F-4D97-AF65-F5344CB8AC3E}">
        <p14:creationId xmlns:p14="http://schemas.microsoft.com/office/powerpoint/2010/main" val="23027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fontScale="90000"/>
          </a:bodyPr>
          <a:lstStyle/>
          <a:p>
            <a:pPr algn="ctr"/>
            <a:r>
              <a:rPr lang="en-US" sz="5400" dirty="0">
                <a:solidFill>
                  <a:srgbClr val="FFFFFF"/>
                </a:solidFill>
              </a:rPr>
              <a:t>Look for clinical EBM decision making tools: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10;&#10;Description automatically generated with medium confidence">
            <a:extLst>
              <a:ext uri="{FF2B5EF4-FFF2-40B4-BE49-F238E27FC236}">
                <a16:creationId xmlns:a16="http://schemas.microsoft.com/office/drawing/2014/main" id="{B7C2E5FB-77AA-7A26-4218-819E7219828B}"/>
              </a:ext>
            </a:extLst>
          </p:cNvPr>
          <p:cNvPicPr>
            <a:picLocks noChangeAspect="1"/>
          </p:cNvPicPr>
          <p:nvPr/>
        </p:nvPicPr>
        <p:blipFill>
          <a:blip r:embed="rId2"/>
          <a:stretch>
            <a:fillRect/>
          </a:stretch>
        </p:blipFill>
        <p:spPr>
          <a:xfrm>
            <a:off x="603805" y="2447820"/>
            <a:ext cx="11024945" cy="4129806"/>
          </a:xfrm>
          <a:prstGeom prst="rect">
            <a:avLst/>
          </a:prstGeom>
        </p:spPr>
      </p:pic>
    </p:spTree>
    <p:extLst>
      <p:ext uri="{BB962C8B-B14F-4D97-AF65-F5344CB8AC3E}">
        <p14:creationId xmlns:p14="http://schemas.microsoft.com/office/powerpoint/2010/main" val="2954832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107060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pic>
        <p:nvPicPr>
          <p:cNvPr id="7" name="Picture 6" descr="A picture containing text, tableware, plate, dishware&#10;&#10;Description automatically generated">
            <a:extLst>
              <a:ext uri="{FF2B5EF4-FFF2-40B4-BE49-F238E27FC236}">
                <a16:creationId xmlns:a16="http://schemas.microsoft.com/office/drawing/2014/main" id="{5EA96495-C121-F6D6-CB5D-3EF8EEE7373C}"/>
              </a:ext>
            </a:extLst>
          </p:cNvPr>
          <p:cNvPicPr>
            <a:picLocks noChangeAspect="1"/>
          </p:cNvPicPr>
          <p:nvPr/>
        </p:nvPicPr>
        <p:blipFill>
          <a:blip r:embed="rId2"/>
          <a:stretch>
            <a:fillRect/>
          </a:stretch>
        </p:blipFill>
        <p:spPr>
          <a:xfrm>
            <a:off x="838200" y="1550011"/>
            <a:ext cx="3804138" cy="3179770"/>
          </a:xfrm>
          <a:prstGeom prst="rect">
            <a:avLst/>
          </a:prstGeom>
        </p:spPr>
      </p:pic>
      <p:pic>
        <p:nvPicPr>
          <p:cNvPr id="9" name="Picture 8" descr="A group of people&#10;&#10;Description automatically generated with medium confidence">
            <a:extLst>
              <a:ext uri="{FF2B5EF4-FFF2-40B4-BE49-F238E27FC236}">
                <a16:creationId xmlns:a16="http://schemas.microsoft.com/office/drawing/2014/main" id="{6A1E4876-D672-C1EC-CA5F-723D31D8C56B}"/>
              </a:ext>
            </a:extLst>
          </p:cNvPr>
          <p:cNvPicPr>
            <a:picLocks noChangeAspect="1"/>
          </p:cNvPicPr>
          <p:nvPr/>
        </p:nvPicPr>
        <p:blipFill>
          <a:blip r:embed="rId3"/>
          <a:stretch>
            <a:fillRect/>
          </a:stretch>
        </p:blipFill>
        <p:spPr>
          <a:xfrm>
            <a:off x="6392594" y="1550010"/>
            <a:ext cx="4533891" cy="3039093"/>
          </a:xfrm>
          <a:prstGeom prst="rect">
            <a:avLst/>
          </a:prstGeom>
        </p:spPr>
      </p:pic>
      <p:pic>
        <p:nvPicPr>
          <p:cNvPr id="11" name="Picture 10" descr="A picture containing melon&#10;&#10;Description automatically generated">
            <a:extLst>
              <a:ext uri="{FF2B5EF4-FFF2-40B4-BE49-F238E27FC236}">
                <a16:creationId xmlns:a16="http://schemas.microsoft.com/office/drawing/2014/main" id="{4097E463-6C6E-7F2E-0A94-0480DF41B84A}"/>
              </a:ext>
            </a:extLst>
          </p:cNvPr>
          <p:cNvPicPr>
            <a:picLocks noChangeAspect="1"/>
          </p:cNvPicPr>
          <p:nvPr/>
        </p:nvPicPr>
        <p:blipFill>
          <a:blip r:embed="rId4"/>
          <a:stretch>
            <a:fillRect/>
          </a:stretch>
        </p:blipFill>
        <p:spPr>
          <a:xfrm>
            <a:off x="3532461" y="2012897"/>
            <a:ext cx="4533891" cy="4459039"/>
          </a:xfrm>
          <a:prstGeom prst="rect">
            <a:avLst/>
          </a:prstGeom>
        </p:spPr>
      </p:pic>
    </p:spTree>
    <p:extLst>
      <p:ext uri="{BB962C8B-B14F-4D97-AF65-F5344CB8AC3E}">
        <p14:creationId xmlns:p14="http://schemas.microsoft.com/office/powerpoint/2010/main" val="92826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lnSpcReduction="10000"/>
          </a:bodyPr>
          <a:lstStyle/>
          <a:p>
            <a:r>
              <a:rPr lang="en-US" b="1" i="0" dirty="0">
                <a:solidFill>
                  <a:srgbClr val="333333"/>
                </a:solidFill>
                <a:effectLst/>
                <a:latin typeface="Source Sans Pro" panose="020B0503030403020204" pitchFamily="34" charset="0"/>
              </a:rPr>
              <a:t>Was the Sample of Patients in a Study Representative?</a:t>
            </a:r>
          </a:p>
          <a:p>
            <a:endParaRPr lang="en-US" dirty="0"/>
          </a:p>
          <a:p>
            <a:r>
              <a:rPr lang="en-US" b="1" i="0" dirty="0">
                <a:solidFill>
                  <a:srgbClr val="333333"/>
                </a:solidFill>
                <a:effectLst/>
                <a:latin typeface="Source Sans Pro" panose="020B0503030403020204" pitchFamily="34" charset="0"/>
              </a:rPr>
              <a:t>Were the Patients Classified Into Similar Groups?</a:t>
            </a:r>
          </a:p>
          <a:p>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29978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5408" y="3112043"/>
            <a:ext cx="2509911" cy="2097963"/>
          </a:xfrm>
          <a:prstGeom prst="rect">
            <a:avLst/>
          </a:prstGeom>
        </p:spPr>
      </p:pic>
    </p:spTree>
    <p:extLst>
      <p:ext uri="{BB962C8B-B14F-4D97-AF65-F5344CB8AC3E}">
        <p14:creationId xmlns:p14="http://schemas.microsoft.com/office/powerpoint/2010/main" val="25616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2A2C-9E9B-9DD4-449A-A79A740AA0F2}"/>
              </a:ext>
            </a:extLst>
          </p:cNvPr>
          <p:cNvSpPr>
            <a:spLocks noGrp="1"/>
          </p:cNvSpPr>
          <p:nvPr>
            <p:ph type="title"/>
          </p:nvPr>
        </p:nvSpPr>
        <p:spPr/>
        <p:txBody>
          <a:bodyPr/>
          <a:lstStyle/>
          <a:p>
            <a:endParaRPr lang="en-US" dirty="0"/>
          </a:p>
        </p:txBody>
      </p:sp>
      <p:pic>
        <p:nvPicPr>
          <p:cNvPr id="5" name="Content Placeholder 4" descr="Graphical user interface, text, application, email&#10;&#10;Description automatically generated">
            <a:extLst>
              <a:ext uri="{FF2B5EF4-FFF2-40B4-BE49-F238E27FC236}">
                <a16:creationId xmlns:a16="http://schemas.microsoft.com/office/drawing/2014/main" id="{E97C8D6E-C56B-7C8D-1272-8D5FA29E68F7}"/>
              </a:ext>
            </a:extLst>
          </p:cNvPr>
          <p:cNvPicPr>
            <a:picLocks noGrp="1" noChangeAspect="1"/>
          </p:cNvPicPr>
          <p:nvPr>
            <p:ph idx="1"/>
          </p:nvPr>
        </p:nvPicPr>
        <p:blipFill>
          <a:blip r:embed="rId2"/>
          <a:stretch>
            <a:fillRect/>
          </a:stretch>
        </p:blipFill>
        <p:spPr>
          <a:xfrm>
            <a:off x="1094462" y="1825625"/>
            <a:ext cx="10003075" cy="4351338"/>
          </a:xfrm>
        </p:spPr>
      </p:pic>
    </p:spTree>
    <p:extLst>
      <p:ext uri="{BB962C8B-B14F-4D97-AF65-F5344CB8AC3E}">
        <p14:creationId xmlns:p14="http://schemas.microsoft.com/office/powerpoint/2010/main" val="4135789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3D6F-9A3A-AFA1-5914-C959C0D6A79F}"/>
              </a:ext>
            </a:extLst>
          </p:cNvPr>
          <p:cNvSpPr>
            <a:spLocks noGrp="1"/>
          </p:cNvSpPr>
          <p:nvPr>
            <p:ph type="title"/>
          </p:nvPr>
        </p:nvSpPr>
        <p:spPr/>
        <p:txBody>
          <a:bodyPr/>
          <a:lstStyle/>
          <a:p>
            <a:endParaRPr lang="en-US"/>
          </a:p>
        </p:txBody>
      </p:sp>
      <p:pic>
        <p:nvPicPr>
          <p:cNvPr id="9" name="Picture 8" descr="A picture containing text&#10;&#10;Description automatically generated">
            <a:extLst>
              <a:ext uri="{FF2B5EF4-FFF2-40B4-BE49-F238E27FC236}">
                <a16:creationId xmlns:a16="http://schemas.microsoft.com/office/drawing/2014/main" id="{363A3FF2-261A-67FC-04DB-B7CFC8D91B65}"/>
              </a:ext>
            </a:extLst>
          </p:cNvPr>
          <p:cNvPicPr>
            <a:picLocks noChangeAspect="1"/>
          </p:cNvPicPr>
          <p:nvPr/>
        </p:nvPicPr>
        <p:blipFill>
          <a:blip r:embed="rId2"/>
          <a:stretch>
            <a:fillRect/>
          </a:stretch>
        </p:blipFill>
        <p:spPr>
          <a:xfrm>
            <a:off x="270918" y="548641"/>
            <a:ext cx="11650164" cy="2048054"/>
          </a:xfrm>
          <a:prstGeom prst="rect">
            <a:avLst/>
          </a:prstGeom>
        </p:spPr>
      </p:pic>
    </p:spTree>
    <p:extLst>
      <p:ext uri="{BB962C8B-B14F-4D97-AF65-F5344CB8AC3E}">
        <p14:creationId xmlns:p14="http://schemas.microsoft.com/office/powerpoint/2010/main" val="9829312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D4E8-D95A-981B-7FB6-1BC986E36320}"/>
              </a:ext>
            </a:extLst>
          </p:cNvPr>
          <p:cNvSpPr>
            <a:spLocks noGrp="1"/>
          </p:cNvSpPr>
          <p:nvPr>
            <p:ph type="title"/>
          </p:nvPr>
        </p:nvSpPr>
        <p:spPr/>
        <p:txBody>
          <a:bodyPr/>
          <a:lstStyle/>
          <a:p>
            <a:r>
              <a:rPr lang="en-US" dirty="0"/>
              <a:t>So what did they do?</a:t>
            </a:r>
          </a:p>
        </p:txBody>
      </p:sp>
      <p:sp>
        <p:nvSpPr>
          <p:cNvPr id="3" name="Content Placeholder 2">
            <a:extLst>
              <a:ext uri="{FF2B5EF4-FFF2-40B4-BE49-F238E27FC236}">
                <a16:creationId xmlns:a16="http://schemas.microsoft.com/office/drawing/2014/main" id="{5D68F68C-6735-86EF-CE60-48A69544DA83}"/>
              </a:ext>
            </a:extLst>
          </p:cNvPr>
          <p:cNvSpPr>
            <a:spLocks noGrp="1"/>
          </p:cNvSpPr>
          <p:nvPr>
            <p:ph idx="1"/>
          </p:nvPr>
        </p:nvSpPr>
        <p:spPr/>
        <p:txBody>
          <a:bodyPr/>
          <a:lstStyle/>
          <a:p>
            <a:r>
              <a:rPr lang="en-US" dirty="0"/>
              <a:t>Enrolled 180,000 patients with new diagnosis of </a:t>
            </a:r>
            <a:r>
              <a:rPr lang="en-US" dirty="0" err="1"/>
              <a:t>Afib</a:t>
            </a:r>
            <a:endParaRPr lang="en-US" dirty="0"/>
          </a:p>
          <a:p>
            <a:r>
              <a:rPr lang="en-US" dirty="0"/>
              <a:t>Looked at the COHORT of patients that did not take OAC</a:t>
            </a:r>
          </a:p>
          <a:p>
            <a:r>
              <a:rPr lang="en-US" dirty="0"/>
              <a:t>Recorded suspected </a:t>
            </a:r>
            <a:r>
              <a:rPr lang="en-US" b="1" i="1" dirty="0"/>
              <a:t>prognostic factors </a:t>
            </a:r>
          </a:p>
          <a:p>
            <a:r>
              <a:rPr lang="en-US" dirty="0"/>
              <a:t>Followed them over time</a:t>
            </a:r>
          </a:p>
          <a:p>
            <a:r>
              <a:rPr lang="en-US" dirty="0"/>
              <a:t>Found out which ones were related</a:t>
            </a:r>
          </a:p>
          <a:p>
            <a:r>
              <a:rPr lang="en-US" dirty="0"/>
              <a:t>Performed multivariate regression analysis to determine independent prognostic factors as predictors </a:t>
            </a:r>
          </a:p>
        </p:txBody>
      </p:sp>
    </p:spTree>
    <p:extLst>
      <p:ext uri="{BB962C8B-B14F-4D97-AF65-F5344CB8AC3E}">
        <p14:creationId xmlns:p14="http://schemas.microsoft.com/office/powerpoint/2010/main" val="3292761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r>
              <a:rPr lang="en-US" b="1" i="0" dirty="0">
                <a:solidFill>
                  <a:srgbClr val="333333"/>
                </a:solidFill>
                <a:effectLst/>
                <a:latin typeface="Source Sans Pro" panose="020B0503030403020204" pitchFamily="34" charset="0"/>
              </a:rPr>
              <a:t>Was the Sample of Patients in a Study Representative?</a:t>
            </a:r>
          </a:p>
          <a:p>
            <a:endParaRPr lang="en-US" dirty="0"/>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spTree>
    <p:extLst>
      <p:ext uri="{BB962C8B-B14F-4D97-AF65-F5344CB8AC3E}">
        <p14:creationId xmlns:p14="http://schemas.microsoft.com/office/powerpoint/2010/main" val="3030913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2"/>
          <a:stretch>
            <a:fillRect/>
          </a:stretch>
        </p:blipFill>
        <p:spPr>
          <a:xfrm>
            <a:off x="2332379" y="39775"/>
            <a:ext cx="7527242" cy="6818225"/>
          </a:xfrm>
        </p:spPr>
      </p:pic>
      <p:sp>
        <p:nvSpPr>
          <p:cNvPr id="8" name="TextBox 7">
            <a:extLst>
              <a:ext uri="{FF2B5EF4-FFF2-40B4-BE49-F238E27FC236}">
                <a16:creationId xmlns:a16="http://schemas.microsoft.com/office/drawing/2014/main" id="{A10DBD2B-994E-FAE3-2D69-6A87B5933A25}"/>
              </a:ext>
            </a:extLst>
          </p:cNvPr>
          <p:cNvSpPr txBox="1"/>
          <p:nvPr/>
        </p:nvSpPr>
        <p:spPr>
          <a:xfrm>
            <a:off x="137159" y="2263113"/>
            <a:ext cx="1930792" cy="1200329"/>
          </a:xfrm>
          <a:prstGeom prst="rect">
            <a:avLst/>
          </a:prstGeom>
          <a:noFill/>
        </p:spPr>
        <p:txBody>
          <a:bodyPr wrap="square">
            <a:spAutoFit/>
          </a:bodyPr>
          <a:lstStyle/>
          <a:p>
            <a:r>
              <a:rPr lang="en-US" b="1" i="0" dirty="0">
                <a:solidFill>
                  <a:srgbClr val="333333"/>
                </a:solidFill>
                <a:effectLst/>
                <a:latin typeface="Source Sans Pro" panose="020B0503030403020204" pitchFamily="34" charset="0"/>
              </a:rPr>
              <a:t>Was the Sample of Patients in the Study Representative?</a:t>
            </a:r>
          </a:p>
        </p:txBody>
      </p:sp>
    </p:spTree>
    <p:extLst>
      <p:ext uri="{BB962C8B-B14F-4D97-AF65-F5344CB8AC3E}">
        <p14:creationId xmlns:p14="http://schemas.microsoft.com/office/powerpoint/2010/main" val="3762848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endParaRPr lang="en-US" dirty="0"/>
          </a:p>
          <a:p>
            <a:r>
              <a:rPr lang="en-US" b="1" i="0" dirty="0">
                <a:solidFill>
                  <a:srgbClr val="333333"/>
                </a:solidFill>
                <a:effectLst/>
                <a:latin typeface="Source Sans Pro" panose="020B0503030403020204" pitchFamily="34" charset="0"/>
              </a:rPr>
              <a:t>Were the Patients Classified Into Similar Groups?</a:t>
            </a:r>
          </a:p>
          <a:p>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endParaRPr lang="en-US" b="1" i="0" dirty="0">
              <a:solidFill>
                <a:srgbClr val="333333"/>
              </a:solidFill>
              <a:effectLst/>
              <a:latin typeface="Source Sans Pro" panose="020B0503030403020204" pitchFamily="34" charset="0"/>
            </a:endParaRPr>
          </a:p>
          <a:p>
            <a:endParaRPr lang="en-US" dirty="0"/>
          </a:p>
        </p:txBody>
      </p:sp>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2"/>
          <a:stretch>
            <a:fillRect/>
          </a:stretch>
        </p:blipFill>
        <p:spPr>
          <a:xfrm>
            <a:off x="8501029" y="2138267"/>
            <a:ext cx="2509911" cy="2097963"/>
          </a:xfrm>
          <a:prstGeom prst="rect">
            <a:avLst/>
          </a:prstGeom>
        </p:spPr>
      </p:pic>
    </p:spTree>
    <p:extLst>
      <p:ext uri="{BB962C8B-B14F-4D97-AF65-F5344CB8AC3E}">
        <p14:creationId xmlns:p14="http://schemas.microsoft.com/office/powerpoint/2010/main" val="3509581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3D6F-9A3A-AFA1-5914-C959C0D6A79F}"/>
              </a:ext>
            </a:extLst>
          </p:cNvPr>
          <p:cNvSpPr>
            <a:spLocks noGrp="1"/>
          </p:cNvSpPr>
          <p:nvPr>
            <p:ph type="title"/>
          </p:nvPr>
        </p:nvSpPr>
        <p:spPr/>
        <p:txBody>
          <a:bodyPr/>
          <a:lstStyle/>
          <a:p>
            <a:endParaRPr lang="en-US"/>
          </a:p>
        </p:txBody>
      </p:sp>
      <p:pic>
        <p:nvPicPr>
          <p:cNvPr id="9" name="Picture 8" descr="A picture containing text&#10;&#10;Description automatically generated">
            <a:extLst>
              <a:ext uri="{FF2B5EF4-FFF2-40B4-BE49-F238E27FC236}">
                <a16:creationId xmlns:a16="http://schemas.microsoft.com/office/drawing/2014/main" id="{363A3FF2-261A-67FC-04DB-B7CFC8D91B65}"/>
              </a:ext>
            </a:extLst>
          </p:cNvPr>
          <p:cNvPicPr>
            <a:picLocks noChangeAspect="1"/>
          </p:cNvPicPr>
          <p:nvPr/>
        </p:nvPicPr>
        <p:blipFill>
          <a:blip r:embed="rId2"/>
          <a:stretch>
            <a:fillRect/>
          </a:stretch>
        </p:blipFill>
        <p:spPr>
          <a:xfrm>
            <a:off x="270918" y="548641"/>
            <a:ext cx="11650164" cy="2048054"/>
          </a:xfrm>
          <a:prstGeom prst="rect">
            <a:avLst/>
          </a:prstGeom>
        </p:spPr>
      </p:pic>
    </p:spTree>
    <p:extLst>
      <p:ext uri="{BB962C8B-B14F-4D97-AF65-F5344CB8AC3E}">
        <p14:creationId xmlns:p14="http://schemas.microsoft.com/office/powerpoint/2010/main" val="39302553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endParaRPr lang="en-US" dirty="0"/>
          </a:p>
          <a:p>
            <a:endParaRPr lang="en-US" dirty="0"/>
          </a:p>
          <a:p>
            <a:endParaRPr lang="en-US" dirty="0"/>
          </a:p>
          <a:p>
            <a:endParaRPr lang="en-US" dirty="0"/>
          </a:p>
          <a:p>
            <a:pPr marL="0" indent="0">
              <a:buNone/>
            </a:pPr>
            <a:endParaRPr lang="en-US" dirty="0"/>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2"/>
          <a:stretch>
            <a:fillRect/>
          </a:stretch>
        </p:blipFill>
        <p:spPr>
          <a:xfrm>
            <a:off x="8992553" y="4326010"/>
            <a:ext cx="1428848" cy="1405258"/>
          </a:xfrm>
          <a:prstGeom prst="rect">
            <a:avLst/>
          </a:prstGeom>
        </p:spPr>
      </p:pic>
    </p:spTree>
    <p:extLst>
      <p:ext uri="{BB962C8B-B14F-4D97-AF65-F5344CB8AC3E}">
        <p14:creationId xmlns:p14="http://schemas.microsoft.com/office/powerpoint/2010/main" val="4714063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a:xfrm>
            <a:off x="149130" y="2809309"/>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What are the results?</a:t>
            </a:r>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3"/>
          <a:stretch>
            <a:fillRect/>
          </a:stretch>
        </p:blipFill>
        <p:spPr>
          <a:xfrm>
            <a:off x="3850342" y="-138883"/>
            <a:ext cx="8341658" cy="7014702"/>
          </a:xfrm>
          <a:prstGeom prst="rect">
            <a:avLst/>
          </a:prstGeom>
        </p:spPr>
      </p:pic>
    </p:spTree>
    <p:extLst>
      <p:ext uri="{BB962C8B-B14F-4D97-AF65-F5344CB8AC3E}">
        <p14:creationId xmlns:p14="http://schemas.microsoft.com/office/powerpoint/2010/main" val="883377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lnSpcReduction="10000"/>
          </a:bodyPr>
          <a:lstStyle/>
          <a:p>
            <a:r>
              <a:rPr lang="en-US" b="1" i="0" dirty="0">
                <a:solidFill>
                  <a:srgbClr val="333333"/>
                </a:solidFill>
                <a:effectLst/>
                <a:latin typeface="Source Sans Pro" panose="020B0503030403020204" pitchFamily="34" charset="0"/>
              </a:rPr>
              <a:t>Was the Sample of Patients in a Study Representative?</a:t>
            </a:r>
          </a:p>
          <a:p>
            <a:endParaRPr lang="en-US" dirty="0"/>
          </a:p>
          <a:p>
            <a:r>
              <a:rPr lang="en-US" b="1" i="0" dirty="0">
                <a:solidFill>
                  <a:srgbClr val="333333"/>
                </a:solidFill>
                <a:effectLst/>
                <a:latin typeface="Source Sans Pro" panose="020B0503030403020204" pitchFamily="34" charset="0"/>
              </a:rPr>
              <a:t>Were the Patients Classified Into Similar Groups?</a:t>
            </a:r>
          </a:p>
          <a:p>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29978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5408" y="3112043"/>
            <a:ext cx="2509911" cy="2097963"/>
          </a:xfrm>
          <a:prstGeom prst="rect">
            <a:avLst/>
          </a:prstGeom>
        </p:spPr>
      </p:pic>
      <p:pic>
        <p:nvPicPr>
          <p:cNvPr id="7" name="Picture 6" descr="Icon&#10;&#10;Description automatically generated">
            <a:extLst>
              <a:ext uri="{FF2B5EF4-FFF2-40B4-BE49-F238E27FC236}">
                <a16:creationId xmlns:a16="http://schemas.microsoft.com/office/drawing/2014/main" id="{560592C7-3909-787D-A559-5741F5C91E7F}"/>
              </a:ext>
            </a:extLst>
          </p:cNvPr>
          <p:cNvPicPr>
            <a:picLocks noChangeAspect="1"/>
          </p:cNvPicPr>
          <p:nvPr/>
        </p:nvPicPr>
        <p:blipFill>
          <a:blip r:embed="rId5"/>
          <a:stretch>
            <a:fillRect/>
          </a:stretch>
        </p:blipFill>
        <p:spPr>
          <a:xfrm>
            <a:off x="9825444" y="5805863"/>
            <a:ext cx="412749" cy="412749"/>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FDB33BBF-ABA2-672F-2CB3-27D54FFAD4C8}"/>
              </a:ext>
            </a:extLst>
          </p:cNvPr>
          <p:cNvPicPr>
            <a:picLocks noChangeAspect="1"/>
          </p:cNvPicPr>
          <p:nvPr/>
        </p:nvPicPr>
        <p:blipFill>
          <a:blip r:embed="rId6"/>
          <a:stretch>
            <a:fillRect/>
          </a:stretch>
        </p:blipFill>
        <p:spPr>
          <a:xfrm>
            <a:off x="7852613" y="3780134"/>
            <a:ext cx="703797" cy="466470"/>
          </a:xfrm>
          <a:prstGeom prst="rect">
            <a:avLst/>
          </a:prstGeom>
        </p:spPr>
      </p:pic>
      <p:pic>
        <p:nvPicPr>
          <p:cNvPr id="10" name="Picture 9" descr="Icon&#10;&#10;Description automatically generated">
            <a:extLst>
              <a:ext uri="{FF2B5EF4-FFF2-40B4-BE49-F238E27FC236}">
                <a16:creationId xmlns:a16="http://schemas.microsoft.com/office/drawing/2014/main" id="{38736C34-2A0F-3291-215F-D4686FD79C21}"/>
              </a:ext>
            </a:extLst>
          </p:cNvPr>
          <p:cNvPicPr>
            <a:picLocks noChangeAspect="1"/>
          </p:cNvPicPr>
          <p:nvPr/>
        </p:nvPicPr>
        <p:blipFill>
          <a:blip r:embed="rId5"/>
          <a:stretch>
            <a:fillRect/>
          </a:stretch>
        </p:blipFill>
        <p:spPr>
          <a:xfrm>
            <a:off x="10470712" y="1921147"/>
            <a:ext cx="412749" cy="412749"/>
          </a:xfrm>
          <a:prstGeom prst="rect">
            <a:avLst/>
          </a:prstGeom>
        </p:spPr>
      </p:pic>
    </p:spTree>
    <p:extLst>
      <p:ext uri="{BB962C8B-B14F-4D97-AF65-F5344CB8AC3E}">
        <p14:creationId xmlns:p14="http://schemas.microsoft.com/office/powerpoint/2010/main" val="43594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341-8728-4857-35A2-5AB2192463CF}"/>
              </a:ext>
            </a:extLst>
          </p:cNvPr>
          <p:cNvSpPr>
            <a:spLocks noGrp="1"/>
          </p:cNvSpPr>
          <p:nvPr>
            <p:ph type="title"/>
          </p:nvPr>
        </p:nvSpPr>
        <p:spPr/>
        <p:txBody>
          <a:bodyPr/>
          <a:lstStyle/>
          <a:p>
            <a:r>
              <a:rPr lang="en-US" dirty="0"/>
              <a:t>How do observational studies report findings?</a:t>
            </a:r>
          </a:p>
        </p:txBody>
      </p:sp>
      <p:sp>
        <p:nvSpPr>
          <p:cNvPr id="3" name="Content Placeholder 2">
            <a:extLst>
              <a:ext uri="{FF2B5EF4-FFF2-40B4-BE49-F238E27FC236}">
                <a16:creationId xmlns:a16="http://schemas.microsoft.com/office/drawing/2014/main" id="{BA0CAC92-20C2-BC6C-7C6E-9B23DEECC2BE}"/>
              </a:ext>
            </a:extLst>
          </p:cNvPr>
          <p:cNvSpPr>
            <a:spLocks noGrp="1"/>
          </p:cNvSpPr>
          <p:nvPr>
            <p:ph idx="1"/>
          </p:nvPr>
        </p:nvSpPr>
        <p:spPr/>
        <p:txBody>
          <a:bodyPr>
            <a:normAutofit lnSpcReduction="10000"/>
          </a:bodyPr>
          <a:lstStyle/>
          <a:p>
            <a:r>
              <a:rPr lang="en-US" dirty="0"/>
              <a:t>Odds vs Risk-</a:t>
            </a:r>
          </a:p>
          <a:p>
            <a:pPr lvl="1"/>
            <a:r>
              <a:rPr lang="en-US" dirty="0"/>
              <a:t>This is very confusing, and often misused </a:t>
            </a:r>
          </a:p>
          <a:p>
            <a:pPr lvl="1"/>
            <a:r>
              <a:rPr lang="en-US" dirty="0"/>
              <a:t>Even by researchers, editors and final published work! </a:t>
            </a:r>
          </a:p>
          <a:p>
            <a:pPr marL="457200" lvl="1" indent="0">
              <a:buNone/>
            </a:pPr>
            <a:endParaRPr lang="en-US" dirty="0"/>
          </a:p>
          <a:p>
            <a:pPr lvl="1"/>
            <a:r>
              <a:rPr lang="en-US" dirty="0"/>
              <a:t>RISK</a:t>
            </a:r>
          </a:p>
          <a:p>
            <a:pPr lvl="2"/>
            <a:r>
              <a:rPr lang="en-US" dirty="0"/>
              <a:t>Simply put is a probability </a:t>
            </a:r>
          </a:p>
          <a:p>
            <a:pPr lvl="2"/>
            <a:r>
              <a:rPr lang="en-US" dirty="0"/>
              <a:t>The probability of something happening, compared to all the outcomes. </a:t>
            </a:r>
          </a:p>
          <a:p>
            <a:pPr lvl="2"/>
            <a:r>
              <a:rPr lang="en-US" dirty="0"/>
              <a:t>Best for looking at multiple outcomes </a:t>
            </a:r>
          </a:p>
          <a:p>
            <a:pPr lvl="2"/>
            <a:endParaRPr lang="en-US" dirty="0"/>
          </a:p>
          <a:p>
            <a:pPr lvl="1"/>
            <a:r>
              <a:rPr lang="en-US" dirty="0"/>
              <a:t>ODDS</a:t>
            </a:r>
          </a:p>
          <a:p>
            <a:pPr lvl="2"/>
            <a:r>
              <a:rPr lang="en-US" dirty="0"/>
              <a:t>A ratio of occurring vs not occurring </a:t>
            </a:r>
          </a:p>
          <a:p>
            <a:pPr lvl="2"/>
            <a:r>
              <a:rPr lang="en-US" dirty="0"/>
              <a:t>Best for looking at binary outcomes </a:t>
            </a:r>
          </a:p>
          <a:p>
            <a:pPr marL="914400" lvl="2" indent="0">
              <a:buNone/>
            </a:pPr>
            <a:endParaRPr lang="en-US" dirty="0"/>
          </a:p>
        </p:txBody>
      </p:sp>
    </p:spTree>
    <p:extLst>
      <p:ext uri="{BB962C8B-B14F-4D97-AF65-F5344CB8AC3E}">
        <p14:creationId xmlns:p14="http://schemas.microsoft.com/office/powerpoint/2010/main" val="3955843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5" name="Content Placeholder 4" descr="Chart&#10;&#10;Description automatically generated">
            <a:extLst>
              <a:ext uri="{FF2B5EF4-FFF2-40B4-BE49-F238E27FC236}">
                <a16:creationId xmlns:a16="http://schemas.microsoft.com/office/drawing/2014/main" id="{45AB40E4-09C1-F970-690B-D3525624EAEE}"/>
              </a:ext>
            </a:extLst>
          </p:cNvPr>
          <p:cNvPicPr>
            <a:picLocks noGrp="1" noChangeAspect="1"/>
          </p:cNvPicPr>
          <p:nvPr>
            <p:ph idx="1"/>
          </p:nvPr>
        </p:nvPicPr>
        <p:blipFill>
          <a:blip r:embed="rId2"/>
          <a:stretch>
            <a:fillRect/>
          </a:stretch>
        </p:blipFill>
        <p:spPr>
          <a:xfrm>
            <a:off x="153509" y="365125"/>
            <a:ext cx="12038491" cy="6257744"/>
          </a:xfrm>
        </p:spPr>
      </p:pic>
    </p:spTree>
    <p:extLst>
      <p:ext uri="{BB962C8B-B14F-4D97-AF65-F5344CB8AC3E}">
        <p14:creationId xmlns:p14="http://schemas.microsoft.com/office/powerpoint/2010/main" val="34237081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7" name="Content Placeholder 6" descr="Chart&#10;&#10;Description automatically generated">
            <a:extLst>
              <a:ext uri="{FF2B5EF4-FFF2-40B4-BE49-F238E27FC236}">
                <a16:creationId xmlns:a16="http://schemas.microsoft.com/office/drawing/2014/main" id="{07147FB7-6C2A-929F-6844-26846B370C40}"/>
              </a:ext>
            </a:extLst>
          </p:cNvPr>
          <p:cNvPicPr>
            <a:picLocks noGrp="1" noChangeAspect="1"/>
          </p:cNvPicPr>
          <p:nvPr>
            <p:ph idx="1"/>
          </p:nvPr>
        </p:nvPicPr>
        <p:blipFill>
          <a:blip r:embed="rId2"/>
          <a:stretch>
            <a:fillRect/>
          </a:stretch>
        </p:blipFill>
        <p:spPr>
          <a:xfrm>
            <a:off x="504600" y="182880"/>
            <a:ext cx="11182800" cy="6085524"/>
          </a:xfrm>
        </p:spPr>
      </p:pic>
    </p:spTree>
    <p:extLst>
      <p:ext uri="{BB962C8B-B14F-4D97-AF65-F5344CB8AC3E}">
        <p14:creationId xmlns:p14="http://schemas.microsoft.com/office/powerpoint/2010/main" val="3777480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C4E8-4D75-BD92-988D-7118F13D42DF}"/>
              </a:ext>
            </a:extLst>
          </p:cNvPr>
          <p:cNvSpPr>
            <a:spLocks noGrp="1"/>
          </p:cNvSpPr>
          <p:nvPr>
            <p:ph type="title"/>
          </p:nvPr>
        </p:nvSpPr>
        <p:spPr/>
        <p:txBody>
          <a:bodyPr/>
          <a:lstStyle/>
          <a:p>
            <a:endParaRPr lang="en-US"/>
          </a:p>
        </p:txBody>
      </p:sp>
      <p:pic>
        <p:nvPicPr>
          <p:cNvPr id="5" name="Content Placeholder 4" descr="Chart, pie chart&#10;&#10;Description automatically generated">
            <a:extLst>
              <a:ext uri="{FF2B5EF4-FFF2-40B4-BE49-F238E27FC236}">
                <a16:creationId xmlns:a16="http://schemas.microsoft.com/office/drawing/2014/main" id="{8B458C52-020C-DDA0-7117-042B6B607D99}"/>
              </a:ext>
            </a:extLst>
          </p:cNvPr>
          <p:cNvPicPr>
            <a:picLocks noGrp="1" noChangeAspect="1"/>
          </p:cNvPicPr>
          <p:nvPr>
            <p:ph idx="1"/>
          </p:nvPr>
        </p:nvPicPr>
        <p:blipFill>
          <a:blip r:embed="rId2"/>
          <a:stretch>
            <a:fillRect/>
          </a:stretch>
        </p:blipFill>
        <p:spPr>
          <a:xfrm>
            <a:off x="118004" y="365125"/>
            <a:ext cx="11955992" cy="5682978"/>
          </a:xfrm>
        </p:spPr>
      </p:pic>
    </p:spTree>
    <p:extLst>
      <p:ext uri="{BB962C8B-B14F-4D97-AF65-F5344CB8AC3E}">
        <p14:creationId xmlns:p14="http://schemas.microsoft.com/office/powerpoint/2010/main" val="40002235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AB26-0157-18C2-A85B-3EACDA9DC28A}"/>
              </a:ext>
            </a:extLst>
          </p:cNvPr>
          <p:cNvSpPr>
            <a:spLocks noGrp="1"/>
          </p:cNvSpPr>
          <p:nvPr>
            <p:ph type="title"/>
          </p:nvPr>
        </p:nvSpPr>
        <p:spPr/>
        <p:txBody>
          <a:bodyPr/>
          <a:lstStyle/>
          <a:p>
            <a:r>
              <a:rPr lang="en-US" dirty="0"/>
              <a:t>Prognosis study will report Hazard Ratio instead of Odds Ratio</a:t>
            </a:r>
          </a:p>
        </p:txBody>
      </p:sp>
      <p:sp>
        <p:nvSpPr>
          <p:cNvPr id="3" name="Content Placeholder 2">
            <a:extLst>
              <a:ext uri="{FF2B5EF4-FFF2-40B4-BE49-F238E27FC236}">
                <a16:creationId xmlns:a16="http://schemas.microsoft.com/office/drawing/2014/main" id="{A48A5AD2-8F24-6BC8-9BB8-E01072A681EC}"/>
              </a:ext>
            </a:extLst>
          </p:cNvPr>
          <p:cNvSpPr>
            <a:spLocks noGrp="1"/>
          </p:cNvSpPr>
          <p:nvPr>
            <p:ph idx="1"/>
          </p:nvPr>
        </p:nvSpPr>
        <p:spPr>
          <a:xfrm>
            <a:off x="838200" y="2141537"/>
            <a:ext cx="10515600" cy="4351338"/>
          </a:xfrm>
        </p:spPr>
        <p:txBody>
          <a:bodyPr>
            <a:normAutofit fontScale="92500" lnSpcReduction="10000"/>
          </a:bodyPr>
          <a:lstStyle/>
          <a:p>
            <a:pPr algn="l" fontAlgn="base"/>
            <a:r>
              <a:rPr lang="en-US" dirty="0">
                <a:solidFill>
                  <a:srgbClr val="333434"/>
                </a:solidFill>
                <a:latin typeface="Open Sans" panose="020B0606030504020204" pitchFamily="34" charset="0"/>
              </a:rPr>
              <a:t>An Odds ratio is the odds of one event happening compared to a </a:t>
            </a:r>
            <a:r>
              <a:rPr lang="en-US" b="1" i="1" dirty="0">
                <a:solidFill>
                  <a:srgbClr val="333434"/>
                </a:solidFill>
                <a:latin typeface="Open Sans" panose="020B0606030504020204" pitchFamily="34" charset="0"/>
              </a:rPr>
              <a:t>DIFFERENT </a:t>
            </a:r>
            <a:r>
              <a:rPr lang="en-US" dirty="0">
                <a:solidFill>
                  <a:srgbClr val="333434"/>
                </a:solidFill>
                <a:latin typeface="Open Sans" panose="020B0606030504020204" pitchFamily="34" charset="0"/>
              </a:rPr>
              <a:t>event happening</a:t>
            </a:r>
          </a:p>
          <a:p>
            <a:pPr marL="0" indent="0" algn="l" fontAlgn="base">
              <a:buNone/>
            </a:pPr>
            <a:endParaRPr lang="en-US" dirty="0">
              <a:solidFill>
                <a:srgbClr val="333434"/>
              </a:solidFill>
              <a:latin typeface="Open Sans" panose="020B0606030504020204" pitchFamily="34" charset="0"/>
            </a:endParaRPr>
          </a:p>
          <a:p>
            <a:pPr lvl="1" fontAlgn="base"/>
            <a:r>
              <a:rPr lang="en-US" dirty="0">
                <a:solidFill>
                  <a:srgbClr val="333434"/>
                </a:solidFill>
                <a:latin typeface="Open Sans" panose="020B0606030504020204" pitchFamily="34" charset="0"/>
              </a:rPr>
              <a:t>Odds of Maple Leafs winning vs Tampa Bay winning</a:t>
            </a:r>
          </a:p>
          <a:p>
            <a:pPr lvl="1" fontAlgn="base"/>
            <a:endParaRPr lang="en-US" dirty="0">
              <a:solidFill>
                <a:srgbClr val="333434"/>
              </a:solidFill>
              <a:latin typeface="Open Sans" panose="020B0606030504020204" pitchFamily="34" charset="0"/>
            </a:endParaRPr>
          </a:p>
          <a:p>
            <a:pPr fontAlgn="base"/>
            <a:r>
              <a:rPr lang="en-US" dirty="0">
                <a:solidFill>
                  <a:srgbClr val="333434"/>
                </a:solidFill>
                <a:latin typeface="Open Sans" panose="020B0606030504020204" pitchFamily="34" charset="0"/>
              </a:rPr>
              <a:t>Hazard ratio looks at how often it happens in one group, vs how often it happens in another group over time</a:t>
            </a:r>
          </a:p>
          <a:p>
            <a:pPr marL="0" indent="0" fontAlgn="base">
              <a:buNone/>
            </a:pPr>
            <a:r>
              <a:rPr lang="en-US" dirty="0">
                <a:solidFill>
                  <a:srgbClr val="333434"/>
                </a:solidFill>
                <a:latin typeface="Open Sans" panose="020B0606030504020204" pitchFamily="34" charset="0"/>
              </a:rPr>
              <a:t>  </a:t>
            </a:r>
          </a:p>
          <a:p>
            <a:pPr lvl="1" fontAlgn="base"/>
            <a:r>
              <a:rPr lang="en-US" dirty="0">
                <a:solidFill>
                  <a:srgbClr val="333434"/>
                </a:solidFill>
                <a:latin typeface="Open Sans" panose="020B0606030504020204" pitchFamily="34" charset="0"/>
              </a:rPr>
              <a:t>How many times over 10 years do the Leafs win, with Austin Matthews vs without him.  With a head coach, or without. </a:t>
            </a:r>
          </a:p>
          <a:p>
            <a:pPr lvl="1" fontAlgn="base"/>
            <a:r>
              <a:rPr lang="en-US" dirty="0">
                <a:solidFill>
                  <a:srgbClr val="333434"/>
                </a:solidFill>
                <a:latin typeface="Open Sans" panose="020B0606030504020204" pitchFamily="34" charset="0"/>
              </a:rPr>
              <a:t>Represents the RATE of difference between the two outcomes over time</a:t>
            </a:r>
          </a:p>
        </p:txBody>
      </p:sp>
    </p:spTree>
    <p:extLst>
      <p:ext uri="{BB962C8B-B14F-4D97-AF65-F5344CB8AC3E}">
        <p14:creationId xmlns:p14="http://schemas.microsoft.com/office/powerpoint/2010/main" val="34497859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a:xfrm>
            <a:off x="841246" y="673770"/>
            <a:ext cx="3644489" cy="2414488"/>
          </a:xfrm>
        </p:spPr>
        <p:txBody>
          <a:bodyPr anchor="t">
            <a:normAutofit/>
          </a:bodyPr>
          <a:lstStyle/>
          <a:p>
            <a:r>
              <a:rPr lang="en-US" sz="4200">
                <a:solidFill>
                  <a:srgbClr val="FFFFFF"/>
                </a:solidFill>
                <a:latin typeface="Calibri" panose="020F0502020204030204" pitchFamily="34" charset="0"/>
                <a:cs typeface="Calibri" panose="020F0502020204030204" pitchFamily="34" charset="0"/>
              </a:rPr>
              <a:t>Don’t forget about confidence intervals!</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a:xfrm>
            <a:off x="6095999" y="882315"/>
            <a:ext cx="5254754" cy="5294647"/>
          </a:xfrm>
        </p:spPr>
        <p:txBody>
          <a:bodyPr>
            <a:normAutofit/>
          </a:bodyPr>
          <a:lstStyle/>
          <a:p>
            <a:r>
              <a:rPr lang="en-US" sz="2200" b="0" i="0">
                <a:effectLst/>
                <a:latin typeface="Calibri" panose="020F0502020204030204" pitchFamily="34" charset="0"/>
                <a:cs typeface="Calibri" panose="020F0502020204030204" pitchFamily="34" charset="0"/>
              </a:rPr>
              <a:t>Confidence intervals are intervals in which the population statistic could lie. They are constructed based on the sample statistic and certain features of the sample that gauge how likely it is to be representative and are reported to a certain threshold. </a:t>
            </a:r>
          </a:p>
          <a:p>
            <a:pPr lvl="1"/>
            <a:r>
              <a:rPr lang="en-US" sz="2200" b="0" i="0">
                <a:effectLst/>
                <a:latin typeface="Calibri" panose="020F0502020204030204" pitchFamily="34" charset="0"/>
                <a:cs typeface="Calibri" panose="020F0502020204030204" pitchFamily="34" charset="0"/>
              </a:rPr>
              <a:t>A 95% confidence interval is an interval constructed such that, on average, 95% of random samples would contain the true population statistic within their 95% confidence interval</a:t>
            </a:r>
          </a:p>
          <a:p>
            <a:pPr lvl="1"/>
            <a:r>
              <a:rPr lang="en-US" sz="2200">
                <a:latin typeface="Calibri" panose="020F0502020204030204" pitchFamily="34" charset="0"/>
                <a:cs typeface="Calibri" panose="020F0502020204030204" pitchFamily="34" charset="0"/>
              </a:rPr>
              <a:t>If the confidence interval cross over 1 in a hazard ratio, it means that there is NO ASSOCIATION between prognostic factor and the outcome</a:t>
            </a:r>
          </a:p>
          <a:p>
            <a:endParaRPr lang="en-US" sz="2200"/>
          </a:p>
        </p:txBody>
      </p:sp>
    </p:spTree>
    <p:extLst>
      <p:ext uri="{BB962C8B-B14F-4D97-AF65-F5344CB8AC3E}">
        <p14:creationId xmlns:p14="http://schemas.microsoft.com/office/powerpoint/2010/main" val="39776191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A2FBC-E453-64E9-C0A6-B358F5E1CFD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As you increase sample size, Confidence interval becomes </a:t>
            </a:r>
            <a:r>
              <a:rPr lang="en-US" sz="2800" kern="1200">
                <a:solidFill>
                  <a:srgbClr val="FFFFFF"/>
                </a:solidFill>
                <a:latin typeface="+mj-lt"/>
                <a:ea typeface="+mj-ea"/>
                <a:cs typeface="+mj-cs"/>
              </a:rPr>
              <a:t>smaller</a:t>
            </a:r>
            <a:r>
              <a:rPr lang="en-US" sz="2800" kern="1200" dirty="0">
                <a:solidFill>
                  <a:srgbClr val="FFFFFF"/>
                </a:solidFill>
                <a:latin typeface="+mj-lt"/>
                <a:ea typeface="+mj-ea"/>
                <a:cs typeface="+mj-cs"/>
              </a:rPr>
              <a:t> </a:t>
            </a:r>
          </a:p>
        </p:txBody>
      </p:sp>
      <p:pic>
        <p:nvPicPr>
          <p:cNvPr id="5" name="Picture 4" descr="Chart&#10;&#10;Description automatically generated">
            <a:extLst>
              <a:ext uri="{FF2B5EF4-FFF2-40B4-BE49-F238E27FC236}">
                <a16:creationId xmlns:a16="http://schemas.microsoft.com/office/drawing/2014/main" id="{A2FE5C2E-CAEF-6CFB-592C-6286CC0D204F}"/>
              </a:ext>
            </a:extLst>
          </p:cNvPr>
          <p:cNvPicPr>
            <a:picLocks noChangeAspect="1"/>
          </p:cNvPicPr>
          <p:nvPr/>
        </p:nvPicPr>
        <p:blipFill>
          <a:blip r:embed="rId2"/>
          <a:stretch>
            <a:fillRect/>
          </a:stretch>
        </p:blipFill>
        <p:spPr>
          <a:xfrm>
            <a:off x="5221243" y="643466"/>
            <a:ext cx="5892845" cy="5568739"/>
          </a:xfrm>
          <a:prstGeom prst="rect">
            <a:avLst/>
          </a:prstGeom>
        </p:spPr>
      </p:pic>
    </p:spTree>
    <p:extLst>
      <p:ext uri="{BB962C8B-B14F-4D97-AF65-F5344CB8AC3E}">
        <p14:creationId xmlns:p14="http://schemas.microsoft.com/office/powerpoint/2010/main" val="1605256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2"/>
          <a:stretch>
            <a:fillRect/>
          </a:stretch>
        </p:blipFill>
        <p:spPr>
          <a:xfrm>
            <a:off x="2332379" y="39775"/>
            <a:ext cx="7527242" cy="6818225"/>
          </a:xfrm>
        </p:spPr>
      </p:pic>
    </p:spTree>
    <p:extLst>
      <p:ext uri="{BB962C8B-B14F-4D97-AF65-F5344CB8AC3E}">
        <p14:creationId xmlns:p14="http://schemas.microsoft.com/office/powerpoint/2010/main" val="23230364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A992A-5CC7-FED2-2608-E0A5EEAAF3E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58F2ECB-D57C-D1F5-2B07-14AD577B395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995B4DB-4BCE-E537-37C6-88EEDF2971AB}"/>
              </a:ext>
            </a:extLst>
          </p:cNvPr>
          <p:cNvPicPr>
            <a:picLocks noChangeAspect="1"/>
          </p:cNvPicPr>
          <p:nvPr/>
        </p:nvPicPr>
        <p:blipFill>
          <a:blip r:embed="rId2"/>
          <a:stretch>
            <a:fillRect/>
          </a:stretch>
        </p:blipFill>
        <p:spPr>
          <a:xfrm>
            <a:off x="1186859" y="0"/>
            <a:ext cx="9618532" cy="6858000"/>
          </a:xfrm>
          <a:prstGeom prst="rect">
            <a:avLst/>
          </a:prstGeom>
        </p:spPr>
      </p:pic>
    </p:spTree>
    <p:extLst>
      <p:ext uri="{BB962C8B-B14F-4D97-AF65-F5344CB8AC3E}">
        <p14:creationId xmlns:p14="http://schemas.microsoft.com/office/powerpoint/2010/main" val="26871163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1E7BCC-AF55-13E5-6C0C-03705CA6D438}"/>
              </a:ext>
            </a:extLst>
          </p:cNvPr>
          <p:cNvSpPr>
            <a:spLocks noGrp="1"/>
          </p:cNvSpPr>
          <p:nvPr>
            <p:ph type="title"/>
          </p:nvPr>
        </p:nvSpPr>
        <p:spPr>
          <a:xfrm>
            <a:off x="5297762" y="329184"/>
            <a:ext cx="6251110" cy="1783080"/>
          </a:xfrm>
        </p:spPr>
        <p:txBody>
          <a:bodyPr anchor="b">
            <a:normAutofit/>
          </a:bodyPr>
          <a:lstStyle/>
          <a:p>
            <a:r>
              <a:rPr lang="en-US" sz="5000"/>
              <a:t>How else are prognosis statistics presented?</a:t>
            </a:r>
          </a:p>
        </p:txBody>
      </p:sp>
      <p:pic>
        <p:nvPicPr>
          <p:cNvPr id="5" name="Picture 4" descr="White stairs with a blue arrow drawn in the middle pointing upwards">
            <a:extLst>
              <a:ext uri="{FF2B5EF4-FFF2-40B4-BE49-F238E27FC236}">
                <a16:creationId xmlns:a16="http://schemas.microsoft.com/office/drawing/2014/main" id="{CBF8C116-D859-DE4D-C9A6-61C9E955AF26}"/>
              </a:ext>
            </a:extLst>
          </p:cNvPr>
          <p:cNvPicPr>
            <a:picLocks noChangeAspect="1"/>
          </p:cNvPicPr>
          <p:nvPr/>
        </p:nvPicPr>
        <p:blipFill rotWithShape="1">
          <a:blip r:embed="rId2"/>
          <a:srcRect l="7411" r="2467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1825A7-AEA1-BC4A-4434-581A07F2BD94}"/>
              </a:ext>
            </a:extLst>
          </p:cNvPr>
          <p:cNvSpPr>
            <a:spLocks noGrp="1"/>
          </p:cNvSpPr>
          <p:nvPr>
            <p:ph idx="1"/>
          </p:nvPr>
        </p:nvSpPr>
        <p:spPr>
          <a:xfrm>
            <a:off x="5297762" y="2706624"/>
            <a:ext cx="6251110" cy="3483864"/>
          </a:xfrm>
        </p:spPr>
        <p:txBody>
          <a:bodyPr>
            <a:normAutofit/>
          </a:bodyPr>
          <a:lstStyle/>
          <a:p>
            <a:r>
              <a:rPr lang="en-US" sz="2200" dirty="0"/>
              <a:t>The most common way is a Kaplan-Meier Curve (Survival curve) </a:t>
            </a:r>
          </a:p>
          <a:p>
            <a:r>
              <a:rPr lang="en-US" sz="2200" dirty="0"/>
              <a:t>This can be for survival to death, or survival to a major outcome (need for total joint revision, </a:t>
            </a:r>
            <a:r>
              <a:rPr lang="en-US" sz="2200" dirty="0" err="1"/>
              <a:t>etc</a:t>
            </a:r>
            <a:r>
              <a:rPr lang="en-US" sz="2200" dirty="0"/>
              <a:t>) </a:t>
            </a:r>
          </a:p>
          <a:p>
            <a:pPr marL="0" indent="0">
              <a:buNone/>
            </a:pPr>
            <a:endParaRPr lang="en-US" sz="2200" dirty="0"/>
          </a:p>
        </p:txBody>
      </p:sp>
    </p:spTree>
    <p:extLst>
      <p:ext uri="{BB962C8B-B14F-4D97-AF65-F5344CB8AC3E}">
        <p14:creationId xmlns:p14="http://schemas.microsoft.com/office/powerpoint/2010/main" val="34023875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4A83-807D-B687-1389-1C054C88D911}"/>
              </a:ext>
            </a:extLst>
          </p:cNvPr>
          <p:cNvSpPr>
            <a:spLocks noGrp="1"/>
          </p:cNvSpPr>
          <p:nvPr>
            <p:ph type="title"/>
          </p:nvPr>
        </p:nvSpPr>
        <p:spPr>
          <a:xfrm>
            <a:off x="380009" y="1540782"/>
            <a:ext cx="4037611" cy="3387477"/>
          </a:xfrm>
        </p:spPr>
        <p:txBody>
          <a:bodyPr/>
          <a:lstStyle/>
          <a:p>
            <a:r>
              <a:rPr lang="en-US" dirty="0"/>
              <a:t>Kaplan-</a:t>
            </a:r>
            <a:r>
              <a:rPr lang="en-US" dirty="0" err="1"/>
              <a:t>meier</a:t>
            </a:r>
            <a:r>
              <a:rPr lang="en-US" dirty="0"/>
              <a:t> curve</a:t>
            </a:r>
          </a:p>
        </p:txBody>
      </p:sp>
      <p:pic>
        <p:nvPicPr>
          <p:cNvPr id="5" name="Content Placeholder 4" descr="A picture containing chart&#10;&#10;Description automatically generated">
            <a:extLst>
              <a:ext uri="{FF2B5EF4-FFF2-40B4-BE49-F238E27FC236}">
                <a16:creationId xmlns:a16="http://schemas.microsoft.com/office/drawing/2014/main" id="{DACABBA8-A9D1-C366-DD71-21E8CB1A7C4B}"/>
              </a:ext>
            </a:extLst>
          </p:cNvPr>
          <p:cNvPicPr>
            <a:picLocks noGrp="1" noChangeAspect="1"/>
          </p:cNvPicPr>
          <p:nvPr>
            <p:ph idx="1"/>
          </p:nvPr>
        </p:nvPicPr>
        <p:blipFill rotWithShape="1">
          <a:blip r:embed="rId2"/>
          <a:srcRect b="20097"/>
          <a:stretch/>
        </p:blipFill>
        <p:spPr>
          <a:xfrm>
            <a:off x="4175168" y="508552"/>
            <a:ext cx="7392628" cy="6019949"/>
          </a:xfrm>
        </p:spPr>
      </p:pic>
    </p:spTree>
    <p:extLst>
      <p:ext uri="{BB962C8B-B14F-4D97-AF65-F5344CB8AC3E}">
        <p14:creationId xmlns:p14="http://schemas.microsoft.com/office/powerpoint/2010/main" val="15442354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2C6F28-F90D-E610-B5A8-5720A7BFA3D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What about adverse events if taking the medication?</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able&#10;&#10;Description automatically generated">
            <a:extLst>
              <a:ext uri="{FF2B5EF4-FFF2-40B4-BE49-F238E27FC236}">
                <a16:creationId xmlns:a16="http://schemas.microsoft.com/office/drawing/2014/main" id="{3B130AB8-C339-6C3B-98CB-C8D6ACA391F6}"/>
              </a:ext>
            </a:extLst>
          </p:cNvPr>
          <p:cNvPicPr>
            <a:picLocks noChangeAspect="1"/>
          </p:cNvPicPr>
          <p:nvPr/>
        </p:nvPicPr>
        <p:blipFill>
          <a:blip r:embed="rId2"/>
          <a:stretch>
            <a:fillRect/>
          </a:stretch>
        </p:blipFill>
        <p:spPr>
          <a:xfrm>
            <a:off x="4654296" y="790968"/>
            <a:ext cx="7214616" cy="5248632"/>
          </a:xfrm>
          <a:prstGeom prst="rect">
            <a:avLst/>
          </a:prstGeom>
        </p:spPr>
      </p:pic>
    </p:spTree>
    <p:extLst>
      <p:ext uri="{BB962C8B-B14F-4D97-AF65-F5344CB8AC3E}">
        <p14:creationId xmlns:p14="http://schemas.microsoft.com/office/powerpoint/2010/main" val="34478337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43E7-6FDB-8713-89C5-DBE4B983B44E}"/>
              </a:ext>
            </a:extLst>
          </p:cNvPr>
          <p:cNvSpPr>
            <a:spLocks noGrp="1"/>
          </p:cNvSpPr>
          <p:nvPr>
            <p:ph type="title"/>
          </p:nvPr>
        </p:nvSpPr>
        <p:spPr/>
        <p:txBody>
          <a:bodyPr/>
          <a:lstStyle/>
          <a:p>
            <a:r>
              <a:rPr lang="en-US" dirty="0"/>
              <a:t>HAS-BLED</a:t>
            </a:r>
          </a:p>
        </p:txBody>
      </p:sp>
      <p:pic>
        <p:nvPicPr>
          <p:cNvPr id="5" name="Content Placeholder 4" descr="Chart&#10;&#10;Description automatically generated">
            <a:extLst>
              <a:ext uri="{FF2B5EF4-FFF2-40B4-BE49-F238E27FC236}">
                <a16:creationId xmlns:a16="http://schemas.microsoft.com/office/drawing/2014/main" id="{F5567C23-E599-AAE7-A14E-96E54D405D29}"/>
              </a:ext>
            </a:extLst>
          </p:cNvPr>
          <p:cNvPicPr>
            <a:picLocks noGrp="1" noChangeAspect="1"/>
          </p:cNvPicPr>
          <p:nvPr>
            <p:ph idx="1"/>
          </p:nvPr>
        </p:nvPicPr>
        <p:blipFill>
          <a:blip r:embed="rId2"/>
          <a:stretch>
            <a:fillRect/>
          </a:stretch>
        </p:blipFill>
        <p:spPr>
          <a:xfrm>
            <a:off x="838200" y="1994438"/>
            <a:ext cx="4993338" cy="4351338"/>
          </a:xfrm>
        </p:spPr>
      </p:pic>
      <p:pic>
        <p:nvPicPr>
          <p:cNvPr id="7" name="Picture 6" descr="A screenshot of a computer&#10;&#10;Description automatically generated with medium confidence">
            <a:extLst>
              <a:ext uri="{FF2B5EF4-FFF2-40B4-BE49-F238E27FC236}">
                <a16:creationId xmlns:a16="http://schemas.microsoft.com/office/drawing/2014/main" id="{A88FC5AD-2C84-76C3-05B7-6D60B3D91ABC}"/>
              </a:ext>
            </a:extLst>
          </p:cNvPr>
          <p:cNvPicPr>
            <a:picLocks noChangeAspect="1"/>
          </p:cNvPicPr>
          <p:nvPr/>
        </p:nvPicPr>
        <p:blipFill>
          <a:blip r:embed="rId3"/>
          <a:stretch>
            <a:fillRect/>
          </a:stretch>
        </p:blipFill>
        <p:spPr>
          <a:xfrm>
            <a:off x="6096000" y="2422233"/>
            <a:ext cx="5523610" cy="2013533"/>
          </a:xfrm>
          <a:prstGeom prst="rect">
            <a:avLst/>
          </a:prstGeom>
        </p:spPr>
      </p:pic>
    </p:spTree>
    <p:extLst>
      <p:ext uri="{BB962C8B-B14F-4D97-AF65-F5344CB8AC3E}">
        <p14:creationId xmlns:p14="http://schemas.microsoft.com/office/powerpoint/2010/main" val="10720462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7">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sz="6600" kern="1200">
                <a:solidFill>
                  <a:srgbClr val="FFFFFF"/>
                </a:solidFill>
                <a:latin typeface="+mj-lt"/>
                <a:ea typeface="+mj-ea"/>
                <a:cs typeface="+mj-cs"/>
              </a:rPr>
              <a:t>So what do we tell our patient?</a:t>
            </a:r>
          </a:p>
        </p:txBody>
      </p:sp>
      <p:sp>
        <p:nvSpPr>
          <p:cNvPr id="16"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62818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AC2F7-C363-C18D-0B6F-805A98FC1A20}"/>
              </a:ext>
            </a:extLst>
          </p:cNvPr>
          <p:cNvSpPr>
            <a:spLocks noGrp="1"/>
          </p:cNvSpPr>
          <p:nvPr>
            <p:ph type="title"/>
          </p:nvPr>
        </p:nvSpPr>
        <p:spPr/>
        <p:txBody>
          <a:bodyPr/>
          <a:lstStyle/>
          <a:p>
            <a:r>
              <a:rPr lang="en-US" dirty="0"/>
              <a:t>Vote:</a:t>
            </a:r>
          </a:p>
        </p:txBody>
      </p:sp>
      <p:sp>
        <p:nvSpPr>
          <p:cNvPr id="3" name="Content Placeholder 2">
            <a:extLst>
              <a:ext uri="{FF2B5EF4-FFF2-40B4-BE49-F238E27FC236}">
                <a16:creationId xmlns:a16="http://schemas.microsoft.com/office/drawing/2014/main" id="{28B11E5D-A231-B0BE-1B78-1FA6276EE996}"/>
              </a:ext>
            </a:extLst>
          </p:cNvPr>
          <p:cNvSpPr>
            <a:spLocks noGrp="1"/>
          </p:cNvSpPr>
          <p:nvPr>
            <p:ph idx="1"/>
          </p:nvPr>
        </p:nvSpPr>
        <p:spPr>
          <a:xfrm>
            <a:off x="838200" y="1825625"/>
            <a:ext cx="3846342" cy="4351338"/>
          </a:xfrm>
        </p:spPr>
        <p:txBody>
          <a:bodyPr/>
          <a:lstStyle/>
          <a:p>
            <a:r>
              <a:rPr lang="en-US" dirty="0"/>
              <a:t>Take the blood thinner</a:t>
            </a:r>
          </a:p>
        </p:txBody>
      </p:sp>
      <p:sp>
        <p:nvSpPr>
          <p:cNvPr id="4" name="Content Placeholder 2">
            <a:extLst>
              <a:ext uri="{FF2B5EF4-FFF2-40B4-BE49-F238E27FC236}">
                <a16:creationId xmlns:a16="http://schemas.microsoft.com/office/drawing/2014/main" id="{393197CD-6E27-90A9-1134-AAAECC2B5DC2}"/>
              </a:ext>
            </a:extLst>
          </p:cNvPr>
          <p:cNvSpPr txBox="1">
            <a:spLocks/>
          </p:cNvSpPr>
          <p:nvPr/>
        </p:nvSpPr>
        <p:spPr>
          <a:xfrm>
            <a:off x="6251916" y="1825625"/>
            <a:ext cx="491783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Don’t take the blood thinner</a:t>
            </a:r>
          </a:p>
        </p:txBody>
      </p:sp>
      <p:sp>
        <p:nvSpPr>
          <p:cNvPr id="8" name="TextBox 7">
            <a:extLst>
              <a:ext uri="{FF2B5EF4-FFF2-40B4-BE49-F238E27FC236}">
                <a16:creationId xmlns:a16="http://schemas.microsoft.com/office/drawing/2014/main" id="{90EAD9B8-8ABE-F86D-86C3-EB6213F5D762}"/>
              </a:ext>
            </a:extLst>
          </p:cNvPr>
          <p:cNvSpPr txBox="1"/>
          <p:nvPr/>
        </p:nvSpPr>
        <p:spPr>
          <a:xfrm>
            <a:off x="838200" y="4806975"/>
            <a:ext cx="8911442" cy="646331"/>
          </a:xfrm>
          <a:prstGeom prst="rect">
            <a:avLst/>
          </a:prstGeom>
          <a:noFill/>
        </p:spPr>
        <p:txBody>
          <a:bodyPr wrap="square">
            <a:spAutoFit/>
          </a:bodyPr>
          <a:lstStyle/>
          <a:p>
            <a:r>
              <a:rPr lang="en-US" dirty="0">
                <a:hlinkClick r:id="rId2"/>
              </a:rPr>
              <a:t>https://www.polleverywhere.com/multiple_choice_polls/QQixqPe5cqchhtZrw1zj4?preview=</a:t>
            </a:r>
            <a:r>
              <a:rPr lang="en-US" dirty="0" err="1">
                <a:hlinkClick r:id="rId2"/>
              </a:rPr>
              <a:t>true&amp;controls</a:t>
            </a:r>
            <a:r>
              <a:rPr lang="en-US" dirty="0">
                <a:hlinkClick r:id="rId2"/>
              </a:rPr>
              <a:t>=none</a:t>
            </a:r>
            <a:endParaRPr lang="en-US" dirty="0"/>
          </a:p>
        </p:txBody>
      </p:sp>
      <p:pic>
        <p:nvPicPr>
          <p:cNvPr id="10" name="Picture 9" descr="A qr code on a white background&#10;&#10;Description automatically generated">
            <a:extLst>
              <a:ext uri="{FF2B5EF4-FFF2-40B4-BE49-F238E27FC236}">
                <a16:creationId xmlns:a16="http://schemas.microsoft.com/office/drawing/2014/main" id="{33FE1D4E-E529-0973-B287-21E0C6D4D889}"/>
              </a:ext>
            </a:extLst>
          </p:cNvPr>
          <p:cNvPicPr>
            <a:picLocks noChangeAspect="1"/>
          </p:cNvPicPr>
          <p:nvPr/>
        </p:nvPicPr>
        <p:blipFill>
          <a:blip r:embed="rId3"/>
          <a:stretch>
            <a:fillRect/>
          </a:stretch>
        </p:blipFill>
        <p:spPr>
          <a:xfrm>
            <a:off x="4943763" y="2730500"/>
            <a:ext cx="1473200" cy="1397000"/>
          </a:xfrm>
          <a:prstGeom prst="rect">
            <a:avLst/>
          </a:prstGeom>
        </p:spPr>
      </p:pic>
      <p:pic>
        <p:nvPicPr>
          <p:cNvPr id="12" name="Picture 11" descr="A blue and white logo&#10;&#10;Description automatically generated">
            <a:extLst>
              <a:ext uri="{FF2B5EF4-FFF2-40B4-BE49-F238E27FC236}">
                <a16:creationId xmlns:a16="http://schemas.microsoft.com/office/drawing/2014/main" id="{13BBF4A2-252A-9742-2F90-44A854A22F2B}"/>
              </a:ext>
            </a:extLst>
          </p:cNvPr>
          <p:cNvPicPr>
            <a:picLocks noChangeAspect="1"/>
          </p:cNvPicPr>
          <p:nvPr/>
        </p:nvPicPr>
        <p:blipFill>
          <a:blip r:embed="rId4"/>
          <a:stretch>
            <a:fillRect/>
          </a:stretch>
        </p:blipFill>
        <p:spPr>
          <a:xfrm>
            <a:off x="2068342" y="3000388"/>
            <a:ext cx="2616200" cy="977900"/>
          </a:xfrm>
          <a:prstGeom prst="rect">
            <a:avLst/>
          </a:prstGeom>
        </p:spPr>
      </p:pic>
    </p:spTree>
    <p:extLst>
      <p:ext uri="{BB962C8B-B14F-4D97-AF65-F5344CB8AC3E}">
        <p14:creationId xmlns:p14="http://schemas.microsoft.com/office/powerpoint/2010/main" val="1016558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pic>
        <p:nvPicPr>
          <p:cNvPr id="5" name="Content Placeholder 4" descr="Graphical user interface, application&#10;&#10;Description automatically generated">
            <a:extLst>
              <a:ext uri="{FF2B5EF4-FFF2-40B4-BE49-F238E27FC236}">
                <a16:creationId xmlns:a16="http://schemas.microsoft.com/office/drawing/2014/main" id="{C5EDEB75-97F1-D6D5-3CE5-EF57F396764B}"/>
              </a:ext>
            </a:extLst>
          </p:cNvPr>
          <p:cNvPicPr>
            <a:picLocks noGrp="1" noChangeAspect="1"/>
          </p:cNvPicPr>
          <p:nvPr>
            <p:ph idx="1"/>
          </p:nvPr>
        </p:nvPicPr>
        <p:blipFill>
          <a:blip r:embed="rId2"/>
          <a:stretch>
            <a:fillRect/>
          </a:stretch>
        </p:blipFill>
        <p:spPr>
          <a:xfrm>
            <a:off x="1404814" y="1389965"/>
            <a:ext cx="9382371" cy="5229519"/>
          </a:xfrm>
        </p:spPr>
      </p:pic>
    </p:spTree>
    <p:extLst>
      <p:ext uri="{BB962C8B-B14F-4D97-AF65-F5344CB8AC3E}">
        <p14:creationId xmlns:p14="http://schemas.microsoft.com/office/powerpoint/2010/main" val="16606862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sp>
        <p:nvSpPr>
          <p:cNvPr id="4" name="Content Placeholder 3">
            <a:extLst>
              <a:ext uri="{FF2B5EF4-FFF2-40B4-BE49-F238E27FC236}">
                <a16:creationId xmlns:a16="http://schemas.microsoft.com/office/drawing/2014/main" id="{78D403C6-1564-15FC-14C9-E834922E788C}"/>
              </a:ext>
            </a:extLst>
          </p:cNvPr>
          <p:cNvSpPr>
            <a:spLocks noGrp="1"/>
          </p:cNvSpPr>
          <p:nvPr>
            <p:ph idx="1"/>
          </p:nvPr>
        </p:nvSpPr>
        <p:spPr/>
        <p:txBody>
          <a:bodyPr/>
          <a:lstStyle/>
          <a:p>
            <a:pPr eaLnBrk="1" hangingPunct="1">
              <a:buFont typeface="Wingdings 3" pitchFamily="2" charset="2"/>
              <a:buChar char="}"/>
            </a:pPr>
            <a:r>
              <a:rPr lang="en-US" altLang="en-US" b="1" dirty="0">
                <a:latin typeface="Futura Md BT" panose="020B0602020204020303" pitchFamily="34" charset="-79"/>
              </a:rPr>
              <a:t>Shared decision making</a:t>
            </a:r>
            <a:r>
              <a:rPr lang="en-US" altLang="en-US" dirty="0">
                <a:latin typeface="Futura Md BT" panose="020B0602020204020303" pitchFamily="34" charset="-79"/>
              </a:rPr>
              <a:t> occurs when a health care provider and a patient work together to make a health care decision that is best for the patient. </a:t>
            </a:r>
          </a:p>
          <a:p>
            <a:pPr eaLnBrk="1" hangingPunct="1">
              <a:buFont typeface="Wingdings 3" pitchFamily="2" charset="2"/>
              <a:buChar char="}"/>
            </a:pPr>
            <a:r>
              <a:rPr lang="en-US" altLang="en-US" dirty="0">
                <a:latin typeface="Futura Md BT" panose="020B0602020204020303" pitchFamily="34" charset="-79"/>
              </a:rPr>
              <a:t>The optimal decision takes into account evidence-based information about available options, the provider’s knowledge and experience, and the patient’s values and preferences.   </a:t>
            </a:r>
          </a:p>
          <a:p>
            <a:pPr eaLnBrk="1" hangingPunct="1">
              <a:buFont typeface="Wingdings 3" pitchFamily="2" charset="2"/>
              <a:buChar char="}"/>
            </a:pPr>
            <a:r>
              <a:rPr lang="en-US" altLang="en-US" dirty="0">
                <a:latin typeface="Futura Md BT" panose="020B0602020204020303" pitchFamily="34" charset="-79"/>
              </a:rPr>
              <a:t>You will need to utilize motivational interviewing to ascertain values and preferences – most of the time</a:t>
            </a:r>
          </a:p>
          <a:p>
            <a:endParaRPr lang="en-US" dirty="0"/>
          </a:p>
        </p:txBody>
      </p:sp>
    </p:spTree>
    <p:extLst>
      <p:ext uri="{BB962C8B-B14F-4D97-AF65-F5344CB8AC3E}">
        <p14:creationId xmlns:p14="http://schemas.microsoft.com/office/powerpoint/2010/main" val="15079411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sp>
        <p:nvSpPr>
          <p:cNvPr id="4" name="Content Placeholder 3">
            <a:extLst>
              <a:ext uri="{FF2B5EF4-FFF2-40B4-BE49-F238E27FC236}">
                <a16:creationId xmlns:a16="http://schemas.microsoft.com/office/drawing/2014/main" id="{78D403C6-1564-15FC-14C9-E834922E788C}"/>
              </a:ext>
            </a:extLst>
          </p:cNvPr>
          <p:cNvSpPr>
            <a:spLocks noGrp="1"/>
          </p:cNvSpPr>
          <p:nvPr>
            <p:ph idx="1"/>
          </p:nvPr>
        </p:nvSpPr>
        <p:spPr/>
        <p:txBody>
          <a:bodyPr/>
          <a:lstStyle/>
          <a:p>
            <a:pPr eaLnBrk="1" hangingPunct="1">
              <a:buFont typeface="Wingdings 3" pitchFamily="2" charset="2"/>
              <a:buChar char="}"/>
            </a:pPr>
            <a:r>
              <a:rPr lang="en-US" altLang="en-US" sz="2600" dirty="0">
                <a:latin typeface="Futura Md BT" panose="020B0602020204020303" pitchFamily="34" charset="-79"/>
              </a:rPr>
              <a:t>Outcomes that matter to patients may include:</a:t>
            </a:r>
          </a:p>
          <a:p>
            <a:pPr lvl="1" eaLnBrk="1" hangingPunct="1"/>
            <a:r>
              <a:rPr lang="en-US" altLang="en-US" sz="2600" dirty="0">
                <a:latin typeface="Futura Md BT" panose="020B0602020204020303" pitchFamily="34" charset="-79"/>
              </a:rPr>
              <a:t>Quality of life </a:t>
            </a:r>
          </a:p>
          <a:p>
            <a:pPr lvl="1" eaLnBrk="1" hangingPunct="1"/>
            <a:r>
              <a:rPr lang="en-US" altLang="en-US" sz="2600" dirty="0">
                <a:latin typeface="Futura Md BT" panose="020B0602020204020303" pitchFamily="34" charset="-79"/>
              </a:rPr>
              <a:t>Mobility</a:t>
            </a:r>
          </a:p>
          <a:p>
            <a:pPr lvl="1" eaLnBrk="1" hangingPunct="1"/>
            <a:r>
              <a:rPr lang="en-US" altLang="en-US" sz="2600" dirty="0">
                <a:latin typeface="Futura Md BT" panose="020B0602020204020303" pitchFamily="34" charset="-79"/>
              </a:rPr>
              <a:t>Ability to carry out certain tasks</a:t>
            </a:r>
          </a:p>
          <a:p>
            <a:pPr lvl="1" eaLnBrk="1" hangingPunct="1"/>
            <a:r>
              <a:rPr lang="en-US" altLang="en-US" sz="2600" dirty="0">
                <a:latin typeface="Futura Md BT" panose="020B0602020204020303" pitchFamily="34" charset="-79"/>
              </a:rPr>
              <a:t>Ability to focus</a:t>
            </a:r>
          </a:p>
          <a:p>
            <a:pPr lvl="1" eaLnBrk="1" hangingPunct="1"/>
            <a:r>
              <a:rPr lang="en-US" altLang="en-US" sz="2600" dirty="0">
                <a:latin typeface="Futura Md BT" panose="020B0602020204020303" pitchFamily="34" charset="-79"/>
              </a:rPr>
              <a:t>Ability to return to work</a:t>
            </a:r>
          </a:p>
          <a:p>
            <a:pPr lvl="1" eaLnBrk="1" hangingPunct="1"/>
            <a:r>
              <a:rPr lang="en-US" altLang="en-US" sz="2600" dirty="0">
                <a:latin typeface="Futura Md BT" panose="020B0602020204020303" pitchFamily="34" charset="-79"/>
              </a:rPr>
              <a:t>Side effects/risks of treatment </a:t>
            </a:r>
          </a:p>
          <a:p>
            <a:pPr lvl="1" eaLnBrk="1" hangingPunct="1"/>
            <a:r>
              <a:rPr lang="en-US" altLang="en-US" sz="2600" dirty="0">
                <a:latin typeface="Futura Md BT" panose="020B0602020204020303" pitchFamily="34" charset="-79"/>
              </a:rPr>
              <a:t>Symptoms (e.g., pain, nausea)</a:t>
            </a:r>
          </a:p>
          <a:p>
            <a:pPr lvl="1" eaLnBrk="1" hangingPunct="1"/>
            <a:r>
              <a:rPr lang="en-US" altLang="en-US" sz="2600" dirty="0">
                <a:latin typeface="Futura Md BT" panose="020B0602020204020303" pitchFamily="34" charset="-79"/>
              </a:rPr>
              <a:t>Survival </a:t>
            </a:r>
          </a:p>
          <a:p>
            <a:pPr eaLnBrk="1" hangingPunct="1">
              <a:buFont typeface="Wingdings 3" pitchFamily="2" charset="2"/>
              <a:buChar char="}"/>
            </a:pPr>
            <a:r>
              <a:rPr lang="en-US" altLang="en-US" sz="2600" dirty="0">
                <a:latin typeface="Futura Md BT" panose="020B0602020204020303" pitchFamily="34" charset="-79"/>
              </a:rPr>
              <a:t>Consider that outcomes might be different for each patient.</a:t>
            </a:r>
          </a:p>
          <a:p>
            <a:endParaRPr lang="en-US" dirty="0"/>
          </a:p>
        </p:txBody>
      </p:sp>
    </p:spTree>
    <p:extLst>
      <p:ext uri="{BB962C8B-B14F-4D97-AF65-F5344CB8AC3E}">
        <p14:creationId xmlns:p14="http://schemas.microsoft.com/office/powerpoint/2010/main" val="22646466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4000" kern="1200">
                <a:solidFill>
                  <a:srgbClr val="FFFFFF"/>
                </a:solidFill>
                <a:latin typeface="+mj-lt"/>
                <a:ea typeface="+mj-ea"/>
                <a:cs typeface="+mj-cs"/>
              </a:rPr>
              <a:t>Shared Decision making </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A43DFED-AEF5-50C6-09F1-2ACBE669A995}"/>
              </a:ext>
            </a:extLst>
          </p:cNvPr>
          <p:cNvSpPr txBox="1">
            <a:spLocks/>
          </p:cNvSpPr>
          <p:nvPr/>
        </p:nvSpPr>
        <p:spPr>
          <a:xfrm>
            <a:off x="4366492" y="1388061"/>
            <a:ext cx="3763370" cy="52739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457200">
              <a:spcBef>
                <a:spcPct val="0"/>
              </a:spcBef>
              <a:buAutoNum type="arabicPeriod"/>
            </a:pPr>
            <a:r>
              <a:rPr lang="en-US" altLang="en-US" sz="1900" dirty="0"/>
              <a:t>Define/explain problem.</a:t>
            </a:r>
          </a:p>
          <a:p>
            <a:pPr marL="742950" indent="-457200">
              <a:spcBef>
                <a:spcPct val="0"/>
              </a:spcBef>
              <a:buAutoNum type="arabicPeriod"/>
            </a:pPr>
            <a:r>
              <a:rPr lang="en-US" altLang="en-US" sz="1900" dirty="0"/>
              <a:t>Present options.</a:t>
            </a:r>
          </a:p>
          <a:p>
            <a:pPr marL="742950" indent="-457200">
              <a:spcBef>
                <a:spcPct val="0"/>
              </a:spcBef>
              <a:buAutoNum type="arabicPeriod"/>
            </a:pPr>
            <a:r>
              <a:rPr lang="en-US" altLang="en-US" sz="1900" dirty="0"/>
              <a:t>Discuss benefits/risks/costs</a:t>
            </a:r>
          </a:p>
          <a:p>
            <a:pPr marL="742950" indent="-457200">
              <a:spcBef>
                <a:spcPct val="0"/>
              </a:spcBef>
              <a:buAutoNum type="arabicPeriod"/>
            </a:pPr>
            <a:r>
              <a:rPr lang="en-US" altLang="en-US" sz="1900" dirty="0"/>
              <a:t>Clarify patient’s values/preferences.</a:t>
            </a:r>
          </a:p>
          <a:p>
            <a:pPr marL="742950" indent="-457200">
              <a:spcBef>
                <a:spcPct val="0"/>
              </a:spcBef>
              <a:buAutoNum type="arabicPeriod"/>
            </a:pPr>
            <a:r>
              <a:rPr lang="en-US" altLang="en-US" sz="1900" dirty="0"/>
              <a:t> Discuss patient ability/self-efficacy.</a:t>
            </a:r>
          </a:p>
          <a:p>
            <a:pPr marL="742950" indent="-457200">
              <a:spcBef>
                <a:spcPct val="0"/>
              </a:spcBef>
              <a:buAutoNum type="arabicPeriod"/>
            </a:pPr>
            <a:r>
              <a:rPr lang="en-US" altLang="en-US" sz="1900" dirty="0"/>
              <a:t> Discuss doctor knowledge/recommendations.</a:t>
            </a:r>
          </a:p>
          <a:p>
            <a:pPr marL="742950" indent="-457200">
              <a:spcBef>
                <a:spcPct val="0"/>
              </a:spcBef>
              <a:buAutoNum type="arabicPeriod"/>
            </a:pPr>
            <a:r>
              <a:rPr lang="en-US" altLang="en-US" sz="1900" dirty="0"/>
              <a:t> Check/clarify patient’s understanding.</a:t>
            </a:r>
          </a:p>
          <a:p>
            <a:pPr marL="742950" indent="-457200">
              <a:spcBef>
                <a:spcPct val="0"/>
              </a:spcBef>
              <a:buAutoNum type="arabicPeriod"/>
            </a:pPr>
            <a:r>
              <a:rPr lang="en-US" altLang="en-US" sz="1900" dirty="0"/>
              <a:t>Make or defer a decision.</a:t>
            </a:r>
          </a:p>
          <a:p>
            <a:pPr marL="742950" indent="-457200">
              <a:spcBef>
                <a:spcPct val="0"/>
              </a:spcBef>
              <a:buAutoNum type="arabicPeriod"/>
            </a:pPr>
            <a:r>
              <a:rPr lang="en-US" altLang="en-US" sz="1900" dirty="0"/>
              <a:t>Arrange follow-up.</a:t>
            </a:r>
          </a:p>
          <a:p>
            <a:endParaRPr lang="en-US" sz="1900" dirty="0"/>
          </a:p>
        </p:txBody>
      </p:sp>
    </p:spTree>
    <p:extLst>
      <p:ext uri="{BB962C8B-B14F-4D97-AF65-F5344CB8AC3E}">
        <p14:creationId xmlns:p14="http://schemas.microsoft.com/office/powerpoint/2010/main" val="5987629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a:xfrm>
            <a:off x="1098468" y="885651"/>
            <a:ext cx="3229803" cy="4624603"/>
          </a:xfrm>
        </p:spPr>
        <p:txBody>
          <a:bodyPr vert="horz" lIns="91440" tIns="45720" rIns="91440" bIns="45720" rtlCol="0" anchor="ctr">
            <a:normAutofit/>
          </a:bodyPr>
          <a:lstStyle/>
          <a:p>
            <a:r>
              <a:rPr lang="en-US" kern="1200">
                <a:solidFill>
                  <a:srgbClr val="FFFFFF"/>
                </a:solidFill>
                <a:latin typeface="+mj-lt"/>
                <a:ea typeface="+mj-ea"/>
                <a:cs typeface="+mj-cs"/>
              </a:rPr>
              <a:t>Shared Decision making </a:t>
            </a:r>
          </a:p>
        </p:txBody>
      </p:sp>
      <p:sp>
        <p:nvSpPr>
          <p:cNvPr id="6" name="TextBox 5">
            <a:extLst>
              <a:ext uri="{FF2B5EF4-FFF2-40B4-BE49-F238E27FC236}">
                <a16:creationId xmlns:a16="http://schemas.microsoft.com/office/drawing/2014/main" id="{5EF5DECB-5949-1255-7693-993641A268B5}"/>
              </a:ext>
            </a:extLst>
          </p:cNvPr>
          <p:cNvSpPr txBox="1"/>
          <p:nvPr/>
        </p:nvSpPr>
        <p:spPr>
          <a:xfrm>
            <a:off x="4978708" y="885651"/>
            <a:ext cx="6525220" cy="46168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ltLang="en-US" sz="2400" dirty="0"/>
              <a:t>Sharing decision with patients:</a:t>
            </a:r>
          </a:p>
          <a:p>
            <a:pPr lvl="1" indent="-228600">
              <a:lnSpc>
                <a:spcPct val="90000"/>
              </a:lnSpc>
              <a:spcAft>
                <a:spcPts val="600"/>
              </a:spcAft>
              <a:buFont typeface="Arial" panose="020B0604020202020204" pitchFamily="34" charset="0"/>
              <a:buChar char="•"/>
            </a:pPr>
            <a:r>
              <a:rPr lang="en-US" altLang="en-US" sz="2400" dirty="0"/>
              <a:t>Improves patient knowledge regarding their options</a:t>
            </a:r>
          </a:p>
          <a:p>
            <a:pPr lvl="1" indent="-228600">
              <a:lnSpc>
                <a:spcPct val="90000"/>
              </a:lnSpc>
              <a:spcAft>
                <a:spcPts val="600"/>
              </a:spcAft>
              <a:buFont typeface="Arial" panose="020B0604020202020204" pitchFamily="34" charset="0"/>
              <a:buChar char="•"/>
            </a:pPr>
            <a:r>
              <a:rPr lang="en-US" altLang="en-US" sz="2400" dirty="0"/>
              <a:t>Reduces patients’ decisional conflict</a:t>
            </a:r>
          </a:p>
          <a:p>
            <a:pPr lvl="1" indent="-228600">
              <a:lnSpc>
                <a:spcPct val="90000"/>
              </a:lnSpc>
              <a:spcAft>
                <a:spcPts val="600"/>
              </a:spcAft>
              <a:buFont typeface="Arial" panose="020B0604020202020204" pitchFamily="34" charset="0"/>
              <a:buChar char="•"/>
            </a:pPr>
            <a:r>
              <a:rPr lang="en-US" altLang="en-US" sz="2400" dirty="0"/>
              <a:t>Increases patients’ active role in decision making</a:t>
            </a:r>
          </a:p>
          <a:p>
            <a:pPr lvl="1" indent="-228600">
              <a:lnSpc>
                <a:spcPct val="90000"/>
              </a:lnSpc>
              <a:spcAft>
                <a:spcPts val="600"/>
              </a:spcAft>
              <a:buFont typeface="Arial" panose="020B0604020202020204" pitchFamily="34" charset="0"/>
              <a:buChar char="•"/>
            </a:pPr>
            <a:r>
              <a:rPr lang="en-US" altLang="en-US" sz="2400" dirty="0"/>
              <a:t>Improves accurate risk perceptions of possible benefits and harms among patients</a:t>
            </a:r>
          </a:p>
          <a:p>
            <a:pPr lvl="1" indent="-228600">
              <a:lnSpc>
                <a:spcPct val="90000"/>
              </a:lnSpc>
              <a:spcAft>
                <a:spcPts val="600"/>
              </a:spcAft>
              <a:buFont typeface="Arial" panose="020B0604020202020204" pitchFamily="34" charset="0"/>
              <a:buChar char="•"/>
            </a:pPr>
            <a:r>
              <a:rPr lang="en-US" altLang="en-US" sz="2400" dirty="0"/>
              <a:t>Increases the likelihood that patients’ choices are more consistent with their informed values</a:t>
            </a:r>
          </a:p>
          <a:p>
            <a:pPr lvl="1" indent="-228600">
              <a:lnSpc>
                <a:spcPct val="90000"/>
              </a:lnSpc>
              <a:spcAft>
                <a:spcPts val="600"/>
              </a:spcAft>
              <a:buFont typeface="Arial" panose="020B0604020202020204" pitchFamily="34" charset="0"/>
              <a:buChar char="•"/>
            </a:pPr>
            <a:r>
              <a:rPr lang="en-US" altLang="en-US" sz="2400" dirty="0"/>
              <a:t>Enhances communication between patients and their clinicians</a:t>
            </a:r>
          </a:p>
        </p:txBody>
      </p:sp>
    </p:spTree>
    <p:extLst>
      <p:ext uri="{BB962C8B-B14F-4D97-AF65-F5344CB8AC3E}">
        <p14:creationId xmlns:p14="http://schemas.microsoft.com/office/powerpoint/2010/main" val="20472552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0B8C61-BD9F-931D-B6DD-9813CF690F91}"/>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4200"/>
              <a:t>How about for our patient? </a:t>
            </a:r>
            <a:r>
              <a:rPr lang="en-US" altLang="en-US" sz="4200"/>
              <a:t>The SHARE Approach</a:t>
            </a:r>
            <a:endParaRPr lang="en-US" sz="4200"/>
          </a:p>
        </p:txBody>
      </p:sp>
      <p:pic>
        <p:nvPicPr>
          <p:cNvPr id="17" name="Picture 7" descr="Large skydiving group mid-air">
            <a:extLst>
              <a:ext uri="{FF2B5EF4-FFF2-40B4-BE49-F238E27FC236}">
                <a16:creationId xmlns:a16="http://schemas.microsoft.com/office/drawing/2014/main" id="{374A4584-5B21-E2C8-1705-DE962429E0D2}"/>
              </a:ext>
            </a:extLst>
          </p:cNvPr>
          <p:cNvPicPr>
            <a:picLocks noChangeAspect="1"/>
          </p:cNvPicPr>
          <p:nvPr/>
        </p:nvPicPr>
        <p:blipFill rotWithShape="1">
          <a:blip r:embed="rId2"/>
          <a:srcRect l="28003" r="268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3E7345E-1A1A-1BBE-4B9D-790B894F1C79}"/>
              </a:ext>
            </a:extLst>
          </p:cNvPr>
          <p:cNvSpPr txBox="1"/>
          <p:nvPr/>
        </p:nvSpPr>
        <p:spPr>
          <a:xfrm>
            <a:off x="5297762" y="2706624"/>
            <a:ext cx="6251110" cy="348386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ltLang="en-US" sz="2200" b="1" dirty="0"/>
              <a:t>Step 1</a:t>
            </a:r>
            <a:r>
              <a:rPr lang="en-US" altLang="en-US" sz="2200" dirty="0"/>
              <a:t>: </a:t>
            </a:r>
            <a:r>
              <a:rPr lang="en-US" altLang="en-US" sz="2200" b="1" dirty="0"/>
              <a:t>S</a:t>
            </a:r>
            <a:r>
              <a:rPr lang="en-US" altLang="en-US" sz="2200" dirty="0"/>
              <a:t>eek your patient’s participation</a:t>
            </a:r>
          </a:p>
          <a:p>
            <a:pPr indent="-228600">
              <a:lnSpc>
                <a:spcPct val="90000"/>
              </a:lnSpc>
              <a:spcAft>
                <a:spcPts val="600"/>
              </a:spcAft>
              <a:buFont typeface="Arial" panose="020B0604020202020204" pitchFamily="34" charset="0"/>
              <a:buChar char="•"/>
            </a:pPr>
            <a:r>
              <a:rPr lang="en-US" altLang="en-US" sz="2200" b="1" dirty="0"/>
              <a:t>Step 2</a:t>
            </a:r>
            <a:r>
              <a:rPr lang="en-US" altLang="en-US" sz="2200" dirty="0"/>
              <a:t>: </a:t>
            </a:r>
            <a:r>
              <a:rPr lang="en-US" altLang="en-US" sz="2200" b="1" dirty="0"/>
              <a:t>H</a:t>
            </a:r>
            <a:r>
              <a:rPr lang="en-US" altLang="en-US" sz="2200" dirty="0"/>
              <a:t>elp your patient explore and compare treatment options </a:t>
            </a:r>
          </a:p>
          <a:p>
            <a:pPr indent="-228600">
              <a:lnSpc>
                <a:spcPct val="90000"/>
              </a:lnSpc>
              <a:spcAft>
                <a:spcPts val="600"/>
              </a:spcAft>
              <a:buFont typeface="Arial" panose="020B0604020202020204" pitchFamily="34" charset="0"/>
              <a:buChar char="•"/>
            </a:pPr>
            <a:r>
              <a:rPr lang="en-US" altLang="en-US" sz="2200" b="1" dirty="0"/>
              <a:t>Step 3</a:t>
            </a:r>
            <a:r>
              <a:rPr lang="en-US" altLang="en-US" sz="2200" dirty="0"/>
              <a:t>: </a:t>
            </a:r>
            <a:r>
              <a:rPr lang="en-US" altLang="en-US" sz="2200" b="1" dirty="0"/>
              <a:t>A</a:t>
            </a:r>
            <a:r>
              <a:rPr lang="en-US" altLang="en-US" sz="2200" dirty="0"/>
              <a:t>ssess your patient’s values and preferences</a:t>
            </a:r>
          </a:p>
          <a:p>
            <a:pPr indent="-228600">
              <a:lnSpc>
                <a:spcPct val="90000"/>
              </a:lnSpc>
              <a:spcAft>
                <a:spcPts val="600"/>
              </a:spcAft>
              <a:buFont typeface="Arial" panose="020B0604020202020204" pitchFamily="34" charset="0"/>
              <a:buChar char="•"/>
            </a:pPr>
            <a:r>
              <a:rPr lang="en-US" altLang="en-US" sz="2200" b="1" dirty="0"/>
              <a:t>Step 4</a:t>
            </a:r>
            <a:r>
              <a:rPr lang="en-US" altLang="en-US" sz="2200" dirty="0"/>
              <a:t>: </a:t>
            </a:r>
            <a:r>
              <a:rPr lang="en-US" altLang="en-US" sz="2200" b="1" dirty="0"/>
              <a:t>R</a:t>
            </a:r>
            <a:r>
              <a:rPr lang="en-US" altLang="en-US" sz="2200" dirty="0"/>
              <a:t>each a decision with your patient</a:t>
            </a:r>
          </a:p>
          <a:p>
            <a:pPr indent="-228600">
              <a:lnSpc>
                <a:spcPct val="90000"/>
              </a:lnSpc>
              <a:spcAft>
                <a:spcPts val="600"/>
              </a:spcAft>
              <a:buFont typeface="Arial" panose="020B0604020202020204" pitchFamily="34" charset="0"/>
              <a:buChar char="•"/>
            </a:pPr>
            <a:r>
              <a:rPr lang="en-US" altLang="en-US" sz="2200" b="1" dirty="0"/>
              <a:t>Step 5</a:t>
            </a:r>
            <a:r>
              <a:rPr lang="en-US" altLang="en-US" sz="2200" dirty="0"/>
              <a:t>: </a:t>
            </a:r>
            <a:r>
              <a:rPr lang="en-US" altLang="en-US" sz="2200" b="1" dirty="0"/>
              <a:t>E</a:t>
            </a:r>
            <a:r>
              <a:rPr lang="en-US" altLang="en-US" sz="2200" dirty="0"/>
              <a:t>valuate your patient’s decision for congruency</a:t>
            </a:r>
          </a:p>
        </p:txBody>
      </p:sp>
    </p:spTree>
    <p:extLst>
      <p:ext uri="{BB962C8B-B14F-4D97-AF65-F5344CB8AC3E}">
        <p14:creationId xmlns:p14="http://schemas.microsoft.com/office/powerpoint/2010/main" val="11955456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3243B6-F584-525E-C245-118B4D334E6A}"/>
              </a:ext>
            </a:extLst>
          </p:cNvPr>
          <p:cNvSpPr>
            <a:spLocks noGrp="1"/>
          </p:cNvSpPr>
          <p:nvPr>
            <p:ph type="title"/>
          </p:nvPr>
        </p:nvSpPr>
        <p:spPr>
          <a:xfrm>
            <a:off x="836679" y="723898"/>
            <a:ext cx="6002110" cy="1495425"/>
          </a:xfrm>
        </p:spPr>
        <p:txBody>
          <a:bodyPr>
            <a:normAutofit/>
          </a:bodyPr>
          <a:lstStyle/>
          <a:p>
            <a:r>
              <a:rPr lang="en-US" sz="4000"/>
              <a:t>Case conclusion</a:t>
            </a:r>
          </a:p>
        </p:txBody>
      </p:sp>
      <p:sp>
        <p:nvSpPr>
          <p:cNvPr id="3" name="Content Placeholder 2">
            <a:extLst>
              <a:ext uri="{FF2B5EF4-FFF2-40B4-BE49-F238E27FC236}">
                <a16:creationId xmlns:a16="http://schemas.microsoft.com/office/drawing/2014/main" id="{CEC03A17-7F9B-D7D8-BBC9-1AA67C018E7A}"/>
              </a:ext>
            </a:extLst>
          </p:cNvPr>
          <p:cNvSpPr>
            <a:spLocks noGrp="1"/>
          </p:cNvSpPr>
          <p:nvPr>
            <p:ph idx="1"/>
          </p:nvPr>
        </p:nvSpPr>
        <p:spPr>
          <a:xfrm>
            <a:off x="836680" y="2405067"/>
            <a:ext cx="6002110" cy="3729034"/>
          </a:xfrm>
        </p:spPr>
        <p:txBody>
          <a:bodyPr>
            <a:normAutofit/>
          </a:bodyPr>
          <a:lstStyle/>
          <a:p>
            <a:r>
              <a:rPr lang="en-US" sz="2000"/>
              <a:t>The patient decides that he is going to defer OAC for now.  He understands that as he ages, and if he develops any other comorbidities, his risk might increase for developing thromboembolism, and will re-consider at that time.  </a:t>
            </a:r>
          </a:p>
          <a:p>
            <a:r>
              <a:rPr lang="en-US" sz="2000"/>
              <a:t>You feel confident the patient made a decision that both fits with the evidence, AND aligns with his values.   </a:t>
            </a:r>
          </a:p>
          <a:p>
            <a:endParaRPr lang="en-US" sz="2000"/>
          </a:p>
          <a:p>
            <a:pPr marL="0" indent="0">
              <a:buNone/>
            </a:pPr>
            <a:endParaRPr lang="en-US" sz="2000"/>
          </a:p>
        </p:txBody>
      </p:sp>
      <p:pic>
        <p:nvPicPr>
          <p:cNvPr id="5" name="Picture 4" descr="A picture containing text, vector graphics, clipart, sign&#10;&#10;Description automatically generated">
            <a:extLst>
              <a:ext uri="{FF2B5EF4-FFF2-40B4-BE49-F238E27FC236}">
                <a16:creationId xmlns:a16="http://schemas.microsoft.com/office/drawing/2014/main" id="{35E3C98F-5A17-66D2-5F78-130B3C62A10B}"/>
              </a:ext>
            </a:extLst>
          </p:cNvPr>
          <p:cNvPicPr>
            <a:picLocks noChangeAspect="1"/>
          </p:cNvPicPr>
          <p:nvPr/>
        </p:nvPicPr>
        <p:blipFill rotWithShape="1">
          <a:blip r:embed="rId2"/>
          <a:srcRect l="5956" r="16598"/>
          <a:stretch/>
        </p:blipFill>
        <p:spPr>
          <a:xfrm>
            <a:off x="7199440" y="10"/>
            <a:ext cx="4992560" cy="6857990"/>
          </a:xfrm>
          <a:prstGeom prst="rect">
            <a:avLst/>
          </a:prstGeom>
          <a:effectLst/>
        </p:spPr>
      </p:pic>
    </p:spTree>
    <p:extLst>
      <p:ext uri="{BB962C8B-B14F-4D97-AF65-F5344CB8AC3E}">
        <p14:creationId xmlns:p14="http://schemas.microsoft.com/office/powerpoint/2010/main" val="385240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571670" y="4199280"/>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13382" y="1603721"/>
            <a:ext cx="3527070" cy="2309557"/>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4751446"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3948499" y="1561745"/>
            <a:ext cx="3271698" cy="2351533"/>
          </a:xfrm>
          <a:prstGeom prst="rect">
            <a:avLst/>
          </a:prstGeom>
        </p:spPr>
      </p:pic>
      <p:pic>
        <p:nvPicPr>
          <p:cNvPr id="9" name="Picture 8" descr="A person holding a magnifying glass&#10;&#10;Description automatically generated with medium confidence">
            <a:extLst>
              <a:ext uri="{FF2B5EF4-FFF2-40B4-BE49-F238E27FC236}">
                <a16:creationId xmlns:a16="http://schemas.microsoft.com/office/drawing/2014/main" id="{9FF6CE63-506E-4610-216A-57105FDFF85F}"/>
              </a:ext>
            </a:extLst>
          </p:cNvPr>
          <p:cNvPicPr>
            <a:picLocks noChangeAspect="1"/>
          </p:cNvPicPr>
          <p:nvPr/>
        </p:nvPicPr>
        <p:blipFill>
          <a:blip r:embed="rId4"/>
          <a:stretch>
            <a:fillRect/>
          </a:stretch>
        </p:blipFill>
        <p:spPr>
          <a:xfrm>
            <a:off x="7884602" y="1507087"/>
            <a:ext cx="3271698" cy="2589792"/>
          </a:xfrm>
          <a:prstGeom prst="rect">
            <a:avLst/>
          </a:prstGeom>
        </p:spPr>
      </p:pic>
      <p:sp>
        <p:nvSpPr>
          <p:cNvPr id="10" name="TextBox 9">
            <a:extLst>
              <a:ext uri="{FF2B5EF4-FFF2-40B4-BE49-F238E27FC236}">
                <a16:creationId xmlns:a16="http://schemas.microsoft.com/office/drawing/2014/main" id="{2109CC01-95F0-FA0A-D326-634D5CE9562A}"/>
              </a:ext>
            </a:extLst>
          </p:cNvPr>
          <p:cNvSpPr txBox="1"/>
          <p:nvPr/>
        </p:nvSpPr>
        <p:spPr>
          <a:xfrm>
            <a:off x="463753" y="4833116"/>
            <a:ext cx="2826328" cy="1200329"/>
          </a:xfrm>
          <a:prstGeom prst="rect">
            <a:avLst/>
          </a:prstGeom>
          <a:noFill/>
        </p:spPr>
        <p:txBody>
          <a:bodyPr wrap="square" rtlCol="0">
            <a:spAutoFit/>
          </a:bodyPr>
          <a:lstStyle/>
          <a:p>
            <a:r>
              <a:rPr lang="en-US" dirty="0"/>
              <a:t>-LR+, LR –</a:t>
            </a:r>
          </a:p>
          <a:p>
            <a:r>
              <a:rPr lang="en-US" dirty="0"/>
              <a:t>-Pre-test, post test probabilities</a:t>
            </a:r>
          </a:p>
          <a:p>
            <a:r>
              <a:rPr lang="en-US" dirty="0"/>
              <a:t>- Avoid unnecessary testing</a:t>
            </a:r>
          </a:p>
        </p:txBody>
      </p:sp>
      <p:sp>
        <p:nvSpPr>
          <p:cNvPr id="11" name="TextBox 10">
            <a:extLst>
              <a:ext uri="{FF2B5EF4-FFF2-40B4-BE49-F238E27FC236}">
                <a16:creationId xmlns:a16="http://schemas.microsoft.com/office/drawing/2014/main" id="{A8EF0762-FF18-D756-A0F1-C73BF946A8C4}"/>
              </a:ext>
            </a:extLst>
          </p:cNvPr>
          <p:cNvSpPr txBox="1"/>
          <p:nvPr/>
        </p:nvSpPr>
        <p:spPr>
          <a:xfrm>
            <a:off x="4079500" y="4750129"/>
            <a:ext cx="2826328" cy="1754326"/>
          </a:xfrm>
          <a:prstGeom prst="rect">
            <a:avLst/>
          </a:prstGeom>
          <a:noFill/>
        </p:spPr>
        <p:txBody>
          <a:bodyPr wrap="square" rtlCol="0">
            <a:spAutoFit/>
          </a:bodyPr>
          <a:lstStyle/>
          <a:p>
            <a:r>
              <a:rPr lang="en-US" dirty="0"/>
              <a:t>-RCTs</a:t>
            </a:r>
          </a:p>
          <a:p>
            <a:r>
              <a:rPr lang="en-US" dirty="0"/>
              <a:t>-Always re-evaluate with new evidence</a:t>
            </a:r>
          </a:p>
          <a:p>
            <a:r>
              <a:rPr lang="en-US" dirty="0"/>
              <a:t>-Observational trials have merit, especially when determining HARM</a:t>
            </a:r>
          </a:p>
        </p:txBody>
      </p:sp>
      <p:sp>
        <p:nvSpPr>
          <p:cNvPr id="12" name="Content Placeholder 2">
            <a:extLst>
              <a:ext uri="{FF2B5EF4-FFF2-40B4-BE49-F238E27FC236}">
                <a16:creationId xmlns:a16="http://schemas.microsoft.com/office/drawing/2014/main" id="{89391679-4735-212E-4AAF-DDF7C3C945BD}"/>
              </a:ext>
            </a:extLst>
          </p:cNvPr>
          <p:cNvSpPr txBox="1">
            <a:spLocks/>
          </p:cNvSpPr>
          <p:nvPr/>
        </p:nvSpPr>
        <p:spPr>
          <a:xfrm>
            <a:off x="8098308"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Prognosing?</a:t>
            </a:r>
          </a:p>
        </p:txBody>
      </p:sp>
      <p:sp>
        <p:nvSpPr>
          <p:cNvPr id="4" name="TextBox 3">
            <a:extLst>
              <a:ext uri="{FF2B5EF4-FFF2-40B4-BE49-F238E27FC236}">
                <a16:creationId xmlns:a16="http://schemas.microsoft.com/office/drawing/2014/main" id="{4B7FD787-5073-0A32-19D7-E11FA4A7F942}"/>
              </a:ext>
            </a:extLst>
          </p:cNvPr>
          <p:cNvSpPr txBox="1"/>
          <p:nvPr/>
        </p:nvSpPr>
        <p:spPr>
          <a:xfrm>
            <a:off x="7884602" y="4641842"/>
            <a:ext cx="2826328" cy="1754326"/>
          </a:xfrm>
          <a:prstGeom prst="rect">
            <a:avLst/>
          </a:prstGeom>
          <a:noFill/>
        </p:spPr>
        <p:txBody>
          <a:bodyPr wrap="square" rtlCol="0">
            <a:spAutoFit/>
          </a:bodyPr>
          <a:lstStyle/>
          <a:p>
            <a:r>
              <a:rPr lang="en-US" dirty="0"/>
              <a:t>-Don’t overlook this part</a:t>
            </a:r>
          </a:p>
          <a:p>
            <a:r>
              <a:rPr lang="en-US" dirty="0"/>
              <a:t>-Allows the patient to understand what the diagnosis and treatment mean for them </a:t>
            </a:r>
          </a:p>
          <a:p>
            <a:r>
              <a:rPr lang="en-US" dirty="0"/>
              <a:t>-Strive for SDM when able</a:t>
            </a:r>
          </a:p>
        </p:txBody>
      </p:sp>
    </p:spTree>
    <p:extLst>
      <p:ext uri="{BB962C8B-B14F-4D97-AF65-F5344CB8AC3E}">
        <p14:creationId xmlns:p14="http://schemas.microsoft.com/office/powerpoint/2010/main" val="29022845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109C-28C6-4027-110A-13FFBAB56253}"/>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240F6190-30EE-EA67-B960-ABEF5D39D975}"/>
              </a:ext>
            </a:extLst>
          </p:cNvPr>
          <p:cNvSpPr>
            <a:spLocks noGrp="1"/>
          </p:cNvSpPr>
          <p:nvPr>
            <p:ph idx="1"/>
          </p:nvPr>
        </p:nvSpPr>
        <p:spPr/>
        <p:txBody>
          <a:bodyPr>
            <a:normAutofit fontScale="92500" lnSpcReduction="20000"/>
          </a:bodyPr>
          <a:lstStyle/>
          <a:p>
            <a:r>
              <a:rPr lang="en-US" dirty="0"/>
              <a:t>Prospective cohort studies allow for the most unbiased determination of prognostic factors</a:t>
            </a:r>
          </a:p>
          <a:p>
            <a:r>
              <a:rPr lang="en-US" dirty="0"/>
              <a:t>Hazard ratios are interpreted similar to odds ratios (&gt;1, &lt;1 or crosses 1) but refer to an outcome happening over time (doesn’t tell you when though)</a:t>
            </a:r>
          </a:p>
          <a:p>
            <a:r>
              <a:rPr lang="en-US" dirty="0"/>
              <a:t>Helping patients understand what will happen with their disease can foster a much better, mutualistic treatment plan (think, increased adherence for one) </a:t>
            </a:r>
          </a:p>
          <a:p>
            <a:r>
              <a:rPr lang="en-US" dirty="0"/>
              <a:t>Shared decision making is your friend, we already suffer from decision fatigue, so don’t be afraid to share this load with the person it is affecting the most! </a:t>
            </a:r>
          </a:p>
          <a:p>
            <a:r>
              <a:rPr lang="en-US" dirty="0"/>
              <a:t>Our values, even though they seem rational, are not the same as everyone else's values </a:t>
            </a:r>
          </a:p>
        </p:txBody>
      </p:sp>
    </p:spTree>
    <p:extLst>
      <p:ext uri="{BB962C8B-B14F-4D97-AF65-F5344CB8AC3E}">
        <p14:creationId xmlns:p14="http://schemas.microsoft.com/office/powerpoint/2010/main" val="36947934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2ECE-A8CA-9453-512E-57CD65644A91}"/>
              </a:ext>
            </a:extLst>
          </p:cNvPr>
          <p:cNvSpPr>
            <a:spLocks noGrp="1"/>
          </p:cNvSpPr>
          <p:nvPr>
            <p:ph type="title"/>
          </p:nvPr>
        </p:nvSpPr>
        <p:spPr>
          <a:xfrm>
            <a:off x="0" y="-299893"/>
            <a:ext cx="10515600" cy="1325563"/>
          </a:xfrm>
        </p:spPr>
        <p:txBody>
          <a:bodyPr/>
          <a:lstStyle/>
          <a:p>
            <a:r>
              <a:rPr lang="en-US" dirty="0"/>
              <a:t>USMLE Step 2 Style Questions</a:t>
            </a:r>
          </a:p>
        </p:txBody>
      </p:sp>
      <p:pic>
        <p:nvPicPr>
          <p:cNvPr id="5" name="Content Placeholder 4" descr="A screenshot of a medical report&#10;&#10;Description automatically generated">
            <a:extLst>
              <a:ext uri="{FF2B5EF4-FFF2-40B4-BE49-F238E27FC236}">
                <a16:creationId xmlns:a16="http://schemas.microsoft.com/office/drawing/2014/main" id="{62A19D64-B02B-BAE8-977B-A77F89C4260B}"/>
              </a:ext>
            </a:extLst>
          </p:cNvPr>
          <p:cNvPicPr>
            <a:picLocks noGrp="1" noChangeAspect="1"/>
          </p:cNvPicPr>
          <p:nvPr>
            <p:ph idx="1"/>
          </p:nvPr>
        </p:nvPicPr>
        <p:blipFill>
          <a:blip r:embed="rId2"/>
          <a:stretch>
            <a:fillRect/>
          </a:stretch>
        </p:blipFill>
        <p:spPr>
          <a:xfrm>
            <a:off x="1401289" y="610882"/>
            <a:ext cx="7790212" cy="6386102"/>
          </a:xfrm>
        </p:spPr>
      </p:pic>
    </p:spTree>
    <p:extLst>
      <p:ext uri="{BB962C8B-B14F-4D97-AF65-F5344CB8AC3E}">
        <p14:creationId xmlns:p14="http://schemas.microsoft.com/office/powerpoint/2010/main" val="1478526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C310-ADE1-1144-0F1D-6077E6BD9D44}"/>
              </a:ext>
            </a:extLst>
          </p:cNvPr>
          <p:cNvSpPr>
            <a:spLocks noGrp="1"/>
          </p:cNvSpPr>
          <p:nvPr>
            <p:ph type="title"/>
          </p:nvPr>
        </p:nvSpPr>
        <p:spPr/>
        <p:txBody>
          <a:bodyPr/>
          <a:lstStyle/>
          <a:p>
            <a:endParaRPr lang="en-US"/>
          </a:p>
        </p:txBody>
      </p:sp>
      <p:pic>
        <p:nvPicPr>
          <p:cNvPr id="5" name="Content Placeholder 4" descr="A table with text overlay&#10;&#10;Description automatically generated">
            <a:extLst>
              <a:ext uri="{FF2B5EF4-FFF2-40B4-BE49-F238E27FC236}">
                <a16:creationId xmlns:a16="http://schemas.microsoft.com/office/drawing/2014/main" id="{81A5DFDE-ACE5-7B0F-4BEA-DF3E0AF02E6A}"/>
              </a:ext>
            </a:extLst>
          </p:cNvPr>
          <p:cNvPicPr>
            <a:picLocks noGrp="1" noChangeAspect="1"/>
          </p:cNvPicPr>
          <p:nvPr>
            <p:ph idx="1"/>
          </p:nvPr>
        </p:nvPicPr>
        <p:blipFill>
          <a:blip r:embed="rId3"/>
          <a:stretch>
            <a:fillRect/>
          </a:stretch>
        </p:blipFill>
        <p:spPr>
          <a:xfrm>
            <a:off x="995364" y="205489"/>
            <a:ext cx="11196636" cy="6447021"/>
          </a:xfrm>
        </p:spPr>
      </p:pic>
    </p:spTree>
    <p:extLst>
      <p:ext uri="{BB962C8B-B14F-4D97-AF65-F5344CB8AC3E}">
        <p14:creationId xmlns:p14="http://schemas.microsoft.com/office/powerpoint/2010/main" val="39167658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7B53-6FB0-8645-4A1D-3AC3DE316AB9}"/>
              </a:ext>
            </a:extLst>
          </p:cNvPr>
          <p:cNvSpPr>
            <a:spLocks noGrp="1"/>
          </p:cNvSpPr>
          <p:nvPr>
            <p:ph type="title"/>
          </p:nvPr>
        </p:nvSpPr>
        <p:spPr/>
        <p:txBody>
          <a:bodyPr/>
          <a:lstStyle/>
          <a:p>
            <a:endParaRPr lang="en-US"/>
          </a:p>
        </p:txBody>
      </p:sp>
      <p:pic>
        <p:nvPicPr>
          <p:cNvPr id="6" name="Content Placeholder 4" descr="A table with text overlay&#10;&#10;Description automatically generated">
            <a:extLst>
              <a:ext uri="{FF2B5EF4-FFF2-40B4-BE49-F238E27FC236}">
                <a16:creationId xmlns:a16="http://schemas.microsoft.com/office/drawing/2014/main" id="{96783442-B8E8-9FBE-7DD4-E1251BD62087}"/>
              </a:ext>
            </a:extLst>
          </p:cNvPr>
          <p:cNvPicPr>
            <a:picLocks noChangeAspect="1"/>
          </p:cNvPicPr>
          <p:nvPr/>
        </p:nvPicPr>
        <p:blipFill rotWithShape="1">
          <a:blip r:embed="rId2"/>
          <a:srcRect b="11961"/>
          <a:stretch/>
        </p:blipFill>
        <p:spPr>
          <a:xfrm>
            <a:off x="0" y="-130629"/>
            <a:ext cx="6638306" cy="3365159"/>
          </a:xfrm>
          <a:prstGeom prst="rect">
            <a:avLst/>
          </a:prstGeom>
        </p:spPr>
      </p:pic>
      <p:pic>
        <p:nvPicPr>
          <p:cNvPr id="5" name="Content Placeholder 4" descr="A close-up of a text&#10;&#10;Description automatically generated">
            <a:extLst>
              <a:ext uri="{FF2B5EF4-FFF2-40B4-BE49-F238E27FC236}">
                <a16:creationId xmlns:a16="http://schemas.microsoft.com/office/drawing/2014/main" id="{E987058A-F775-4AD5-8EC2-9A46AF513EB1}"/>
              </a:ext>
            </a:extLst>
          </p:cNvPr>
          <p:cNvPicPr>
            <a:picLocks noGrp="1" noChangeAspect="1"/>
          </p:cNvPicPr>
          <p:nvPr>
            <p:ph idx="1"/>
          </p:nvPr>
        </p:nvPicPr>
        <p:blipFill>
          <a:blip r:embed="rId3"/>
          <a:stretch>
            <a:fillRect/>
          </a:stretch>
        </p:blipFill>
        <p:spPr>
          <a:xfrm>
            <a:off x="96727" y="3075709"/>
            <a:ext cx="9621650" cy="3559737"/>
          </a:xfrm>
        </p:spPr>
      </p:pic>
    </p:spTree>
    <p:extLst>
      <p:ext uri="{BB962C8B-B14F-4D97-AF65-F5344CB8AC3E}">
        <p14:creationId xmlns:p14="http://schemas.microsoft.com/office/powerpoint/2010/main" val="25791176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7B53-6FB0-8645-4A1D-3AC3DE316AB9}"/>
              </a:ext>
            </a:extLst>
          </p:cNvPr>
          <p:cNvSpPr>
            <a:spLocks noGrp="1"/>
          </p:cNvSpPr>
          <p:nvPr>
            <p:ph type="title"/>
          </p:nvPr>
        </p:nvSpPr>
        <p:spPr/>
        <p:txBody>
          <a:bodyPr/>
          <a:lstStyle/>
          <a:p>
            <a:endParaRPr lang="en-US"/>
          </a:p>
        </p:txBody>
      </p:sp>
      <p:pic>
        <p:nvPicPr>
          <p:cNvPr id="6" name="Content Placeholder 4" descr="A table with text overlay&#10;&#10;Description automatically generated">
            <a:extLst>
              <a:ext uri="{FF2B5EF4-FFF2-40B4-BE49-F238E27FC236}">
                <a16:creationId xmlns:a16="http://schemas.microsoft.com/office/drawing/2014/main" id="{96783442-B8E8-9FBE-7DD4-E1251BD62087}"/>
              </a:ext>
            </a:extLst>
          </p:cNvPr>
          <p:cNvPicPr>
            <a:picLocks noChangeAspect="1"/>
          </p:cNvPicPr>
          <p:nvPr/>
        </p:nvPicPr>
        <p:blipFill rotWithShape="1">
          <a:blip r:embed="rId2"/>
          <a:srcRect b="11961"/>
          <a:stretch/>
        </p:blipFill>
        <p:spPr>
          <a:xfrm>
            <a:off x="-1" y="-130629"/>
            <a:ext cx="7718961" cy="3912976"/>
          </a:xfrm>
          <a:prstGeom prst="rect">
            <a:avLst/>
          </a:prstGeom>
        </p:spPr>
      </p:pic>
      <p:pic>
        <p:nvPicPr>
          <p:cNvPr id="8" name="Content Placeholder 7" descr="A white background with black text&#10;&#10;Description automatically generated">
            <a:extLst>
              <a:ext uri="{FF2B5EF4-FFF2-40B4-BE49-F238E27FC236}">
                <a16:creationId xmlns:a16="http://schemas.microsoft.com/office/drawing/2014/main" id="{5B3F540F-AF8C-FFE3-9652-870704A67D29}"/>
              </a:ext>
            </a:extLst>
          </p:cNvPr>
          <p:cNvPicPr>
            <a:picLocks noGrp="1" noChangeAspect="1"/>
          </p:cNvPicPr>
          <p:nvPr>
            <p:ph idx="1"/>
          </p:nvPr>
        </p:nvPicPr>
        <p:blipFill>
          <a:blip r:embed="rId3"/>
          <a:stretch>
            <a:fillRect/>
          </a:stretch>
        </p:blipFill>
        <p:spPr>
          <a:xfrm>
            <a:off x="288308" y="3803679"/>
            <a:ext cx="11615383" cy="2689196"/>
          </a:xfrm>
        </p:spPr>
      </p:pic>
    </p:spTree>
    <p:extLst>
      <p:ext uri="{BB962C8B-B14F-4D97-AF65-F5344CB8AC3E}">
        <p14:creationId xmlns:p14="http://schemas.microsoft.com/office/powerpoint/2010/main" val="13974411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949098"/>
            <a:ext cx="10515600" cy="1325563"/>
          </a:xfrm>
        </p:spPr>
        <p:txBody>
          <a:bodyPr>
            <a:normAutofit fontScale="90000"/>
          </a:bodyPr>
          <a:lstStyle/>
          <a:p>
            <a:r>
              <a:rPr lang="en-US" dirty="0"/>
              <a:t>Remember 	-  take the quiz!</a:t>
            </a:r>
            <a:br>
              <a:rPr lang="en-US" dirty="0"/>
            </a:br>
            <a:br>
              <a:rPr lang="en-US" dirty="0"/>
            </a:br>
            <a:r>
              <a:rPr lang="en-US" dirty="0"/>
              <a:t>Read the primary literature! It really does make a difference</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35503</TotalTime>
  <Words>2722</Words>
  <Application>Microsoft Macintosh PowerPoint</Application>
  <PresentationFormat>Widescreen</PresentationFormat>
  <Paragraphs>343</Paragraphs>
  <Slides>88</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88</vt:i4>
      </vt:variant>
    </vt:vector>
  </HeadingPairs>
  <TitlesOfParts>
    <vt:vector size="100" baseType="lpstr">
      <vt:lpstr>aleoregular</vt:lpstr>
      <vt:lpstr>Arial</vt:lpstr>
      <vt:lpstr>Bradley Hand</vt:lpstr>
      <vt:lpstr>Calibri</vt:lpstr>
      <vt:lpstr>Calibri Light</vt:lpstr>
      <vt:lpstr>Futura Md BT</vt:lpstr>
      <vt:lpstr>inherit</vt:lpstr>
      <vt:lpstr>montserrat</vt:lpstr>
      <vt:lpstr>Open Sans</vt:lpstr>
      <vt:lpstr>Source Sans Pro</vt:lpstr>
      <vt:lpstr>Wingdings 3</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How do doctors actually help patients?</vt:lpstr>
      <vt:lpstr>How do doctors actually help patients?</vt:lpstr>
      <vt:lpstr>Diagnosing: using tests</vt:lpstr>
      <vt:lpstr>Diagnosing: using tests</vt:lpstr>
      <vt:lpstr>Diagnosing:</vt:lpstr>
      <vt:lpstr>PowerPoint Presentation</vt:lpstr>
      <vt:lpstr>PowerPoint Presentation</vt:lpstr>
      <vt:lpstr>Use clinical decision-making tools to get pre-test probability</vt:lpstr>
      <vt:lpstr>Diagnosing </vt:lpstr>
      <vt:lpstr>Case:  </vt:lpstr>
      <vt:lpstr>Treatment</vt:lpstr>
      <vt:lpstr>Therapy - Randomized Trial </vt:lpstr>
      <vt:lpstr>Evolution of evidence</vt:lpstr>
      <vt:lpstr>Treatment</vt:lpstr>
      <vt:lpstr>How do doctors actually help patients?</vt:lpstr>
      <vt:lpstr>Prognosing </vt:lpstr>
      <vt:lpstr>Looking into the future:</vt:lpstr>
      <vt:lpstr>Why is it so important? </vt:lpstr>
      <vt:lpstr>What is the best type of study for prognosis?</vt:lpstr>
      <vt:lpstr>PowerPoint Presentation</vt:lpstr>
      <vt:lpstr>PowerPoint Presentation</vt:lpstr>
      <vt:lpstr>PowerPoint Presentation</vt:lpstr>
      <vt:lpstr>PowerPoint Presentation</vt:lpstr>
      <vt:lpstr>PowerPoint Presentation</vt:lpstr>
      <vt:lpstr>Prognosis study</vt:lpstr>
      <vt:lpstr>So what do prognostic studies look for?</vt:lpstr>
      <vt:lpstr>Let’s look at a case</vt:lpstr>
      <vt:lpstr>EKG:</vt:lpstr>
      <vt:lpstr>Let’s look at a case</vt:lpstr>
      <vt:lpstr>PowerPoint Presentation</vt:lpstr>
      <vt:lpstr>So… what is the first step? </vt:lpstr>
      <vt:lpstr>Step one: what is the question?</vt:lpstr>
      <vt:lpstr>Step one: what is the question?</vt:lpstr>
      <vt:lpstr>Step one: what is the question?</vt:lpstr>
      <vt:lpstr>Step 2, where should I start looking?</vt:lpstr>
      <vt:lpstr>Look for clinical EBM guidelines:</vt:lpstr>
      <vt:lpstr>Look for clinical EBM decision making tools:</vt:lpstr>
      <vt:lpstr>Look for clinical EBM decision making tools:</vt:lpstr>
      <vt:lpstr>PowerPoint Presentation</vt:lpstr>
      <vt:lpstr>What makes a good prognosis study?</vt:lpstr>
      <vt:lpstr>What makes a good prognosis study?</vt:lpstr>
      <vt:lpstr>PowerPoint Presentation</vt:lpstr>
      <vt:lpstr>PowerPoint Presentation</vt:lpstr>
      <vt:lpstr>So what did they do?</vt:lpstr>
      <vt:lpstr>What makes a good prognosis study?</vt:lpstr>
      <vt:lpstr>PowerPoint Presentation</vt:lpstr>
      <vt:lpstr>What makes a good prognosis study?</vt:lpstr>
      <vt:lpstr>PowerPoint Presentation</vt:lpstr>
      <vt:lpstr>What makes a good prognosis study?</vt:lpstr>
      <vt:lpstr>What are the results?</vt:lpstr>
      <vt:lpstr>What makes a good prognosis study?</vt:lpstr>
      <vt:lpstr>How do observational studies report findings?</vt:lpstr>
      <vt:lpstr>PowerPoint Presentation</vt:lpstr>
      <vt:lpstr>PowerPoint Presentation</vt:lpstr>
      <vt:lpstr>PowerPoint Presentation</vt:lpstr>
      <vt:lpstr>Prognosis study will report Hazard Ratio instead of Odds Ratio</vt:lpstr>
      <vt:lpstr>Don’t forget about confidence intervals!</vt:lpstr>
      <vt:lpstr>As you increase sample size, Confidence interval becomes smaller </vt:lpstr>
      <vt:lpstr>PowerPoint Presentation</vt:lpstr>
      <vt:lpstr>PowerPoint Presentation</vt:lpstr>
      <vt:lpstr>How else are prognosis statistics presented?</vt:lpstr>
      <vt:lpstr>Kaplan-meier curve</vt:lpstr>
      <vt:lpstr>What about adverse events if taking the medication?</vt:lpstr>
      <vt:lpstr>HAS-BLED</vt:lpstr>
      <vt:lpstr>So what do we tell our patient?</vt:lpstr>
      <vt:lpstr>Vote:</vt:lpstr>
      <vt:lpstr>Shared Decision making </vt:lpstr>
      <vt:lpstr>Shared Decision making </vt:lpstr>
      <vt:lpstr>Shared Decision making </vt:lpstr>
      <vt:lpstr>Shared Decision making </vt:lpstr>
      <vt:lpstr>Shared Decision making </vt:lpstr>
      <vt:lpstr>How about for our patient? The SHARE Approach</vt:lpstr>
      <vt:lpstr>Case conclusion</vt:lpstr>
      <vt:lpstr>How do doctors actually help patients?</vt:lpstr>
      <vt:lpstr>Take home points</vt:lpstr>
      <vt:lpstr>USMLE Step 2 Style Questions</vt:lpstr>
      <vt:lpstr>PowerPoint Presentation</vt:lpstr>
      <vt:lpstr>PowerPoint Presentation</vt:lpstr>
      <vt:lpstr>PowerPoint Presentation</vt:lpstr>
      <vt:lpstr>Remember  -  take the quiz!  Read the primary literature! It really does make a difference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80</cp:revision>
  <dcterms:created xsi:type="dcterms:W3CDTF">2022-07-06T12:32:15Z</dcterms:created>
  <dcterms:modified xsi:type="dcterms:W3CDTF">2023-12-04T17:41:26Z</dcterms:modified>
</cp:coreProperties>
</file>