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06" r:id="rId3"/>
    <p:sldId id="270" r:id="rId4"/>
    <p:sldId id="310" r:id="rId5"/>
    <p:sldId id="314" r:id="rId6"/>
    <p:sldId id="324" r:id="rId7"/>
    <p:sldId id="323" r:id="rId8"/>
    <p:sldId id="325" r:id="rId9"/>
    <p:sldId id="257" r:id="rId10"/>
    <p:sldId id="258" r:id="rId11"/>
    <p:sldId id="259" r:id="rId12"/>
    <p:sldId id="260" r:id="rId13"/>
    <p:sldId id="261" r:id="rId14"/>
    <p:sldId id="316" r:id="rId15"/>
    <p:sldId id="264" r:id="rId16"/>
    <p:sldId id="263" r:id="rId17"/>
    <p:sldId id="326" r:id="rId18"/>
    <p:sldId id="265" r:id="rId19"/>
    <p:sldId id="266" r:id="rId20"/>
    <p:sldId id="322" r:id="rId21"/>
    <p:sldId id="312" r:id="rId22"/>
    <p:sldId id="308" r:id="rId23"/>
    <p:sldId id="274" r:id="rId24"/>
    <p:sldId id="319" r:id="rId25"/>
    <p:sldId id="320" r:id="rId26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orient="horz" pos="3832">
          <p15:clr>
            <a:srgbClr val="A4A3A4"/>
          </p15:clr>
        </p15:guide>
        <p15:guide id="3" orient="horz" pos="1150">
          <p15:clr>
            <a:srgbClr val="A4A3A4"/>
          </p15:clr>
        </p15:guide>
        <p15:guide id="4" pos="5473">
          <p15:clr>
            <a:srgbClr val="A4A3A4"/>
          </p15:clr>
        </p15:guide>
        <p15:guide id="5" pos="2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53" autoAdjust="0"/>
    <p:restoredTop sz="67971" autoAdjust="0"/>
  </p:normalViewPr>
  <p:slideViewPr>
    <p:cSldViewPr snapToGrid="0" snapToObjects="1" showGuides="1">
      <p:cViewPr varScale="1">
        <p:scale>
          <a:sx n="71" d="100"/>
          <a:sy n="71" d="100"/>
        </p:scale>
        <p:origin x="1408" y="168"/>
      </p:cViewPr>
      <p:guideLst>
        <p:guide orient="horz" pos="288"/>
        <p:guide orient="horz" pos="3832"/>
        <p:guide orient="horz" pos="1150"/>
        <p:guide pos="5473"/>
        <p:guide pos="28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3822" y="102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BE868B5-0ED5-2D4A-B53C-752D9F3D7C86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6D186EF-A58E-A140-A7DE-80DE5B481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9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807ED40-A743-5E46-BE6F-655D4EE73137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1A8F84F-62EA-2347-BC9A-C0720F569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064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18.png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18.png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16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Totals by month on the left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Breakdown by Participant type on the right.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Total number of trainees FY23 is 455.   96 individual training sessions.</a:t>
            </a:r>
          </a:p>
          <a:p>
            <a:r>
              <a:rPr lang="en-US" u="sng" dirty="0"/>
              <a:t>Residents trained in these departments: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Anesthesiology, cardiology, EM, FM, IM, Neurology, Neurosurgery, OB/Gyn, orthopedics, otolaryngology, pathology, pediatrics.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88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28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of our goals this year was to e</a:t>
            </a:r>
            <a:r>
              <a:rPr lang="en-US" sz="1200" dirty="0"/>
              <a:t>xplore ways the Ultrasound Imaging Safety Educator could support Technologist education.   We have made great progress in this area this year.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19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490538"/>
            <a:ext cx="4692650" cy="3519487"/>
          </a:xfrm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49" y="6660444"/>
            <a:ext cx="6118578" cy="2494845"/>
          </a:xfrm>
          <a:prstGeom prst="rect">
            <a:avLst/>
          </a:prstGeom>
        </p:spPr>
      </p:pic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799" y="4301067"/>
            <a:ext cx="6513689" cy="4616355"/>
          </a:xfrm>
        </p:spPr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9" y="4293906"/>
            <a:ext cx="6118578" cy="22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01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490538"/>
            <a:ext cx="4692650" cy="3519487"/>
          </a:xfrm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49" y="6660444"/>
            <a:ext cx="6118578" cy="2494845"/>
          </a:xfrm>
          <a:prstGeom prst="rect">
            <a:avLst/>
          </a:prstGeom>
        </p:spPr>
      </p:pic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799" y="4301067"/>
            <a:ext cx="6513689" cy="4616355"/>
          </a:xfrm>
        </p:spPr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 charges continue to trend up.   However, still room for improvement.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the average charge data across all payers from 2019, 7.5k studies would have generated $8,232,862.65 in facility charges and $2,079,706.92 in provider charges. We are missing a significant number of studies that never enter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Qpath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because of old nonfunctioning equipment and compliance issues.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several slides provide details of technical and professional revenue capture by department.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9" y="4293906"/>
            <a:ext cx="6118578" cy="22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27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8F84F-62EA-2347-BC9A-C0720F56990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5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27500" y="2286000"/>
            <a:ext cx="5016500" cy="4581144"/>
          </a:xfrm>
          <a:prstGeom prst="rect">
            <a:avLst/>
          </a:prstGeom>
          <a:noFill/>
        </p:spPr>
        <p:txBody>
          <a:bodyPr rIns="548640"/>
          <a:lstStyle>
            <a:lvl1pPr marL="1889125" indent="0">
              <a:tabLst/>
              <a:defRPr sz="2000" b="1" baseline="0"/>
            </a:lvl1pPr>
          </a:lstStyle>
          <a:p>
            <a:r>
              <a:rPr lang="en-US" dirty="0"/>
              <a:t>Drag picture to placeholder or click icon to add.</a:t>
            </a:r>
          </a:p>
          <a:p>
            <a:r>
              <a:rPr lang="en-US" dirty="0"/>
              <a:t>After adding picture, select Arrange &gt; Send to Back.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0" y="1965960"/>
            <a:ext cx="7134225" cy="4901184"/>
          </a:xfrm>
          <a:blipFill rotWithShape="1">
            <a:blip r:embed="rId2"/>
            <a:stretch>
              <a:fillRect/>
            </a:stretch>
          </a:blipFill>
        </p:spPr>
        <p:txBody>
          <a:bodyPr lIns="914400" tIns="1463040" rIns="246888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5175504"/>
            <a:ext cx="4384248" cy="754053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Date Placeholder 51"/>
          <p:cNvSpPr>
            <a:spLocks noGrp="1"/>
          </p:cNvSpPr>
          <p:nvPr>
            <p:ph type="dt" sz="half" idx="2"/>
          </p:nvPr>
        </p:nvSpPr>
        <p:spPr>
          <a:xfrm>
            <a:off x="915988" y="5943600"/>
            <a:ext cx="4382660" cy="21544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pic>
        <p:nvPicPr>
          <p:cNvPr id="7" name="Picture 6" descr="int_s1_vcuh_h_p_c_rgb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"/>
          <a:stretch/>
        </p:blipFill>
        <p:spPr>
          <a:xfrm>
            <a:off x="0" y="254000"/>
            <a:ext cx="3409188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0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>
          <a:xfrm>
            <a:off x="6470650" y="6466992"/>
            <a:ext cx="1366351" cy="153888"/>
          </a:xfrm>
        </p:spPr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>
          <a:xfrm>
            <a:off x="3203993" y="6466992"/>
            <a:ext cx="2743200" cy="153888"/>
          </a:xfrm>
        </p:spPr>
        <p:txBody>
          <a:bodyPr anchor="ctr"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>
          <a:xfrm>
            <a:off x="7955280" y="6413878"/>
            <a:ext cx="731520" cy="274320"/>
          </a:xfrm>
        </p:spPr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8229600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97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8229600" cy="20208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457200" y="3831336"/>
            <a:ext cx="4005072" cy="20208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4681728" y="3831336"/>
            <a:ext cx="4005072" cy="20208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86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400507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4681728" y="1600200"/>
            <a:ext cx="400507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1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nd Column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199" y="1600200"/>
            <a:ext cx="5407309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6099048" y="1600200"/>
            <a:ext cx="258775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nd Colum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258775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3276756" y="1600200"/>
            <a:ext cx="5410043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6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258775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3276757" y="1600200"/>
            <a:ext cx="258775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6096314" y="1600200"/>
            <a:ext cx="2587752" cy="4270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5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6079998"/>
          </a:xfrm>
        </p:spPr>
        <p:txBody>
          <a:bodyPr lIns="457200" tIns="457200"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94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" y="5943598"/>
            <a:ext cx="320040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5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75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97680"/>
          </a:xfrm>
        </p:spPr>
        <p:txBody>
          <a:bodyPr tIns="0"/>
          <a:lstStyle>
            <a:lvl1pPr marL="514350" indent="-514350">
              <a:buFont typeface="+mj-lt"/>
              <a:buAutoNum type="arabicPeriod"/>
              <a:defRPr sz="2800"/>
            </a:lvl1pPr>
            <a:lvl2pPr marL="228600" indent="-225425"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458788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>
          <a:noFill/>
        </p:spPr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55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c_art_purp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1" y="2971799"/>
            <a:ext cx="4480560" cy="34747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section title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>
          <a:xfrm>
            <a:off x="6470650" y="6464808"/>
            <a:ext cx="1366351" cy="153888"/>
          </a:xfrm>
        </p:spPr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200400" y="6464808"/>
            <a:ext cx="2743200" cy="153888"/>
          </a:xfrm>
        </p:spPr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7955280" y="6409944"/>
            <a:ext cx="731520" cy="274320"/>
          </a:xfrm>
          <a:noFill/>
        </p:spPr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74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1" y="2971800"/>
            <a:ext cx="4480560" cy="34747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>
          <a:xfrm>
            <a:off x="6470650" y="6464808"/>
            <a:ext cx="1366351" cy="153888"/>
          </a:xfrm>
        </p:spPr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200400" y="6464808"/>
            <a:ext cx="2743200" cy="153888"/>
          </a:xfrm>
        </p:spPr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7955280" y="6409944"/>
            <a:ext cx="731520" cy="274320"/>
          </a:xfrm>
          <a:noFill/>
        </p:spPr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150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1" y="2971800"/>
            <a:ext cx="4480560" cy="34747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section title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>
          <a:xfrm>
            <a:off x="6470650" y="6464808"/>
            <a:ext cx="1366351" cy="153888"/>
          </a:xfrm>
        </p:spPr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200400" y="6464808"/>
            <a:ext cx="2743200" cy="153888"/>
          </a:xfrm>
        </p:spPr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7955280" y="6409944"/>
            <a:ext cx="731520" cy="274320"/>
          </a:xfrm>
          <a:noFill/>
        </p:spPr>
        <p:txBody>
          <a:bodyPr/>
          <a:lstStyle/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552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ckgr_purp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8229600" cy="5715000"/>
          </a:xfrm>
        </p:spPr>
        <p:txBody>
          <a:bodyPr anchor="ctr" anchorCtr="0"/>
          <a:lstStyle>
            <a:lvl1pPr>
              <a:defRPr sz="48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>
          <a:xfrm>
            <a:off x="6470650" y="6464808"/>
            <a:ext cx="13663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200400" y="6464808"/>
            <a:ext cx="27432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7955280" y="6409944"/>
            <a:ext cx="73152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8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8229600" cy="5715000"/>
          </a:xfrm>
        </p:spPr>
        <p:txBody>
          <a:bodyPr anchor="ctr" anchorCtr="0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text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>
          <a:xfrm>
            <a:off x="6470650" y="6464808"/>
            <a:ext cx="13663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200400" y="6464808"/>
            <a:ext cx="27432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7955280" y="6409944"/>
            <a:ext cx="73152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0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ll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8229600" cy="5715000"/>
          </a:xfrm>
        </p:spPr>
        <p:txBody>
          <a:bodyPr anchor="ctr" anchorCtr="0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text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>
          <a:xfrm>
            <a:off x="6470650" y="6464808"/>
            <a:ext cx="13663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200400" y="6464808"/>
            <a:ext cx="27432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7955280" y="6409944"/>
            <a:ext cx="73152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09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9008"/>
            <a:ext cx="9144000" cy="4888992"/>
          </a:xfrm>
          <a:prstGeom prst="rect">
            <a:avLst/>
          </a:prstGeom>
        </p:spPr>
      </p:pic>
      <p:sp>
        <p:nvSpPr>
          <p:cNvPr id="8" name="Date Placeholder 51"/>
          <p:cNvSpPr>
            <a:spLocks noGrp="1"/>
          </p:cNvSpPr>
          <p:nvPr>
            <p:ph type="dt" sz="half" idx="2"/>
          </p:nvPr>
        </p:nvSpPr>
        <p:spPr>
          <a:xfrm>
            <a:off x="915986" y="5943600"/>
            <a:ext cx="4842462" cy="21544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Text Placeholder 33"/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914400" y="5175504"/>
            <a:ext cx="4844048" cy="75405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429000"/>
            <a:ext cx="4343400" cy="16916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int_s1_vcuh_h_p_c_rgb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"/>
          <a:stretch/>
        </p:blipFill>
        <p:spPr>
          <a:xfrm>
            <a:off x="0" y="254000"/>
            <a:ext cx="3409188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8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9008"/>
            <a:ext cx="9144000" cy="4888992"/>
          </a:xfrm>
          <a:prstGeom prst="rect">
            <a:avLst/>
          </a:prstGeom>
        </p:spPr>
      </p:pic>
      <p:sp>
        <p:nvSpPr>
          <p:cNvPr id="8" name="Date Placeholder 51"/>
          <p:cNvSpPr>
            <a:spLocks noGrp="1"/>
          </p:cNvSpPr>
          <p:nvPr>
            <p:ph type="dt" sz="half" idx="2"/>
          </p:nvPr>
        </p:nvSpPr>
        <p:spPr>
          <a:xfrm>
            <a:off x="915988" y="5943600"/>
            <a:ext cx="4842460" cy="21544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5175504"/>
            <a:ext cx="4844048" cy="75405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429000"/>
            <a:ext cx="4343400" cy="16916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int_s1_vcuh_h_p_c_rgb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"/>
          <a:stretch/>
        </p:blipFill>
        <p:spPr>
          <a:xfrm>
            <a:off x="0" y="254000"/>
            <a:ext cx="3409188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44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9008"/>
            <a:ext cx="9144000" cy="4888992"/>
          </a:xfrm>
          <a:prstGeom prst="rect">
            <a:avLst/>
          </a:prstGeom>
        </p:spPr>
      </p:pic>
      <p:sp>
        <p:nvSpPr>
          <p:cNvPr id="8" name="Date Placeholder 51"/>
          <p:cNvSpPr>
            <a:spLocks noGrp="1"/>
          </p:cNvSpPr>
          <p:nvPr>
            <p:ph type="dt" sz="half" idx="2"/>
          </p:nvPr>
        </p:nvSpPr>
        <p:spPr>
          <a:xfrm>
            <a:off x="915988" y="5943600"/>
            <a:ext cx="4842460" cy="21544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5175504"/>
            <a:ext cx="4844048" cy="75405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429000"/>
            <a:ext cx="4343400" cy="16916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int_s1_vcuh_h_p_c_rgb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"/>
          <a:stretch/>
        </p:blipFill>
        <p:spPr>
          <a:xfrm>
            <a:off x="0" y="254000"/>
            <a:ext cx="3409188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52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3F0B7-AA5B-3EA5-F6CF-63C92421A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BBD39-E56E-518B-98D1-9DD1ADD27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DED48-981E-EB0D-9E95-74B4FC9D3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A6CEF-16FB-459B-9E16-42A3FF6E999E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74424-4DBB-61DC-46BC-CBCBDA06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43310-CA1B-089D-C6C1-410BD99BE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21A-9E91-456B-A4A8-7B0D8613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10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6F3C2-6720-6F6B-900A-BFEE126F2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03A47-1DC3-4853-9C02-ABD043E6A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4664E-3E16-F9C2-F364-9A75E16E5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A6CEF-16FB-459B-9E16-42A3FF6E999E}" type="datetimeFigureOut">
              <a:rPr lang="en-US" smtClean="0"/>
              <a:t>10/3/23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25F4B-C99B-FD46-3C8E-981BC6BE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916EF-9AD5-4961-2C43-D25DEE08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21A-9E91-456B-A4A8-7B0D8613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4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7955280" y="6409944"/>
            <a:ext cx="731520" cy="274320"/>
          </a:xfrm>
          <a:prstGeom prst="rect">
            <a:avLst/>
          </a:prstGeom>
          <a:blipFill rotWithShape="1">
            <a:blip r:embed="rId24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8788"/>
            <a:ext cx="8229600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6470650" y="6464808"/>
            <a:ext cx="1366351" cy="153888"/>
          </a:xfrm>
          <a:prstGeom prst="rect">
            <a:avLst/>
          </a:prstGeom>
        </p:spPr>
        <p:txBody>
          <a:bodyPr vert="horz" wrap="none" lIns="91440" tIns="0" rIns="91440" bIns="0" rtlCol="0" anchor="ctr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200400" y="6464808"/>
            <a:ext cx="2743200" cy="153888"/>
          </a:xfrm>
          <a:prstGeom prst="rect">
            <a:avLst/>
          </a:prstGeom>
        </p:spPr>
        <p:txBody>
          <a:bodyPr vert="horz" wrap="square" lIns="91440" tIns="0" rIns="9144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  <a:prstGeom prst="rect">
            <a:avLst/>
          </a:prstGeom>
        </p:spPr>
        <p:txBody>
          <a:bodyPr vert="horz" lIns="0" tIns="45720" rIns="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7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3" r:id="rId2"/>
    <p:sldLayoutId id="2147483700" r:id="rId3"/>
    <p:sldLayoutId id="2147483701" r:id="rId4"/>
    <p:sldLayoutId id="2147483705" r:id="rId5"/>
    <p:sldLayoutId id="2147483706" r:id="rId6"/>
    <p:sldLayoutId id="2147483704" r:id="rId7"/>
    <p:sldLayoutId id="2147483707" r:id="rId8"/>
    <p:sldLayoutId id="2147483708" r:id="rId9"/>
    <p:sldLayoutId id="2147483709" r:id="rId10"/>
    <p:sldLayoutId id="2147483678" r:id="rId11"/>
    <p:sldLayoutId id="2147483679" r:id="rId12"/>
    <p:sldLayoutId id="2147483686" r:id="rId13"/>
    <p:sldLayoutId id="2147483687" r:id="rId14"/>
    <p:sldLayoutId id="2147483690" r:id="rId15"/>
    <p:sldLayoutId id="2147483691" r:id="rId16"/>
    <p:sldLayoutId id="2147483692" r:id="rId17"/>
    <p:sldLayoutId id="2147483688" r:id="rId18"/>
    <p:sldLayoutId id="2147483684" r:id="rId19"/>
    <p:sldLayoutId id="2147483685" r:id="rId20"/>
    <p:sldLayoutId id="2147483710" r:id="rId21"/>
    <p:sldLayoutId id="2147483711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169863" indent="-1666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450850" indent="-225425" algn="l" defTabSz="457200" rtl="0" eaLnBrk="1" latinLnBrk="0" hangingPunct="1">
        <a:spcBef>
          <a:spcPct val="20000"/>
        </a:spcBef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692150" indent="-2413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917575" indent="-225425" algn="l" defTabSz="457200" rtl="0" eaLnBrk="1" latinLnBrk="0" hangingPunct="1">
        <a:spcBef>
          <a:spcPct val="20000"/>
        </a:spcBef>
        <a:buFont typeface="Arial"/>
        <a:buChar char="–"/>
        <a:defRPr sz="1600" kern="1200" baseline="0">
          <a:solidFill>
            <a:schemeClr val="tx1"/>
          </a:solidFill>
          <a:latin typeface="Arial"/>
          <a:ea typeface="+mn-ea"/>
          <a:cs typeface="Arial"/>
        </a:defRPr>
      </a:lvl5pPr>
      <a:lvl6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5" b="433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065" y="1238596"/>
            <a:ext cx="8004733" cy="53367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Enterprise Sonography Committee FY23 Annual Report 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Radiologic Services Steering Committee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1202" y="4997102"/>
            <a:ext cx="1980796" cy="970283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Sonya Echols, PhD</a:t>
            </a:r>
          </a:p>
          <a:p>
            <a:r>
              <a:rPr lang="en-US" sz="1600" dirty="0">
                <a:solidFill>
                  <a:schemeClr val="tx1"/>
                </a:solidFill>
              </a:rPr>
              <a:t>David Evans, MD</a:t>
            </a:r>
          </a:p>
          <a:p>
            <a:r>
              <a:rPr lang="en-US" sz="1600" dirty="0">
                <a:solidFill>
                  <a:schemeClr val="tx1"/>
                </a:solidFill>
              </a:rPr>
              <a:t>Uma Prasad, MD</a:t>
            </a:r>
          </a:p>
          <a:p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76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78904" y="1385611"/>
            <a:ext cx="8671181" cy="5354707"/>
          </a:xfrm>
        </p:spPr>
        <p:txBody>
          <a:bodyPr/>
          <a:lstStyle/>
          <a:p>
            <a:r>
              <a:rPr lang="en-US" dirty="0"/>
              <a:t>POCUS Business Plan – procuring equipment.</a:t>
            </a:r>
          </a:p>
          <a:p>
            <a:endParaRPr lang="en-US" dirty="0"/>
          </a:p>
          <a:p>
            <a:r>
              <a:rPr lang="en-US" dirty="0"/>
              <a:t>Ultrasound Compliance Plan - training providers and technologists, and installing compliance management software (</a:t>
            </a:r>
            <a:r>
              <a:rPr lang="en-US" dirty="0" err="1"/>
              <a:t>QPath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/>
              <a:t>POCUS Data Review – establishing financial and compliance reports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Top Three Points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200400" y="6387864"/>
            <a:ext cx="2743200" cy="307777"/>
          </a:xfrm>
        </p:spPr>
        <p:txBody>
          <a:bodyPr/>
          <a:lstStyle/>
          <a:p>
            <a:r>
              <a:rPr lang="en-US" dirty="0"/>
              <a:t>ESC Update to Radiologic Services </a:t>
            </a:r>
          </a:p>
          <a:p>
            <a:r>
              <a:rPr lang="en-US" dirty="0"/>
              <a:t>Steering Committee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0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-81998" y="814038"/>
            <a:ext cx="9095724" cy="4861933"/>
          </a:xfrm>
        </p:spPr>
        <p:txBody>
          <a:bodyPr/>
          <a:lstStyle/>
          <a:p>
            <a:pPr marL="571500" lvl="1" indent="-342900"/>
            <a:r>
              <a:rPr lang="en-US" sz="2400" dirty="0"/>
              <a:t>FY23 Capital Requests</a:t>
            </a:r>
          </a:p>
          <a:p>
            <a:pPr marL="1035050" lvl="3" indent="-342900"/>
            <a:r>
              <a:rPr lang="en-US" sz="1800" dirty="0"/>
              <a:t>9 </a:t>
            </a:r>
            <a:r>
              <a:rPr lang="en-US" sz="1800" u="sng" dirty="0"/>
              <a:t>Replacement </a:t>
            </a:r>
            <a:r>
              <a:rPr lang="en-US" sz="1800" dirty="0"/>
              <a:t>machine requisitions submitted for purchase. </a:t>
            </a:r>
          </a:p>
          <a:p>
            <a:pPr marL="1260475" lvl="4" indent="-342900"/>
            <a:r>
              <a:rPr lang="en-US" sz="1800" dirty="0">
                <a:solidFill>
                  <a:srgbClr val="FF0000"/>
                </a:solidFill>
              </a:rPr>
              <a:t>None approved for purchase.  </a:t>
            </a:r>
          </a:p>
          <a:p>
            <a:pPr marL="1035050" lvl="3" indent="-342900"/>
            <a:r>
              <a:rPr lang="en-US" sz="1800" dirty="0"/>
              <a:t>10 </a:t>
            </a:r>
            <a:r>
              <a:rPr lang="en-US" sz="1800" u="sng" dirty="0"/>
              <a:t>New </a:t>
            </a:r>
            <a:r>
              <a:rPr lang="en-US" sz="1800" dirty="0"/>
              <a:t>machine requisitions submitted for purchase (Family Medicine, </a:t>
            </a:r>
            <a:r>
              <a:rPr lang="en-US" sz="1800" dirty="0" err="1"/>
              <a:t>Tapp</a:t>
            </a:r>
            <a:r>
              <a:rPr lang="en-US" sz="1800" dirty="0"/>
              <a:t>, IM, PM&amp;R, </a:t>
            </a:r>
            <a:r>
              <a:rPr lang="en-US" sz="1800" dirty="0" err="1"/>
              <a:t>Rheumo</a:t>
            </a:r>
            <a:r>
              <a:rPr lang="en-US" sz="1800" dirty="0"/>
              <a:t>).  </a:t>
            </a:r>
          </a:p>
          <a:p>
            <a:pPr marL="1260475" lvl="4" indent="-342900"/>
            <a:r>
              <a:rPr lang="en-US" sz="1800" dirty="0">
                <a:solidFill>
                  <a:srgbClr val="FF0000"/>
                </a:solidFill>
              </a:rPr>
              <a:t>2 machines procured September 2022 – Family Med and PM&amp;R</a:t>
            </a:r>
          </a:p>
          <a:p>
            <a:pPr marL="1260475" lvl="4" indent="-342900"/>
            <a:r>
              <a:rPr lang="en-US" sz="1800" dirty="0">
                <a:solidFill>
                  <a:srgbClr val="FF0000"/>
                </a:solidFill>
              </a:rPr>
              <a:t>3 </a:t>
            </a:r>
            <a:r>
              <a:rPr lang="en-US" sz="1800" dirty="0" err="1">
                <a:solidFill>
                  <a:srgbClr val="FF0000"/>
                </a:solidFill>
              </a:rPr>
              <a:t>Lumify</a:t>
            </a:r>
            <a:r>
              <a:rPr lang="en-US" sz="1800" dirty="0">
                <a:solidFill>
                  <a:srgbClr val="FF0000"/>
                </a:solidFill>
              </a:rPr>
              <a:t> units procured.  Negotiated lower price.  Department purchases computer tablet.</a:t>
            </a:r>
          </a:p>
          <a:p>
            <a:pPr lvl="1" indent="0">
              <a:buNone/>
            </a:pPr>
            <a:endParaRPr lang="en-US" sz="2400" dirty="0"/>
          </a:p>
          <a:p>
            <a:pPr marL="571500" lvl="1" indent="-342900"/>
            <a:r>
              <a:rPr lang="en-US" sz="2400" dirty="0"/>
              <a:t>FY24 Capital Requests</a:t>
            </a:r>
          </a:p>
          <a:p>
            <a:pPr marL="1035050" lvl="3" indent="-342900"/>
            <a:r>
              <a:rPr lang="en-US" sz="1800" dirty="0"/>
              <a:t>4 </a:t>
            </a:r>
            <a:r>
              <a:rPr lang="en-US" sz="1800" u="sng" dirty="0"/>
              <a:t>Replacement </a:t>
            </a:r>
            <a:r>
              <a:rPr lang="en-US" sz="1800" dirty="0"/>
              <a:t>machine requisitions submitted for purchase</a:t>
            </a:r>
          </a:p>
          <a:p>
            <a:pPr marL="1260475" lvl="4" indent="-342900"/>
            <a:r>
              <a:rPr lang="en-US" sz="1800" dirty="0">
                <a:solidFill>
                  <a:srgbClr val="FF0000"/>
                </a:solidFill>
              </a:rPr>
              <a:t>None approved for purchase</a:t>
            </a:r>
          </a:p>
          <a:p>
            <a:pPr marL="1260475" lvl="4" indent="-342900"/>
            <a:r>
              <a:rPr lang="en-US" sz="1800" dirty="0">
                <a:solidFill>
                  <a:srgbClr val="FF0000"/>
                </a:solidFill>
              </a:rPr>
              <a:t>7 </a:t>
            </a:r>
            <a:r>
              <a:rPr lang="en-US" sz="1800" dirty="0" err="1">
                <a:solidFill>
                  <a:srgbClr val="FF0000"/>
                </a:solidFill>
              </a:rPr>
              <a:t>Lumify</a:t>
            </a:r>
            <a:r>
              <a:rPr lang="en-US" sz="1800" dirty="0">
                <a:solidFill>
                  <a:srgbClr val="FF0000"/>
                </a:solidFill>
              </a:rPr>
              <a:t> unit requests. Negotiated lower price.   Department purchases computer tablet.</a:t>
            </a:r>
          </a:p>
          <a:p>
            <a:pPr marL="1035050" lvl="3" indent="-342900"/>
            <a:endParaRPr lang="en-US" sz="1800" dirty="0"/>
          </a:p>
          <a:p>
            <a:pPr lvl="3" indent="0">
              <a:buNone/>
            </a:pPr>
            <a:endParaRPr lang="en-US" sz="1800" dirty="0"/>
          </a:p>
          <a:p>
            <a:pPr marL="571500" lvl="1" indent="-342900"/>
            <a:endParaRPr lang="en-US" sz="2400" dirty="0"/>
          </a:p>
          <a:p>
            <a:pPr lvl="1" indent="0">
              <a:buNone/>
            </a:pPr>
            <a:endParaRPr lang="en-US" sz="2400" dirty="0"/>
          </a:p>
          <a:p>
            <a:pPr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" y="143764"/>
            <a:ext cx="8229600" cy="553583"/>
          </a:xfrm>
        </p:spPr>
        <p:txBody>
          <a:bodyPr/>
          <a:lstStyle/>
          <a:p>
            <a:pPr algn="ctr"/>
            <a:r>
              <a:rPr lang="en-US" u="sng" dirty="0"/>
              <a:t>#1 - POCUS Business Plan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9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8276" y="537210"/>
            <a:ext cx="8671181" cy="955826"/>
          </a:xfrm>
        </p:spPr>
        <p:txBody>
          <a:bodyPr/>
          <a:lstStyle/>
          <a:p>
            <a:pPr lvl="1" indent="0">
              <a:buNone/>
            </a:pPr>
            <a:endParaRPr lang="en-US" sz="2400" dirty="0"/>
          </a:p>
          <a:p>
            <a:pPr lvl="1" indent="0">
              <a:buNone/>
            </a:pPr>
            <a:endParaRPr lang="en-US" sz="2400" dirty="0"/>
          </a:p>
          <a:p>
            <a:pPr lvl="1" indent="0">
              <a:buNone/>
            </a:pPr>
            <a:endParaRPr lang="en-US" sz="2400" dirty="0"/>
          </a:p>
          <a:p>
            <a:pPr lvl="1" indent="0">
              <a:buNone/>
            </a:pPr>
            <a:endParaRPr lang="en-US" sz="2400" dirty="0"/>
          </a:p>
          <a:p>
            <a:pPr lvl="1" indent="0">
              <a:buNone/>
            </a:pPr>
            <a:endParaRPr lang="en-US" sz="2400" dirty="0"/>
          </a:p>
          <a:p>
            <a:pPr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1064" y="26162"/>
            <a:ext cx="8229600" cy="553583"/>
          </a:xfrm>
        </p:spPr>
        <p:txBody>
          <a:bodyPr/>
          <a:lstStyle/>
          <a:p>
            <a:pPr algn="ctr"/>
            <a:r>
              <a:rPr lang="en-US" u="sng" dirty="0"/>
              <a:t>#2 - Compliance Plan</a:t>
            </a:r>
            <a:br>
              <a:rPr lang="en-US" u="sng" dirty="0"/>
            </a:br>
            <a:r>
              <a:rPr lang="en-US" dirty="0">
                <a:solidFill>
                  <a:srgbClr val="FF0000"/>
                </a:solidFill>
              </a:rPr>
              <a:t>Training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44C9C00-58A7-968F-073F-93FFAA328148}"/>
              </a:ext>
            </a:extLst>
          </p:cNvPr>
          <p:cNvSpPr txBox="1">
            <a:spLocks/>
          </p:cNvSpPr>
          <p:nvPr/>
        </p:nvSpPr>
        <p:spPr>
          <a:xfrm>
            <a:off x="228601" y="5731773"/>
            <a:ext cx="8915400" cy="589017"/>
          </a:xfrm>
          <a:prstGeom prst="rect">
            <a:avLst/>
          </a:prstGeom>
        </p:spPr>
        <p:txBody>
          <a:bodyPr vert="horz" lIns="0" tIns="0" rIns="0" bIns="91440" rtlCol="0">
            <a:noAutofit/>
          </a:bodyPr>
          <a:lstStyle>
            <a:lvl1pPr marL="514350" indent="-51435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28600" indent="-2254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 </a:t>
            </a:r>
            <a:r>
              <a:rPr lang="en-US" sz="2400" dirty="0"/>
              <a:t>POCUS scanning training sessions added FY23.</a:t>
            </a:r>
          </a:p>
          <a:p>
            <a:pPr marL="723900" lvl="2" indent="-514350">
              <a:buFont typeface="+mj-lt"/>
              <a:buAutoNum type="arabicPeriod"/>
            </a:pPr>
            <a:endParaRPr lang="en-US" dirty="0"/>
          </a:p>
          <a:p>
            <a:pPr lvl="3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79B27F-599A-4DAB-783B-40A2B614A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6" y="900138"/>
            <a:ext cx="9047447" cy="4643412"/>
          </a:xfrm>
          <a:prstGeom prst="rect">
            <a:avLst/>
          </a:prstGeom>
          <a:ln w="47625">
            <a:solidFill>
              <a:schemeClr val="tx1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BFB329C0-1FD3-0475-F527-89A98D1CA732}"/>
              </a:ext>
            </a:extLst>
          </p:cNvPr>
          <p:cNvSpPr/>
          <p:nvPr/>
        </p:nvSpPr>
        <p:spPr>
          <a:xfrm>
            <a:off x="1417320" y="5189220"/>
            <a:ext cx="731520" cy="398535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D8A704-EDD1-7FF0-736A-8C4C60F3C872}"/>
              </a:ext>
            </a:extLst>
          </p:cNvPr>
          <p:cNvSpPr/>
          <p:nvPr/>
        </p:nvSpPr>
        <p:spPr>
          <a:xfrm>
            <a:off x="3152124" y="5217024"/>
            <a:ext cx="731520" cy="398535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7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94796" y="604207"/>
            <a:ext cx="8954408" cy="6080057"/>
          </a:xfrm>
        </p:spPr>
        <p:txBody>
          <a:bodyPr/>
          <a:lstStyle/>
          <a:p>
            <a:pPr marL="571500" lvl="1" indent="-342900"/>
            <a:r>
              <a:rPr lang="en-US" sz="2400" dirty="0"/>
              <a:t>All locations fully functioning with </a:t>
            </a:r>
            <a:r>
              <a:rPr lang="en-US" sz="2400" dirty="0" err="1"/>
              <a:t>QPath</a:t>
            </a:r>
            <a:r>
              <a:rPr lang="en-US" sz="2400" dirty="0"/>
              <a:t>. </a:t>
            </a:r>
          </a:p>
          <a:p>
            <a:pPr marL="1035050" lvl="3" indent="-342900"/>
            <a:r>
              <a:rPr lang="en-US" sz="2000" dirty="0"/>
              <a:t>Approximately 1,800 team members in </a:t>
            </a:r>
            <a:r>
              <a:rPr lang="en-US" sz="2000" dirty="0" err="1"/>
              <a:t>Qpath</a:t>
            </a:r>
            <a:r>
              <a:rPr lang="en-US" sz="2000" dirty="0"/>
              <a:t>.</a:t>
            </a:r>
          </a:p>
          <a:p>
            <a:pPr marL="1035050" lvl="3" indent="-342900"/>
            <a:r>
              <a:rPr lang="en-US" sz="2000" dirty="0" err="1"/>
              <a:t>QPath</a:t>
            </a:r>
            <a:r>
              <a:rPr lang="en-US" sz="2000" dirty="0"/>
              <a:t> Cloud implementation in progress.</a:t>
            </a:r>
          </a:p>
          <a:p>
            <a:pPr marL="571500" lvl="1" indent="-342900"/>
            <a:r>
              <a:rPr lang="en-US" sz="2400" dirty="0"/>
              <a:t>Implemented a clinical compliance site visit process.</a:t>
            </a:r>
          </a:p>
          <a:p>
            <a:pPr marL="1035050" lvl="3" indent="-342900"/>
            <a:r>
              <a:rPr lang="en-US" sz="2000" dirty="0"/>
              <a:t>70 individual units/departments.</a:t>
            </a:r>
          </a:p>
          <a:p>
            <a:pPr marL="1035050" lvl="3" indent="-342900"/>
            <a:r>
              <a:rPr lang="en-US" sz="2000" dirty="0"/>
              <a:t>17 VCU Health locations enterprise wide.</a:t>
            </a:r>
          </a:p>
          <a:p>
            <a:pPr marL="1035050" lvl="3" indent="-342900"/>
            <a:r>
              <a:rPr lang="en-US" sz="2000" dirty="0"/>
              <a:t>Completed 92 location surveys in FY23.</a:t>
            </a:r>
          </a:p>
          <a:p>
            <a:pPr marL="1035050" lvl="3" indent="-342900"/>
            <a:r>
              <a:rPr lang="en-US" sz="2000" dirty="0"/>
              <a:t>Noncompliance areas:</a:t>
            </a:r>
          </a:p>
          <a:p>
            <a:pPr marL="1485900" lvl="5" indent="-342900"/>
            <a:r>
              <a:rPr lang="en-US" sz="1800" dirty="0"/>
              <a:t>Damaged transducers – </a:t>
            </a:r>
            <a:r>
              <a:rPr lang="en-US" sz="1800" dirty="0">
                <a:solidFill>
                  <a:srgbClr val="FF0000"/>
                </a:solidFill>
              </a:rPr>
              <a:t>Workgroup established to identify transducer replacement plan.</a:t>
            </a:r>
          </a:p>
          <a:p>
            <a:pPr marL="1485900" lvl="5" indent="-342900"/>
            <a:r>
              <a:rPr lang="en-US" sz="1800" dirty="0"/>
              <a:t>Infection control and cleaning – </a:t>
            </a:r>
            <a:r>
              <a:rPr lang="en-US" sz="1800" dirty="0">
                <a:solidFill>
                  <a:srgbClr val="FF0000"/>
                </a:solidFill>
              </a:rPr>
              <a:t>Workgroup established and new cleaning process for machines and transducers implemented.</a:t>
            </a:r>
          </a:p>
          <a:p>
            <a:pPr marL="1485900" lvl="5" indent="-342900"/>
            <a:r>
              <a:rPr lang="en-US" sz="1800" dirty="0"/>
              <a:t>Nursing training </a:t>
            </a:r>
            <a:r>
              <a:rPr lang="en-US" sz="1800" dirty="0">
                <a:solidFill>
                  <a:srgbClr val="FF0000"/>
                </a:solidFill>
              </a:rPr>
              <a:t>– Working with nursing leadership to revise competencies for ultrasound guided PIV access and provide additional POCUS equipment cleaning and care.</a:t>
            </a:r>
          </a:p>
          <a:p>
            <a:pPr marL="1035050" lvl="3" indent="-342900"/>
            <a:r>
              <a:rPr lang="en-US" sz="2000" dirty="0"/>
              <a:t>Developing the compliance report and notification process to be distributed to unit managers/department leadership. </a:t>
            </a:r>
          </a:p>
          <a:p>
            <a:pPr marL="1035050" lvl="3" indent="-342900"/>
            <a:endParaRPr lang="en-US" sz="3200" dirty="0"/>
          </a:p>
          <a:p>
            <a:pPr marL="1485900" lvl="5" indent="-34290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1064" y="26162"/>
            <a:ext cx="8229600" cy="553583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#2 – Compliance Plan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4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1064" y="1"/>
            <a:ext cx="8229600" cy="563839"/>
          </a:xfrm>
        </p:spPr>
        <p:txBody>
          <a:bodyPr/>
          <a:lstStyle/>
          <a:p>
            <a:pPr algn="ctr"/>
            <a:r>
              <a:rPr lang="en-US" u="sng" dirty="0"/>
              <a:t>#2 – Compliance Plan</a:t>
            </a:r>
            <a:br>
              <a:rPr lang="en-US" u="sng" dirty="0"/>
            </a:br>
            <a:r>
              <a:rPr lang="en-US" sz="2400" dirty="0">
                <a:solidFill>
                  <a:srgbClr val="FF0000"/>
                </a:solidFill>
              </a:rPr>
              <a:t>Diagnostic Ultrasound Initiatives</a:t>
            </a:r>
            <a:br>
              <a:rPr lang="en-US" u="sng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ESC Update to Radiologic Services  Steering Committee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C7EDD-B554-9142-9977-52420729B2A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236409" y="1347731"/>
            <a:ext cx="8671181" cy="4272484"/>
          </a:xfrm>
          <a:prstGeom prst="rect">
            <a:avLst/>
          </a:prstGeom>
        </p:spPr>
        <p:txBody>
          <a:bodyPr vert="horz" lIns="0" tIns="0" rIns="0" bIns="91440" rtlCol="0">
            <a:noAutofit/>
          </a:bodyPr>
          <a:lstStyle>
            <a:lvl1pPr marL="514350" indent="-51435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28600" indent="-2254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Imaging Quality Assessment Program for Technologists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Technologist Scanning Competency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Technologist Continuing Education 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Radiology Resident Training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723900" lvl="2" indent="-514350">
              <a:buFont typeface="+mj-lt"/>
              <a:buAutoNum type="arabicPeriod"/>
            </a:pPr>
            <a:endParaRPr lang="en-US" dirty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6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8276" y="514430"/>
            <a:ext cx="8671181" cy="5732228"/>
          </a:xfrm>
        </p:spPr>
        <p:txBody>
          <a:bodyPr/>
          <a:lstStyle/>
          <a:p>
            <a:pPr marL="571500" lvl="1" indent="-342900"/>
            <a:endParaRPr lang="en-US" sz="2400" dirty="0"/>
          </a:p>
          <a:p>
            <a:pPr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1064" y="26162"/>
            <a:ext cx="8671180" cy="881649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#3 – POCUS Data Review</a:t>
            </a:r>
            <a:br>
              <a:rPr lang="en-US" u="sng" dirty="0">
                <a:solidFill>
                  <a:schemeClr val="tx1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Order, Image Storage, &amp; Report Compliance Review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7D21D1-989E-4B7C-99F8-103EBB0BFD44}"/>
              </a:ext>
            </a:extLst>
          </p:cNvPr>
          <p:cNvSpPr txBox="1"/>
          <p:nvPr/>
        </p:nvSpPr>
        <p:spPr>
          <a:xfrm>
            <a:off x="383720" y="1267396"/>
            <a:ext cx="863852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Emergency Medicine and Anesthesia are our heaviest</a:t>
            </a:r>
            <a:r>
              <a:rPr lang="en-US" sz="2400" baseline="0" dirty="0"/>
              <a:t> users of POCUS and </a:t>
            </a:r>
            <a:r>
              <a:rPr lang="en-US" sz="2400" baseline="0" dirty="0" err="1"/>
              <a:t>QPath</a:t>
            </a:r>
            <a:r>
              <a:rPr lang="en-US" sz="2400" baseline="0" dirty="0"/>
              <a:t>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800" baseline="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/>
              <a:t>OB/Gyn, EM, and Surgery have fairly high percentage of studies that have completed the full process and routed to EMR/PACS, but small opportunities remain.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800" baseline="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/>
              <a:t>IM, Pediatrics, and Anesthesia have opportunities for improvement related to signing off on final POCUS reports.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/>
              <a:t>Overall, departments are now doing a great job with placing the correct order for POCUS exams. 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The next several slides include FY23 compliance data by department.</a:t>
            </a:r>
            <a:endParaRPr lang="en-US" sz="2400" baseline="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32157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E755C0-E595-9379-E47B-E6D0A5763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" y="0"/>
            <a:ext cx="91417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9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48F21A0-BBEB-5BE3-281D-5AC67D1B2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9705"/>
            <a:ext cx="9141714" cy="52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36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A82710-946B-1816-F477-FDAE08EC7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1"/>
            <a:ext cx="9141714" cy="52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5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CAD7EB-EE33-22C8-F88B-E5BDC60AF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1"/>
            <a:ext cx="9141714" cy="52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24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0092B6-8306-672B-9172-DD924AC23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1"/>
            <a:ext cx="9141714" cy="52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94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DB889C-F4C4-C42F-46A5-3BE60AAB7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1"/>
            <a:ext cx="9144000" cy="519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75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8276" y="944380"/>
            <a:ext cx="9144000" cy="4837867"/>
          </a:xfrm>
        </p:spPr>
        <p:txBody>
          <a:bodyPr/>
          <a:lstStyle/>
          <a:p>
            <a:pPr marL="571500" lvl="1" indent="-342900"/>
            <a:endParaRPr lang="en-US" sz="2400" dirty="0"/>
          </a:p>
          <a:p>
            <a:pPr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276" y="39891"/>
            <a:ext cx="9047448" cy="1404761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#3 – POCUS Data Review</a:t>
            </a:r>
            <a:br>
              <a:rPr lang="en-US" u="sng" dirty="0">
                <a:solidFill>
                  <a:schemeClr val="tx1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Professional and Technical Revenue Capture Review CERNER (historical) and EPIC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10567" y="6110223"/>
            <a:ext cx="4029279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800" b="1" dirty="0"/>
              <a:t>NOTE: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AVG POCUS Facility Charge = $1,094.65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AVG POCUS Professional Charge = $276.52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Estimated Facility Reimbursement = $141.60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Estimated Professional Reimbursement = $35.40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8D9C33-1BE4-8BF3-CF11-A9957D66C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3" y="1458780"/>
            <a:ext cx="9144000" cy="463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40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519995-2338-0349-EC00-B505FD554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81" y="194873"/>
            <a:ext cx="8769710" cy="647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44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0674BF-0373-440C-4626-A581227D7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04" y="-1"/>
            <a:ext cx="8862614" cy="66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66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AAF973-077D-4427-1755-3A1882BB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3" y="0"/>
            <a:ext cx="8639034" cy="674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70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9C7614-EABB-A5F2-76D8-16CEBAFC2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9" y="0"/>
            <a:ext cx="8956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29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76045" y="491058"/>
            <a:ext cx="8229600" cy="400843"/>
          </a:xfrm>
        </p:spPr>
        <p:txBody>
          <a:bodyPr/>
          <a:lstStyle/>
          <a:p>
            <a:r>
              <a:rPr lang="en-US" b="1" u="sng" dirty="0"/>
              <a:t>Next Steps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7"/>
          </p:nvPr>
        </p:nvSpPr>
        <p:spPr>
          <a:xfrm>
            <a:off x="1" y="1068006"/>
            <a:ext cx="8505644" cy="5196101"/>
          </a:xfrm>
        </p:spPr>
        <p:txBody>
          <a:bodyPr/>
          <a:lstStyle/>
          <a:p>
            <a:pPr marL="793750" lvl="2" indent="-342900">
              <a:buFont typeface="+mj-lt"/>
              <a:buAutoNum type="arabicPeriod"/>
            </a:pPr>
            <a:r>
              <a:rPr lang="en-US" sz="1800" dirty="0"/>
              <a:t>Continue implementation of </a:t>
            </a:r>
            <a:r>
              <a:rPr lang="en-US" sz="1800" u="sng" dirty="0"/>
              <a:t>POCUS Business Plan</a:t>
            </a:r>
            <a:r>
              <a:rPr lang="en-US" sz="1800" dirty="0"/>
              <a:t>:  FY21 - FY25</a:t>
            </a:r>
          </a:p>
          <a:p>
            <a:pPr marL="977900" lvl="3" indent="-285750">
              <a:buFont typeface="Arial" panose="020B0604020202020204" pitchFamily="34" charset="0"/>
              <a:buChar char="•"/>
            </a:pPr>
            <a:r>
              <a:rPr lang="en-US" sz="1800" dirty="0"/>
              <a:t>Replace US equipment (DICOM and wireless; end of life status)</a:t>
            </a:r>
          </a:p>
          <a:p>
            <a:pPr lvl="3" indent="0">
              <a:buNone/>
            </a:pPr>
            <a:endParaRPr lang="en-US" sz="1800" dirty="0"/>
          </a:p>
          <a:p>
            <a:pPr marL="793750" lvl="2" indent="-342900">
              <a:buFont typeface="+mj-lt"/>
              <a:buAutoNum type="arabicPeriod"/>
            </a:pPr>
            <a:r>
              <a:rPr lang="en-US" sz="1800" u="sng" dirty="0"/>
              <a:t>Diagnostic Sonography</a:t>
            </a:r>
          </a:p>
          <a:p>
            <a:pPr marL="977900" lvl="3" indent="-285750"/>
            <a:r>
              <a:rPr lang="en-US" sz="1800" dirty="0"/>
              <a:t>Continue to explore Ultrasound Imaging Educator support of Technologist education.</a:t>
            </a:r>
          </a:p>
          <a:p>
            <a:pPr lvl="3" indent="0">
              <a:buNone/>
            </a:pPr>
            <a:endParaRPr lang="en-US" sz="1800" dirty="0"/>
          </a:p>
          <a:p>
            <a:pPr marL="793750" lvl="2" indent="-342900">
              <a:buFont typeface="+mj-lt"/>
              <a:buAutoNum type="arabicPeriod"/>
            </a:pPr>
            <a:r>
              <a:rPr lang="en-US" sz="1800" u="sng" dirty="0"/>
              <a:t>POCUS Oversight</a:t>
            </a:r>
          </a:p>
          <a:p>
            <a:pPr marL="977900" lvl="3" indent="-285750"/>
            <a:r>
              <a:rPr lang="en-US" sz="1800" dirty="0"/>
              <a:t>Continue to work toward accurate revenue capture. </a:t>
            </a:r>
          </a:p>
          <a:p>
            <a:pPr marL="977900" lvl="3" indent="-285750"/>
            <a:r>
              <a:rPr lang="en-US" sz="1800" dirty="0"/>
              <a:t>Develop and implement POCUS image quality assurance program by department.</a:t>
            </a:r>
          </a:p>
          <a:p>
            <a:pPr marL="977900" lvl="3" indent="-285750"/>
            <a:r>
              <a:rPr lang="en-US" sz="1800" dirty="0"/>
              <a:t>Conduct clinical compliance observations and generate standardized reporting system for department/unit leadership.</a:t>
            </a:r>
          </a:p>
          <a:p>
            <a:pPr marL="977900" lvl="3" indent="-285750"/>
            <a:endParaRPr lang="en-US" sz="1800" dirty="0"/>
          </a:p>
          <a:p>
            <a:pPr marL="793750" lvl="2" indent="-342900">
              <a:buFont typeface="+mj-lt"/>
              <a:buAutoNum type="arabicPeriod"/>
            </a:pPr>
            <a:r>
              <a:rPr lang="en-US" sz="1800" u="sng" dirty="0"/>
              <a:t>POCUS Scanning Program</a:t>
            </a:r>
          </a:p>
          <a:p>
            <a:pPr marL="1035050" lvl="3" indent="-342900"/>
            <a:r>
              <a:rPr lang="en-US" sz="1800" dirty="0"/>
              <a:t>Explore opportunities to support POCUS scanning training.</a:t>
            </a:r>
          </a:p>
          <a:p>
            <a:pPr marL="736600" lvl="2" indent="-285750"/>
            <a:endParaRPr lang="en-US" sz="1800" dirty="0"/>
          </a:p>
          <a:p>
            <a:pPr marL="736600" lvl="2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972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0698" y="377387"/>
            <a:ext cx="8229600" cy="400843"/>
          </a:xfrm>
        </p:spPr>
        <p:txBody>
          <a:bodyPr/>
          <a:lstStyle/>
          <a:p>
            <a:r>
              <a:rPr lang="en-US" b="1" u="sng" dirty="0"/>
              <a:t>Next Steps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7"/>
          </p:nvPr>
        </p:nvSpPr>
        <p:spPr>
          <a:xfrm>
            <a:off x="99152" y="1041929"/>
            <a:ext cx="9044848" cy="5233141"/>
          </a:xfrm>
        </p:spPr>
        <p:txBody>
          <a:bodyPr/>
          <a:lstStyle/>
          <a:p>
            <a:pPr marL="793750" lvl="2" indent="-342900">
              <a:buFont typeface="+mj-lt"/>
              <a:buAutoNum type="arabicPeriod" startAt="5"/>
            </a:pPr>
            <a:r>
              <a:rPr lang="en-US" sz="1800" u="sng" dirty="0"/>
              <a:t>ESC Goals</a:t>
            </a:r>
          </a:p>
          <a:p>
            <a:pPr marL="1203325" lvl="4" indent="-285750">
              <a:buFont typeface="Arial" panose="020B0604020202020204" pitchFamily="34" charset="0"/>
              <a:buChar char="•"/>
            </a:pPr>
            <a:r>
              <a:rPr lang="en-US" sz="1800" dirty="0"/>
              <a:t>Met goals for FY23</a:t>
            </a:r>
          </a:p>
          <a:p>
            <a:pPr marL="1203325" lvl="4" indent="-285750">
              <a:buFont typeface="Arial" panose="020B0604020202020204" pitchFamily="34" charset="0"/>
              <a:buChar char="•"/>
            </a:pPr>
            <a:r>
              <a:rPr lang="en-US" sz="1800" dirty="0"/>
              <a:t>FY24 goals identified: 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Coding workflow for revenue capture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Cloud migration.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Diagnostic US:  CE sessions, competency evaluation plan, image quality assessment plan, customized doppler education.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POCUS quality assurance program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US Probe replacement plan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Scholarship opportunities</a:t>
            </a:r>
          </a:p>
          <a:p>
            <a:pPr marL="1428750" lvl="5" indent="-285750">
              <a:buFont typeface="Arial" panose="020B0604020202020204" pitchFamily="34" charset="0"/>
              <a:buChar char="•"/>
            </a:pPr>
            <a:r>
              <a:rPr lang="en-US" sz="1600" dirty="0"/>
              <a:t>US care and cleaning education</a:t>
            </a:r>
          </a:p>
          <a:p>
            <a:pPr lvl="4" indent="0">
              <a:buNone/>
            </a:pPr>
            <a:endParaRPr lang="en-US" sz="1800" dirty="0"/>
          </a:p>
          <a:p>
            <a:pPr marL="793750" lvl="2" indent="-342900">
              <a:buFont typeface="+mj-lt"/>
              <a:buAutoNum type="arabicPeriod" startAt="5"/>
            </a:pPr>
            <a:r>
              <a:rPr lang="en-US" sz="1800" dirty="0"/>
              <a:t>Continue to </a:t>
            </a:r>
            <a:r>
              <a:rPr lang="en-US" sz="1800" u="sng" dirty="0"/>
              <a:t>refine metrics</a:t>
            </a:r>
            <a:r>
              <a:rPr lang="en-US" sz="1800" dirty="0"/>
              <a:t> to measure outcomes with use of clinical ultrasound equipment</a:t>
            </a:r>
          </a:p>
          <a:p>
            <a:pPr marL="1203325" lvl="4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QPath</a:t>
            </a:r>
            <a:r>
              <a:rPr lang="en-US" sz="1800" dirty="0"/>
              <a:t>:  users, image storage, and reporting by ISC Business Analyst.</a:t>
            </a:r>
          </a:p>
          <a:p>
            <a:pPr marL="1203325" lvl="4" indent="-285750">
              <a:buFont typeface="Arial" panose="020B0604020202020204" pitchFamily="34" charset="0"/>
              <a:buChar char="•"/>
            </a:pPr>
            <a:r>
              <a:rPr lang="en-US" sz="1800" dirty="0"/>
              <a:t>Accuracy in process:  Order -&gt;Image Storage -&gt;Report -&gt;Bill</a:t>
            </a:r>
          </a:p>
          <a:p>
            <a:pPr marL="793750" lvl="2" indent="-342900">
              <a:buFont typeface="+mj-lt"/>
              <a:buAutoNum type="arabicPeriod" startAt="5"/>
            </a:pPr>
            <a:endParaRPr lang="en-US" sz="1800" dirty="0"/>
          </a:p>
          <a:p>
            <a:pPr marL="736600" lvl="2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9681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12163" y="6410325"/>
            <a:ext cx="731837" cy="274638"/>
          </a:xfrm>
        </p:spPr>
        <p:txBody>
          <a:bodyPr/>
          <a:lstStyle/>
          <a:p>
            <a:fld id="{F3EC7EDD-B554-9142-9977-52420729B2A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7777163" y="6464300"/>
            <a:ext cx="1366837" cy="153988"/>
          </a:xfrm>
        </p:spPr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44863" y="6410325"/>
            <a:ext cx="2743200" cy="307777"/>
          </a:xfrm>
        </p:spPr>
        <p:txBody>
          <a:bodyPr/>
          <a:lstStyle/>
          <a:p>
            <a:r>
              <a:rPr lang="en-US" dirty="0"/>
              <a:t>ESC Update to Radiologic Services  Steering Committee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128588"/>
            <a:ext cx="8229600" cy="590550"/>
          </a:xfrm>
        </p:spPr>
        <p:txBody>
          <a:bodyPr/>
          <a:lstStyle/>
          <a:p>
            <a:pPr algn="ctr"/>
            <a:r>
              <a:rPr lang="en-US" b="1" u="sng" dirty="0"/>
              <a:t>Supporting Our Work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22250" y="931863"/>
            <a:ext cx="8921750" cy="49593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QPath</a:t>
            </a:r>
            <a:r>
              <a:rPr lang="en-US" sz="2400" dirty="0"/>
              <a:t> Use</a:t>
            </a:r>
          </a:p>
          <a:p>
            <a:pPr lvl="3"/>
            <a:r>
              <a:rPr lang="en-US" sz="1800" dirty="0">
                <a:solidFill>
                  <a:srgbClr val="0070C0"/>
                </a:solidFill>
              </a:rPr>
              <a:t>  VCU Health physician leadership support of provider/APP use of </a:t>
            </a:r>
            <a:r>
              <a:rPr lang="en-US" sz="1800" dirty="0" err="1">
                <a:solidFill>
                  <a:srgbClr val="0070C0"/>
                </a:solidFill>
              </a:rPr>
              <a:t>QPath</a:t>
            </a:r>
            <a:r>
              <a:rPr lang="en-US" sz="1800" dirty="0">
                <a:solidFill>
                  <a:srgbClr val="0070C0"/>
                </a:solidFill>
              </a:rPr>
              <a:t>. </a:t>
            </a:r>
          </a:p>
          <a:p>
            <a:pPr marL="450850" lvl="3" indent="0">
              <a:buNone/>
            </a:pPr>
            <a:endParaRPr lang="en-US" sz="800" dirty="0">
              <a:solidFill>
                <a:srgbClr val="0070C0"/>
              </a:solidFill>
            </a:endParaRPr>
          </a:p>
          <a:p>
            <a:pPr marL="3175" lvl="1" indent="0">
              <a:buNone/>
            </a:pPr>
            <a:r>
              <a:rPr lang="en-US" sz="2400" dirty="0"/>
              <a:t>2.  POCUS machine procurement</a:t>
            </a:r>
          </a:p>
          <a:p>
            <a:pPr marL="811212" lvl="3" indent="-285750"/>
            <a:r>
              <a:rPr lang="en-US" sz="1800" dirty="0">
                <a:solidFill>
                  <a:srgbClr val="0070C0"/>
                </a:solidFill>
              </a:rPr>
              <a:t>Purchase replacement and new POCUS machines.</a:t>
            </a:r>
          </a:p>
          <a:p>
            <a:endParaRPr lang="en-US" sz="800" dirty="0"/>
          </a:p>
          <a:p>
            <a:r>
              <a:rPr lang="en-US" sz="2400" dirty="0"/>
              <a:t>3.  Limited Bedside Ultrasound Order and Provider Privileges</a:t>
            </a:r>
          </a:p>
          <a:p>
            <a:pPr lvl="3"/>
            <a:r>
              <a:rPr lang="en-US" sz="1800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  Encourage provider/APP use of order.</a:t>
            </a:r>
          </a:p>
          <a:p>
            <a:pPr lvl="3"/>
            <a:r>
              <a:rPr lang="en-US" sz="1800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  Support provider completion of appropriate credentials for operation of POCUS  	equipment</a:t>
            </a:r>
          </a:p>
          <a:p>
            <a:pPr lvl="3"/>
            <a:endParaRPr lang="en-US" sz="800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  <a:p>
            <a:pPr marL="0" lvl="3" indent="0">
              <a:spcBef>
                <a:spcPts val="0"/>
              </a:spcBef>
              <a:buNone/>
            </a:pPr>
            <a:r>
              <a:rPr lang="en-US" sz="2400" dirty="0"/>
              <a:t>4.  Accurate revenue data capture</a:t>
            </a:r>
          </a:p>
          <a:p>
            <a:pPr marL="868362" lvl="3" indent="-342900"/>
            <a:r>
              <a:rPr lang="en-US" sz="1800" dirty="0">
                <a:solidFill>
                  <a:srgbClr val="0070C0"/>
                </a:solidFill>
              </a:rPr>
              <a:t>Encourage provider compliance with placing orders for studies and/or storing images in PACs.  Data is based on current # of studies ordered.</a:t>
            </a:r>
          </a:p>
          <a:p>
            <a:pPr marL="868362" lvl="3" indent="-342900"/>
            <a:r>
              <a:rPr lang="en-US" sz="1800" dirty="0">
                <a:solidFill>
                  <a:srgbClr val="0070C0"/>
                </a:solidFill>
              </a:rPr>
              <a:t>Encourage and support compliance with correct billing processes.</a:t>
            </a:r>
          </a:p>
          <a:p>
            <a:pPr marL="868362" lvl="3" indent="-342900"/>
            <a:r>
              <a:rPr lang="en-US" sz="1800" dirty="0">
                <a:solidFill>
                  <a:srgbClr val="0070C0"/>
                </a:solidFill>
              </a:rPr>
              <a:t>Support </a:t>
            </a:r>
            <a:r>
              <a:rPr lang="en-US" sz="1800" dirty="0" err="1">
                <a:solidFill>
                  <a:srgbClr val="0070C0"/>
                </a:solidFill>
              </a:rPr>
              <a:t>QPath</a:t>
            </a:r>
            <a:r>
              <a:rPr lang="en-US" sz="1800" dirty="0">
                <a:solidFill>
                  <a:srgbClr val="0070C0"/>
                </a:solidFill>
              </a:rPr>
              <a:t> cloud server functionality.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CB0E58-3A1A-CB0A-FE47-5541F69053F6}"/>
              </a:ext>
            </a:extLst>
          </p:cNvPr>
          <p:cNvSpPr txBox="1"/>
          <p:nvPr/>
        </p:nvSpPr>
        <p:spPr>
          <a:xfrm>
            <a:off x="6255021" y="257221"/>
            <a:ext cx="2633391" cy="9233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We’ve come a long way, but we still need your support!</a:t>
            </a:r>
          </a:p>
        </p:txBody>
      </p:sp>
    </p:spTree>
    <p:extLst>
      <p:ext uri="{BB962C8B-B14F-4D97-AF65-F5344CB8AC3E}">
        <p14:creationId xmlns:p14="http://schemas.microsoft.com/office/powerpoint/2010/main" val="252778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Thank you</a:t>
            </a:r>
            <a:br>
              <a:rPr lang="en-US" sz="60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en-US" sz="60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sz="2800" dirty="0"/>
              <a:t>Questions!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October 5, 2021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22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798916" y="3433157"/>
            <a:ext cx="1537855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843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94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" y="176212"/>
            <a:ext cx="8908869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52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October 6, 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ESC Update to Radiologic Services  Steering Committee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77" y="526092"/>
            <a:ext cx="8588159" cy="542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97874"/>
      </p:ext>
    </p:extLst>
  </p:cSld>
  <p:clrMapOvr>
    <a:masterClrMapping/>
  </p:clrMapOvr>
</p:sld>
</file>

<file path=ppt/theme/theme1.xml><?xml version="1.0" encoding="utf-8"?>
<a:theme xmlns:a="http://schemas.openxmlformats.org/drawingml/2006/main" name="vcuh_cmh_8_6_15">
  <a:themeElements>
    <a:clrScheme name="Custom 8">
      <a:dk1>
        <a:sysClr val="windowText" lastClr="000000"/>
      </a:dk1>
      <a:lt1>
        <a:sysClr val="window" lastClr="FFFFFF"/>
      </a:lt1>
      <a:dk2>
        <a:srgbClr val="000000"/>
      </a:dk2>
      <a:lt2>
        <a:srgbClr val="7CA0C5"/>
      </a:lt2>
      <a:accent1>
        <a:srgbClr val="FFBA00"/>
      </a:accent1>
      <a:accent2>
        <a:srgbClr val="FFCE00"/>
      </a:accent2>
      <a:accent3>
        <a:srgbClr val="E57200"/>
      </a:accent3>
      <a:accent4>
        <a:srgbClr val="612751"/>
      </a:accent4>
      <a:accent5>
        <a:srgbClr val="006C68"/>
      </a:accent5>
      <a:accent6>
        <a:srgbClr val="003764"/>
      </a:accent6>
      <a:hlink>
        <a:srgbClr val="A5779B"/>
      </a:hlink>
      <a:folHlink>
        <a:srgbClr val="6CAFB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cuh_template" id="{C852A580-9909-4E74-B75E-A2CADE4CF532}" vid="{1E504318-2E87-4F3D-85A2-CDD31EA14B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6411</TotalTime>
  <Words>1094</Words>
  <Application>Microsoft Macintosh PowerPoint</Application>
  <PresentationFormat>On-screen Show (4:3)</PresentationFormat>
  <Paragraphs>181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Cavolini</vt:lpstr>
      <vt:lpstr>Comic Sans MS</vt:lpstr>
      <vt:lpstr>Lucida Grande</vt:lpstr>
      <vt:lpstr>vcuh_cmh_8_6_15</vt:lpstr>
      <vt:lpstr>Enterprise Sonography Committee FY23 Annual Report   Radiologic Services Steering Committee</vt:lpstr>
      <vt:lpstr>Top Three Points</vt:lpstr>
      <vt:lpstr>#1 - POCUS Business Plan</vt:lpstr>
      <vt:lpstr>#2 - Compliance Plan Training</vt:lpstr>
      <vt:lpstr>#2 – Compliance Plan</vt:lpstr>
      <vt:lpstr>#2 – Compliance Plan Diagnostic Ultrasound Initiatives </vt:lpstr>
      <vt:lpstr>#3 – POCUS Data Review Order, Image Storage, &amp; Report Compliance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#3 – POCUS Data Review Professional and Technical Revenue Capture Review CERNER (historical) and EPIC</vt:lpstr>
      <vt:lpstr>PowerPoint Presentation</vt:lpstr>
      <vt:lpstr>PowerPoint Presentation</vt:lpstr>
      <vt:lpstr>PowerPoint Presentation</vt:lpstr>
      <vt:lpstr>PowerPoint Presentation</vt:lpstr>
      <vt:lpstr>Next Steps</vt:lpstr>
      <vt:lpstr>Next Steps</vt:lpstr>
      <vt:lpstr>Supporting Our Work</vt:lpstr>
      <vt:lpstr>Thank you  Questions!</vt:lpstr>
      <vt:lpstr>Appendix</vt:lpstr>
      <vt:lpstr>PowerPoint Presentation</vt:lpstr>
      <vt:lpstr>PowerPoint Presentation</vt:lpstr>
    </vt:vector>
  </TitlesOfParts>
  <Company>VCUHS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Edna Rensing</dc:creator>
  <cp:lastModifiedBy>David Evans</cp:lastModifiedBy>
  <cp:revision>263</cp:revision>
  <cp:lastPrinted>2020-09-30T19:23:14Z</cp:lastPrinted>
  <dcterms:created xsi:type="dcterms:W3CDTF">2015-09-10T17:56:17Z</dcterms:created>
  <dcterms:modified xsi:type="dcterms:W3CDTF">2023-10-03T13:11:30Z</dcterms:modified>
</cp:coreProperties>
</file>