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3684" r:id="rId2"/>
    <p:sldMasterId id="2147483696" r:id="rId3"/>
    <p:sldMasterId id="2147483708" r:id="rId4"/>
    <p:sldMasterId id="2147483720" r:id="rId5"/>
  </p:sldMasterIdLst>
  <p:sldIdLst>
    <p:sldId id="256" r:id="rId6"/>
    <p:sldId id="271" r:id="rId7"/>
    <p:sldId id="272" r:id="rId8"/>
    <p:sldId id="257" r:id="rId9"/>
    <p:sldId id="258" r:id="rId10"/>
    <p:sldId id="267" r:id="rId11"/>
    <p:sldId id="259" r:id="rId12"/>
    <p:sldId id="260" r:id="rId13"/>
    <p:sldId id="273" r:id="rId14"/>
    <p:sldId id="261" r:id="rId15"/>
    <p:sldId id="262" r:id="rId16"/>
    <p:sldId id="268" r:id="rId17"/>
    <p:sldId id="269" r:id="rId18"/>
    <p:sldId id="264" r:id="rId19"/>
    <p:sldId id="265" r:id="rId20"/>
    <p:sldId id="266" r:id="rId21"/>
    <p:sldId id="274" r:id="rId22"/>
    <p:sldId id="275"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260"/>
    <p:restoredTop sz="96291"/>
  </p:normalViewPr>
  <p:slideViewPr>
    <p:cSldViewPr snapToGrid="0" snapToObjects="1">
      <p:cViewPr varScale="1">
        <p:scale>
          <a:sx n="128" d="100"/>
          <a:sy n="128" d="100"/>
        </p:scale>
        <p:origin x="26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D4D765A-1D57-9A46-B1E1-A27BED35C7BF}" type="datetimeFigureOut">
              <a:rPr lang="en-US" smtClean="0"/>
              <a:t>7/26/23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82C171-0026-134A-9484-9A53C4A67E30}" type="slidenum">
              <a:rPr lang="en-US" smtClean="0"/>
              <a:t>‹#›</a:t>
            </a:fld>
            <a:endParaRPr lang="en-US"/>
          </a:p>
        </p:txBody>
      </p:sp>
    </p:spTree>
    <p:extLst>
      <p:ext uri="{BB962C8B-B14F-4D97-AF65-F5344CB8AC3E}">
        <p14:creationId xmlns:p14="http://schemas.microsoft.com/office/powerpoint/2010/main" val="35379966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D4D765A-1D57-9A46-B1E1-A27BED35C7BF}" type="datetimeFigureOut">
              <a:rPr lang="en-US" smtClean="0"/>
              <a:t>7/26/23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82C171-0026-134A-9484-9A53C4A67E30}" type="slidenum">
              <a:rPr lang="en-US" smtClean="0"/>
              <a:t>‹#›</a:t>
            </a:fld>
            <a:endParaRPr lang="en-US"/>
          </a:p>
        </p:txBody>
      </p:sp>
    </p:spTree>
    <p:extLst>
      <p:ext uri="{BB962C8B-B14F-4D97-AF65-F5344CB8AC3E}">
        <p14:creationId xmlns:p14="http://schemas.microsoft.com/office/powerpoint/2010/main" val="27710120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D4D765A-1D57-9A46-B1E1-A27BED35C7BF}" type="datetimeFigureOut">
              <a:rPr lang="en-US" smtClean="0"/>
              <a:t>7/26/23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82C171-0026-134A-9484-9A53C4A67E30}" type="slidenum">
              <a:rPr lang="en-US" smtClean="0"/>
              <a:t>‹#›</a:t>
            </a:fld>
            <a:endParaRPr lang="en-US"/>
          </a:p>
        </p:txBody>
      </p:sp>
    </p:spTree>
    <p:extLst>
      <p:ext uri="{BB962C8B-B14F-4D97-AF65-F5344CB8AC3E}">
        <p14:creationId xmlns:p14="http://schemas.microsoft.com/office/powerpoint/2010/main" val="28723218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D4D765A-1D57-9A46-B1E1-A27BED35C7BF}" type="datetimeFigureOut">
              <a:rPr lang="en-US" smtClean="0"/>
              <a:t>7/26/23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82C171-0026-134A-9484-9A53C4A67E30}" type="slidenum">
              <a:rPr lang="en-US" smtClean="0"/>
              <a:t>‹#›</a:t>
            </a:fld>
            <a:endParaRPr lang="en-US"/>
          </a:p>
        </p:txBody>
      </p:sp>
    </p:spTree>
    <p:extLst>
      <p:ext uri="{BB962C8B-B14F-4D97-AF65-F5344CB8AC3E}">
        <p14:creationId xmlns:p14="http://schemas.microsoft.com/office/powerpoint/2010/main" val="28575817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D4D765A-1D57-9A46-B1E1-A27BED35C7BF}" type="datetimeFigureOut">
              <a:rPr lang="en-US" smtClean="0"/>
              <a:t>7/26/23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B82C171-0026-134A-9484-9A53C4A67E30}" type="slidenum">
              <a:rPr lang="en-US" smtClean="0"/>
              <a:t>‹#›</a:t>
            </a:fld>
            <a:endParaRPr lang="en-US"/>
          </a:p>
        </p:txBody>
      </p:sp>
    </p:spTree>
    <p:extLst>
      <p:ext uri="{BB962C8B-B14F-4D97-AF65-F5344CB8AC3E}">
        <p14:creationId xmlns:p14="http://schemas.microsoft.com/office/powerpoint/2010/main" val="21813135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D4D765A-1D57-9A46-B1E1-A27BED35C7BF}" type="datetimeFigureOut">
              <a:rPr lang="en-US" smtClean="0"/>
              <a:t>7/26/23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B82C171-0026-134A-9484-9A53C4A67E30}" type="slidenum">
              <a:rPr lang="en-US" smtClean="0"/>
              <a:t>‹#›</a:t>
            </a:fld>
            <a:endParaRPr lang="en-US"/>
          </a:p>
        </p:txBody>
      </p:sp>
    </p:spTree>
    <p:extLst>
      <p:ext uri="{BB962C8B-B14F-4D97-AF65-F5344CB8AC3E}">
        <p14:creationId xmlns:p14="http://schemas.microsoft.com/office/powerpoint/2010/main" val="23848934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4D765A-1D57-9A46-B1E1-A27BED35C7BF}" type="datetimeFigureOut">
              <a:rPr lang="en-US" smtClean="0"/>
              <a:t>7/26/23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B82C171-0026-134A-9484-9A53C4A67E30}" type="slidenum">
              <a:rPr lang="en-US" smtClean="0"/>
              <a:t>‹#›</a:t>
            </a:fld>
            <a:endParaRPr lang="en-US"/>
          </a:p>
        </p:txBody>
      </p:sp>
    </p:spTree>
    <p:extLst>
      <p:ext uri="{BB962C8B-B14F-4D97-AF65-F5344CB8AC3E}">
        <p14:creationId xmlns:p14="http://schemas.microsoft.com/office/powerpoint/2010/main" val="2317525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D4D765A-1D57-9A46-B1E1-A27BED35C7BF}" type="datetimeFigureOut">
              <a:rPr lang="en-US" smtClean="0"/>
              <a:t>7/26/23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82C171-0026-134A-9484-9A53C4A67E30}" type="slidenum">
              <a:rPr lang="en-US" smtClean="0"/>
              <a:t>‹#›</a:t>
            </a:fld>
            <a:endParaRPr lang="en-US"/>
          </a:p>
        </p:txBody>
      </p:sp>
    </p:spTree>
    <p:extLst>
      <p:ext uri="{BB962C8B-B14F-4D97-AF65-F5344CB8AC3E}">
        <p14:creationId xmlns:p14="http://schemas.microsoft.com/office/powerpoint/2010/main" val="3789477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D4D765A-1D57-9A46-B1E1-A27BED35C7BF}" type="datetimeFigureOut">
              <a:rPr lang="en-US" smtClean="0"/>
              <a:t>7/26/23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82C171-0026-134A-9484-9A53C4A67E30}" type="slidenum">
              <a:rPr lang="en-US" smtClean="0"/>
              <a:t>‹#›</a:t>
            </a:fld>
            <a:endParaRPr lang="en-US"/>
          </a:p>
        </p:txBody>
      </p:sp>
    </p:spTree>
    <p:extLst>
      <p:ext uri="{BB962C8B-B14F-4D97-AF65-F5344CB8AC3E}">
        <p14:creationId xmlns:p14="http://schemas.microsoft.com/office/powerpoint/2010/main" val="33587508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D4D765A-1D57-9A46-B1E1-A27BED35C7BF}" type="datetimeFigureOut">
              <a:rPr lang="en-US" smtClean="0"/>
              <a:t>7/26/23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82C171-0026-134A-9484-9A53C4A67E30}" type="slidenum">
              <a:rPr lang="en-US" smtClean="0"/>
              <a:t>‹#›</a:t>
            </a:fld>
            <a:endParaRPr lang="en-US"/>
          </a:p>
        </p:txBody>
      </p:sp>
    </p:spTree>
    <p:extLst>
      <p:ext uri="{BB962C8B-B14F-4D97-AF65-F5344CB8AC3E}">
        <p14:creationId xmlns:p14="http://schemas.microsoft.com/office/powerpoint/2010/main" val="1322605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D4D765A-1D57-9A46-B1E1-A27BED35C7BF}" type="datetimeFigureOut">
              <a:rPr lang="en-US" smtClean="0"/>
              <a:t>7/26/23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82C171-0026-134A-9484-9A53C4A67E30}" type="slidenum">
              <a:rPr lang="en-US" smtClean="0"/>
              <a:t>‹#›</a:t>
            </a:fld>
            <a:endParaRPr lang="en-US"/>
          </a:p>
        </p:txBody>
      </p:sp>
    </p:spTree>
    <p:extLst>
      <p:ext uri="{BB962C8B-B14F-4D97-AF65-F5344CB8AC3E}">
        <p14:creationId xmlns:p14="http://schemas.microsoft.com/office/powerpoint/2010/main" val="36072652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7B72C25-5701-3F4E-AA99-FF1B743139FB}" type="datetimeFigureOut">
              <a:rPr lang="en-US" smtClean="0"/>
              <a:t>7/26/23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4C5A33-C29E-EC41-9EB0-4AAD769D0141}" type="slidenum">
              <a:rPr lang="en-US" smtClean="0"/>
              <a:t>‹#›</a:t>
            </a:fld>
            <a:endParaRPr lang="en-US"/>
          </a:p>
        </p:txBody>
      </p:sp>
    </p:spTree>
    <p:extLst>
      <p:ext uri="{BB962C8B-B14F-4D97-AF65-F5344CB8AC3E}">
        <p14:creationId xmlns:p14="http://schemas.microsoft.com/office/powerpoint/2010/main" val="3320809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7B72C25-5701-3F4E-AA99-FF1B743139FB}" type="datetimeFigureOut">
              <a:rPr lang="en-US" smtClean="0"/>
              <a:t>7/26/23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4C5A33-C29E-EC41-9EB0-4AAD769D0141}" type="slidenum">
              <a:rPr lang="en-US" smtClean="0"/>
              <a:t>‹#›</a:t>
            </a:fld>
            <a:endParaRPr lang="en-US"/>
          </a:p>
        </p:txBody>
      </p:sp>
    </p:spTree>
    <p:extLst>
      <p:ext uri="{BB962C8B-B14F-4D97-AF65-F5344CB8AC3E}">
        <p14:creationId xmlns:p14="http://schemas.microsoft.com/office/powerpoint/2010/main" val="6774810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7B72C25-5701-3F4E-AA99-FF1B743139FB}" type="datetimeFigureOut">
              <a:rPr lang="en-US" smtClean="0"/>
              <a:t>7/26/23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4C5A33-C29E-EC41-9EB0-4AAD769D0141}" type="slidenum">
              <a:rPr lang="en-US" smtClean="0"/>
              <a:t>‹#›</a:t>
            </a:fld>
            <a:endParaRPr lang="en-US"/>
          </a:p>
        </p:txBody>
      </p:sp>
    </p:spTree>
    <p:extLst>
      <p:ext uri="{BB962C8B-B14F-4D97-AF65-F5344CB8AC3E}">
        <p14:creationId xmlns:p14="http://schemas.microsoft.com/office/powerpoint/2010/main" val="21653779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7B72C25-5701-3F4E-AA99-FF1B743139FB}" type="datetimeFigureOut">
              <a:rPr lang="en-US" smtClean="0"/>
              <a:t>7/26/23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4C5A33-C29E-EC41-9EB0-4AAD769D0141}" type="slidenum">
              <a:rPr lang="en-US" smtClean="0"/>
              <a:t>‹#›</a:t>
            </a:fld>
            <a:endParaRPr lang="en-US"/>
          </a:p>
        </p:txBody>
      </p:sp>
    </p:spTree>
    <p:extLst>
      <p:ext uri="{BB962C8B-B14F-4D97-AF65-F5344CB8AC3E}">
        <p14:creationId xmlns:p14="http://schemas.microsoft.com/office/powerpoint/2010/main" val="40723213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7B72C25-5701-3F4E-AA99-FF1B743139FB}" type="datetimeFigureOut">
              <a:rPr lang="en-US" smtClean="0"/>
              <a:t>7/26/23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74C5A33-C29E-EC41-9EB0-4AAD769D0141}" type="slidenum">
              <a:rPr lang="en-US" smtClean="0"/>
              <a:t>‹#›</a:t>
            </a:fld>
            <a:endParaRPr lang="en-US"/>
          </a:p>
        </p:txBody>
      </p:sp>
    </p:spTree>
    <p:extLst>
      <p:ext uri="{BB962C8B-B14F-4D97-AF65-F5344CB8AC3E}">
        <p14:creationId xmlns:p14="http://schemas.microsoft.com/office/powerpoint/2010/main" val="25638549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7B72C25-5701-3F4E-AA99-FF1B743139FB}" type="datetimeFigureOut">
              <a:rPr lang="en-US" smtClean="0"/>
              <a:t>7/26/23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74C5A33-C29E-EC41-9EB0-4AAD769D0141}" type="slidenum">
              <a:rPr lang="en-US" smtClean="0"/>
              <a:t>‹#›</a:t>
            </a:fld>
            <a:endParaRPr lang="en-US"/>
          </a:p>
        </p:txBody>
      </p:sp>
    </p:spTree>
    <p:extLst>
      <p:ext uri="{BB962C8B-B14F-4D97-AF65-F5344CB8AC3E}">
        <p14:creationId xmlns:p14="http://schemas.microsoft.com/office/powerpoint/2010/main" val="33163944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B72C25-5701-3F4E-AA99-FF1B743139FB}" type="datetimeFigureOut">
              <a:rPr lang="en-US" smtClean="0"/>
              <a:t>7/26/23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74C5A33-C29E-EC41-9EB0-4AAD769D0141}" type="slidenum">
              <a:rPr lang="en-US" smtClean="0"/>
              <a:t>‹#›</a:t>
            </a:fld>
            <a:endParaRPr lang="en-US"/>
          </a:p>
        </p:txBody>
      </p:sp>
    </p:spTree>
    <p:extLst>
      <p:ext uri="{BB962C8B-B14F-4D97-AF65-F5344CB8AC3E}">
        <p14:creationId xmlns:p14="http://schemas.microsoft.com/office/powerpoint/2010/main" val="14894069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B72C25-5701-3F4E-AA99-FF1B743139FB}" type="datetimeFigureOut">
              <a:rPr lang="en-US" smtClean="0"/>
              <a:t>7/26/23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4C5A33-C29E-EC41-9EB0-4AAD769D0141}" type="slidenum">
              <a:rPr lang="en-US" smtClean="0"/>
              <a:t>‹#›</a:t>
            </a:fld>
            <a:endParaRPr lang="en-US"/>
          </a:p>
        </p:txBody>
      </p:sp>
    </p:spTree>
    <p:extLst>
      <p:ext uri="{BB962C8B-B14F-4D97-AF65-F5344CB8AC3E}">
        <p14:creationId xmlns:p14="http://schemas.microsoft.com/office/powerpoint/2010/main" val="20573854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B72C25-5701-3F4E-AA99-FF1B743139FB}" type="datetimeFigureOut">
              <a:rPr lang="en-US" smtClean="0"/>
              <a:t>7/26/23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4C5A33-C29E-EC41-9EB0-4AAD769D0141}" type="slidenum">
              <a:rPr lang="en-US" smtClean="0"/>
              <a:t>‹#›</a:t>
            </a:fld>
            <a:endParaRPr lang="en-US"/>
          </a:p>
        </p:txBody>
      </p:sp>
    </p:spTree>
    <p:extLst>
      <p:ext uri="{BB962C8B-B14F-4D97-AF65-F5344CB8AC3E}">
        <p14:creationId xmlns:p14="http://schemas.microsoft.com/office/powerpoint/2010/main" val="31869765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7B72C25-5701-3F4E-AA99-FF1B743139FB}" type="datetimeFigureOut">
              <a:rPr lang="en-US" smtClean="0"/>
              <a:t>7/26/23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4C5A33-C29E-EC41-9EB0-4AAD769D0141}" type="slidenum">
              <a:rPr lang="en-US" smtClean="0"/>
              <a:t>‹#›</a:t>
            </a:fld>
            <a:endParaRPr lang="en-US"/>
          </a:p>
        </p:txBody>
      </p:sp>
    </p:spTree>
    <p:extLst>
      <p:ext uri="{BB962C8B-B14F-4D97-AF65-F5344CB8AC3E}">
        <p14:creationId xmlns:p14="http://schemas.microsoft.com/office/powerpoint/2010/main" val="23423680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7B72C25-5701-3F4E-AA99-FF1B743139FB}" type="datetimeFigureOut">
              <a:rPr lang="en-US" smtClean="0"/>
              <a:t>7/26/23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4C5A33-C29E-EC41-9EB0-4AAD769D0141}" type="slidenum">
              <a:rPr lang="en-US" smtClean="0"/>
              <a:t>‹#›</a:t>
            </a:fld>
            <a:endParaRPr lang="en-US"/>
          </a:p>
        </p:txBody>
      </p:sp>
    </p:spTree>
    <p:extLst>
      <p:ext uri="{BB962C8B-B14F-4D97-AF65-F5344CB8AC3E}">
        <p14:creationId xmlns:p14="http://schemas.microsoft.com/office/powerpoint/2010/main" val="40978856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4016B6D-B5AA-6041-9109-76746BADA019}" type="datetimeFigureOut">
              <a:rPr lang="en-US" smtClean="0"/>
              <a:t>7/26/23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3F6261-35E1-AD4B-97AC-EC2B0486B344}" type="slidenum">
              <a:rPr lang="en-US" smtClean="0"/>
              <a:t>‹#›</a:t>
            </a:fld>
            <a:endParaRPr lang="en-US"/>
          </a:p>
        </p:txBody>
      </p:sp>
    </p:spTree>
    <p:extLst>
      <p:ext uri="{BB962C8B-B14F-4D97-AF65-F5344CB8AC3E}">
        <p14:creationId xmlns:p14="http://schemas.microsoft.com/office/powerpoint/2010/main" val="10541246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016B6D-B5AA-6041-9109-76746BADA019}" type="datetimeFigureOut">
              <a:rPr lang="en-US" smtClean="0"/>
              <a:t>7/26/23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3F6261-35E1-AD4B-97AC-EC2B0486B344}" type="slidenum">
              <a:rPr lang="en-US" smtClean="0"/>
              <a:t>‹#›</a:t>
            </a:fld>
            <a:endParaRPr lang="en-US"/>
          </a:p>
        </p:txBody>
      </p:sp>
    </p:spTree>
    <p:extLst>
      <p:ext uri="{BB962C8B-B14F-4D97-AF65-F5344CB8AC3E}">
        <p14:creationId xmlns:p14="http://schemas.microsoft.com/office/powerpoint/2010/main" val="20895212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4016B6D-B5AA-6041-9109-76746BADA019}" type="datetimeFigureOut">
              <a:rPr lang="en-US" smtClean="0"/>
              <a:t>7/26/23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3F6261-35E1-AD4B-97AC-EC2B0486B344}" type="slidenum">
              <a:rPr lang="en-US" smtClean="0"/>
              <a:t>‹#›</a:t>
            </a:fld>
            <a:endParaRPr lang="en-US"/>
          </a:p>
        </p:txBody>
      </p:sp>
    </p:spTree>
    <p:extLst>
      <p:ext uri="{BB962C8B-B14F-4D97-AF65-F5344CB8AC3E}">
        <p14:creationId xmlns:p14="http://schemas.microsoft.com/office/powerpoint/2010/main" val="18662444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4016B6D-B5AA-6041-9109-76746BADA019}" type="datetimeFigureOut">
              <a:rPr lang="en-US" smtClean="0"/>
              <a:t>7/26/23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3F6261-35E1-AD4B-97AC-EC2B0486B344}" type="slidenum">
              <a:rPr lang="en-US" smtClean="0"/>
              <a:t>‹#›</a:t>
            </a:fld>
            <a:endParaRPr lang="en-US"/>
          </a:p>
        </p:txBody>
      </p:sp>
    </p:spTree>
    <p:extLst>
      <p:ext uri="{BB962C8B-B14F-4D97-AF65-F5344CB8AC3E}">
        <p14:creationId xmlns:p14="http://schemas.microsoft.com/office/powerpoint/2010/main" val="28178625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4016B6D-B5AA-6041-9109-76746BADA019}" type="datetimeFigureOut">
              <a:rPr lang="en-US" smtClean="0"/>
              <a:t>7/26/23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C3F6261-35E1-AD4B-97AC-EC2B0486B344}" type="slidenum">
              <a:rPr lang="en-US" smtClean="0"/>
              <a:t>‹#›</a:t>
            </a:fld>
            <a:endParaRPr lang="en-US"/>
          </a:p>
        </p:txBody>
      </p:sp>
    </p:spTree>
    <p:extLst>
      <p:ext uri="{BB962C8B-B14F-4D97-AF65-F5344CB8AC3E}">
        <p14:creationId xmlns:p14="http://schemas.microsoft.com/office/powerpoint/2010/main" val="5146055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4016B6D-B5AA-6041-9109-76746BADA019}" type="datetimeFigureOut">
              <a:rPr lang="en-US" smtClean="0"/>
              <a:t>7/26/23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C3F6261-35E1-AD4B-97AC-EC2B0486B344}" type="slidenum">
              <a:rPr lang="en-US" smtClean="0"/>
              <a:t>‹#›</a:t>
            </a:fld>
            <a:endParaRPr lang="en-US"/>
          </a:p>
        </p:txBody>
      </p:sp>
    </p:spTree>
    <p:extLst>
      <p:ext uri="{BB962C8B-B14F-4D97-AF65-F5344CB8AC3E}">
        <p14:creationId xmlns:p14="http://schemas.microsoft.com/office/powerpoint/2010/main" val="88669589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016B6D-B5AA-6041-9109-76746BADA019}" type="datetimeFigureOut">
              <a:rPr lang="en-US" smtClean="0"/>
              <a:t>7/26/23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C3F6261-35E1-AD4B-97AC-EC2B0486B344}" type="slidenum">
              <a:rPr lang="en-US" smtClean="0"/>
              <a:t>‹#›</a:t>
            </a:fld>
            <a:endParaRPr lang="en-US"/>
          </a:p>
        </p:txBody>
      </p:sp>
    </p:spTree>
    <p:extLst>
      <p:ext uri="{BB962C8B-B14F-4D97-AF65-F5344CB8AC3E}">
        <p14:creationId xmlns:p14="http://schemas.microsoft.com/office/powerpoint/2010/main" val="12130618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4016B6D-B5AA-6041-9109-76746BADA019}" type="datetimeFigureOut">
              <a:rPr lang="en-US" smtClean="0"/>
              <a:t>7/26/23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3F6261-35E1-AD4B-97AC-EC2B0486B344}" type="slidenum">
              <a:rPr lang="en-US" smtClean="0"/>
              <a:t>‹#›</a:t>
            </a:fld>
            <a:endParaRPr lang="en-US"/>
          </a:p>
        </p:txBody>
      </p:sp>
    </p:spTree>
    <p:extLst>
      <p:ext uri="{BB962C8B-B14F-4D97-AF65-F5344CB8AC3E}">
        <p14:creationId xmlns:p14="http://schemas.microsoft.com/office/powerpoint/2010/main" val="163367869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4016B6D-B5AA-6041-9109-76746BADA019}" type="datetimeFigureOut">
              <a:rPr lang="en-US" smtClean="0"/>
              <a:t>7/26/23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3F6261-35E1-AD4B-97AC-EC2B0486B344}" type="slidenum">
              <a:rPr lang="en-US" smtClean="0"/>
              <a:t>‹#›</a:t>
            </a:fld>
            <a:endParaRPr lang="en-US"/>
          </a:p>
        </p:txBody>
      </p:sp>
    </p:spTree>
    <p:extLst>
      <p:ext uri="{BB962C8B-B14F-4D97-AF65-F5344CB8AC3E}">
        <p14:creationId xmlns:p14="http://schemas.microsoft.com/office/powerpoint/2010/main" val="26907094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016B6D-B5AA-6041-9109-76746BADA019}" type="datetimeFigureOut">
              <a:rPr lang="en-US" smtClean="0"/>
              <a:t>7/26/23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3F6261-35E1-AD4B-97AC-EC2B0486B344}" type="slidenum">
              <a:rPr lang="en-US" smtClean="0"/>
              <a:t>‹#›</a:t>
            </a:fld>
            <a:endParaRPr lang="en-US"/>
          </a:p>
        </p:txBody>
      </p:sp>
    </p:spTree>
    <p:extLst>
      <p:ext uri="{BB962C8B-B14F-4D97-AF65-F5344CB8AC3E}">
        <p14:creationId xmlns:p14="http://schemas.microsoft.com/office/powerpoint/2010/main" val="21929177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016B6D-B5AA-6041-9109-76746BADA019}" type="datetimeFigureOut">
              <a:rPr lang="en-US" smtClean="0"/>
              <a:t>7/26/23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3F6261-35E1-AD4B-97AC-EC2B0486B344}" type="slidenum">
              <a:rPr lang="en-US" smtClean="0"/>
              <a:t>‹#›</a:t>
            </a:fld>
            <a:endParaRPr lang="en-US"/>
          </a:p>
        </p:txBody>
      </p:sp>
    </p:spTree>
    <p:extLst>
      <p:ext uri="{BB962C8B-B14F-4D97-AF65-F5344CB8AC3E}">
        <p14:creationId xmlns:p14="http://schemas.microsoft.com/office/powerpoint/2010/main" val="18771768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D4D765A-1D57-9A46-B1E1-A27BED35C7BF}" type="datetimeFigureOut">
              <a:rPr lang="en-US" smtClean="0"/>
              <a:t>7/26/23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82C171-0026-134A-9484-9A53C4A67E30}" type="slidenum">
              <a:rPr lang="en-US" smtClean="0"/>
              <a:t>‹#›</a:t>
            </a:fld>
            <a:endParaRPr lang="en-US"/>
          </a:p>
        </p:txBody>
      </p:sp>
    </p:spTree>
    <p:extLst>
      <p:ext uri="{BB962C8B-B14F-4D97-AF65-F5344CB8AC3E}">
        <p14:creationId xmlns:p14="http://schemas.microsoft.com/office/powerpoint/2010/main" val="140014961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D4D765A-1D57-9A46-B1E1-A27BED35C7BF}" type="datetimeFigureOut">
              <a:rPr lang="en-US" smtClean="0"/>
              <a:t>7/26/23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82C171-0026-134A-9484-9A53C4A67E30}" type="slidenum">
              <a:rPr lang="en-US" smtClean="0"/>
              <a:t>‹#›</a:t>
            </a:fld>
            <a:endParaRPr lang="en-US"/>
          </a:p>
        </p:txBody>
      </p:sp>
    </p:spTree>
    <p:extLst>
      <p:ext uri="{BB962C8B-B14F-4D97-AF65-F5344CB8AC3E}">
        <p14:creationId xmlns:p14="http://schemas.microsoft.com/office/powerpoint/2010/main" val="184743281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D4D765A-1D57-9A46-B1E1-A27BED35C7BF}" type="datetimeFigureOut">
              <a:rPr lang="en-US" smtClean="0"/>
              <a:t>7/26/23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82C171-0026-134A-9484-9A53C4A67E30}" type="slidenum">
              <a:rPr lang="en-US" smtClean="0"/>
              <a:t>‹#›</a:t>
            </a:fld>
            <a:endParaRPr lang="en-US"/>
          </a:p>
        </p:txBody>
      </p:sp>
    </p:spTree>
    <p:extLst>
      <p:ext uri="{BB962C8B-B14F-4D97-AF65-F5344CB8AC3E}">
        <p14:creationId xmlns:p14="http://schemas.microsoft.com/office/powerpoint/2010/main" val="162859530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D4D765A-1D57-9A46-B1E1-A27BED35C7BF}" type="datetimeFigureOut">
              <a:rPr lang="en-US" smtClean="0"/>
              <a:t>7/26/23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82C171-0026-134A-9484-9A53C4A67E30}" type="slidenum">
              <a:rPr lang="en-US" smtClean="0"/>
              <a:t>‹#›</a:t>
            </a:fld>
            <a:endParaRPr lang="en-US"/>
          </a:p>
        </p:txBody>
      </p:sp>
    </p:spTree>
    <p:extLst>
      <p:ext uri="{BB962C8B-B14F-4D97-AF65-F5344CB8AC3E}">
        <p14:creationId xmlns:p14="http://schemas.microsoft.com/office/powerpoint/2010/main" val="28286888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D4D765A-1D57-9A46-B1E1-A27BED35C7BF}" type="datetimeFigureOut">
              <a:rPr lang="en-US" smtClean="0"/>
              <a:t>7/26/23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B82C171-0026-134A-9484-9A53C4A67E30}" type="slidenum">
              <a:rPr lang="en-US" smtClean="0"/>
              <a:t>‹#›</a:t>
            </a:fld>
            <a:endParaRPr lang="en-US"/>
          </a:p>
        </p:txBody>
      </p:sp>
    </p:spTree>
    <p:extLst>
      <p:ext uri="{BB962C8B-B14F-4D97-AF65-F5344CB8AC3E}">
        <p14:creationId xmlns:p14="http://schemas.microsoft.com/office/powerpoint/2010/main" val="10286859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D4D765A-1D57-9A46-B1E1-A27BED35C7BF}" type="datetimeFigureOut">
              <a:rPr lang="en-US" smtClean="0"/>
              <a:t>7/26/23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B82C171-0026-134A-9484-9A53C4A67E30}" type="slidenum">
              <a:rPr lang="en-US" smtClean="0"/>
              <a:t>‹#›</a:t>
            </a:fld>
            <a:endParaRPr lang="en-US"/>
          </a:p>
        </p:txBody>
      </p:sp>
    </p:spTree>
    <p:extLst>
      <p:ext uri="{BB962C8B-B14F-4D97-AF65-F5344CB8AC3E}">
        <p14:creationId xmlns:p14="http://schemas.microsoft.com/office/powerpoint/2010/main" val="421273473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4D765A-1D57-9A46-B1E1-A27BED35C7BF}" type="datetimeFigureOut">
              <a:rPr lang="en-US" smtClean="0"/>
              <a:t>7/26/23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B82C171-0026-134A-9484-9A53C4A67E30}" type="slidenum">
              <a:rPr lang="en-US" smtClean="0"/>
              <a:t>‹#›</a:t>
            </a:fld>
            <a:endParaRPr lang="en-US"/>
          </a:p>
        </p:txBody>
      </p:sp>
    </p:spTree>
    <p:extLst>
      <p:ext uri="{BB962C8B-B14F-4D97-AF65-F5344CB8AC3E}">
        <p14:creationId xmlns:p14="http://schemas.microsoft.com/office/powerpoint/2010/main" val="392834114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D4D765A-1D57-9A46-B1E1-A27BED35C7BF}" type="datetimeFigureOut">
              <a:rPr lang="en-US" smtClean="0"/>
              <a:t>7/26/23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82C171-0026-134A-9484-9A53C4A67E30}" type="slidenum">
              <a:rPr lang="en-US" smtClean="0"/>
              <a:t>‹#›</a:t>
            </a:fld>
            <a:endParaRPr lang="en-US"/>
          </a:p>
        </p:txBody>
      </p:sp>
    </p:spTree>
    <p:extLst>
      <p:ext uri="{BB962C8B-B14F-4D97-AF65-F5344CB8AC3E}">
        <p14:creationId xmlns:p14="http://schemas.microsoft.com/office/powerpoint/2010/main" val="15517335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D4D765A-1D57-9A46-B1E1-A27BED35C7BF}" type="datetimeFigureOut">
              <a:rPr lang="en-US" smtClean="0"/>
              <a:t>7/26/23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82C171-0026-134A-9484-9A53C4A67E30}" type="slidenum">
              <a:rPr lang="en-US" smtClean="0"/>
              <a:t>‹#›</a:t>
            </a:fld>
            <a:endParaRPr lang="en-US"/>
          </a:p>
        </p:txBody>
      </p:sp>
    </p:spTree>
    <p:extLst>
      <p:ext uri="{BB962C8B-B14F-4D97-AF65-F5344CB8AC3E}">
        <p14:creationId xmlns:p14="http://schemas.microsoft.com/office/powerpoint/2010/main" val="161310004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D4D765A-1D57-9A46-B1E1-A27BED35C7BF}" type="datetimeFigureOut">
              <a:rPr lang="en-US" smtClean="0"/>
              <a:t>7/26/23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82C171-0026-134A-9484-9A53C4A67E30}" type="slidenum">
              <a:rPr lang="en-US" smtClean="0"/>
              <a:t>‹#›</a:t>
            </a:fld>
            <a:endParaRPr lang="en-US"/>
          </a:p>
        </p:txBody>
      </p:sp>
    </p:spTree>
    <p:extLst>
      <p:ext uri="{BB962C8B-B14F-4D97-AF65-F5344CB8AC3E}">
        <p14:creationId xmlns:p14="http://schemas.microsoft.com/office/powerpoint/2010/main" val="347205031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D4D765A-1D57-9A46-B1E1-A27BED35C7BF}" type="datetimeFigureOut">
              <a:rPr lang="en-US" smtClean="0"/>
              <a:t>7/26/23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82C171-0026-134A-9484-9A53C4A67E30}" type="slidenum">
              <a:rPr lang="en-US" smtClean="0"/>
              <a:t>‹#›</a:t>
            </a:fld>
            <a:endParaRPr lang="en-US"/>
          </a:p>
        </p:txBody>
      </p:sp>
    </p:spTree>
    <p:extLst>
      <p:ext uri="{BB962C8B-B14F-4D97-AF65-F5344CB8AC3E}">
        <p14:creationId xmlns:p14="http://schemas.microsoft.com/office/powerpoint/2010/main" val="401915472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7B72C25-5701-3F4E-AA99-FF1B743139FB}" type="datetimeFigureOut">
              <a:rPr lang="en-US" smtClean="0"/>
              <a:t>7/26/23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4C5A33-C29E-EC41-9EB0-4AAD769D0141}" type="slidenum">
              <a:rPr lang="en-US" smtClean="0"/>
              <a:t>‹#›</a:t>
            </a:fld>
            <a:endParaRPr lang="en-US"/>
          </a:p>
        </p:txBody>
      </p:sp>
    </p:spTree>
    <p:extLst>
      <p:ext uri="{BB962C8B-B14F-4D97-AF65-F5344CB8AC3E}">
        <p14:creationId xmlns:p14="http://schemas.microsoft.com/office/powerpoint/2010/main" val="392167799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7B72C25-5701-3F4E-AA99-FF1B743139FB}" type="datetimeFigureOut">
              <a:rPr lang="en-US" smtClean="0"/>
              <a:t>7/26/23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4C5A33-C29E-EC41-9EB0-4AAD769D0141}" type="slidenum">
              <a:rPr lang="en-US" smtClean="0"/>
              <a:t>‹#›</a:t>
            </a:fld>
            <a:endParaRPr lang="en-US"/>
          </a:p>
        </p:txBody>
      </p:sp>
    </p:spTree>
    <p:extLst>
      <p:ext uri="{BB962C8B-B14F-4D97-AF65-F5344CB8AC3E}">
        <p14:creationId xmlns:p14="http://schemas.microsoft.com/office/powerpoint/2010/main" val="339542984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7B72C25-5701-3F4E-AA99-FF1B743139FB}" type="datetimeFigureOut">
              <a:rPr lang="en-US" smtClean="0"/>
              <a:t>7/26/23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4C5A33-C29E-EC41-9EB0-4AAD769D0141}" type="slidenum">
              <a:rPr lang="en-US" smtClean="0"/>
              <a:t>‹#›</a:t>
            </a:fld>
            <a:endParaRPr lang="en-US"/>
          </a:p>
        </p:txBody>
      </p:sp>
    </p:spTree>
    <p:extLst>
      <p:ext uri="{BB962C8B-B14F-4D97-AF65-F5344CB8AC3E}">
        <p14:creationId xmlns:p14="http://schemas.microsoft.com/office/powerpoint/2010/main" val="283120129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7B72C25-5701-3F4E-AA99-FF1B743139FB}" type="datetimeFigureOut">
              <a:rPr lang="en-US" smtClean="0"/>
              <a:t>7/26/23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4C5A33-C29E-EC41-9EB0-4AAD769D0141}" type="slidenum">
              <a:rPr lang="en-US" smtClean="0"/>
              <a:t>‹#›</a:t>
            </a:fld>
            <a:endParaRPr lang="en-US"/>
          </a:p>
        </p:txBody>
      </p:sp>
    </p:spTree>
    <p:extLst>
      <p:ext uri="{BB962C8B-B14F-4D97-AF65-F5344CB8AC3E}">
        <p14:creationId xmlns:p14="http://schemas.microsoft.com/office/powerpoint/2010/main" val="354789474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7B72C25-5701-3F4E-AA99-FF1B743139FB}" type="datetimeFigureOut">
              <a:rPr lang="en-US" smtClean="0"/>
              <a:t>7/26/23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74C5A33-C29E-EC41-9EB0-4AAD769D0141}" type="slidenum">
              <a:rPr lang="en-US" smtClean="0"/>
              <a:t>‹#›</a:t>
            </a:fld>
            <a:endParaRPr lang="en-US"/>
          </a:p>
        </p:txBody>
      </p:sp>
    </p:spTree>
    <p:extLst>
      <p:ext uri="{BB962C8B-B14F-4D97-AF65-F5344CB8AC3E}">
        <p14:creationId xmlns:p14="http://schemas.microsoft.com/office/powerpoint/2010/main" val="192921960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7B72C25-5701-3F4E-AA99-FF1B743139FB}" type="datetimeFigureOut">
              <a:rPr lang="en-US" smtClean="0"/>
              <a:t>7/26/23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74C5A33-C29E-EC41-9EB0-4AAD769D0141}" type="slidenum">
              <a:rPr lang="en-US" smtClean="0"/>
              <a:t>‹#›</a:t>
            </a:fld>
            <a:endParaRPr lang="en-US"/>
          </a:p>
        </p:txBody>
      </p:sp>
    </p:spTree>
    <p:extLst>
      <p:ext uri="{BB962C8B-B14F-4D97-AF65-F5344CB8AC3E}">
        <p14:creationId xmlns:p14="http://schemas.microsoft.com/office/powerpoint/2010/main" val="134432809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B72C25-5701-3F4E-AA99-FF1B743139FB}" type="datetimeFigureOut">
              <a:rPr lang="en-US" smtClean="0"/>
              <a:t>7/26/23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74C5A33-C29E-EC41-9EB0-4AAD769D0141}" type="slidenum">
              <a:rPr lang="en-US" smtClean="0"/>
              <a:t>‹#›</a:t>
            </a:fld>
            <a:endParaRPr lang="en-US"/>
          </a:p>
        </p:txBody>
      </p:sp>
    </p:spTree>
    <p:extLst>
      <p:ext uri="{BB962C8B-B14F-4D97-AF65-F5344CB8AC3E}">
        <p14:creationId xmlns:p14="http://schemas.microsoft.com/office/powerpoint/2010/main" val="1228594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B72C25-5701-3F4E-AA99-FF1B743139FB}" type="datetimeFigureOut">
              <a:rPr lang="en-US" smtClean="0"/>
              <a:t>7/26/23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4C5A33-C29E-EC41-9EB0-4AAD769D0141}" type="slidenum">
              <a:rPr lang="en-US" smtClean="0"/>
              <a:t>‹#›</a:t>
            </a:fld>
            <a:endParaRPr lang="en-US"/>
          </a:p>
        </p:txBody>
      </p:sp>
    </p:spTree>
    <p:extLst>
      <p:ext uri="{BB962C8B-B14F-4D97-AF65-F5344CB8AC3E}">
        <p14:creationId xmlns:p14="http://schemas.microsoft.com/office/powerpoint/2010/main" val="345976882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B72C25-5701-3F4E-AA99-FF1B743139FB}" type="datetimeFigureOut">
              <a:rPr lang="en-US" smtClean="0"/>
              <a:t>7/26/23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4C5A33-C29E-EC41-9EB0-4AAD769D0141}" type="slidenum">
              <a:rPr lang="en-US" smtClean="0"/>
              <a:t>‹#›</a:t>
            </a:fld>
            <a:endParaRPr lang="en-US"/>
          </a:p>
        </p:txBody>
      </p:sp>
    </p:spTree>
    <p:extLst>
      <p:ext uri="{BB962C8B-B14F-4D97-AF65-F5344CB8AC3E}">
        <p14:creationId xmlns:p14="http://schemas.microsoft.com/office/powerpoint/2010/main" val="99859070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7B72C25-5701-3F4E-AA99-FF1B743139FB}" type="datetimeFigureOut">
              <a:rPr lang="en-US" smtClean="0"/>
              <a:t>7/26/23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4C5A33-C29E-EC41-9EB0-4AAD769D0141}" type="slidenum">
              <a:rPr lang="en-US" smtClean="0"/>
              <a:t>‹#›</a:t>
            </a:fld>
            <a:endParaRPr lang="en-US"/>
          </a:p>
        </p:txBody>
      </p:sp>
    </p:spTree>
    <p:extLst>
      <p:ext uri="{BB962C8B-B14F-4D97-AF65-F5344CB8AC3E}">
        <p14:creationId xmlns:p14="http://schemas.microsoft.com/office/powerpoint/2010/main" val="348015428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7B72C25-5701-3F4E-AA99-FF1B743139FB}" type="datetimeFigureOut">
              <a:rPr lang="en-US" smtClean="0"/>
              <a:t>7/26/23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4C5A33-C29E-EC41-9EB0-4AAD769D0141}" type="slidenum">
              <a:rPr lang="en-US" smtClean="0"/>
              <a:t>‹#›</a:t>
            </a:fld>
            <a:endParaRPr lang="en-US"/>
          </a:p>
        </p:txBody>
      </p:sp>
    </p:spTree>
    <p:extLst>
      <p:ext uri="{BB962C8B-B14F-4D97-AF65-F5344CB8AC3E}">
        <p14:creationId xmlns:p14="http://schemas.microsoft.com/office/powerpoint/2010/main" val="23516687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4D765A-1D57-9A46-B1E1-A27BED35C7BF}" type="datetimeFigureOut">
              <a:rPr lang="en-US" smtClean="0"/>
              <a:t>7/26/23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82C171-0026-134A-9484-9A53C4A67E30}" type="slidenum">
              <a:rPr lang="en-US" smtClean="0"/>
              <a:t>‹#›</a:t>
            </a:fld>
            <a:endParaRPr lang="en-US"/>
          </a:p>
        </p:txBody>
      </p:sp>
    </p:spTree>
    <p:extLst>
      <p:ext uri="{BB962C8B-B14F-4D97-AF65-F5344CB8AC3E}">
        <p14:creationId xmlns:p14="http://schemas.microsoft.com/office/powerpoint/2010/main" val="226398839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B72C25-5701-3F4E-AA99-FF1B743139FB}" type="datetimeFigureOut">
              <a:rPr lang="en-US" smtClean="0"/>
              <a:t>7/26/23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4C5A33-C29E-EC41-9EB0-4AAD769D0141}" type="slidenum">
              <a:rPr lang="en-US" smtClean="0"/>
              <a:t>‹#›</a:t>
            </a:fld>
            <a:endParaRPr lang="en-US"/>
          </a:p>
        </p:txBody>
      </p:sp>
    </p:spTree>
    <p:extLst>
      <p:ext uri="{BB962C8B-B14F-4D97-AF65-F5344CB8AC3E}">
        <p14:creationId xmlns:p14="http://schemas.microsoft.com/office/powerpoint/2010/main" val="350175824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016B6D-B5AA-6041-9109-76746BADA019}" type="datetimeFigureOut">
              <a:rPr lang="en-US" smtClean="0"/>
              <a:t>7/26/23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3F6261-35E1-AD4B-97AC-EC2B0486B344}" type="slidenum">
              <a:rPr lang="en-US" smtClean="0"/>
              <a:t>‹#›</a:t>
            </a:fld>
            <a:endParaRPr lang="en-US"/>
          </a:p>
        </p:txBody>
      </p:sp>
      <p:pic>
        <p:nvPicPr>
          <p:cNvPr id="7" name="Picture 6" descr="logo small.jpg"/>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240976" y="5103424"/>
            <a:ext cx="1754576" cy="1754576"/>
          </a:xfrm>
          <a:prstGeom prst="rect">
            <a:avLst/>
          </a:prstGeom>
        </p:spPr>
      </p:pic>
      <p:cxnSp>
        <p:nvCxnSpPr>
          <p:cNvPr id="8" name="Straight Connector 7"/>
          <p:cNvCxnSpPr/>
          <p:nvPr/>
        </p:nvCxnSpPr>
        <p:spPr>
          <a:xfrm flipV="1">
            <a:off x="247414" y="164955"/>
            <a:ext cx="8609998" cy="49486"/>
          </a:xfrm>
          <a:prstGeom prst="line">
            <a:avLst/>
          </a:prstGeom>
          <a:ln w="57150" cmpd="sng">
            <a:solidFill>
              <a:srgbClr val="EBB82A"/>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V="1">
            <a:off x="247414" y="6651623"/>
            <a:ext cx="8609998" cy="49486"/>
          </a:xfrm>
          <a:prstGeom prst="line">
            <a:avLst/>
          </a:prstGeom>
          <a:ln w="57150" cmpd="sng">
            <a:solidFill>
              <a:srgbClr val="EBB82A"/>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85265252"/>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4D765A-1D57-9A46-B1E1-A27BED35C7BF}" type="datetimeFigureOut">
              <a:rPr lang="en-US" smtClean="0"/>
              <a:t>7/26/23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82C171-0026-134A-9484-9A53C4A67E30}" type="slidenum">
              <a:rPr lang="en-US" smtClean="0"/>
              <a:t>‹#›</a:t>
            </a:fld>
            <a:endParaRPr lang="en-US"/>
          </a:p>
        </p:txBody>
      </p:sp>
    </p:spTree>
    <p:extLst>
      <p:ext uri="{BB962C8B-B14F-4D97-AF65-F5344CB8AC3E}">
        <p14:creationId xmlns:p14="http://schemas.microsoft.com/office/powerpoint/2010/main" val="200393106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B72C25-5701-3F4E-AA99-FF1B743139FB}" type="datetimeFigureOut">
              <a:rPr lang="en-US" smtClean="0"/>
              <a:t>7/26/23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4C5A33-C29E-EC41-9EB0-4AAD769D0141}" type="slidenum">
              <a:rPr lang="en-US" smtClean="0"/>
              <a:t>‹#›</a:t>
            </a:fld>
            <a:endParaRPr lang="en-US"/>
          </a:p>
        </p:txBody>
      </p:sp>
    </p:spTree>
    <p:extLst>
      <p:ext uri="{BB962C8B-B14F-4D97-AF65-F5344CB8AC3E}">
        <p14:creationId xmlns:p14="http://schemas.microsoft.com/office/powerpoint/2010/main" val="321422597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hyperlink" Target="https://radiopaedia.org/articles/missing?article%5Btitle%5D=focal-zone&amp;lang=us" TargetMode="Externa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4.xml"/><Relationship Id="rId4" Type="http://schemas.openxmlformats.org/officeDocument/2006/relationships/image" Target="../media/image8.jpg"/></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37429-8644-124A-92A6-18B0A4079433}"/>
              </a:ext>
            </a:extLst>
          </p:cNvPr>
          <p:cNvSpPr>
            <a:spLocks noGrp="1"/>
          </p:cNvSpPr>
          <p:nvPr>
            <p:ph type="ctrTitle"/>
          </p:nvPr>
        </p:nvSpPr>
        <p:spPr>
          <a:xfrm>
            <a:off x="516835" y="937730"/>
            <a:ext cx="7772400" cy="1470025"/>
          </a:xfrm>
        </p:spPr>
        <p:txBody>
          <a:bodyPr/>
          <a:lstStyle/>
          <a:p>
            <a:r>
              <a:rPr lang="en-US" dirty="0"/>
              <a:t>SPI</a:t>
            </a:r>
          </a:p>
        </p:txBody>
      </p:sp>
      <p:pic>
        <p:nvPicPr>
          <p:cNvPr id="7" name="Picture 6">
            <a:extLst>
              <a:ext uri="{FF2B5EF4-FFF2-40B4-BE49-F238E27FC236}">
                <a16:creationId xmlns:a16="http://schemas.microsoft.com/office/drawing/2014/main" id="{2F71B2AF-7F7E-F448-859E-97A86AC1F633}"/>
              </a:ext>
            </a:extLst>
          </p:cNvPr>
          <p:cNvPicPr>
            <a:picLocks noChangeAspect="1"/>
          </p:cNvPicPr>
          <p:nvPr/>
        </p:nvPicPr>
        <p:blipFill>
          <a:blip r:embed="rId2"/>
          <a:stretch>
            <a:fillRect/>
          </a:stretch>
        </p:blipFill>
        <p:spPr>
          <a:xfrm>
            <a:off x="1098550" y="3035300"/>
            <a:ext cx="6946900" cy="787400"/>
          </a:xfrm>
          <a:prstGeom prst="rect">
            <a:avLst/>
          </a:prstGeom>
        </p:spPr>
      </p:pic>
    </p:spTree>
    <p:extLst>
      <p:ext uri="{BB962C8B-B14F-4D97-AF65-F5344CB8AC3E}">
        <p14:creationId xmlns:p14="http://schemas.microsoft.com/office/powerpoint/2010/main" val="25302045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F12A6-00ED-F185-FD96-A719A5EBFFB1}"/>
              </a:ext>
            </a:extLst>
          </p:cNvPr>
          <p:cNvSpPr>
            <a:spLocks noGrp="1"/>
          </p:cNvSpPr>
          <p:nvPr>
            <p:ph type="title"/>
          </p:nvPr>
        </p:nvSpPr>
        <p:spPr/>
        <p:txBody>
          <a:bodyPr/>
          <a:lstStyle/>
          <a:p>
            <a:r>
              <a:rPr lang="en-US" dirty="0"/>
              <a:t>Speed is not constant</a:t>
            </a:r>
          </a:p>
        </p:txBody>
      </p:sp>
      <p:pic>
        <p:nvPicPr>
          <p:cNvPr id="5" name="Content Placeholder 4" descr="Table&#10;&#10;Description automatically generated">
            <a:extLst>
              <a:ext uri="{FF2B5EF4-FFF2-40B4-BE49-F238E27FC236}">
                <a16:creationId xmlns:a16="http://schemas.microsoft.com/office/drawing/2014/main" id="{65968794-7914-7963-BF2A-0D9C85323117}"/>
              </a:ext>
            </a:extLst>
          </p:cNvPr>
          <p:cNvPicPr>
            <a:picLocks noGrp="1" noChangeAspect="1"/>
          </p:cNvPicPr>
          <p:nvPr>
            <p:ph idx="1"/>
          </p:nvPr>
        </p:nvPicPr>
        <p:blipFill>
          <a:blip r:embed="rId2"/>
          <a:stretch>
            <a:fillRect/>
          </a:stretch>
        </p:blipFill>
        <p:spPr>
          <a:xfrm>
            <a:off x="1709530" y="1417638"/>
            <a:ext cx="5982304" cy="5028072"/>
          </a:xfrm>
        </p:spPr>
      </p:pic>
    </p:spTree>
    <p:extLst>
      <p:ext uri="{BB962C8B-B14F-4D97-AF65-F5344CB8AC3E}">
        <p14:creationId xmlns:p14="http://schemas.microsoft.com/office/powerpoint/2010/main" val="8640793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D24E0-5EE7-BF4C-C5A5-48301FC0EFF8}"/>
              </a:ext>
            </a:extLst>
          </p:cNvPr>
          <p:cNvSpPr>
            <a:spLocks noGrp="1"/>
          </p:cNvSpPr>
          <p:nvPr>
            <p:ph type="title"/>
          </p:nvPr>
        </p:nvSpPr>
        <p:spPr/>
        <p:txBody>
          <a:bodyPr/>
          <a:lstStyle/>
          <a:p>
            <a:r>
              <a:rPr lang="en-US" dirty="0"/>
              <a:t>Speed displacement artifact</a:t>
            </a:r>
          </a:p>
        </p:txBody>
      </p:sp>
      <p:pic>
        <p:nvPicPr>
          <p:cNvPr id="5" name="Content Placeholder 4" descr="A picture containing text&#10;&#10;Description automatically generated">
            <a:extLst>
              <a:ext uri="{FF2B5EF4-FFF2-40B4-BE49-F238E27FC236}">
                <a16:creationId xmlns:a16="http://schemas.microsoft.com/office/drawing/2014/main" id="{943A3118-3383-E9E1-137F-768CAACFA015}"/>
              </a:ext>
            </a:extLst>
          </p:cNvPr>
          <p:cNvPicPr>
            <a:picLocks noGrp="1" noChangeAspect="1"/>
          </p:cNvPicPr>
          <p:nvPr>
            <p:ph idx="1"/>
          </p:nvPr>
        </p:nvPicPr>
        <p:blipFill>
          <a:blip r:embed="rId2"/>
          <a:stretch>
            <a:fillRect/>
          </a:stretch>
        </p:blipFill>
        <p:spPr>
          <a:xfrm>
            <a:off x="871516" y="1321904"/>
            <a:ext cx="6904011" cy="4525963"/>
          </a:xfrm>
        </p:spPr>
      </p:pic>
    </p:spTree>
    <p:extLst>
      <p:ext uri="{BB962C8B-B14F-4D97-AF65-F5344CB8AC3E}">
        <p14:creationId xmlns:p14="http://schemas.microsoft.com/office/powerpoint/2010/main" val="36679450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1267B-35FC-2B49-9483-52489ED5371C}"/>
              </a:ext>
            </a:extLst>
          </p:cNvPr>
          <p:cNvSpPr>
            <a:spLocks noGrp="1"/>
          </p:cNvSpPr>
          <p:nvPr>
            <p:ph type="title"/>
          </p:nvPr>
        </p:nvSpPr>
        <p:spPr>
          <a:xfrm>
            <a:off x="457200" y="364090"/>
            <a:ext cx="8229600" cy="1143000"/>
          </a:xfrm>
        </p:spPr>
        <p:txBody>
          <a:bodyPr/>
          <a:lstStyle/>
          <a:p>
            <a:r>
              <a:rPr lang="en-US" dirty="0"/>
              <a:t>Beam width artifact</a:t>
            </a:r>
          </a:p>
        </p:txBody>
      </p:sp>
      <p:sp>
        <p:nvSpPr>
          <p:cNvPr id="3" name="Content Placeholder 2">
            <a:extLst>
              <a:ext uri="{FF2B5EF4-FFF2-40B4-BE49-F238E27FC236}">
                <a16:creationId xmlns:a16="http://schemas.microsoft.com/office/drawing/2014/main" id="{58F97940-94A6-3D49-A93D-28F1A5ECC51A}"/>
              </a:ext>
            </a:extLst>
          </p:cNvPr>
          <p:cNvSpPr>
            <a:spLocks noGrp="1"/>
          </p:cNvSpPr>
          <p:nvPr>
            <p:ph idx="1"/>
          </p:nvPr>
        </p:nvSpPr>
        <p:spPr/>
        <p:txBody>
          <a:bodyPr>
            <a:normAutofit fontScale="70000" lnSpcReduction="20000"/>
          </a:bodyPr>
          <a:lstStyle/>
          <a:p>
            <a:r>
              <a:rPr lang="en-US" b="1" dirty="0"/>
              <a:t>Ultrasound</a:t>
            </a:r>
            <a:r>
              <a:rPr lang="en-US" dirty="0"/>
              <a:t> </a:t>
            </a:r>
            <a:r>
              <a:rPr lang="en-US" b="1" dirty="0"/>
              <a:t>beam width artifact</a:t>
            </a:r>
            <a:r>
              <a:rPr lang="en-US" dirty="0"/>
              <a:t> occurs when a reflective object located beyond the widened ultrasound beam, after the focal zone, creates false detectable echoes that are displayed as overlapping the structure of interest.</a:t>
            </a:r>
          </a:p>
          <a:p>
            <a:r>
              <a:rPr lang="en-US" dirty="0"/>
              <a:t>To understand this artifact, it is important to remember that the ultrasound beam is not uniform with depth, the main beam leaves the transducer with the same width as it, then narrows as it approaches the </a:t>
            </a:r>
            <a:r>
              <a:rPr lang="en-US" dirty="0">
                <a:hlinkClick r:id="rId2"/>
              </a:rPr>
              <a:t>focal zone</a:t>
            </a:r>
            <a:r>
              <a:rPr lang="en-US" dirty="0"/>
              <a:t> and widens again distal to this zone</a:t>
            </a:r>
            <a:r>
              <a:rPr lang="en-US" baseline="30000" dirty="0"/>
              <a:t> 1</a:t>
            </a:r>
            <a:r>
              <a:rPr lang="en-US" dirty="0"/>
              <a:t>. </a:t>
            </a:r>
          </a:p>
          <a:p>
            <a:r>
              <a:rPr lang="en-US" dirty="0"/>
              <a:t>Usually, it occurs when scanning an anechoic structure and some peripheral echoes are identified, i.e. gas bubbles in the duodenum simulating small gallstones and peripheric echoes in the bladder. </a:t>
            </a:r>
          </a:p>
          <a:p>
            <a:r>
              <a:rPr lang="en-US" dirty="0"/>
              <a:t>It is possible to avoid this artifact adjusting the focal zone to the depth level of interest and by placing the transducer at the center of the object being studied. </a:t>
            </a:r>
          </a:p>
          <a:p>
            <a:endParaRPr lang="en-US" dirty="0"/>
          </a:p>
        </p:txBody>
      </p:sp>
    </p:spTree>
    <p:extLst>
      <p:ext uri="{BB962C8B-B14F-4D97-AF65-F5344CB8AC3E}">
        <p14:creationId xmlns:p14="http://schemas.microsoft.com/office/powerpoint/2010/main" val="36801702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D1BADD37-BE73-694E-96BA-AC7BF1D5B8E0}"/>
              </a:ext>
            </a:extLst>
          </p:cNvPr>
          <p:cNvPicPr>
            <a:picLocks noChangeAspect="1"/>
          </p:cNvPicPr>
          <p:nvPr/>
        </p:nvPicPr>
        <p:blipFill>
          <a:blip r:embed="rId2"/>
          <a:stretch>
            <a:fillRect/>
          </a:stretch>
        </p:blipFill>
        <p:spPr>
          <a:xfrm>
            <a:off x="2731005" y="230204"/>
            <a:ext cx="3898395" cy="6397592"/>
          </a:xfrm>
          <a:prstGeom prst="rect">
            <a:avLst/>
          </a:prstGeom>
        </p:spPr>
      </p:pic>
    </p:spTree>
    <p:extLst>
      <p:ext uri="{BB962C8B-B14F-4D97-AF65-F5344CB8AC3E}">
        <p14:creationId xmlns:p14="http://schemas.microsoft.com/office/powerpoint/2010/main" val="39919681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266CA-0CBA-2443-A48F-8198C2DE07A2}"/>
              </a:ext>
            </a:extLst>
          </p:cNvPr>
          <p:cNvSpPr>
            <a:spLocks noGrp="1"/>
          </p:cNvSpPr>
          <p:nvPr>
            <p:ph type="title"/>
          </p:nvPr>
        </p:nvSpPr>
        <p:spPr/>
        <p:txBody>
          <a:bodyPr/>
          <a:lstStyle/>
          <a:p>
            <a:r>
              <a:rPr lang="en-US" dirty="0"/>
              <a:t>Spectral Broadening</a:t>
            </a:r>
          </a:p>
        </p:txBody>
      </p:sp>
      <p:sp>
        <p:nvSpPr>
          <p:cNvPr id="3" name="Content Placeholder 2">
            <a:extLst>
              <a:ext uri="{FF2B5EF4-FFF2-40B4-BE49-F238E27FC236}">
                <a16:creationId xmlns:a16="http://schemas.microsoft.com/office/drawing/2014/main" id="{1AABB8D7-0168-074A-842B-43D596A4651A}"/>
              </a:ext>
            </a:extLst>
          </p:cNvPr>
          <p:cNvSpPr>
            <a:spLocks noGrp="1"/>
          </p:cNvSpPr>
          <p:nvPr>
            <p:ph idx="1"/>
          </p:nvPr>
        </p:nvSpPr>
        <p:spPr/>
        <p:txBody>
          <a:bodyPr>
            <a:normAutofit fontScale="92500" lnSpcReduction="10000"/>
          </a:bodyPr>
          <a:lstStyle/>
          <a:p>
            <a:r>
              <a:rPr lang="en-US" dirty="0"/>
              <a:t>Caused by turbulence in blood flow</a:t>
            </a:r>
          </a:p>
          <a:p>
            <a:r>
              <a:rPr lang="en-US" dirty="0"/>
              <a:t>Results in a "fill-in" of the area between a curve and the baseline due to varying velocity of reflectors in the sampling area</a:t>
            </a:r>
          </a:p>
          <a:p>
            <a:r>
              <a:rPr lang="en-US" dirty="0"/>
              <a:t>How to fix:</a:t>
            </a:r>
          </a:p>
          <a:p>
            <a:pPr lvl="1"/>
            <a:r>
              <a:rPr lang="en-US" dirty="0"/>
              <a:t>Artifactual spectral broadening is dependent on the angle of </a:t>
            </a:r>
            <a:r>
              <a:rPr lang="en-US" dirty="0" err="1"/>
              <a:t>insonation</a:t>
            </a:r>
            <a:r>
              <a:rPr lang="en-US" dirty="0"/>
              <a:t> and will increase as the angle approaches 90</a:t>
            </a:r>
          </a:p>
          <a:p>
            <a:pPr lvl="1"/>
            <a:r>
              <a:rPr lang="en-US" dirty="0"/>
              <a:t>Maintaining a proper orientation (&lt;60°)</a:t>
            </a:r>
          </a:p>
          <a:p>
            <a:pPr lvl="1"/>
            <a:r>
              <a:rPr lang="en-US" dirty="0"/>
              <a:t>use an appropriately sized sample volume</a:t>
            </a:r>
          </a:p>
        </p:txBody>
      </p:sp>
    </p:spTree>
    <p:extLst>
      <p:ext uri="{BB962C8B-B14F-4D97-AF65-F5344CB8AC3E}">
        <p14:creationId xmlns:p14="http://schemas.microsoft.com/office/powerpoint/2010/main" val="38298317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291CC3C-39A1-3A43-8E44-FCADBF7764F2}"/>
              </a:ext>
            </a:extLst>
          </p:cNvPr>
          <p:cNvPicPr>
            <a:picLocks noGrp="1" noChangeAspect="1"/>
          </p:cNvPicPr>
          <p:nvPr>
            <p:ph idx="1"/>
          </p:nvPr>
        </p:nvPicPr>
        <p:blipFill>
          <a:blip r:embed="rId2"/>
          <a:stretch>
            <a:fillRect/>
          </a:stretch>
        </p:blipFill>
        <p:spPr>
          <a:xfrm>
            <a:off x="2332769" y="331132"/>
            <a:ext cx="4654440" cy="2909025"/>
          </a:xfrm>
        </p:spPr>
      </p:pic>
      <p:pic>
        <p:nvPicPr>
          <p:cNvPr id="7" name="Picture 6" descr="A close up of a logo&#10;&#10;Description automatically generated">
            <a:extLst>
              <a:ext uri="{FF2B5EF4-FFF2-40B4-BE49-F238E27FC236}">
                <a16:creationId xmlns:a16="http://schemas.microsoft.com/office/drawing/2014/main" id="{9FA2557C-7442-3741-9B91-0E54FA3FF95D}"/>
              </a:ext>
            </a:extLst>
          </p:cNvPr>
          <p:cNvPicPr>
            <a:picLocks noChangeAspect="1"/>
          </p:cNvPicPr>
          <p:nvPr/>
        </p:nvPicPr>
        <p:blipFill>
          <a:blip r:embed="rId3"/>
          <a:stretch>
            <a:fillRect/>
          </a:stretch>
        </p:blipFill>
        <p:spPr>
          <a:xfrm>
            <a:off x="228601" y="3617844"/>
            <a:ext cx="4352290" cy="2720181"/>
          </a:xfrm>
          <a:prstGeom prst="rect">
            <a:avLst/>
          </a:prstGeom>
        </p:spPr>
      </p:pic>
      <p:pic>
        <p:nvPicPr>
          <p:cNvPr id="9" name="Picture 8" descr="A close up of a logo&#10;&#10;Description automatically generated">
            <a:extLst>
              <a:ext uri="{FF2B5EF4-FFF2-40B4-BE49-F238E27FC236}">
                <a16:creationId xmlns:a16="http://schemas.microsoft.com/office/drawing/2014/main" id="{7141A968-C10F-204A-BE5E-6A9ED62DBA7B}"/>
              </a:ext>
            </a:extLst>
          </p:cNvPr>
          <p:cNvPicPr>
            <a:picLocks noChangeAspect="1"/>
          </p:cNvPicPr>
          <p:nvPr/>
        </p:nvPicPr>
        <p:blipFill>
          <a:blip r:embed="rId4"/>
          <a:stretch>
            <a:fillRect/>
          </a:stretch>
        </p:blipFill>
        <p:spPr>
          <a:xfrm>
            <a:off x="4432852" y="3546405"/>
            <a:ext cx="4580891" cy="2863057"/>
          </a:xfrm>
          <a:prstGeom prst="rect">
            <a:avLst/>
          </a:prstGeom>
        </p:spPr>
      </p:pic>
    </p:spTree>
    <p:extLst>
      <p:ext uri="{BB962C8B-B14F-4D97-AF65-F5344CB8AC3E}">
        <p14:creationId xmlns:p14="http://schemas.microsoft.com/office/powerpoint/2010/main" val="21224698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text on a white background&#10;&#10;Description automatically generated">
            <a:extLst>
              <a:ext uri="{FF2B5EF4-FFF2-40B4-BE49-F238E27FC236}">
                <a16:creationId xmlns:a16="http://schemas.microsoft.com/office/drawing/2014/main" id="{46723817-F6F9-0441-9704-B2CFF3959A10}"/>
              </a:ext>
            </a:extLst>
          </p:cNvPr>
          <p:cNvPicPr>
            <a:picLocks noChangeAspect="1"/>
          </p:cNvPicPr>
          <p:nvPr/>
        </p:nvPicPr>
        <p:blipFill>
          <a:blip r:embed="rId2"/>
          <a:stretch>
            <a:fillRect/>
          </a:stretch>
        </p:blipFill>
        <p:spPr>
          <a:xfrm>
            <a:off x="146050" y="63500"/>
            <a:ext cx="8851900" cy="6731000"/>
          </a:xfrm>
          <a:prstGeom prst="rect">
            <a:avLst/>
          </a:prstGeom>
        </p:spPr>
      </p:pic>
    </p:spTree>
    <p:extLst>
      <p:ext uri="{BB962C8B-B14F-4D97-AF65-F5344CB8AC3E}">
        <p14:creationId xmlns:p14="http://schemas.microsoft.com/office/powerpoint/2010/main" val="40191371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F81FF-3503-0F85-1DE5-7EB86FF6AB26}"/>
              </a:ext>
            </a:extLst>
          </p:cNvPr>
          <p:cNvSpPr>
            <a:spLocks noGrp="1"/>
          </p:cNvSpPr>
          <p:nvPr>
            <p:ph type="title"/>
          </p:nvPr>
        </p:nvSpPr>
        <p:spPr/>
        <p:txBody>
          <a:bodyPr>
            <a:normAutofit fontScale="90000"/>
          </a:bodyPr>
          <a:lstStyle/>
          <a:p>
            <a:r>
              <a:rPr lang="en-US" dirty="0"/>
              <a:t>Two main parameters you need to know</a:t>
            </a:r>
          </a:p>
        </p:txBody>
      </p:sp>
      <p:sp>
        <p:nvSpPr>
          <p:cNvPr id="3" name="Content Placeholder 2">
            <a:extLst>
              <a:ext uri="{FF2B5EF4-FFF2-40B4-BE49-F238E27FC236}">
                <a16:creationId xmlns:a16="http://schemas.microsoft.com/office/drawing/2014/main" id="{3CDC6398-03DD-A245-AB8C-4536CFD091C8}"/>
              </a:ext>
            </a:extLst>
          </p:cNvPr>
          <p:cNvSpPr>
            <a:spLocks noGrp="1"/>
          </p:cNvSpPr>
          <p:nvPr>
            <p:ph idx="1"/>
          </p:nvPr>
        </p:nvSpPr>
        <p:spPr/>
        <p:txBody>
          <a:bodyPr>
            <a:normAutofit fontScale="92500" lnSpcReduction="20000"/>
          </a:bodyPr>
          <a:lstStyle/>
          <a:p>
            <a:r>
              <a:rPr lang="en-US" dirty="0"/>
              <a:t>Thermal Index</a:t>
            </a:r>
          </a:p>
          <a:p>
            <a:pPr lvl="1"/>
            <a:r>
              <a:rPr lang="en-US" dirty="0"/>
              <a:t>Directly related to power output</a:t>
            </a:r>
          </a:p>
          <a:p>
            <a:pPr lvl="1"/>
            <a:r>
              <a:rPr lang="en-US" dirty="0"/>
              <a:t>Color and spectral doppler increase output power, and thus increase TI</a:t>
            </a:r>
          </a:p>
          <a:p>
            <a:r>
              <a:rPr lang="en-US" dirty="0"/>
              <a:t>Mechanical Index</a:t>
            </a:r>
          </a:p>
          <a:p>
            <a:pPr lvl="1"/>
            <a:r>
              <a:rPr lang="en-US" dirty="0"/>
              <a:t>Mechanical index is proportional to an ultrasound beam's peak negative pressure (or peak rarefaction pressure).</a:t>
            </a:r>
          </a:p>
          <a:p>
            <a:pPr lvl="1"/>
            <a:r>
              <a:rPr lang="en-US" dirty="0"/>
              <a:t>It is also inversely proportional to the frequency of the beam. Therefore, higher frequencies have a lower mechanical index.</a:t>
            </a:r>
          </a:p>
          <a:p>
            <a:pPr lvl="1"/>
            <a:endParaRPr lang="en-US" dirty="0"/>
          </a:p>
        </p:txBody>
      </p:sp>
    </p:spTree>
    <p:extLst>
      <p:ext uri="{BB962C8B-B14F-4D97-AF65-F5344CB8AC3E}">
        <p14:creationId xmlns:p14="http://schemas.microsoft.com/office/powerpoint/2010/main" val="21204242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text on a white background&#10;&#10;Description automatically generated">
            <a:extLst>
              <a:ext uri="{FF2B5EF4-FFF2-40B4-BE49-F238E27FC236}">
                <a16:creationId xmlns:a16="http://schemas.microsoft.com/office/drawing/2014/main" id="{4E6F3D87-8F46-3047-BC8F-C94433D239C4}"/>
              </a:ext>
            </a:extLst>
          </p:cNvPr>
          <p:cNvPicPr>
            <a:picLocks noChangeAspect="1"/>
          </p:cNvPicPr>
          <p:nvPr/>
        </p:nvPicPr>
        <p:blipFill>
          <a:blip r:embed="rId2"/>
          <a:stretch>
            <a:fillRect/>
          </a:stretch>
        </p:blipFill>
        <p:spPr>
          <a:xfrm>
            <a:off x="2070100" y="825775"/>
            <a:ext cx="5003800" cy="4492849"/>
          </a:xfrm>
          <a:prstGeom prst="rect">
            <a:avLst/>
          </a:prstGeom>
        </p:spPr>
      </p:pic>
    </p:spTree>
    <p:extLst>
      <p:ext uri="{BB962C8B-B14F-4D97-AF65-F5344CB8AC3E}">
        <p14:creationId xmlns:p14="http://schemas.microsoft.com/office/powerpoint/2010/main" val="17647337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C046E-1569-1344-A529-553A60E334AA}"/>
              </a:ext>
            </a:extLst>
          </p:cNvPr>
          <p:cNvSpPr>
            <a:spLocks noGrp="1"/>
          </p:cNvSpPr>
          <p:nvPr>
            <p:ph type="title"/>
          </p:nvPr>
        </p:nvSpPr>
        <p:spPr/>
        <p:txBody>
          <a:bodyPr/>
          <a:lstStyle/>
          <a:p>
            <a:r>
              <a:rPr lang="en-US" dirty="0"/>
              <a:t>Doppler shift</a:t>
            </a:r>
          </a:p>
        </p:txBody>
      </p:sp>
      <p:pic>
        <p:nvPicPr>
          <p:cNvPr id="5" name="Content Placeholder 4" descr="A screenshot of a cell phone&#10;&#10;Description automatically generated">
            <a:extLst>
              <a:ext uri="{FF2B5EF4-FFF2-40B4-BE49-F238E27FC236}">
                <a16:creationId xmlns:a16="http://schemas.microsoft.com/office/drawing/2014/main" id="{3350D40E-34C1-6645-BD05-E4F9191D4040}"/>
              </a:ext>
            </a:extLst>
          </p:cNvPr>
          <p:cNvPicPr>
            <a:picLocks noGrp="1" noChangeAspect="1"/>
          </p:cNvPicPr>
          <p:nvPr>
            <p:ph idx="1"/>
          </p:nvPr>
        </p:nvPicPr>
        <p:blipFill>
          <a:blip r:embed="rId2"/>
          <a:stretch>
            <a:fillRect/>
          </a:stretch>
        </p:blipFill>
        <p:spPr>
          <a:xfrm>
            <a:off x="1321308" y="1600200"/>
            <a:ext cx="6501383" cy="4525963"/>
          </a:xfrm>
        </p:spPr>
      </p:pic>
    </p:spTree>
    <p:extLst>
      <p:ext uri="{BB962C8B-B14F-4D97-AF65-F5344CB8AC3E}">
        <p14:creationId xmlns:p14="http://schemas.microsoft.com/office/powerpoint/2010/main" val="24942546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EB4D0-73F6-F447-AEE0-ABD5E97A1BC3}"/>
              </a:ext>
            </a:extLst>
          </p:cNvPr>
          <p:cNvSpPr>
            <a:spLocks noGrp="1"/>
          </p:cNvSpPr>
          <p:nvPr>
            <p:ph type="title"/>
          </p:nvPr>
        </p:nvSpPr>
        <p:spPr/>
        <p:txBody>
          <a:bodyPr/>
          <a:lstStyle/>
          <a:p>
            <a:r>
              <a:rPr lang="en-US" dirty="0"/>
              <a:t>Doppler shift equation</a:t>
            </a:r>
          </a:p>
        </p:txBody>
      </p:sp>
      <p:pic>
        <p:nvPicPr>
          <p:cNvPr id="5" name="Content Placeholder 4" descr="Text&#10;&#10;Description automatically generated">
            <a:extLst>
              <a:ext uri="{FF2B5EF4-FFF2-40B4-BE49-F238E27FC236}">
                <a16:creationId xmlns:a16="http://schemas.microsoft.com/office/drawing/2014/main" id="{EEC248C4-FBB0-B648-866D-889DFC60B5A0}"/>
              </a:ext>
            </a:extLst>
          </p:cNvPr>
          <p:cNvPicPr>
            <a:picLocks noGrp="1" noChangeAspect="1"/>
          </p:cNvPicPr>
          <p:nvPr>
            <p:ph idx="1"/>
          </p:nvPr>
        </p:nvPicPr>
        <p:blipFill>
          <a:blip r:embed="rId2"/>
          <a:stretch>
            <a:fillRect/>
          </a:stretch>
        </p:blipFill>
        <p:spPr>
          <a:xfrm>
            <a:off x="2667000" y="2095672"/>
            <a:ext cx="3810000" cy="3276600"/>
          </a:xfrm>
        </p:spPr>
      </p:pic>
    </p:spTree>
    <p:extLst>
      <p:ext uri="{BB962C8B-B14F-4D97-AF65-F5344CB8AC3E}">
        <p14:creationId xmlns:p14="http://schemas.microsoft.com/office/powerpoint/2010/main" val="29080180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D30FF-F89D-6348-B2E2-AB618D435D58}"/>
              </a:ext>
            </a:extLst>
          </p:cNvPr>
          <p:cNvSpPr>
            <a:spLocks noGrp="1"/>
          </p:cNvSpPr>
          <p:nvPr>
            <p:ph type="title"/>
          </p:nvPr>
        </p:nvSpPr>
        <p:spPr/>
        <p:txBody>
          <a:bodyPr/>
          <a:lstStyle/>
          <a:p>
            <a:r>
              <a:rPr lang="en-US" dirty="0"/>
              <a:t>Adjusted doppler equation</a:t>
            </a:r>
          </a:p>
        </p:txBody>
      </p:sp>
      <p:sp>
        <p:nvSpPr>
          <p:cNvPr id="3" name="Content Placeholder 2">
            <a:extLst>
              <a:ext uri="{FF2B5EF4-FFF2-40B4-BE49-F238E27FC236}">
                <a16:creationId xmlns:a16="http://schemas.microsoft.com/office/drawing/2014/main" id="{097BA48C-E963-4B47-8135-EDD77BF3EB64}"/>
              </a:ext>
            </a:extLst>
          </p:cNvPr>
          <p:cNvSpPr>
            <a:spLocks noGrp="1"/>
          </p:cNvSpPr>
          <p:nvPr>
            <p:ph idx="1"/>
          </p:nvPr>
        </p:nvSpPr>
        <p:spPr/>
        <p:txBody>
          <a:bodyPr>
            <a:normAutofit lnSpcReduction="10000"/>
          </a:bodyPr>
          <a:lstStyle/>
          <a:p>
            <a:r>
              <a:rPr lang="en-US" b="1" dirty="0"/>
              <a:t>Adjusted (magnitude) Doppler equation</a:t>
            </a:r>
          </a:p>
          <a:p>
            <a:r>
              <a:rPr lang="en-US" dirty="0"/>
              <a:t>F = 2f</a:t>
            </a:r>
            <a:r>
              <a:rPr lang="en-US" baseline="-25000" dirty="0"/>
              <a:t>o</a:t>
            </a:r>
            <a:r>
              <a:rPr lang="en-US" dirty="0"/>
              <a:t>(v/c)cos(Q)</a:t>
            </a:r>
          </a:p>
          <a:p>
            <a:r>
              <a:rPr lang="en-US" dirty="0"/>
              <a:t>where:</a:t>
            </a:r>
          </a:p>
          <a:p>
            <a:pPr lvl="1"/>
            <a:r>
              <a:rPr lang="en-US" dirty="0"/>
              <a:t>F is Doppler frequency shift</a:t>
            </a:r>
          </a:p>
          <a:p>
            <a:pPr lvl="1"/>
            <a:r>
              <a:rPr lang="en-US" dirty="0" err="1"/>
              <a:t>f</a:t>
            </a:r>
            <a:r>
              <a:rPr lang="en-US" baseline="-25000" dirty="0" err="1"/>
              <a:t>o</a:t>
            </a:r>
            <a:r>
              <a:rPr lang="en-US" baseline="-25000" dirty="0"/>
              <a:t> </a:t>
            </a:r>
            <a:r>
              <a:rPr lang="en-US" dirty="0"/>
              <a:t>is transmitted frequency from ultrasound probe</a:t>
            </a:r>
          </a:p>
          <a:p>
            <a:pPr lvl="1"/>
            <a:r>
              <a:rPr lang="en-US" dirty="0"/>
              <a:t>v is the velocity of moving reflector</a:t>
            </a:r>
          </a:p>
          <a:p>
            <a:pPr lvl="1"/>
            <a:r>
              <a:rPr lang="en-US" dirty="0"/>
              <a:t>c is the velocity of sound in the medium</a:t>
            </a:r>
          </a:p>
          <a:p>
            <a:pPr lvl="1"/>
            <a:r>
              <a:rPr lang="en-US" dirty="0"/>
              <a:t>Q is the angle between ultrasound beam and axis of flow</a:t>
            </a:r>
          </a:p>
          <a:p>
            <a:endParaRPr lang="en-US" dirty="0"/>
          </a:p>
        </p:txBody>
      </p:sp>
    </p:spTree>
    <p:extLst>
      <p:ext uri="{BB962C8B-B14F-4D97-AF65-F5344CB8AC3E}">
        <p14:creationId xmlns:p14="http://schemas.microsoft.com/office/powerpoint/2010/main" val="21782697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00B1F-8519-2049-8699-4288837DF2C0}"/>
              </a:ext>
            </a:extLst>
          </p:cNvPr>
          <p:cNvSpPr>
            <a:spLocks noGrp="1"/>
          </p:cNvSpPr>
          <p:nvPr>
            <p:ph type="title"/>
          </p:nvPr>
        </p:nvSpPr>
        <p:spPr/>
        <p:txBody>
          <a:bodyPr/>
          <a:lstStyle/>
          <a:p>
            <a:r>
              <a:rPr lang="en-US" dirty="0"/>
              <a:t>Beam steering</a:t>
            </a:r>
          </a:p>
        </p:txBody>
      </p:sp>
      <p:pic>
        <p:nvPicPr>
          <p:cNvPr id="5" name="Content Placeholder 4" descr="A close up of a device&#10;&#10;Description automatically generated">
            <a:extLst>
              <a:ext uri="{FF2B5EF4-FFF2-40B4-BE49-F238E27FC236}">
                <a16:creationId xmlns:a16="http://schemas.microsoft.com/office/drawing/2014/main" id="{D832B97E-675A-9E43-B439-19C176365A02}"/>
              </a:ext>
            </a:extLst>
          </p:cNvPr>
          <p:cNvPicPr>
            <a:picLocks noGrp="1" noChangeAspect="1"/>
          </p:cNvPicPr>
          <p:nvPr>
            <p:ph idx="1"/>
          </p:nvPr>
        </p:nvPicPr>
        <p:blipFill>
          <a:blip r:embed="rId2"/>
          <a:stretch>
            <a:fillRect/>
          </a:stretch>
        </p:blipFill>
        <p:spPr>
          <a:xfrm>
            <a:off x="1075911" y="1188720"/>
            <a:ext cx="7352472" cy="5228424"/>
          </a:xfrm>
        </p:spPr>
      </p:pic>
    </p:spTree>
    <p:extLst>
      <p:ext uri="{BB962C8B-B14F-4D97-AF65-F5344CB8AC3E}">
        <p14:creationId xmlns:p14="http://schemas.microsoft.com/office/powerpoint/2010/main" val="37759364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89A45-03A1-FB41-A8F6-BA366DEF6633}"/>
              </a:ext>
            </a:extLst>
          </p:cNvPr>
          <p:cNvSpPr>
            <a:spLocks noGrp="1"/>
          </p:cNvSpPr>
          <p:nvPr>
            <p:ph type="title"/>
          </p:nvPr>
        </p:nvSpPr>
        <p:spPr/>
        <p:txBody>
          <a:bodyPr/>
          <a:lstStyle/>
          <a:p>
            <a:endParaRPr lang="en-US"/>
          </a:p>
        </p:txBody>
      </p:sp>
      <p:pic>
        <p:nvPicPr>
          <p:cNvPr id="9" name="Content Placeholder 8" descr="A picture containing sitting, clock, player&#10;&#10;Description automatically generated">
            <a:extLst>
              <a:ext uri="{FF2B5EF4-FFF2-40B4-BE49-F238E27FC236}">
                <a16:creationId xmlns:a16="http://schemas.microsoft.com/office/drawing/2014/main" id="{B6F684A1-9290-DF45-9099-D759F3FBE864}"/>
              </a:ext>
            </a:extLst>
          </p:cNvPr>
          <p:cNvPicPr>
            <a:picLocks noGrp="1" noChangeAspect="1"/>
          </p:cNvPicPr>
          <p:nvPr>
            <p:ph idx="1"/>
          </p:nvPr>
        </p:nvPicPr>
        <p:blipFill>
          <a:blip r:embed="rId2"/>
          <a:stretch>
            <a:fillRect/>
          </a:stretch>
        </p:blipFill>
        <p:spPr>
          <a:xfrm>
            <a:off x="1187450" y="2529681"/>
            <a:ext cx="6769100" cy="2667000"/>
          </a:xfrm>
        </p:spPr>
      </p:pic>
    </p:spTree>
    <p:extLst>
      <p:ext uri="{BB962C8B-B14F-4D97-AF65-F5344CB8AC3E}">
        <p14:creationId xmlns:p14="http://schemas.microsoft.com/office/powerpoint/2010/main" val="12221164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E0914-BEDC-F348-9E5A-08DC3EC00BB6}"/>
              </a:ext>
            </a:extLst>
          </p:cNvPr>
          <p:cNvSpPr>
            <a:spLocks noGrp="1"/>
          </p:cNvSpPr>
          <p:nvPr>
            <p:ph type="title"/>
          </p:nvPr>
        </p:nvSpPr>
        <p:spPr/>
        <p:txBody>
          <a:bodyPr/>
          <a:lstStyle/>
          <a:p>
            <a:r>
              <a:rPr lang="en-US" dirty="0"/>
              <a:t>Tissue Harmonics</a:t>
            </a:r>
          </a:p>
        </p:txBody>
      </p:sp>
      <p:sp>
        <p:nvSpPr>
          <p:cNvPr id="3" name="Content Placeholder 2">
            <a:extLst>
              <a:ext uri="{FF2B5EF4-FFF2-40B4-BE49-F238E27FC236}">
                <a16:creationId xmlns:a16="http://schemas.microsoft.com/office/drawing/2014/main" id="{7845E728-2BBC-6E4F-A098-B4BB6259A3B2}"/>
              </a:ext>
            </a:extLst>
          </p:cNvPr>
          <p:cNvSpPr>
            <a:spLocks noGrp="1"/>
          </p:cNvSpPr>
          <p:nvPr>
            <p:ph idx="1"/>
          </p:nvPr>
        </p:nvSpPr>
        <p:spPr/>
        <p:txBody>
          <a:bodyPr>
            <a:normAutofit lnSpcReduction="10000"/>
          </a:bodyPr>
          <a:lstStyle/>
          <a:p>
            <a:r>
              <a:rPr lang="en-US" dirty="0"/>
              <a:t>Ultrasound is sent out at the fundamental frequency – but it actually returns in integer multiples of this frequency</a:t>
            </a:r>
          </a:p>
          <a:p>
            <a:r>
              <a:rPr lang="en-US" dirty="0"/>
              <a:t>Filtering for only the harmonic waves decreases artifacts</a:t>
            </a:r>
          </a:p>
          <a:p>
            <a:r>
              <a:rPr lang="en-US" dirty="0"/>
              <a:t>The harmonic beam is very narrow, thus improving lateral resolution </a:t>
            </a:r>
          </a:p>
          <a:p>
            <a:r>
              <a:rPr lang="en-US" dirty="0"/>
              <a:t>Reduced slice </a:t>
            </a:r>
            <a:r>
              <a:rPr lang="en-US" dirty="0" err="1"/>
              <a:t>thickeness</a:t>
            </a:r>
            <a:r>
              <a:rPr lang="en-US" dirty="0"/>
              <a:t> – grating lobe artifact is removed </a:t>
            </a:r>
          </a:p>
          <a:p>
            <a:endParaRPr lang="en-US" dirty="0"/>
          </a:p>
        </p:txBody>
      </p:sp>
    </p:spTree>
    <p:extLst>
      <p:ext uri="{BB962C8B-B14F-4D97-AF65-F5344CB8AC3E}">
        <p14:creationId xmlns:p14="http://schemas.microsoft.com/office/powerpoint/2010/main" val="4504565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E0914-BEDC-F348-9E5A-08DC3EC00BB6}"/>
              </a:ext>
            </a:extLst>
          </p:cNvPr>
          <p:cNvSpPr>
            <a:spLocks noGrp="1"/>
          </p:cNvSpPr>
          <p:nvPr>
            <p:ph type="title"/>
          </p:nvPr>
        </p:nvSpPr>
        <p:spPr/>
        <p:txBody>
          <a:bodyPr/>
          <a:lstStyle/>
          <a:p>
            <a:r>
              <a:rPr lang="en-US" dirty="0"/>
              <a:t>Tissue Harmonics</a:t>
            </a:r>
          </a:p>
        </p:txBody>
      </p:sp>
      <p:pic>
        <p:nvPicPr>
          <p:cNvPr id="7" name="Content Placeholder 6" descr="A diagram of a triangle&#10;&#10;Description automatically generated">
            <a:extLst>
              <a:ext uri="{FF2B5EF4-FFF2-40B4-BE49-F238E27FC236}">
                <a16:creationId xmlns:a16="http://schemas.microsoft.com/office/drawing/2014/main" id="{72013C78-62E7-F6FB-610A-6A340556E42D}"/>
              </a:ext>
            </a:extLst>
          </p:cNvPr>
          <p:cNvPicPr>
            <a:picLocks noGrp="1" noChangeAspect="1"/>
          </p:cNvPicPr>
          <p:nvPr>
            <p:ph idx="1"/>
          </p:nvPr>
        </p:nvPicPr>
        <p:blipFill>
          <a:blip r:embed="rId2"/>
          <a:stretch>
            <a:fillRect/>
          </a:stretch>
        </p:blipFill>
        <p:spPr>
          <a:xfrm>
            <a:off x="1852980" y="1600200"/>
            <a:ext cx="5438039" cy="4525963"/>
          </a:xfrm>
        </p:spPr>
      </p:pic>
    </p:spTree>
    <p:extLst>
      <p:ext uri="{BB962C8B-B14F-4D97-AF65-F5344CB8AC3E}">
        <p14:creationId xmlns:p14="http://schemas.microsoft.com/office/powerpoint/2010/main" val="4150315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FD5C4-E438-B1AD-298C-C31E5B3BBC8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CF67011-9327-B7B7-4C8E-4FA7399551C9}"/>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08BD4B6D-0A8B-9F70-906A-7DDFD5E3A162}"/>
              </a:ext>
            </a:extLst>
          </p:cNvPr>
          <p:cNvPicPr>
            <a:picLocks noChangeAspect="1"/>
          </p:cNvPicPr>
          <p:nvPr/>
        </p:nvPicPr>
        <p:blipFill>
          <a:blip r:embed="rId2"/>
          <a:stretch>
            <a:fillRect/>
          </a:stretch>
        </p:blipFill>
        <p:spPr>
          <a:xfrm>
            <a:off x="2816354" y="480737"/>
            <a:ext cx="3511291" cy="5645426"/>
          </a:xfrm>
          <a:prstGeom prst="rect">
            <a:avLst/>
          </a:prstGeom>
        </p:spPr>
      </p:pic>
    </p:spTree>
    <p:extLst>
      <p:ext uri="{BB962C8B-B14F-4D97-AF65-F5344CB8AC3E}">
        <p14:creationId xmlns:p14="http://schemas.microsoft.com/office/powerpoint/2010/main" val="3625974341"/>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VCUultrasoun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2463</TotalTime>
  <Words>417</Words>
  <Application>Microsoft Macintosh PowerPoint</Application>
  <PresentationFormat>On-screen Show (4:3)</PresentationFormat>
  <Paragraphs>40</Paragraphs>
  <Slides>18</Slides>
  <Notes>0</Notes>
  <HiddenSlides>0</HiddenSlides>
  <MMClips>0</MMClips>
  <ScaleCrop>false</ScaleCrop>
  <HeadingPairs>
    <vt:vector size="6" baseType="variant">
      <vt:variant>
        <vt:lpstr>Fonts Used</vt:lpstr>
      </vt:variant>
      <vt:variant>
        <vt:i4>2</vt:i4>
      </vt:variant>
      <vt:variant>
        <vt:lpstr>Theme</vt:lpstr>
      </vt:variant>
      <vt:variant>
        <vt:i4>5</vt:i4>
      </vt:variant>
      <vt:variant>
        <vt:lpstr>Slide Titles</vt:lpstr>
      </vt:variant>
      <vt:variant>
        <vt:i4>18</vt:i4>
      </vt:variant>
    </vt:vector>
  </HeadingPairs>
  <TitlesOfParts>
    <vt:vector size="25" baseType="lpstr">
      <vt:lpstr>Arial</vt:lpstr>
      <vt:lpstr>Calibri</vt:lpstr>
      <vt:lpstr>Custom Design</vt:lpstr>
      <vt:lpstr>1_Custom Design</vt:lpstr>
      <vt:lpstr>VCUultrasound</vt:lpstr>
      <vt:lpstr>2_Custom Design</vt:lpstr>
      <vt:lpstr>3_Custom Design</vt:lpstr>
      <vt:lpstr>SPI</vt:lpstr>
      <vt:lpstr>Speed is not constant</vt:lpstr>
      <vt:lpstr>Speed displacement artifact</vt:lpstr>
      <vt:lpstr>Beam width artifact</vt:lpstr>
      <vt:lpstr>PowerPoint Presentation</vt:lpstr>
      <vt:lpstr>Spectral Broadening</vt:lpstr>
      <vt:lpstr>PowerPoint Presentation</vt:lpstr>
      <vt:lpstr>PowerPoint Presentation</vt:lpstr>
      <vt:lpstr>Two main parameters you need to know</vt:lpstr>
      <vt:lpstr>PowerPoint Presentation</vt:lpstr>
      <vt:lpstr>Doppler shift</vt:lpstr>
      <vt:lpstr>Doppler shift equation</vt:lpstr>
      <vt:lpstr>Adjusted doppler equation</vt:lpstr>
      <vt:lpstr>Beam steering</vt:lpstr>
      <vt:lpstr>PowerPoint Presentation</vt:lpstr>
      <vt:lpstr>Tissue Harmonics</vt:lpstr>
      <vt:lpstr>Tissue Harmonics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OB QA </dc:title>
  <dc:creator>D Evans</dc:creator>
  <cp:lastModifiedBy>Michael Joyce</cp:lastModifiedBy>
  <cp:revision>29</cp:revision>
  <dcterms:created xsi:type="dcterms:W3CDTF">2020-06-06T14:58:50Z</dcterms:created>
  <dcterms:modified xsi:type="dcterms:W3CDTF">2023-07-26T15:39:33Z</dcterms:modified>
</cp:coreProperties>
</file>