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7"/>
  </p:notesMasterIdLst>
  <p:sldIdLst>
    <p:sldId id="256" r:id="rId2"/>
    <p:sldId id="403" r:id="rId3"/>
    <p:sldId id="257" r:id="rId4"/>
    <p:sldId id="428" r:id="rId5"/>
    <p:sldId id="356" r:id="rId6"/>
    <p:sldId id="435" r:id="rId7"/>
    <p:sldId id="404" r:id="rId8"/>
    <p:sldId id="405" r:id="rId9"/>
    <p:sldId id="406" r:id="rId10"/>
    <p:sldId id="407" r:id="rId11"/>
    <p:sldId id="408" r:id="rId12"/>
    <p:sldId id="409" r:id="rId13"/>
    <p:sldId id="410" r:id="rId14"/>
    <p:sldId id="411" r:id="rId15"/>
    <p:sldId id="412" r:id="rId16"/>
    <p:sldId id="413" r:id="rId17"/>
    <p:sldId id="414" r:id="rId18"/>
    <p:sldId id="427" r:id="rId19"/>
    <p:sldId id="415" r:id="rId20"/>
    <p:sldId id="436" r:id="rId21"/>
    <p:sldId id="416" r:id="rId22"/>
    <p:sldId id="417" r:id="rId23"/>
    <p:sldId id="418" r:id="rId24"/>
    <p:sldId id="419" r:id="rId25"/>
    <p:sldId id="420" r:id="rId26"/>
    <p:sldId id="421" r:id="rId27"/>
    <p:sldId id="422" r:id="rId28"/>
    <p:sldId id="423" r:id="rId29"/>
    <p:sldId id="424" r:id="rId30"/>
    <p:sldId id="425" r:id="rId31"/>
    <p:sldId id="426" r:id="rId32"/>
    <p:sldId id="434" r:id="rId33"/>
    <p:sldId id="430" r:id="rId34"/>
    <p:sldId id="432" r:id="rId35"/>
    <p:sldId id="43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/>
    <p:restoredTop sz="88163" autoAdjust="0"/>
  </p:normalViewPr>
  <p:slideViewPr>
    <p:cSldViewPr snapToGrid="0" snapToObjects="1">
      <p:cViewPr varScale="1">
        <p:scale>
          <a:sx n="109" d="100"/>
          <a:sy n="109" d="100"/>
        </p:scale>
        <p:origin x="216" y="2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D7E2B-252C-1745-B1F7-E44F9E7CACEF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78F067-2215-084B-AA57-B92077488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81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11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583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583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235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4118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394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8F067-2215-084B-AA57-B920774883B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587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6350-9261-9A4D-9C73-B3E882FF51EB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F34E3-5BCD-EF4C-8528-5237C3DB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08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6350-9261-9A4D-9C73-B3E882FF51EB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F34E3-5BCD-EF4C-8528-5237C3DB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11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6350-9261-9A4D-9C73-B3E882FF51EB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F34E3-5BCD-EF4C-8528-5237C3DB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78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6350-9261-9A4D-9C73-B3E882FF51EB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F34E3-5BCD-EF4C-8528-5237C3DB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81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6350-9261-9A4D-9C73-B3E882FF51EB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F34E3-5BCD-EF4C-8528-5237C3DB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13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6350-9261-9A4D-9C73-B3E882FF51EB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F34E3-5BCD-EF4C-8528-5237C3DB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6350-9261-9A4D-9C73-B3E882FF51EB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F34E3-5BCD-EF4C-8528-5237C3DB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44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6350-9261-9A4D-9C73-B3E882FF51EB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F34E3-5BCD-EF4C-8528-5237C3DB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00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6350-9261-9A4D-9C73-B3E882FF51EB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F34E3-5BCD-EF4C-8528-5237C3DB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492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6350-9261-9A4D-9C73-B3E882FF51EB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F34E3-5BCD-EF4C-8528-5237C3DB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8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6350-9261-9A4D-9C73-B3E882FF51EB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F34E3-5BCD-EF4C-8528-5237C3DB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34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0947401" y="6619875"/>
            <a:ext cx="945999" cy="350800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t" anchorCtr="0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SzPct val="25000"/>
            </a:pPr>
            <a:fld id="{00000000-1234-1234-1234-123412341234}" type="slidenum">
              <a:rPr lang="en" smtClean="0"/>
              <a:pPr>
                <a:buSzPct val="25000"/>
              </a:pPr>
              <a:t>‹#›</a:t>
            </a:fld>
            <a:endParaRPr lang="en"/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51833" y="277912"/>
            <a:ext cx="10972800" cy="110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4000" b="1">
                <a:solidFill>
                  <a:srgbClr val="5F5F5F"/>
                </a:solidFill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indent="609585" rtl="0">
              <a:spcBef>
                <a:spcPts val="0"/>
              </a:spcBef>
              <a:defRPr/>
            </a:lvl6pPr>
            <a:lvl7pPr indent="1219170" rtl="0">
              <a:spcBef>
                <a:spcPts val="0"/>
              </a:spcBef>
              <a:defRPr/>
            </a:lvl7pPr>
            <a:lvl8pPr indent="1828754" rtl="0">
              <a:spcBef>
                <a:spcPts val="0"/>
              </a:spcBef>
              <a:defRPr/>
            </a:lvl8pPr>
            <a:lvl9pPr indent="2438339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609600" y="1643350"/>
            <a:ext cx="10972800" cy="5473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57189" indent="-292093" rtl="0">
              <a:spcBef>
                <a:spcPts val="0"/>
              </a:spcBef>
              <a:buSzPct val="65250"/>
              <a:defRPr sz="3480"/>
            </a:lvl1pPr>
            <a:lvl2pPr marL="959965" indent="-350381" rtl="0">
              <a:spcBef>
                <a:spcPts val="933"/>
              </a:spcBef>
              <a:defRPr/>
            </a:lvl2pPr>
            <a:lvl3pPr marL="1533196" indent="-487589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3pPr>
            <a:lvl4pPr marL="1997025" indent="-464596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4pPr>
            <a:lvl5pPr marL="2543463" indent="-575012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5pPr>
            <a:lvl6pPr marL="3153048" indent="-575012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6pPr>
            <a:lvl7pPr marL="3762633" indent="-575012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7pPr>
            <a:lvl8pPr marL="4372217" indent="-575012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8pPr>
            <a:lvl9pPr marL="4981802" indent="-575012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57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26350-9261-9A4D-9C73-B3E882FF51EB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F34E3-5BCD-EF4C-8528-5237C3DB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398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7123" y="3358023"/>
            <a:ext cx="9144000" cy="1655762"/>
          </a:xfrm>
        </p:spPr>
        <p:txBody>
          <a:bodyPr>
            <a:normAutofit/>
          </a:bodyPr>
          <a:lstStyle/>
          <a:p>
            <a:r>
              <a:rPr lang="en-US" sz="9600" dirty="0" err="1">
                <a:latin typeface="Herculanum"/>
                <a:cs typeface="Herculanum"/>
              </a:rPr>
              <a:t>SonoSlam</a:t>
            </a:r>
            <a:endParaRPr lang="en-US" sz="9600" dirty="0">
              <a:latin typeface="Herculanum"/>
              <a:cs typeface="Herculanum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123" y="-669636"/>
            <a:ext cx="9428408" cy="42001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79091" y="5039934"/>
            <a:ext cx="50569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November 11, 2022</a:t>
            </a:r>
          </a:p>
          <a:p>
            <a:pPr algn="ctr"/>
            <a:r>
              <a:rPr lang="en-US" sz="2800" dirty="0"/>
              <a:t>VCU Simulation Center</a:t>
            </a:r>
          </a:p>
        </p:txBody>
      </p:sp>
      <p:sp>
        <p:nvSpPr>
          <p:cNvPr id="5" name="TextBox 4"/>
          <p:cNvSpPr txBox="1"/>
          <p:nvPr/>
        </p:nvSpPr>
        <p:spPr>
          <a:xfrm rot="19535200">
            <a:off x="369455" y="392592"/>
            <a:ext cx="54494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aseline="30000" dirty="0">
                <a:solidFill>
                  <a:srgbClr val="FF0000"/>
                </a:solidFill>
                <a:latin typeface="Brush Script MT Italic"/>
                <a:cs typeface="Brush Script MT Italic"/>
              </a:rPr>
              <a:t>4th</a:t>
            </a:r>
            <a:r>
              <a:rPr lang="en-US" sz="6600" dirty="0">
                <a:solidFill>
                  <a:srgbClr val="FF0000"/>
                </a:solidFill>
                <a:latin typeface="Brush Script MT Italic"/>
                <a:cs typeface="Brush Script MT Italic"/>
              </a:rPr>
              <a:t> Annual! </a:t>
            </a:r>
          </a:p>
        </p:txBody>
      </p:sp>
    </p:spTree>
    <p:extLst>
      <p:ext uri="{BB962C8B-B14F-4D97-AF65-F5344CB8AC3E}">
        <p14:creationId xmlns:p14="http://schemas.microsoft.com/office/powerpoint/2010/main" val="1718524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1" y="1025297"/>
            <a:ext cx="8616463" cy="5071487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Welcome to the 4</a:t>
            </a:r>
            <a:r>
              <a:rPr lang="en-US" sz="2800" b="1" baseline="30000" dirty="0">
                <a:latin typeface="Cambria" charset="0"/>
                <a:ea typeface="Cambria" charset="0"/>
                <a:cs typeface="Cambria" charset="0"/>
              </a:rPr>
              <a:t>th</a:t>
            </a:r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 annual VCU School of Medicine </a:t>
            </a:r>
            <a:r>
              <a:rPr lang="en-US" sz="2800" b="1" dirty="0" err="1">
                <a:latin typeface="Cambria" charset="0"/>
                <a:ea typeface="Cambria" charset="0"/>
                <a:cs typeface="Cambria" charset="0"/>
              </a:rPr>
              <a:t>SonoSlam</a:t>
            </a:r>
            <a:endParaRPr lang="en-US" sz="2800" b="1" dirty="0">
              <a:latin typeface="Cambria" charset="0"/>
              <a:ea typeface="Cambria" charset="0"/>
              <a:cs typeface="Cambria" charset="0"/>
            </a:endParaRPr>
          </a:p>
          <a:p>
            <a:endParaRPr lang="en-US" sz="2800" b="1" dirty="0"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The goal of today is to allow you to practice ultrasound in a fun, interactive and collaborative fashion</a:t>
            </a:r>
          </a:p>
          <a:p>
            <a:endParaRPr lang="en-US" sz="2800" b="1" dirty="0"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The day will start with all teams in the same room answering quiz questions</a:t>
            </a:r>
          </a:p>
          <a:p>
            <a:endParaRPr lang="en-US" sz="2800" b="1" dirty="0"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Following this, you will rotate through the stations according to the handed out schedule </a:t>
            </a:r>
          </a:p>
          <a:p>
            <a:endParaRPr lang="en-US" sz="2800" b="1" dirty="0"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Wrap up and prizes will be back here in this room</a:t>
            </a:r>
          </a:p>
          <a:p>
            <a:endParaRPr lang="en-US" sz="2800" b="1" dirty="0">
              <a:latin typeface="Cambria" charset="0"/>
              <a:ea typeface="Cambria" charset="0"/>
              <a:cs typeface="Cambria" charset="0"/>
            </a:endParaRPr>
          </a:p>
          <a:p>
            <a:endParaRPr lang="en-US" sz="2800" b="1" dirty="0">
              <a:latin typeface="Cambria" charset="0"/>
              <a:ea typeface="Cambria" charset="0"/>
              <a:cs typeface="Cambria" charset="0"/>
            </a:endParaRPr>
          </a:p>
          <a:p>
            <a:pPr marL="165096" indent="0">
              <a:buNone/>
            </a:pPr>
            <a:endParaRPr lang="en-US" sz="28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632" y="162187"/>
            <a:ext cx="10972800" cy="11064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Introduction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3E24377-9AF4-56A8-43C4-F3ACDE645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308" y="0"/>
            <a:ext cx="3617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806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025297"/>
            <a:ext cx="6331908" cy="5071487"/>
          </a:xfrm>
        </p:spPr>
        <p:txBody>
          <a:bodyPr>
            <a:noAutofit/>
          </a:bodyPr>
          <a:lstStyle/>
          <a:p>
            <a:r>
              <a:rPr lang="en-US" sz="2600" b="1" dirty="0">
                <a:latin typeface="Cambria" charset="0"/>
                <a:ea typeface="Cambria" charset="0"/>
                <a:cs typeface="Cambria" charset="0"/>
              </a:rPr>
              <a:t>All teams will compete with the opening quiz questions</a:t>
            </a:r>
          </a:p>
          <a:p>
            <a:endParaRPr lang="en-US" sz="2600" b="1" dirty="0"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2600" b="1" dirty="0">
                <a:latin typeface="Cambria" charset="0"/>
                <a:ea typeface="Cambria" charset="0"/>
                <a:cs typeface="Cambria" charset="0"/>
              </a:rPr>
              <a:t>Make sure you enter your team name into the Poll Everywhere app</a:t>
            </a:r>
          </a:p>
          <a:p>
            <a:endParaRPr lang="en-US" sz="2600" b="1" dirty="0"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2600" b="1" dirty="0">
                <a:latin typeface="Cambria" charset="0"/>
                <a:ea typeface="Cambria" charset="0"/>
                <a:cs typeface="Cambria" charset="0"/>
              </a:rPr>
              <a:t>Presentation is “USVCU”</a:t>
            </a:r>
          </a:p>
          <a:p>
            <a:endParaRPr lang="en-US" sz="2600" b="1" dirty="0"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2600" b="1" dirty="0">
                <a:latin typeface="Cambria" charset="0"/>
                <a:ea typeface="Cambria" charset="0"/>
                <a:cs typeface="Cambria" charset="0"/>
              </a:rPr>
              <a:t>You can change your answer, but only have 30 seconds to answer.</a:t>
            </a:r>
          </a:p>
          <a:p>
            <a:endParaRPr lang="en-US" sz="2600" b="1" dirty="0"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2600" b="1" dirty="0">
                <a:latin typeface="Cambria" charset="0"/>
                <a:ea typeface="Cambria" charset="0"/>
                <a:cs typeface="Cambria" charset="0"/>
              </a:rPr>
              <a:t>Do not yell out the answers</a:t>
            </a:r>
          </a:p>
          <a:p>
            <a:pPr marL="165096" indent="0">
              <a:buNone/>
            </a:pPr>
            <a:endParaRPr lang="en-US" sz="2600" b="1" dirty="0">
              <a:latin typeface="Cambria" charset="0"/>
              <a:ea typeface="Cambria" charset="0"/>
              <a:cs typeface="Cambria" charset="0"/>
            </a:endParaRPr>
          </a:p>
        </p:txBody>
      </p:sp>
      <p:pic>
        <p:nvPicPr>
          <p:cNvPr id="4" name="Picture 3" descr="cartoon34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908" y="1025297"/>
            <a:ext cx="5348905" cy="44860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632" y="162187"/>
            <a:ext cx="10972800" cy="11064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Rules for Quiz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13" y="6096784"/>
            <a:ext cx="111633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78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73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1) This probe utilizes electronic steering to get sound through tight spaces</a:t>
            </a:r>
            <a:r>
              <a:rPr lang="is-I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… </a:t>
            </a:r>
            <a:endParaRPr lang="en-US" sz="2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2C75D9-7FF5-49BB-B2BF-6EE1E59B3130}"/>
              </a:ext>
            </a:extLst>
          </p:cNvPr>
          <p:cNvSpPr/>
          <p:nvPr/>
        </p:nvSpPr>
        <p:spPr>
          <a:xfrm>
            <a:off x="5677215" y="3974567"/>
            <a:ext cx="6270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BB15AF-80B5-4DE7-A137-6348FF3F6BE8}"/>
              </a:ext>
            </a:extLst>
          </p:cNvPr>
          <p:cNvSpPr/>
          <p:nvPr/>
        </p:nvSpPr>
        <p:spPr>
          <a:xfrm>
            <a:off x="979493" y="1150875"/>
            <a:ext cx="611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803005-B903-4BB5-969B-5306F6ECCC37}"/>
              </a:ext>
            </a:extLst>
          </p:cNvPr>
          <p:cNvSpPr/>
          <p:nvPr/>
        </p:nvSpPr>
        <p:spPr>
          <a:xfrm>
            <a:off x="5677215" y="1037934"/>
            <a:ext cx="5790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CAF2D1-1744-4485-B229-EB5002AEC6E0}"/>
              </a:ext>
            </a:extLst>
          </p:cNvPr>
          <p:cNvSpPr/>
          <p:nvPr/>
        </p:nvSpPr>
        <p:spPr>
          <a:xfrm>
            <a:off x="1064519" y="3974261"/>
            <a:ext cx="558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</a:t>
            </a:r>
          </a:p>
        </p:txBody>
      </p:sp>
      <p:pic>
        <p:nvPicPr>
          <p:cNvPr id="17" name="Picture 16" descr="HF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809" y="3947891"/>
            <a:ext cx="2540777" cy="2540777"/>
          </a:xfrm>
          <a:prstGeom prst="rect">
            <a:avLst/>
          </a:prstGeom>
        </p:spPr>
      </p:pic>
      <p:pic>
        <p:nvPicPr>
          <p:cNvPr id="19" name="Picture 18" descr="Curvilinea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373" y="1150875"/>
            <a:ext cx="2261406" cy="2261406"/>
          </a:xfrm>
          <a:prstGeom prst="rect">
            <a:avLst/>
          </a:prstGeom>
        </p:spPr>
      </p:pic>
      <p:pic>
        <p:nvPicPr>
          <p:cNvPr id="20" name="Picture 19" descr="phased array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809" y="1037934"/>
            <a:ext cx="2492281" cy="2492281"/>
          </a:xfrm>
          <a:prstGeom prst="rect">
            <a:avLst/>
          </a:prstGeom>
        </p:spPr>
      </p:pic>
      <p:pic>
        <p:nvPicPr>
          <p:cNvPr id="4" name="Picture 3" descr="TV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373" y="3859815"/>
            <a:ext cx="2376221" cy="262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83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2) </a:t>
            </a:r>
            <a:r>
              <a:rPr lang="en-CA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Increasing frequency helps improve what type of resolution?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6CD2AC-59F7-B0ED-F661-4F0A538563E5}"/>
              </a:ext>
            </a:extLst>
          </p:cNvPr>
          <p:cNvSpPr txBox="1"/>
          <p:nvPr/>
        </p:nvSpPr>
        <p:spPr>
          <a:xfrm>
            <a:off x="1519868" y="996487"/>
            <a:ext cx="49183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Lateral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Axial</a:t>
            </a:r>
          </a:p>
          <a:p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Temporal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d. Spatial</a:t>
            </a:r>
          </a:p>
          <a:p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7154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3) Which of the following is a subcostal image?</a:t>
            </a:r>
            <a:endParaRPr lang="en-US" sz="2800" dirty="0"/>
          </a:p>
        </p:txBody>
      </p:sp>
      <p:pic>
        <p:nvPicPr>
          <p:cNvPr id="3" name="Picture 2" descr="Screen Shot 2018-11-29 at 7.42.5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2" y="754875"/>
            <a:ext cx="4064000" cy="2988235"/>
          </a:xfrm>
          <a:prstGeom prst="rect">
            <a:avLst/>
          </a:prstGeom>
        </p:spPr>
      </p:pic>
      <p:pic>
        <p:nvPicPr>
          <p:cNvPr id="5" name="Picture 4" descr="Screen Shot 2018-11-29 at 7.42.3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406" y="3393534"/>
            <a:ext cx="4256809" cy="3145275"/>
          </a:xfrm>
          <a:prstGeom prst="rect">
            <a:avLst/>
          </a:prstGeom>
        </p:spPr>
      </p:pic>
      <p:pic>
        <p:nvPicPr>
          <p:cNvPr id="6" name="Picture 5" descr="Screen Shot 2018-11-29 at 7.42.2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84" y="754875"/>
            <a:ext cx="3622836" cy="2638659"/>
          </a:xfrm>
          <a:prstGeom prst="rect">
            <a:avLst/>
          </a:prstGeom>
        </p:spPr>
      </p:pic>
      <p:pic>
        <p:nvPicPr>
          <p:cNvPr id="7" name="Picture 6" descr="Screen Shot 2018-11-29 at 7.42.0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2" y="3769582"/>
            <a:ext cx="3854765" cy="276922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2803005-B903-4BB5-969B-5306F6ECCC37}"/>
              </a:ext>
            </a:extLst>
          </p:cNvPr>
          <p:cNvSpPr/>
          <p:nvPr/>
        </p:nvSpPr>
        <p:spPr>
          <a:xfrm>
            <a:off x="7155033" y="1037934"/>
            <a:ext cx="5790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2C75D9-7FF5-49BB-B2BF-6EE1E59B3130}"/>
              </a:ext>
            </a:extLst>
          </p:cNvPr>
          <p:cNvSpPr/>
          <p:nvPr/>
        </p:nvSpPr>
        <p:spPr>
          <a:xfrm>
            <a:off x="7106943" y="3974567"/>
            <a:ext cx="6270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CAF2D1-1744-4485-B229-EB5002AEC6E0}"/>
              </a:ext>
            </a:extLst>
          </p:cNvPr>
          <p:cNvSpPr/>
          <p:nvPr/>
        </p:nvSpPr>
        <p:spPr>
          <a:xfrm>
            <a:off x="1567284" y="3769582"/>
            <a:ext cx="558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BB15AF-80B5-4DE7-A137-6348FF3F6BE8}"/>
              </a:ext>
            </a:extLst>
          </p:cNvPr>
          <p:cNvSpPr/>
          <p:nvPr/>
        </p:nvSpPr>
        <p:spPr>
          <a:xfrm>
            <a:off x="1514384" y="1034264"/>
            <a:ext cx="611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641590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4) Write down the name of the artifact at the arrows:</a:t>
            </a:r>
            <a:endParaRPr lang="en-US" sz="2800" dirty="0"/>
          </a:p>
        </p:txBody>
      </p:sp>
      <p:pic>
        <p:nvPicPr>
          <p:cNvPr id="3" name="Picture 2" descr="Figure 4.2 B-li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3" y="705361"/>
            <a:ext cx="7989455" cy="597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23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5) Click on the descending aorta:</a:t>
            </a:r>
            <a:endParaRPr lang="en-US" sz="2800" dirty="0"/>
          </a:p>
        </p:txBody>
      </p:sp>
      <p:pic>
        <p:nvPicPr>
          <p:cNvPr id="3" name="Picture 2" descr="Screen Shot 2018-11-29 at 7.42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727" y="923636"/>
            <a:ext cx="8243454" cy="592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603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6)  The arrow is pointing to which part of the eye? </a:t>
            </a:r>
            <a:endParaRPr lang="en-US" sz="2800" dirty="0"/>
          </a:p>
        </p:txBody>
      </p:sp>
      <p:pic>
        <p:nvPicPr>
          <p:cNvPr id="4" name="Picture 3" descr="Macintosh HD:Users:michaeljoyce:Desktop:Figure 16.2 Normal Eye copy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65972"/>
            <a:ext cx="4428836" cy="539539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68519" y="1524000"/>
            <a:ext cx="598148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Posterior chamber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Lens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Vitreous</a:t>
            </a: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D. Anterior chamber</a:t>
            </a: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E. Optic chamber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47171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7) The standard convention for a sagittal plane image, is to have the marker dot pointed towards the patients _______________</a:t>
            </a:r>
            <a:b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701636" y="1731818"/>
            <a:ext cx="1089891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 Left side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Right side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Head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D. Feet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71578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8) The correct diagnosis based on the image below is: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6883" y="1616364"/>
            <a:ext cx="49183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</a:t>
            </a:r>
            <a:r>
              <a:rPr lang="en-US" sz="4000" dirty="0" err="1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Cholecystitis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</a:t>
            </a:r>
            <a:r>
              <a:rPr lang="en-US" sz="4000" dirty="0" err="1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Choledocolithiasis</a:t>
            </a: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Cholecystectomy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d. </a:t>
            </a:r>
            <a:r>
              <a:rPr lang="en-US" sz="4000" dirty="0" err="1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Cholelithiasis</a:t>
            </a: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/>
          </a:p>
        </p:txBody>
      </p:sp>
      <p:pic>
        <p:nvPicPr>
          <p:cNvPr id="3" name="Picture 2" descr="Figure 8.11 Multiple sto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960" y="729673"/>
            <a:ext cx="760095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04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9) What is wrong with the following image?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6883" y="1616364"/>
            <a:ext cx="49183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Not enough gain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 Wrong probe</a:t>
            </a:r>
          </a:p>
          <a:p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 Too much depth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d.  Wrong plane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/>
          </a:p>
        </p:txBody>
      </p:sp>
      <p:pic>
        <p:nvPicPr>
          <p:cNvPr id="6" name="Picture 5" descr="Figure 1.4 Low G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086" y="1335602"/>
            <a:ext cx="6481277" cy="488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29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10) The most likely cause of the following pathology is?</a:t>
            </a:r>
            <a:endParaRPr lang="en-US" sz="2800" dirty="0"/>
          </a:p>
        </p:txBody>
      </p:sp>
      <p:pic>
        <p:nvPicPr>
          <p:cNvPr id="3" name="Picture 2" descr="Screen Shot 2018-11-29 at 9.17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136" y="787141"/>
            <a:ext cx="7464136" cy="573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6883" y="1616364"/>
            <a:ext cx="491836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Pyelonephritis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Ureteral Stone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 Horseshoe kidney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d.  Congenital defect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87031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11) Your patient is septic and needs a central line, click on the appropriate place to put the catheter: </a:t>
            </a:r>
            <a:endParaRPr lang="en-US" sz="2800" dirty="0"/>
          </a:p>
        </p:txBody>
      </p:sp>
      <p:pic>
        <p:nvPicPr>
          <p:cNvPr id="5" name="Picture 4" descr="Screen Shot 2018-11-29 at 9.21.1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63" y="1577904"/>
            <a:ext cx="6442364" cy="655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38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12) The arrow is pointing at which structure?</a:t>
            </a:r>
            <a:endParaRPr lang="en-US" sz="2800" dirty="0"/>
          </a:p>
        </p:txBody>
      </p:sp>
      <p:pic>
        <p:nvPicPr>
          <p:cNvPr id="3" name="Picture 2" descr="Screen Shot 2018-11-29 at 9.31.2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292" y="1685636"/>
            <a:ext cx="7864707" cy="427276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5588000" y="1335602"/>
            <a:ext cx="623455" cy="2128034"/>
          </a:xfrm>
          <a:prstGeom prst="straightConnector1">
            <a:avLst/>
          </a:prstGeom>
          <a:ln w="76200" cmpd="sng">
            <a:solidFill>
              <a:srgbClr val="FFBA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6883" y="1225689"/>
            <a:ext cx="49183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Trachea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Thyroid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 SCM Muscle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pPr marL="742950" indent="-742950">
              <a:buAutoNum type="alphaLcPeriod" startAt="4"/>
            </a:pP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Esophagus</a:t>
            </a:r>
          </a:p>
          <a:p>
            <a:pPr marL="742950" indent="-742950">
              <a:buAutoNum type="alphaLcPeriod" startAt="4"/>
            </a:pP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pPr marL="742950" indent="-742950">
              <a:buAutoNum type="alphaLcPeriod" startAt="4"/>
            </a:pP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Carotid artery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73563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13) The following image of the soft tissue is most likely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5636" y="1335602"/>
            <a:ext cx="49183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Metallic foreign body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 Tendon rupture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pPr marL="742950" indent="-742950">
              <a:buAutoNum type="alphaLcPeriod" startAt="3"/>
            </a:pP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Tissue </a:t>
            </a:r>
            <a:r>
              <a:rPr lang="en-US" sz="4000" dirty="0" err="1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lipoma</a:t>
            </a: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pPr marL="742950" indent="-742950">
              <a:buAutoNum type="alphaLcPeriod" startAt="3"/>
            </a:pP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pPr marL="742950" indent="-742950">
              <a:buAutoNum type="alphaLcPeriod" startAt="4"/>
            </a:pP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Fluid filled abscess</a:t>
            </a:r>
          </a:p>
        </p:txBody>
      </p:sp>
      <p:pic>
        <p:nvPicPr>
          <p:cNvPr id="4" name="Picture 3" descr="Screen Shot 2018-11-29 at 9.38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676" y="877454"/>
            <a:ext cx="7137324" cy="598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59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096" indent="0" algn="ctr">
              <a:buNone/>
            </a:pPr>
            <a:r>
              <a:rPr lang="en-US" dirty="0"/>
              <a:t>END OF QUESTIONS</a:t>
            </a:r>
          </a:p>
        </p:txBody>
      </p:sp>
    </p:spTree>
    <p:extLst>
      <p:ext uri="{BB962C8B-B14F-4D97-AF65-F5344CB8AC3E}">
        <p14:creationId xmlns:p14="http://schemas.microsoft.com/office/powerpoint/2010/main" val="1977042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1) This probe utilizes electronic steering to get sound through tight spaces</a:t>
            </a:r>
            <a:r>
              <a:rPr lang="is-I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…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9351483" y="6488668"/>
            <a:ext cx="1829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Image credit: Dye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2C75D9-7FF5-49BB-B2BF-6EE1E59B3130}"/>
              </a:ext>
            </a:extLst>
          </p:cNvPr>
          <p:cNvSpPr/>
          <p:nvPr/>
        </p:nvSpPr>
        <p:spPr>
          <a:xfrm>
            <a:off x="5677215" y="3974567"/>
            <a:ext cx="6270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BB15AF-80B5-4DE7-A137-6348FF3F6BE8}"/>
              </a:ext>
            </a:extLst>
          </p:cNvPr>
          <p:cNvSpPr/>
          <p:nvPr/>
        </p:nvSpPr>
        <p:spPr>
          <a:xfrm>
            <a:off x="979493" y="1150875"/>
            <a:ext cx="611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803005-B903-4BB5-969B-5306F6ECCC37}"/>
              </a:ext>
            </a:extLst>
          </p:cNvPr>
          <p:cNvSpPr/>
          <p:nvPr/>
        </p:nvSpPr>
        <p:spPr>
          <a:xfrm>
            <a:off x="5677215" y="1037934"/>
            <a:ext cx="5790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CAF2D1-1744-4485-B229-EB5002AEC6E0}"/>
              </a:ext>
            </a:extLst>
          </p:cNvPr>
          <p:cNvSpPr/>
          <p:nvPr/>
        </p:nvSpPr>
        <p:spPr>
          <a:xfrm>
            <a:off x="1064519" y="3974261"/>
            <a:ext cx="558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</a:t>
            </a:r>
          </a:p>
        </p:txBody>
      </p:sp>
      <p:pic>
        <p:nvPicPr>
          <p:cNvPr id="17" name="Picture 16" descr="HF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809" y="3974567"/>
            <a:ext cx="2540777" cy="2540777"/>
          </a:xfrm>
          <a:prstGeom prst="rect">
            <a:avLst/>
          </a:prstGeom>
        </p:spPr>
      </p:pic>
      <p:pic>
        <p:nvPicPr>
          <p:cNvPr id="19" name="Picture 18" descr="Curvilinea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373" y="1150875"/>
            <a:ext cx="2261406" cy="2261406"/>
          </a:xfrm>
          <a:prstGeom prst="rect">
            <a:avLst/>
          </a:prstGeom>
        </p:spPr>
      </p:pic>
      <p:pic>
        <p:nvPicPr>
          <p:cNvPr id="20" name="Picture 19" descr="phased array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809" y="988237"/>
            <a:ext cx="2492281" cy="2492281"/>
          </a:xfrm>
          <a:prstGeom prst="rect">
            <a:avLst/>
          </a:prstGeom>
        </p:spPr>
      </p:pic>
      <p:pic>
        <p:nvPicPr>
          <p:cNvPr id="4" name="Picture 3" descr="TV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373" y="3859815"/>
            <a:ext cx="2376221" cy="2628853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461889" y="910644"/>
            <a:ext cx="4664363" cy="2926595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42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2) </a:t>
            </a:r>
            <a:r>
              <a:rPr lang="en-CA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Increasing frequency helps improve what type of resolution?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6CD2AC-59F7-B0ED-F661-4F0A538563E5}"/>
              </a:ext>
            </a:extLst>
          </p:cNvPr>
          <p:cNvSpPr txBox="1"/>
          <p:nvPr/>
        </p:nvSpPr>
        <p:spPr>
          <a:xfrm>
            <a:off x="1519868" y="996487"/>
            <a:ext cx="49183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Lateral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Axial</a:t>
            </a:r>
          </a:p>
          <a:p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Temporal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d. Spatial</a:t>
            </a:r>
          </a:p>
          <a:p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/>
          </a:p>
        </p:txBody>
      </p:sp>
      <p:pic>
        <p:nvPicPr>
          <p:cNvPr id="6" name="Picture 5" descr="Chart, funnel chart&#10;&#10;Description automatically generated">
            <a:extLst>
              <a:ext uri="{FF2B5EF4-FFF2-40B4-BE49-F238E27FC236}">
                <a16:creationId xmlns:a16="http://schemas.microsoft.com/office/drawing/2014/main" id="{07E00AF1-C0B9-73A0-4FA1-13AD69D22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383" y="2415641"/>
            <a:ext cx="7023973" cy="374022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B126EAD-EE57-CBD6-0DC0-B49A02E8F435}"/>
              </a:ext>
            </a:extLst>
          </p:cNvPr>
          <p:cNvSpPr/>
          <p:nvPr/>
        </p:nvSpPr>
        <p:spPr>
          <a:xfrm>
            <a:off x="1434099" y="1825018"/>
            <a:ext cx="2296806" cy="1603982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4E2A2E0B-A58F-651E-C13E-80DDA389A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3890" y="1093961"/>
            <a:ext cx="6229210" cy="543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55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2) Which of the following is a subcostal image?</a:t>
            </a:r>
            <a:endParaRPr lang="en-US" sz="2800" dirty="0"/>
          </a:p>
        </p:txBody>
      </p:sp>
      <p:pic>
        <p:nvPicPr>
          <p:cNvPr id="3" name="Picture 2" descr="Screen Shot 2018-11-29 at 7.42.5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2" y="754875"/>
            <a:ext cx="4064000" cy="2988235"/>
          </a:xfrm>
          <a:prstGeom prst="rect">
            <a:avLst/>
          </a:prstGeom>
        </p:spPr>
      </p:pic>
      <p:pic>
        <p:nvPicPr>
          <p:cNvPr id="5" name="Picture 4" descr="Screen Shot 2018-11-29 at 7.42.3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406" y="3393534"/>
            <a:ext cx="4256809" cy="3145275"/>
          </a:xfrm>
          <a:prstGeom prst="rect">
            <a:avLst/>
          </a:prstGeom>
        </p:spPr>
      </p:pic>
      <p:pic>
        <p:nvPicPr>
          <p:cNvPr id="6" name="Picture 5" descr="Screen Shot 2018-11-29 at 7.42.2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84" y="754875"/>
            <a:ext cx="3622836" cy="2638659"/>
          </a:xfrm>
          <a:prstGeom prst="rect">
            <a:avLst/>
          </a:prstGeom>
        </p:spPr>
      </p:pic>
      <p:pic>
        <p:nvPicPr>
          <p:cNvPr id="7" name="Picture 6" descr="Screen Shot 2018-11-29 at 7.42.0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2" y="3769582"/>
            <a:ext cx="3854765" cy="276922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2803005-B903-4BB5-969B-5306F6ECCC37}"/>
              </a:ext>
            </a:extLst>
          </p:cNvPr>
          <p:cNvSpPr/>
          <p:nvPr/>
        </p:nvSpPr>
        <p:spPr>
          <a:xfrm>
            <a:off x="7155033" y="1037934"/>
            <a:ext cx="5790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2C75D9-7FF5-49BB-B2BF-6EE1E59B3130}"/>
              </a:ext>
            </a:extLst>
          </p:cNvPr>
          <p:cNvSpPr/>
          <p:nvPr/>
        </p:nvSpPr>
        <p:spPr>
          <a:xfrm>
            <a:off x="7106943" y="3974567"/>
            <a:ext cx="6270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CAF2D1-1744-4485-B229-EB5002AEC6E0}"/>
              </a:ext>
            </a:extLst>
          </p:cNvPr>
          <p:cNvSpPr/>
          <p:nvPr/>
        </p:nvSpPr>
        <p:spPr>
          <a:xfrm>
            <a:off x="1567284" y="3769582"/>
            <a:ext cx="558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BB15AF-80B5-4DE7-A137-6348FF3F6BE8}"/>
              </a:ext>
            </a:extLst>
          </p:cNvPr>
          <p:cNvSpPr/>
          <p:nvPr/>
        </p:nvSpPr>
        <p:spPr>
          <a:xfrm>
            <a:off x="1514384" y="1034264"/>
            <a:ext cx="611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sp>
        <p:nvSpPr>
          <p:cNvPr id="11" name="Oval 10"/>
          <p:cNvSpPr/>
          <p:nvPr/>
        </p:nvSpPr>
        <p:spPr>
          <a:xfrm>
            <a:off x="6326909" y="730627"/>
            <a:ext cx="4664363" cy="2926595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67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3) Write down the name of the artifact at the arrows:</a:t>
            </a:r>
            <a:endParaRPr lang="en-US" sz="2800" dirty="0"/>
          </a:p>
        </p:txBody>
      </p:sp>
      <p:pic>
        <p:nvPicPr>
          <p:cNvPr id="3" name="Picture 2" descr="Figure 4.2 B-li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3" y="705361"/>
            <a:ext cx="7989455" cy="597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59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4) Click on the descending aorta:</a:t>
            </a:r>
            <a:endParaRPr lang="en-US" sz="2800" dirty="0"/>
          </a:p>
        </p:txBody>
      </p:sp>
      <p:pic>
        <p:nvPicPr>
          <p:cNvPr id="3" name="Picture 2" descr="Screen Shot 2018-11-29 at 7.42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727" y="923636"/>
            <a:ext cx="8243454" cy="592202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6003637" y="4756727"/>
            <a:ext cx="1708727" cy="1610414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83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5)  The arrow is pointing to the?</a:t>
            </a:r>
            <a:endParaRPr lang="en-US" sz="2800" dirty="0"/>
          </a:p>
        </p:txBody>
      </p:sp>
      <p:pic>
        <p:nvPicPr>
          <p:cNvPr id="4" name="Picture 3" descr="Macintosh HD:Users:michaeljoyce:Desktop:Figure 16.2 Normal Eye copy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255" y="1335602"/>
            <a:ext cx="4428836" cy="539539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68519" y="1524000"/>
            <a:ext cx="598148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Posterior chamber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Lens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Vitreous</a:t>
            </a: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D. Anterior chamber</a:t>
            </a: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E. Optic chamber</a:t>
            </a:r>
          </a:p>
          <a:p>
            <a:endParaRPr lang="en-US" sz="4000" dirty="0"/>
          </a:p>
        </p:txBody>
      </p:sp>
      <p:sp>
        <p:nvSpPr>
          <p:cNvPr id="6" name="Oval 5"/>
          <p:cNvSpPr/>
          <p:nvPr/>
        </p:nvSpPr>
        <p:spPr>
          <a:xfrm>
            <a:off x="-162571" y="2817091"/>
            <a:ext cx="4664363" cy="695347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Diagram, schematic&#10;&#10;Description automatically generated">
            <a:extLst>
              <a:ext uri="{FF2B5EF4-FFF2-40B4-BE49-F238E27FC236}">
                <a16:creationId xmlns:a16="http://schemas.microsoft.com/office/drawing/2014/main" id="{0860E24E-A69E-92B4-F0FA-BBF4B0607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785" y="1221420"/>
            <a:ext cx="5404161" cy="388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1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6) The standard convention for a sagittal plane image, is to have the marker dot pointed towards the patients _______________</a:t>
            </a:r>
            <a:b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67328" y="1817215"/>
            <a:ext cx="1089891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 Left side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Right side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Head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D. Feet</a:t>
            </a:r>
            <a:endParaRPr lang="en-US" sz="4000" dirty="0"/>
          </a:p>
        </p:txBody>
      </p:sp>
      <p:sp>
        <p:nvSpPr>
          <p:cNvPr id="5" name="Oval 4"/>
          <p:cNvSpPr/>
          <p:nvPr/>
        </p:nvSpPr>
        <p:spPr>
          <a:xfrm>
            <a:off x="206883" y="4017817"/>
            <a:ext cx="5149272" cy="1102414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CEEFDB16-952A-231B-19DB-EE79D7BA1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354" y="1687156"/>
            <a:ext cx="6041685" cy="45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68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7) The correct diagnosis based on the image below is: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6883" y="1616364"/>
            <a:ext cx="49183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</a:t>
            </a:r>
            <a:r>
              <a:rPr lang="en-US" sz="4000" dirty="0" err="1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Cholecystitis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</a:t>
            </a:r>
            <a:r>
              <a:rPr lang="en-US" sz="4000" dirty="0" err="1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Choledocolithiasis</a:t>
            </a: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Cholecystectomy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d. </a:t>
            </a:r>
            <a:r>
              <a:rPr lang="en-US" sz="4000" dirty="0" err="1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Cholelithiasis</a:t>
            </a: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/>
          </a:p>
        </p:txBody>
      </p:sp>
      <p:pic>
        <p:nvPicPr>
          <p:cNvPr id="3" name="Picture 2" descr="Figure 8.11 Multiple sto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960" y="729673"/>
            <a:ext cx="7600950" cy="57912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0" y="5056910"/>
            <a:ext cx="4664363" cy="1194777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9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8) What is wrong with the following image?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6883" y="1616364"/>
            <a:ext cx="49183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Not enough gain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 Wrong probe</a:t>
            </a:r>
          </a:p>
          <a:p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 Too much depth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d.  Wrong plane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/>
          </a:p>
        </p:txBody>
      </p:sp>
      <p:pic>
        <p:nvPicPr>
          <p:cNvPr id="6" name="Picture 5" descr="Figure 1.4 Low G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086" y="1335602"/>
            <a:ext cx="6481277" cy="488953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06883" y="1381783"/>
            <a:ext cx="4664363" cy="1356414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82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9) The most likely cause of the following pathology is?</a:t>
            </a:r>
            <a:endParaRPr lang="en-US" sz="2800" dirty="0"/>
          </a:p>
        </p:txBody>
      </p:sp>
      <p:pic>
        <p:nvPicPr>
          <p:cNvPr id="3" name="Picture 2" descr="Screen Shot 2018-11-29 at 9.17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136" y="787141"/>
            <a:ext cx="7464136" cy="573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6883" y="1616364"/>
            <a:ext cx="491836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Pyelonephritis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Ureteral Stone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 Horseshoe kidney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d.  Congenital defect</a:t>
            </a:r>
            <a:endParaRPr lang="en-US" sz="4000" dirty="0"/>
          </a:p>
        </p:txBody>
      </p:sp>
      <p:sp>
        <p:nvSpPr>
          <p:cNvPr id="5" name="Oval 4"/>
          <p:cNvSpPr/>
          <p:nvPr/>
        </p:nvSpPr>
        <p:spPr>
          <a:xfrm>
            <a:off x="206883" y="2628694"/>
            <a:ext cx="4664363" cy="1379505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7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10) Your patient is septic and needs a central line, click on the appropriate place to put the catheter: </a:t>
            </a:r>
            <a:endParaRPr lang="en-US" sz="2800" dirty="0"/>
          </a:p>
        </p:txBody>
      </p:sp>
      <p:pic>
        <p:nvPicPr>
          <p:cNvPr id="5" name="Picture 4" descr="Screen Shot 2018-11-29 at 9.21.1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63" y="1577904"/>
            <a:ext cx="6442364" cy="655009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987636" y="2813421"/>
            <a:ext cx="3071091" cy="1758579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0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11) The arrow is pointing at which structure?</a:t>
            </a:r>
            <a:endParaRPr lang="en-US" sz="2800" dirty="0"/>
          </a:p>
        </p:txBody>
      </p:sp>
      <p:pic>
        <p:nvPicPr>
          <p:cNvPr id="3" name="Picture 2" descr="Screen Shot 2018-11-29 at 9.31.2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292" y="1685636"/>
            <a:ext cx="7864707" cy="427276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5588000" y="1335602"/>
            <a:ext cx="623455" cy="2128034"/>
          </a:xfrm>
          <a:prstGeom prst="straightConnector1">
            <a:avLst/>
          </a:prstGeom>
          <a:ln w="76200" cmpd="sng">
            <a:solidFill>
              <a:srgbClr val="FFBA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6883" y="1225689"/>
            <a:ext cx="49183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Trachea</a:t>
            </a:r>
            <a:b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Thyroid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c.  SCM Muscle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pPr marL="742950" indent="-742950">
              <a:buAutoNum type="alphaLcPeriod" startAt="4"/>
            </a:pP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Esophagus</a:t>
            </a:r>
          </a:p>
          <a:p>
            <a:pPr marL="742950" indent="-742950">
              <a:buAutoNum type="alphaLcPeriod" startAt="4"/>
            </a:pP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pPr marL="742950" indent="-742950">
              <a:buAutoNum type="alphaLcPeriod" startAt="4"/>
            </a:pP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Carotid artery</a:t>
            </a:r>
            <a:endParaRPr lang="en-US" sz="4000" dirty="0"/>
          </a:p>
        </p:txBody>
      </p:sp>
      <p:sp>
        <p:nvSpPr>
          <p:cNvPr id="7" name="Oval 6"/>
          <p:cNvSpPr/>
          <p:nvPr/>
        </p:nvSpPr>
        <p:spPr>
          <a:xfrm>
            <a:off x="206883" y="2084131"/>
            <a:ext cx="4664363" cy="1379505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83" y="229202"/>
            <a:ext cx="11800390" cy="110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12) The following image of the soft tissue is most likely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5636" y="1273742"/>
            <a:ext cx="49183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a. Metallic foreign body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b. Tendon rupture</a:t>
            </a:r>
          </a:p>
          <a:p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pPr marL="742950" indent="-742950">
              <a:buAutoNum type="alphaLcPeriod" startAt="3"/>
            </a:pP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Tissue </a:t>
            </a:r>
            <a:r>
              <a:rPr lang="en-US" sz="4000" dirty="0" err="1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lipoma</a:t>
            </a: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pPr marL="742950" indent="-742950">
              <a:buAutoNum type="alphaLcPeriod" startAt="3"/>
            </a:pPr>
            <a:endParaRPr lang="en-US" sz="4000" dirty="0">
              <a:solidFill>
                <a:srgbClr val="FFFF00"/>
              </a:solidFill>
              <a:latin typeface="Cambria" charset="0"/>
              <a:ea typeface="Cambria" charset="0"/>
              <a:cs typeface="Cambria" charset="0"/>
            </a:endParaRPr>
          </a:p>
          <a:p>
            <a:pPr marL="742950" indent="-742950">
              <a:buAutoNum type="alphaLcPeriod" startAt="4"/>
            </a:pPr>
            <a:r>
              <a:rPr lang="en-US" sz="4000" dirty="0">
                <a:solidFill>
                  <a:srgbClr val="FFFF00"/>
                </a:solidFill>
                <a:latin typeface="Cambria" charset="0"/>
                <a:ea typeface="Cambria" charset="0"/>
                <a:cs typeface="Cambria" charset="0"/>
              </a:rPr>
              <a:t>Fluid filled abscess</a:t>
            </a:r>
          </a:p>
        </p:txBody>
      </p:sp>
      <p:pic>
        <p:nvPicPr>
          <p:cNvPr id="4" name="Picture 3" descr="Screen Shot 2018-11-29 at 9.38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949" y="806384"/>
            <a:ext cx="7137324" cy="598054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06883" y="5407424"/>
            <a:ext cx="4664363" cy="1379505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3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7123" y="3358023"/>
            <a:ext cx="9144000" cy="1655762"/>
          </a:xfrm>
        </p:spPr>
        <p:txBody>
          <a:bodyPr>
            <a:normAutofit/>
          </a:bodyPr>
          <a:lstStyle/>
          <a:p>
            <a:r>
              <a:rPr lang="en-US" sz="9600" dirty="0" err="1">
                <a:latin typeface="Herculanum"/>
                <a:cs typeface="Herculanum"/>
              </a:rPr>
              <a:t>SonoSlam</a:t>
            </a:r>
            <a:endParaRPr lang="en-US" sz="9600" dirty="0">
              <a:latin typeface="Herculanum"/>
              <a:cs typeface="Herculanum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123" y="-669636"/>
            <a:ext cx="9428408" cy="42001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79091" y="5039934"/>
            <a:ext cx="50569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Nov 11, 2022</a:t>
            </a:r>
          </a:p>
          <a:p>
            <a:pPr algn="ctr"/>
            <a:r>
              <a:rPr lang="en-US" sz="2800" dirty="0"/>
              <a:t>VCU Simulation Center</a:t>
            </a:r>
          </a:p>
        </p:txBody>
      </p:sp>
      <p:sp>
        <p:nvSpPr>
          <p:cNvPr id="5" name="TextBox 4"/>
          <p:cNvSpPr txBox="1"/>
          <p:nvPr/>
        </p:nvSpPr>
        <p:spPr>
          <a:xfrm rot="19535200">
            <a:off x="369455" y="392592"/>
            <a:ext cx="54494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Brush Script MT Italic"/>
                <a:cs typeface="Brush Script MT Italic"/>
              </a:rPr>
              <a:t>4th Annual! </a:t>
            </a:r>
          </a:p>
        </p:txBody>
      </p:sp>
    </p:spTree>
    <p:extLst>
      <p:ext uri="{BB962C8B-B14F-4D97-AF65-F5344CB8AC3E}">
        <p14:creationId xmlns:p14="http://schemas.microsoft.com/office/powerpoint/2010/main" val="34426186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69FA3-6F85-6548-B146-8F1C058AA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2879" y="1553666"/>
            <a:ext cx="7517130" cy="5473599"/>
          </a:xfrm>
        </p:spPr>
        <p:txBody>
          <a:bodyPr>
            <a:normAutofit/>
          </a:bodyPr>
          <a:lstStyle/>
          <a:p>
            <a:pPr marL="165096" indent="0">
              <a:buNone/>
            </a:pPr>
            <a:r>
              <a:rPr lang="en-US" dirty="0">
                <a:solidFill>
                  <a:srgbClr val="FF0000"/>
                </a:solidFill>
              </a:rPr>
              <a:t>BEST TEAM NAME</a:t>
            </a:r>
          </a:p>
          <a:p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B0B5BE2-1012-C94C-990A-123F67238281}"/>
              </a:ext>
            </a:extLst>
          </p:cNvPr>
          <p:cNvSpPr txBox="1">
            <a:spLocks/>
          </p:cNvSpPr>
          <p:nvPr/>
        </p:nvSpPr>
        <p:spPr>
          <a:xfrm>
            <a:off x="609600" y="556431"/>
            <a:ext cx="9144000" cy="952329"/>
          </a:xfrm>
          <a:prstGeom prst="rect">
            <a:avLst/>
          </a:prstGeom>
          <a:noFill/>
          <a:ln>
            <a:noFill/>
          </a:ln>
        </p:spPr>
        <p:txBody>
          <a:bodyPr vert="horz" lIns="91425" tIns="91425" rIns="91425" bIns="91425" rtlCol="0" anchor="t" anchorCtr="0">
            <a:normAutofit fontScale="70000" lnSpcReduction="20000"/>
          </a:bodyPr>
          <a:lstStyle>
            <a:lvl1pPr marL="457189" indent="-292093" algn="l" defTabSz="914400" rtl="0" eaLnBrk="1" latinLnBrk="0" hangingPunct="1">
              <a:lnSpc>
                <a:spcPct val="90000"/>
              </a:lnSpc>
              <a:spcBef>
                <a:spcPts val="0"/>
              </a:spcBef>
              <a:buSzPct val="65250"/>
              <a:buFont typeface="Arial" panose="020B0604020202020204" pitchFamily="34" charset="0"/>
              <a:buChar char="•"/>
              <a:defRPr sz="3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59965" indent="-350381" algn="l" defTabSz="914400" rtl="0" eaLnBrk="1" latinLnBrk="0" hangingPunct="1">
              <a:lnSpc>
                <a:spcPct val="90000"/>
              </a:lnSpc>
              <a:spcBef>
                <a:spcPts val="933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3196" indent="-487589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97025" indent="-464596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43463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53048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62633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72217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1802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 err="1">
                <a:latin typeface="Herculanum"/>
                <a:cs typeface="Herculanum"/>
              </a:rPr>
              <a:t>SonoSlam</a:t>
            </a:r>
            <a:r>
              <a:rPr lang="en-US" sz="9600" dirty="0">
                <a:latin typeface="Herculanum"/>
                <a:cs typeface="Herculanum"/>
              </a:rPr>
              <a:t> </a:t>
            </a:r>
            <a:r>
              <a:rPr lang="en-US" sz="9600" dirty="0" err="1">
                <a:latin typeface="Herculanum"/>
                <a:cs typeface="Herculanum"/>
              </a:rPr>
              <a:t>REsults</a:t>
            </a:r>
            <a:endParaRPr lang="en-US" sz="9600" dirty="0">
              <a:latin typeface="Herculanum"/>
              <a:cs typeface="Herculanum"/>
            </a:endParaRPr>
          </a:p>
        </p:txBody>
      </p:sp>
    </p:spTree>
    <p:extLst>
      <p:ext uri="{BB962C8B-B14F-4D97-AF65-F5344CB8AC3E}">
        <p14:creationId xmlns:p14="http://schemas.microsoft.com/office/powerpoint/2010/main" val="37236377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B22D5-BBB0-8A45-9990-3BB8146E8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69FA3-6F85-6548-B146-8F1C058AAC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QUIZ BOWL:</a:t>
            </a:r>
          </a:p>
          <a:p>
            <a:endParaRPr lang="en-US" dirty="0"/>
          </a:p>
          <a:p>
            <a:r>
              <a:rPr lang="en-US" dirty="0"/>
              <a:t>FIRST Place:</a:t>
            </a:r>
          </a:p>
          <a:p>
            <a:endParaRPr lang="en-US" dirty="0"/>
          </a:p>
          <a:p>
            <a:r>
              <a:rPr lang="en-US" dirty="0"/>
              <a:t>Second Place:</a:t>
            </a:r>
          </a:p>
          <a:p>
            <a:endParaRPr lang="en-US" dirty="0"/>
          </a:p>
          <a:p>
            <a:r>
              <a:rPr lang="en-US" dirty="0"/>
              <a:t>Third Place: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B0B5BE2-1012-C94C-990A-123F67238281}"/>
              </a:ext>
            </a:extLst>
          </p:cNvPr>
          <p:cNvSpPr txBox="1">
            <a:spLocks/>
          </p:cNvSpPr>
          <p:nvPr/>
        </p:nvSpPr>
        <p:spPr>
          <a:xfrm>
            <a:off x="609600" y="30981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vert="horz" lIns="91425" tIns="91425" rIns="91425" bIns="91425" rtlCol="0" anchor="t" anchorCtr="0">
            <a:normAutofit fontScale="77500" lnSpcReduction="20000"/>
          </a:bodyPr>
          <a:lstStyle>
            <a:lvl1pPr marL="457189" indent="-292093" algn="l" defTabSz="914400" rtl="0" eaLnBrk="1" latinLnBrk="0" hangingPunct="1">
              <a:lnSpc>
                <a:spcPct val="90000"/>
              </a:lnSpc>
              <a:spcBef>
                <a:spcPts val="0"/>
              </a:spcBef>
              <a:buSzPct val="65250"/>
              <a:buFont typeface="Arial" panose="020B0604020202020204" pitchFamily="34" charset="0"/>
              <a:buChar char="•"/>
              <a:defRPr sz="3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59965" indent="-350381" algn="l" defTabSz="914400" rtl="0" eaLnBrk="1" latinLnBrk="0" hangingPunct="1">
              <a:lnSpc>
                <a:spcPct val="90000"/>
              </a:lnSpc>
              <a:spcBef>
                <a:spcPts val="933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3196" indent="-487589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97025" indent="-464596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43463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53048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62633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72217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1802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 err="1">
                <a:latin typeface="Herculanum"/>
                <a:cs typeface="Herculanum"/>
              </a:rPr>
              <a:t>SonoSlam</a:t>
            </a:r>
            <a:r>
              <a:rPr lang="en-US" sz="9600" dirty="0">
                <a:latin typeface="Herculanum"/>
                <a:cs typeface="Herculanum"/>
              </a:rPr>
              <a:t> </a:t>
            </a:r>
            <a:r>
              <a:rPr lang="en-US" sz="9600" dirty="0" err="1">
                <a:latin typeface="Herculanum"/>
                <a:cs typeface="Herculanum"/>
              </a:rPr>
              <a:t>REsults</a:t>
            </a:r>
            <a:endParaRPr lang="en-US" sz="9600" dirty="0">
              <a:latin typeface="Herculanum"/>
              <a:cs typeface="Herculanum"/>
            </a:endParaRPr>
          </a:p>
        </p:txBody>
      </p:sp>
    </p:spTree>
    <p:extLst>
      <p:ext uri="{BB962C8B-B14F-4D97-AF65-F5344CB8AC3E}">
        <p14:creationId xmlns:p14="http://schemas.microsoft.com/office/powerpoint/2010/main" val="375569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B27C2-C19F-344A-AA2A-0A46DF692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0" y="1384401"/>
            <a:ext cx="3893820" cy="4456329"/>
          </a:xfrm>
        </p:spPr>
        <p:txBody>
          <a:bodyPr/>
          <a:lstStyle/>
          <a:p>
            <a:r>
              <a:rPr lang="en-US" dirty="0"/>
              <a:t>OVERALL CHAMPIONS</a:t>
            </a:r>
          </a:p>
          <a:p>
            <a:endParaRPr lang="en-US" dirty="0"/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Place</a:t>
            </a:r>
          </a:p>
          <a:p>
            <a:endParaRPr lang="en-US" dirty="0"/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Place</a:t>
            </a:r>
          </a:p>
          <a:p>
            <a:endParaRPr lang="en-US" dirty="0"/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Place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0C7E7D4-2911-3544-B49D-2A8EADD27469}"/>
              </a:ext>
            </a:extLst>
          </p:cNvPr>
          <p:cNvSpPr txBox="1">
            <a:spLocks/>
          </p:cNvSpPr>
          <p:nvPr/>
        </p:nvSpPr>
        <p:spPr>
          <a:xfrm>
            <a:off x="609600" y="30981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vert="horz" lIns="91425" tIns="91425" rIns="91425" bIns="91425" rtlCol="0" anchor="t" anchorCtr="0">
            <a:normAutofit fontScale="77500" lnSpcReduction="20000"/>
          </a:bodyPr>
          <a:lstStyle>
            <a:lvl1pPr marL="457189" indent="-292093" algn="l" defTabSz="914400" rtl="0" eaLnBrk="1" latinLnBrk="0" hangingPunct="1">
              <a:lnSpc>
                <a:spcPct val="90000"/>
              </a:lnSpc>
              <a:spcBef>
                <a:spcPts val="0"/>
              </a:spcBef>
              <a:buSzPct val="65250"/>
              <a:buFont typeface="Arial" panose="020B0604020202020204" pitchFamily="34" charset="0"/>
              <a:buChar char="•"/>
              <a:defRPr sz="3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59965" indent="-350381" algn="l" defTabSz="914400" rtl="0" eaLnBrk="1" latinLnBrk="0" hangingPunct="1">
              <a:lnSpc>
                <a:spcPct val="90000"/>
              </a:lnSpc>
              <a:spcBef>
                <a:spcPts val="933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3196" indent="-487589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97025" indent="-464596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43463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53048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62633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72217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1802" indent="-575012" algn="l" defTabSz="914400" rtl="0" eaLnBrk="1" latinLnBrk="0" hangingPunct="1">
              <a:lnSpc>
                <a:spcPct val="90000"/>
              </a:lnSpc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 err="1">
                <a:latin typeface="Herculanum"/>
                <a:cs typeface="Herculanum"/>
              </a:rPr>
              <a:t>SonoSlam</a:t>
            </a:r>
            <a:r>
              <a:rPr lang="en-US" sz="9600" dirty="0">
                <a:latin typeface="Herculanum"/>
                <a:cs typeface="Herculanum"/>
              </a:rPr>
              <a:t> </a:t>
            </a:r>
            <a:r>
              <a:rPr lang="en-US" sz="9600" dirty="0" err="1">
                <a:latin typeface="Herculanum"/>
                <a:cs typeface="Herculanum"/>
              </a:rPr>
              <a:t>REsults</a:t>
            </a:r>
            <a:endParaRPr lang="en-US" sz="9600" dirty="0">
              <a:latin typeface="Herculanum"/>
              <a:cs typeface="Herculanum"/>
            </a:endParaRPr>
          </a:p>
        </p:txBody>
      </p:sp>
    </p:spTree>
    <p:extLst>
      <p:ext uri="{BB962C8B-B14F-4D97-AF65-F5344CB8AC3E}">
        <p14:creationId xmlns:p14="http://schemas.microsoft.com/office/powerpoint/2010/main" val="1535016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8310</TotalTime>
  <Words>829</Words>
  <Application>Microsoft Macintosh PowerPoint</Application>
  <PresentationFormat>Widescreen</PresentationFormat>
  <Paragraphs>203</Paragraphs>
  <Slides>35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Brush Script MT Italic</vt:lpstr>
      <vt:lpstr>Arial</vt:lpstr>
      <vt:lpstr>Calibri</vt:lpstr>
      <vt:lpstr>Calibri Light</vt:lpstr>
      <vt:lpstr>Cambria</vt:lpstr>
      <vt:lpstr>Herculanum</vt:lpstr>
      <vt:lpstr>Noto Symbol</vt:lpstr>
      <vt:lpstr>Office Theme</vt:lpstr>
      <vt:lpstr>PowerPoint Presentation</vt:lpstr>
      <vt:lpstr>Introduction</vt:lpstr>
      <vt:lpstr>Rules for Quiz</vt:lpstr>
      <vt:lpstr>PowerPoint Presentation</vt:lpstr>
      <vt:lpstr>1) This probe utilizes electronic steering to get sound through tight spaces… </vt:lpstr>
      <vt:lpstr>2) Increasing frequency helps improve what type of resolution?</vt:lpstr>
      <vt:lpstr>3) Which of the following is a subcostal image?</vt:lpstr>
      <vt:lpstr>4) Write down the name of the artifact at the arrows:</vt:lpstr>
      <vt:lpstr>5) Click on the descending aorta:</vt:lpstr>
      <vt:lpstr>6)  The arrow is pointing to which part of the eye? </vt:lpstr>
      <vt:lpstr>7) The standard convention for a sagittal plane image, is to have the marker dot pointed towards the patients _______________ </vt:lpstr>
      <vt:lpstr>8) The correct diagnosis based on the image below is: </vt:lpstr>
      <vt:lpstr>9) What is wrong with the following image?</vt:lpstr>
      <vt:lpstr>10) The most likely cause of the following pathology is?</vt:lpstr>
      <vt:lpstr>11) Your patient is septic and needs a central line, click on the appropriate place to put the catheter: </vt:lpstr>
      <vt:lpstr>12) The arrow is pointing at which structure?</vt:lpstr>
      <vt:lpstr>13) The following image of the soft tissue is most likely</vt:lpstr>
      <vt:lpstr>PowerPoint Presentation</vt:lpstr>
      <vt:lpstr>1) This probe utilizes electronic steering to get sound through tight spaces…</vt:lpstr>
      <vt:lpstr>2) Increasing frequency helps improve what type of resolution?</vt:lpstr>
      <vt:lpstr>2) Which of the following is a subcostal image?</vt:lpstr>
      <vt:lpstr>3) Write down the name of the artifact at the arrows:</vt:lpstr>
      <vt:lpstr>4) Click on the descending aorta:</vt:lpstr>
      <vt:lpstr>5)  The arrow is pointing to the?</vt:lpstr>
      <vt:lpstr>6) The standard convention for a sagittal plane image, is to have the marker dot pointed towards the patients _______________ </vt:lpstr>
      <vt:lpstr>7) The correct diagnosis based on the image below is: </vt:lpstr>
      <vt:lpstr>8) What is wrong with the following image?</vt:lpstr>
      <vt:lpstr>9) The most likely cause of the following pathology is?</vt:lpstr>
      <vt:lpstr>10) Your patient is septic and needs a central line, click on the appropriate place to put the catheter: </vt:lpstr>
      <vt:lpstr>11) The arrow is pointing at which structure?</vt:lpstr>
      <vt:lpstr>12) The following image of the soft tissue is most likely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Jennings</dc:creator>
  <cp:lastModifiedBy>Michael Joyce</cp:lastModifiedBy>
  <cp:revision>286</cp:revision>
  <dcterms:created xsi:type="dcterms:W3CDTF">2017-08-14T22:31:58Z</dcterms:created>
  <dcterms:modified xsi:type="dcterms:W3CDTF">2022-11-11T17:03:46Z</dcterms:modified>
</cp:coreProperties>
</file>